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324" r:id="rId3"/>
    <p:sldId id="304" r:id="rId4"/>
    <p:sldId id="309" r:id="rId5"/>
    <p:sldId id="312" r:id="rId6"/>
    <p:sldId id="287" r:id="rId7"/>
    <p:sldId id="328" r:id="rId8"/>
    <p:sldId id="323" r:id="rId9"/>
    <p:sldId id="331" r:id="rId10"/>
    <p:sldId id="300" r:id="rId11"/>
    <p:sldId id="301" r:id="rId12"/>
    <p:sldId id="303" r:id="rId13"/>
    <p:sldId id="313" r:id="rId14"/>
    <p:sldId id="325" r:id="rId15"/>
    <p:sldId id="318" r:id="rId16"/>
    <p:sldId id="296" r:id="rId17"/>
    <p:sldId id="322" r:id="rId18"/>
    <p:sldId id="315" r:id="rId19"/>
  </p:sldIdLst>
  <p:sldSz cx="10058400" cy="7772400"/>
  <p:notesSz cx="7010400" cy="9296400"/>
  <p:custShowLst>
    <p:custShow name="Custom Show 1" id="0">
      <p:sldLst>
        <p:sld r:id="rId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C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42" autoAdjust="0"/>
    <p:restoredTop sz="94660"/>
  </p:normalViewPr>
  <p:slideViewPr>
    <p:cSldViewPr snapToGrid="0">
      <p:cViewPr varScale="1">
        <p:scale>
          <a:sx n="88" d="100"/>
          <a:sy n="88" d="100"/>
        </p:scale>
        <p:origin x="17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A1380B-E2EC-4A48-ADE9-9CCD6D2BEADB}" type="datetimeFigureOut">
              <a:rPr lang="en-US" smtClean="0"/>
              <a:t>9/6/18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C1A-D7F7-42E7-9036-6D19D831C087}" type="slidenum">
              <a:rPr lang="en-US" smtClean="0"/>
              <a:t>‹#›</a:t>
            </a:fld>
            <a:endParaRPr lang="en-US"/>
          </a:p>
        </p:txBody>
      </p:sp>
    </p:spTree>
    <p:extLst>
      <p:ext uri="{BB962C8B-B14F-4D97-AF65-F5344CB8AC3E}">
        <p14:creationId xmlns:p14="http://schemas.microsoft.com/office/powerpoint/2010/main" val="423814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1380B-E2EC-4A48-ADE9-9CCD6D2BEADB}" type="datetimeFigureOut">
              <a:rPr lang="en-US" smtClean="0"/>
              <a:t>9/6/18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C1A-D7F7-42E7-9036-6D19D831C087}" type="slidenum">
              <a:rPr lang="en-US" smtClean="0"/>
              <a:t>‹#›</a:t>
            </a:fld>
            <a:endParaRPr lang="en-US"/>
          </a:p>
        </p:txBody>
      </p:sp>
    </p:spTree>
    <p:extLst>
      <p:ext uri="{BB962C8B-B14F-4D97-AF65-F5344CB8AC3E}">
        <p14:creationId xmlns:p14="http://schemas.microsoft.com/office/powerpoint/2010/main" val="3833093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1380B-E2EC-4A48-ADE9-9CCD6D2BEADB}" type="datetimeFigureOut">
              <a:rPr lang="en-US" smtClean="0"/>
              <a:t>9/6/18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C1A-D7F7-42E7-9036-6D19D831C087}" type="slidenum">
              <a:rPr lang="en-US" smtClean="0"/>
              <a:t>‹#›</a:t>
            </a:fld>
            <a:endParaRPr lang="en-US"/>
          </a:p>
        </p:txBody>
      </p:sp>
    </p:spTree>
    <p:extLst>
      <p:ext uri="{BB962C8B-B14F-4D97-AF65-F5344CB8AC3E}">
        <p14:creationId xmlns:p14="http://schemas.microsoft.com/office/powerpoint/2010/main" val="96764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1380B-E2EC-4A48-ADE9-9CCD6D2BEADB}" type="datetimeFigureOut">
              <a:rPr lang="en-US" smtClean="0"/>
              <a:t>9/6/18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C1A-D7F7-42E7-9036-6D19D831C087}" type="slidenum">
              <a:rPr lang="en-US" smtClean="0"/>
              <a:t>‹#›</a:t>
            </a:fld>
            <a:endParaRPr lang="en-US"/>
          </a:p>
        </p:txBody>
      </p:sp>
    </p:spTree>
    <p:extLst>
      <p:ext uri="{BB962C8B-B14F-4D97-AF65-F5344CB8AC3E}">
        <p14:creationId xmlns:p14="http://schemas.microsoft.com/office/powerpoint/2010/main" val="142499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1380B-E2EC-4A48-ADE9-9CCD6D2BEADB}" type="datetimeFigureOut">
              <a:rPr lang="en-US" smtClean="0"/>
              <a:t>9/6/18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6C1A-D7F7-42E7-9036-6D19D831C087}" type="slidenum">
              <a:rPr lang="en-US" smtClean="0"/>
              <a:t>‹#›</a:t>
            </a:fld>
            <a:endParaRPr lang="en-US"/>
          </a:p>
        </p:txBody>
      </p:sp>
    </p:spTree>
    <p:extLst>
      <p:ext uri="{BB962C8B-B14F-4D97-AF65-F5344CB8AC3E}">
        <p14:creationId xmlns:p14="http://schemas.microsoft.com/office/powerpoint/2010/main" val="77703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A1380B-E2EC-4A48-ADE9-9CCD6D2BEADB}" type="datetimeFigureOut">
              <a:rPr lang="en-US" smtClean="0"/>
              <a:t>9/6/18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C1A-D7F7-42E7-9036-6D19D831C087}" type="slidenum">
              <a:rPr lang="en-US" smtClean="0"/>
              <a:t>‹#›</a:t>
            </a:fld>
            <a:endParaRPr lang="en-US"/>
          </a:p>
        </p:txBody>
      </p:sp>
    </p:spTree>
    <p:extLst>
      <p:ext uri="{BB962C8B-B14F-4D97-AF65-F5344CB8AC3E}">
        <p14:creationId xmlns:p14="http://schemas.microsoft.com/office/powerpoint/2010/main" val="565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A1380B-E2EC-4A48-ADE9-9CCD6D2BEADB}" type="datetimeFigureOut">
              <a:rPr lang="en-US" smtClean="0"/>
              <a:t>9/6/18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06C1A-D7F7-42E7-9036-6D19D831C087}" type="slidenum">
              <a:rPr lang="en-US" smtClean="0"/>
              <a:t>‹#›</a:t>
            </a:fld>
            <a:endParaRPr lang="en-US"/>
          </a:p>
        </p:txBody>
      </p:sp>
    </p:spTree>
    <p:extLst>
      <p:ext uri="{BB962C8B-B14F-4D97-AF65-F5344CB8AC3E}">
        <p14:creationId xmlns:p14="http://schemas.microsoft.com/office/powerpoint/2010/main" val="372926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A1380B-E2EC-4A48-ADE9-9CCD6D2BEADB}" type="datetimeFigureOut">
              <a:rPr lang="en-US" smtClean="0"/>
              <a:t>9/6/18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06C1A-D7F7-42E7-9036-6D19D831C087}" type="slidenum">
              <a:rPr lang="en-US" smtClean="0"/>
              <a:t>‹#›</a:t>
            </a:fld>
            <a:endParaRPr lang="en-US"/>
          </a:p>
        </p:txBody>
      </p:sp>
    </p:spTree>
    <p:extLst>
      <p:ext uri="{BB962C8B-B14F-4D97-AF65-F5344CB8AC3E}">
        <p14:creationId xmlns:p14="http://schemas.microsoft.com/office/powerpoint/2010/main" val="225515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1380B-E2EC-4A48-ADE9-9CCD6D2BEADB}" type="datetimeFigureOut">
              <a:rPr lang="en-US" smtClean="0"/>
              <a:t>9/6/18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06C1A-D7F7-42E7-9036-6D19D831C087}" type="slidenum">
              <a:rPr lang="en-US" smtClean="0"/>
              <a:t>‹#›</a:t>
            </a:fld>
            <a:endParaRPr lang="en-US"/>
          </a:p>
        </p:txBody>
      </p:sp>
    </p:spTree>
    <p:extLst>
      <p:ext uri="{BB962C8B-B14F-4D97-AF65-F5344CB8AC3E}">
        <p14:creationId xmlns:p14="http://schemas.microsoft.com/office/powerpoint/2010/main" val="170191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7A1380B-E2EC-4A48-ADE9-9CCD6D2BEADB}" type="datetimeFigureOut">
              <a:rPr lang="en-US" smtClean="0"/>
              <a:t>9/6/18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C1A-D7F7-42E7-9036-6D19D831C087}" type="slidenum">
              <a:rPr lang="en-US" smtClean="0"/>
              <a:t>‹#›</a:t>
            </a:fld>
            <a:endParaRPr lang="en-US"/>
          </a:p>
        </p:txBody>
      </p:sp>
    </p:spTree>
    <p:extLst>
      <p:ext uri="{BB962C8B-B14F-4D97-AF65-F5344CB8AC3E}">
        <p14:creationId xmlns:p14="http://schemas.microsoft.com/office/powerpoint/2010/main" val="281729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7A1380B-E2EC-4A48-ADE9-9CCD6D2BEADB}" type="datetimeFigureOut">
              <a:rPr lang="en-US" smtClean="0"/>
              <a:t>9/6/18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6C1A-D7F7-42E7-9036-6D19D831C087}" type="slidenum">
              <a:rPr lang="en-US" smtClean="0"/>
              <a:t>‹#›</a:t>
            </a:fld>
            <a:endParaRPr lang="en-US"/>
          </a:p>
        </p:txBody>
      </p:sp>
    </p:spTree>
    <p:extLst>
      <p:ext uri="{BB962C8B-B14F-4D97-AF65-F5344CB8AC3E}">
        <p14:creationId xmlns:p14="http://schemas.microsoft.com/office/powerpoint/2010/main" val="112471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7A1380B-E2EC-4A48-ADE9-9CCD6D2BEADB}" type="datetimeFigureOut">
              <a:rPr lang="en-US" smtClean="0"/>
              <a:t>9/6/18</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09A06C1A-D7F7-42E7-9036-6D19D831C087}" type="slidenum">
              <a:rPr lang="en-US" smtClean="0"/>
              <a:t>‹#›</a:t>
            </a:fld>
            <a:endParaRPr lang="en-US"/>
          </a:p>
        </p:txBody>
      </p:sp>
    </p:spTree>
    <p:extLst>
      <p:ext uri="{BB962C8B-B14F-4D97-AF65-F5344CB8AC3E}">
        <p14:creationId xmlns:p14="http://schemas.microsoft.com/office/powerpoint/2010/main" val="209478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Tree>
    <p:extLst>
      <p:ext uri="{BB962C8B-B14F-4D97-AF65-F5344CB8AC3E}">
        <p14:creationId xmlns:p14="http://schemas.microsoft.com/office/powerpoint/2010/main" val="149861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a:extLst>
              <a:ext uri="{FF2B5EF4-FFF2-40B4-BE49-F238E27FC236}">
                <a16:creationId xmlns:a16="http://schemas.microsoft.com/office/drawing/2014/main" id="{12BE9723-C0EA-4244-A89E-7646DBC8001B}"/>
              </a:ext>
            </a:extLst>
          </p:cNvPr>
          <p:cNvSpPr txBox="1"/>
          <p:nvPr/>
        </p:nvSpPr>
        <p:spPr>
          <a:xfrm>
            <a:off x="914401" y="2114550"/>
            <a:ext cx="6115050" cy="5016758"/>
          </a:xfrm>
          <a:prstGeom prst="rect">
            <a:avLst/>
          </a:prstGeom>
          <a:noFill/>
        </p:spPr>
        <p:txBody>
          <a:bodyPr wrap="square" rtlCol="0">
            <a:spAutoFit/>
          </a:bodyPr>
          <a:lstStyle/>
          <a:p>
            <a:r>
              <a:rPr lang="en-US" sz="4000" dirty="0"/>
              <a:t>Please see your “Welcome to 2</a:t>
            </a:r>
            <a:r>
              <a:rPr lang="en-US" sz="4000" baseline="30000" dirty="0"/>
              <a:t>nd</a:t>
            </a:r>
            <a:r>
              <a:rPr lang="en-US" sz="4000" dirty="0"/>
              <a:t> Grade” brochure for information on curriculum, grading, homework, schedule, supplies, and contact information. Please keep this handy throughout the year.</a:t>
            </a:r>
          </a:p>
        </p:txBody>
      </p:sp>
    </p:spTree>
    <p:extLst>
      <p:ext uri="{BB962C8B-B14F-4D97-AF65-F5344CB8AC3E}">
        <p14:creationId xmlns:p14="http://schemas.microsoft.com/office/powerpoint/2010/main" val="427300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a:extLst>
              <a:ext uri="{FF2B5EF4-FFF2-40B4-BE49-F238E27FC236}">
                <a16:creationId xmlns:a16="http://schemas.microsoft.com/office/drawing/2014/main" id="{51D362D6-C617-1848-9279-A5203D668AF4}"/>
              </a:ext>
            </a:extLst>
          </p:cNvPr>
          <p:cNvSpPr txBox="1"/>
          <p:nvPr/>
        </p:nvSpPr>
        <p:spPr>
          <a:xfrm>
            <a:off x="942975" y="1697492"/>
            <a:ext cx="8172450" cy="5632311"/>
          </a:xfrm>
          <a:prstGeom prst="rect">
            <a:avLst/>
          </a:prstGeom>
          <a:noFill/>
        </p:spPr>
        <p:txBody>
          <a:bodyPr wrap="square" rtlCol="0">
            <a:spAutoFit/>
          </a:bodyPr>
          <a:lstStyle/>
          <a:p>
            <a:r>
              <a:rPr lang="en-US" sz="3600" dirty="0"/>
              <a:t>As far as being responsible for one’s own homework, this is a big deal in 2</a:t>
            </a:r>
            <a:r>
              <a:rPr lang="en-US" sz="3600" baseline="30000" dirty="0"/>
              <a:t>nd</a:t>
            </a:r>
            <a:r>
              <a:rPr lang="en-US" sz="3600" dirty="0"/>
              <a:t> grade! The homework schedule rarely changes and I keep track of completed homework in the gradebook (with 0% weight). However, it does count toward Work/Study Habits grades on your </a:t>
            </a:r>
          </a:p>
          <a:p>
            <a:r>
              <a:rPr lang="en-US" sz="3600" dirty="0"/>
              <a:t>child’s report card. </a:t>
            </a:r>
            <a:r>
              <a:rPr lang="en-US" sz="3600" b="1" dirty="0"/>
              <a:t>See the brochure </a:t>
            </a:r>
          </a:p>
          <a:p>
            <a:r>
              <a:rPr lang="en-US" sz="3600" b="1" dirty="0"/>
              <a:t>and newsletters for the homework schedule.</a:t>
            </a:r>
            <a:r>
              <a:rPr lang="en-US" sz="3600" dirty="0"/>
              <a:t> </a:t>
            </a:r>
          </a:p>
        </p:txBody>
      </p:sp>
    </p:spTree>
    <p:extLst>
      <p:ext uri="{BB962C8B-B14F-4D97-AF65-F5344CB8AC3E}">
        <p14:creationId xmlns:p14="http://schemas.microsoft.com/office/powerpoint/2010/main" val="114978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a:extLst>
              <a:ext uri="{FF2B5EF4-FFF2-40B4-BE49-F238E27FC236}">
                <a16:creationId xmlns:a16="http://schemas.microsoft.com/office/drawing/2014/main" id="{B1CDFCEB-BC1E-3D4C-9D9D-EE13877D3209}"/>
              </a:ext>
            </a:extLst>
          </p:cNvPr>
          <p:cNvSpPr txBox="1"/>
          <p:nvPr/>
        </p:nvSpPr>
        <p:spPr>
          <a:xfrm>
            <a:off x="2457450" y="1771650"/>
            <a:ext cx="6715125" cy="4524315"/>
          </a:xfrm>
          <a:prstGeom prst="rect">
            <a:avLst/>
          </a:prstGeom>
          <a:noFill/>
        </p:spPr>
        <p:txBody>
          <a:bodyPr wrap="square" rtlCol="0">
            <a:spAutoFit/>
          </a:bodyPr>
          <a:lstStyle/>
          <a:p>
            <a:r>
              <a:rPr lang="en-US" sz="3600" dirty="0"/>
              <a:t>We go to Computer Lab daily 9:05-9:35. The program used this year for reading and math instruction/practice is called </a:t>
            </a:r>
            <a:r>
              <a:rPr lang="en-US" sz="3600" dirty="0" err="1"/>
              <a:t>iReady</a:t>
            </a:r>
            <a:r>
              <a:rPr lang="en-US" sz="3600" dirty="0"/>
              <a:t>. Ask your child how it’s going! We also have 5 student computers, 3 </a:t>
            </a:r>
            <a:r>
              <a:rPr lang="en-US" sz="3600" dirty="0" err="1"/>
              <a:t>ipads</a:t>
            </a:r>
            <a:r>
              <a:rPr lang="en-US" sz="3600" dirty="0"/>
              <a:t>, and access to a laptop cart.</a:t>
            </a:r>
          </a:p>
        </p:txBody>
      </p:sp>
    </p:spTree>
    <p:extLst>
      <p:ext uri="{BB962C8B-B14F-4D97-AF65-F5344CB8AC3E}">
        <p14:creationId xmlns:p14="http://schemas.microsoft.com/office/powerpoint/2010/main" val="321754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a:extLst>
              <a:ext uri="{FF2B5EF4-FFF2-40B4-BE49-F238E27FC236}">
                <a16:creationId xmlns:a16="http://schemas.microsoft.com/office/drawing/2014/main" id="{A8F68CD8-70AB-F449-9D96-721443FF7382}"/>
              </a:ext>
            </a:extLst>
          </p:cNvPr>
          <p:cNvSpPr txBox="1"/>
          <p:nvPr/>
        </p:nvSpPr>
        <p:spPr>
          <a:xfrm>
            <a:off x="1285876" y="1743077"/>
            <a:ext cx="6886575" cy="5509200"/>
          </a:xfrm>
          <a:prstGeom prst="rect">
            <a:avLst/>
          </a:prstGeom>
          <a:noFill/>
        </p:spPr>
        <p:txBody>
          <a:bodyPr wrap="square" rtlCol="0">
            <a:spAutoFit/>
          </a:bodyPr>
          <a:lstStyle/>
          <a:p>
            <a:r>
              <a:rPr lang="en-US" sz="3200" dirty="0"/>
              <a:t>On your </a:t>
            </a:r>
            <a:r>
              <a:rPr lang="en-US" sz="3200" b="1" dirty="0"/>
              <a:t>child’s birthday</a:t>
            </a:r>
            <a:r>
              <a:rPr lang="en-US" sz="3200" dirty="0"/>
              <a:t>, you are welcome to send in a HEALTHY snack or mini treat for the class. We have our birthday treats after lunch </a:t>
            </a:r>
          </a:p>
          <a:p>
            <a:r>
              <a:rPr lang="en-US" sz="3200" dirty="0"/>
              <a:t>	 (12:05) outside at the picnic 	tables on our playground. Please  	do not send in any peanut    	products or red liquids. </a:t>
            </a:r>
            <a:r>
              <a:rPr lang="en-US" sz="3200" b="1" dirty="0"/>
              <a:t>Summer 	birthdays</a:t>
            </a:r>
            <a:r>
              <a:rPr lang="en-US" sz="3200" dirty="0"/>
              <a:t> may be celebrated at 	anytime-just let me know when 	you’d like to celebrate! </a:t>
            </a:r>
            <a:r>
              <a:rPr lang="en-US" sz="3200" dirty="0">
                <a:sym typeface="Wingdings" pitchFamily="2" charset="2"/>
              </a:rPr>
              <a:t></a:t>
            </a:r>
            <a:endParaRPr lang="en-US" sz="3200" dirty="0"/>
          </a:p>
        </p:txBody>
      </p:sp>
    </p:spTree>
    <p:extLst>
      <p:ext uri="{BB962C8B-B14F-4D97-AF65-F5344CB8AC3E}">
        <p14:creationId xmlns:p14="http://schemas.microsoft.com/office/powerpoint/2010/main" val="3131752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a:extLst>
              <a:ext uri="{FF2B5EF4-FFF2-40B4-BE49-F238E27FC236}">
                <a16:creationId xmlns:a16="http://schemas.microsoft.com/office/drawing/2014/main" id="{B14628E9-18E1-6748-8E14-FB220786D777}"/>
              </a:ext>
            </a:extLst>
          </p:cNvPr>
          <p:cNvSpPr txBox="1"/>
          <p:nvPr/>
        </p:nvSpPr>
        <p:spPr>
          <a:xfrm>
            <a:off x="979714" y="1023257"/>
            <a:ext cx="8338457" cy="6001643"/>
          </a:xfrm>
          <a:prstGeom prst="rect">
            <a:avLst/>
          </a:prstGeom>
          <a:noFill/>
        </p:spPr>
        <p:txBody>
          <a:bodyPr wrap="square" rtlCol="0">
            <a:spAutoFit/>
          </a:bodyPr>
          <a:lstStyle/>
          <a:p>
            <a:r>
              <a:rPr lang="en-US" sz="3600" b="1" u="sng" dirty="0"/>
              <a:t>Exploration Boxes</a:t>
            </a:r>
          </a:p>
          <a:p>
            <a:r>
              <a:rPr lang="en-US" sz="3600" b="1" u="sng" dirty="0"/>
              <a:t>and Jackson, the Moose</a:t>
            </a:r>
          </a:p>
          <a:p>
            <a:r>
              <a:rPr lang="en-US" sz="2400" b="1" dirty="0"/>
              <a:t>Would your child like to research, explore, and teach us about a special topic that might interest him/her? This year you and your child may choose an exploration box (look above the bookshelves) to check out for a presentation. The list will be coming home soon-first come, first serve.</a:t>
            </a:r>
          </a:p>
          <a:p>
            <a:endParaRPr lang="en-US" sz="2400" b="1" dirty="0"/>
          </a:p>
          <a:p>
            <a:r>
              <a:rPr lang="en-US" sz="2400" b="1" dirty="0"/>
              <a:t>Jackson will come home this Friday in a special HRES backpack with his/her own bag (journal inside). Your child gets to take Jackson everywhere for the weekend. You can even take pictures and send them to us for the journal sharing on the Monday after your weekend. Please sign up (for a Friday-Sun) on the calendar I have placed on the rainbow table. Holidays vacations are fine, too! We’ll start the 2019 calendar in January. </a:t>
            </a:r>
          </a:p>
        </p:txBody>
      </p:sp>
    </p:spTree>
    <p:extLst>
      <p:ext uri="{BB962C8B-B14F-4D97-AF65-F5344CB8AC3E}">
        <p14:creationId xmlns:p14="http://schemas.microsoft.com/office/powerpoint/2010/main" val="2366887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a:extLst>
              <a:ext uri="{FF2B5EF4-FFF2-40B4-BE49-F238E27FC236}">
                <a16:creationId xmlns:a16="http://schemas.microsoft.com/office/drawing/2014/main" id="{F878BB27-FDF0-2D48-ACF0-0506FEABD1C2}"/>
              </a:ext>
            </a:extLst>
          </p:cNvPr>
          <p:cNvSpPr txBox="1"/>
          <p:nvPr/>
        </p:nvSpPr>
        <p:spPr>
          <a:xfrm>
            <a:off x="1042987" y="714375"/>
            <a:ext cx="5986463" cy="6186309"/>
          </a:xfrm>
          <a:prstGeom prst="rect">
            <a:avLst/>
          </a:prstGeom>
          <a:noFill/>
        </p:spPr>
        <p:txBody>
          <a:bodyPr wrap="square" rtlCol="0">
            <a:spAutoFit/>
          </a:bodyPr>
          <a:lstStyle/>
          <a:p>
            <a:r>
              <a:rPr lang="en-US" sz="3600" b="1" u="sng" dirty="0"/>
              <a:t>Going home</a:t>
            </a:r>
            <a:endParaRPr lang="en-US" sz="3600" dirty="0"/>
          </a:p>
          <a:p>
            <a:r>
              <a:rPr lang="en-US" sz="3600" dirty="0"/>
              <a:t>It is a school policy that, for your child’s safety, I cannot let a child change the way they go home or who they go home with without prior notification from you. Please send an email, a note with your child, or call the office with any changes. Keep in mind that we leave our room at 1:50 for S.A.</a:t>
            </a:r>
          </a:p>
        </p:txBody>
      </p:sp>
    </p:spTree>
    <p:extLst>
      <p:ext uri="{BB962C8B-B14F-4D97-AF65-F5344CB8AC3E}">
        <p14:creationId xmlns:p14="http://schemas.microsoft.com/office/powerpoint/2010/main" val="299530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0058400" cy="7772400"/>
          </a:xfrm>
          <a:prstGeom prst="rect">
            <a:avLst/>
          </a:prstGeom>
        </p:spPr>
      </p:pic>
      <p:sp>
        <p:nvSpPr>
          <p:cNvPr id="4" name="TextBox 3">
            <a:extLst>
              <a:ext uri="{FF2B5EF4-FFF2-40B4-BE49-F238E27FC236}">
                <a16:creationId xmlns:a16="http://schemas.microsoft.com/office/drawing/2014/main" id="{2D6D44BB-0007-9544-B914-BC27DFED9EC8}"/>
              </a:ext>
            </a:extLst>
          </p:cNvPr>
          <p:cNvSpPr txBox="1"/>
          <p:nvPr/>
        </p:nvSpPr>
        <p:spPr>
          <a:xfrm>
            <a:off x="2569028" y="1589314"/>
            <a:ext cx="6662057" cy="5016758"/>
          </a:xfrm>
          <a:prstGeom prst="rect">
            <a:avLst/>
          </a:prstGeom>
          <a:noFill/>
        </p:spPr>
        <p:txBody>
          <a:bodyPr wrap="square" rtlCol="0">
            <a:spAutoFit/>
          </a:bodyPr>
          <a:lstStyle/>
          <a:p>
            <a:r>
              <a:rPr lang="en-US" sz="3200" dirty="0"/>
              <a:t>Science is a big focus in our classroom as we have a new, more challenging Science curriculum. Please use the online resources and your child’s study guide in his/her C.A.M.P. binder. 		  STEAM is our theme school wide-science, technology,  engineering, art, and music. </a:t>
            </a:r>
          </a:p>
          <a:p>
            <a:r>
              <a:rPr lang="en-US" sz="3200" b="1" dirty="0"/>
              <a:t>Know of any good speakers or programs for HRES assemblies?</a:t>
            </a:r>
          </a:p>
        </p:txBody>
      </p:sp>
    </p:spTree>
    <p:extLst>
      <p:ext uri="{BB962C8B-B14F-4D97-AF65-F5344CB8AC3E}">
        <p14:creationId xmlns:p14="http://schemas.microsoft.com/office/powerpoint/2010/main" val="115831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a:extLst>
              <a:ext uri="{FF2B5EF4-FFF2-40B4-BE49-F238E27FC236}">
                <a16:creationId xmlns:a16="http://schemas.microsoft.com/office/drawing/2014/main" id="{7C485A8F-359D-1146-9A5D-2A12E0DC71F8}"/>
              </a:ext>
            </a:extLst>
          </p:cNvPr>
          <p:cNvSpPr txBox="1"/>
          <p:nvPr/>
        </p:nvSpPr>
        <p:spPr>
          <a:xfrm>
            <a:off x="1132115" y="1480457"/>
            <a:ext cx="6727371" cy="3970318"/>
          </a:xfrm>
          <a:prstGeom prst="rect">
            <a:avLst/>
          </a:prstGeom>
          <a:noFill/>
        </p:spPr>
        <p:txBody>
          <a:bodyPr wrap="square" rtlCol="0">
            <a:spAutoFit/>
          </a:bodyPr>
          <a:lstStyle/>
          <a:p>
            <a:r>
              <a:rPr lang="en-US" sz="3600" b="1" u="sng" dirty="0"/>
              <a:t>Rainy Day Dismissal</a:t>
            </a:r>
          </a:p>
          <a:p>
            <a:endParaRPr lang="en-US" sz="3600" dirty="0"/>
          </a:p>
          <a:p>
            <a:endParaRPr lang="en-US" sz="3600" dirty="0"/>
          </a:p>
          <a:p>
            <a:r>
              <a:rPr lang="en-US" sz="3600" dirty="0"/>
              <a:t>If there is blowing rain or lightning, second, third, and fourth grades will go to the Media Center for pick up.</a:t>
            </a:r>
          </a:p>
        </p:txBody>
      </p:sp>
    </p:spTree>
    <p:extLst>
      <p:ext uri="{BB962C8B-B14F-4D97-AF65-F5344CB8AC3E}">
        <p14:creationId xmlns:p14="http://schemas.microsoft.com/office/powerpoint/2010/main" val="2434004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4" name="TextBox 3">
            <a:extLst>
              <a:ext uri="{FF2B5EF4-FFF2-40B4-BE49-F238E27FC236}">
                <a16:creationId xmlns:a16="http://schemas.microsoft.com/office/drawing/2014/main" id="{F2C67EDB-634C-ED41-ADC7-61A91C707CD2}"/>
              </a:ext>
            </a:extLst>
          </p:cNvPr>
          <p:cNvSpPr txBox="1"/>
          <p:nvPr/>
        </p:nvSpPr>
        <p:spPr>
          <a:xfrm>
            <a:off x="1371600" y="2416630"/>
            <a:ext cx="6814457" cy="2585323"/>
          </a:xfrm>
          <a:prstGeom prst="rect">
            <a:avLst/>
          </a:prstGeom>
          <a:noFill/>
        </p:spPr>
        <p:txBody>
          <a:bodyPr wrap="square" rtlCol="0">
            <a:spAutoFit/>
          </a:bodyPr>
          <a:lstStyle/>
          <a:p>
            <a:r>
              <a:rPr lang="en-US" sz="5400" b="1" dirty="0"/>
              <a:t>for visiting us tonight and being your child’s 1</a:t>
            </a:r>
            <a:r>
              <a:rPr lang="en-US" sz="5400" b="1" baseline="30000" dirty="0"/>
              <a:t>st</a:t>
            </a:r>
            <a:r>
              <a:rPr lang="en-US" sz="5400" b="1" dirty="0"/>
              <a:t> best teacher ever!</a:t>
            </a:r>
          </a:p>
        </p:txBody>
      </p:sp>
    </p:spTree>
    <p:extLst>
      <p:ext uri="{BB962C8B-B14F-4D97-AF65-F5344CB8AC3E}">
        <p14:creationId xmlns:p14="http://schemas.microsoft.com/office/powerpoint/2010/main" val="29800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Rectangle 2">
            <a:extLst>
              <a:ext uri="{FF2B5EF4-FFF2-40B4-BE49-F238E27FC236}">
                <a16:creationId xmlns:a16="http://schemas.microsoft.com/office/drawing/2014/main" id="{11D5BB79-47F9-D443-8DE9-4DE0CF166AED}"/>
              </a:ext>
            </a:extLst>
          </p:cNvPr>
          <p:cNvSpPr/>
          <p:nvPr/>
        </p:nvSpPr>
        <p:spPr>
          <a:xfrm>
            <a:off x="1807028" y="827313"/>
            <a:ext cx="7424057" cy="5909310"/>
          </a:xfrm>
          <a:prstGeom prst="rect">
            <a:avLst/>
          </a:prstGeom>
        </p:spPr>
        <p:txBody>
          <a:bodyPr wrap="square">
            <a:spAutoFit/>
          </a:bodyPr>
          <a:lstStyle/>
          <a:p>
            <a:endParaRPr lang="en-US" dirty="0"/>
          </a:p>
          <a:p>
            <a:r>
              <a:rPr lang="en-US" sz="3600" dirty="0"/>
              <a:t>Please verify/make changes, sign and date the </a:t>
            </a:r>
            <a:r>
              <a:rPr lang="en-US" sz="3600" b="1" dirty="0"/>
              <a:t>“Student Emergency Report” </a:t>
            </a:r>
            <a:r>
              <a:rPr lang="en-US" sz="3600" dirty="0"/>
              <a:t>paper on your child’s desk as well as completing the </a:t>
            </a:r>
            <a:r>
              <a:rPr lang="en-US" sz="3600" b="1" dirty="0"/>
              <a:t>“Application for Activity Participation” </a:t>
            </a:r>
            <a:r>
              <a:rPr lang="en-US" sz="3600" dirty="0"/>
              <a:t>form. Separate  	them into the two green baskets 	on the middle rectangular table.</a:t>
            </a:r>
          </a:p>
          <a:p>
            <a:endParaRPr lang="en-US" sz="3600" dirty="0"/>
          </a:p>
          <a:p>
            <a:r>
              <a:rPr lang="en-US" sz="3600" dirty="0"/>
              <a:t>       Look for your child’s note and reply 		on the blank card, please!</a:t>
            </a:r>
          </a:p>
        </p:txBody>
      </p:sp>
    </p:spTree>
    <p:extLst>
      <p:ext uri="{BB962C8B-B14F-4D97-AF65-F5344CB8AC3E}">
        <p14:creationId xmlns:p14="http://schemas.microsoft.com/office/powerpoint/2010/main" val="4306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a:extLst>
              <a:ext uri="{FF2B5EF4-FFF2-40B4-BE49-F238E27FC236}">
                <a16:creationId xmlns:a16="http://schemas.microsoft.com/office/drawing/2014/main" id="{D830047A-492C-2344-8C51-661026D576B5}"/>
              </a:ext>
            </a:extLst>
          </p:cNvPr>
          <p:cNvSpPr txBox="1"/>
          <p:nvPr/>
        </p:nvSpPr>
        <p:spPr>
          <a:xfrm>
            <a:off x="1057275" y="1871663"/>
            <a:ext cx="6672263" cy="4524315"/>
          </a:xfrm>
          <a:prstGeom prst="rect">
            <a:avLst/>
          </a:prstGeom>
          <a:noFill/>
        </p:spPr>
        <p:txBody>
          <a:bodyPr wrap="square" rtlCol="0">
            <a:spAutoFit/>
          </a:bodyPr>
          <a:lstStyle/>
          <a:p>
            <a:r>
              <a:rPr lang="en-US" sz="3600" b="1" u="sng" dirty="0"/>
              <a:t>Parent-Teacher Conferences </a:t>
            </a:r>
          </a:p>
          <a:p>
            <a:r>
              <a:rPr lang="en-US" sz="3600" dirty="0"/>
              <a:t>I need to meet with a guardian for each child this quarter. You will receive an email from Sign Up Genius in the next week asking you to sign up for this conference. Please jot down the date and time to add to your calendar.</a:t>
            </a:r>
          </a:p>
        </p:txBody>
      </p:sp>
    </p:spTree>
    <p:extLst>
      <p:ext uri="{BB962C8B-B14F-4D97-AF65-F5344CB8AC3E}">
        <p14:creationId xmlns:p14="http://schemas.microsoft.com/office/powerpoint/2010/main" val="96560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a:extLst>
              <a:ext uri="{FF2B5EF4-FFF2-40B4-BE49-F238E27FC236}">
                <a16:creationId xmlns:a16="http://schemas.microsoft.com/office/drawing/2014/main" id="{E26BD303-BCE0-A44A-8D7A-B4D16D4E9DF0}"/>
              </a:ext>
            </a:extLst>
          </p:cNvPr>
          <p:cNvSpPr txBox="1"/>
          <p:nvPr/>
        </p:nvSpPr>
        <p:spPr>
          <a:xfrm>
            <a:off x="828675" y="1728788"/>
            <a:ext cx="6329363" cy="5016758"/>
          </a:xfrm>
          <a:prstGeom prst="rect">
            <a:avLst/>
          </a:prstGeom>
          <a:noFill/>
        </p:spPr>
        <p:txBody>
          <a:bodyPr wrap="square" rtlCol="0">
            <a:spAutoFit/>
          </a:bodyPr>
          <a:lstStyle/>
          <a:p>
            <a:r>
              <a:rPr lang="en-US" sz="3200" u="sng" dirty="0"/>
              <a:t>Bi-Weekly Newsletter</a:t>
            </a:r>
            <a:r>
              <a:rPr lang="en-US" sz="3200" dirty="0"/>
              <a:t>-This arrives to you via an email attachment.</a:t>
            </a:r>
          </a:p>
          <a:p>
            <a:endParaRPr lang="en-US" sz="3200" dirty="0"/>
          </a:p>
          <a:p>
            <a:r>
              <a:rPr lang="en-US" sz="3200" u="sng" dirty="0"/>
              <a:t>Website- </a:t>
            </a:r>
            <a:r>
              <a:rPr lang="en-US" sz="3200" dirty="0"/>
              <a:t>This is usually current and contains lots of study guides, our monthly calendar, newsletters, and links to our curriculum.</a:t>
            </a:r>
          </a:p>
          <a:p>
            <a:endParaRPr lang="en-US" sz="3200" dirty="0"/>
          </a:p>
          <a:p>
            <a:r>
              <a:rPr lang="en-US" sz="3200" u="sng" dirty="0"/>
              <a:t>Email-</a:t>
            </a:r>
            <a:r>
              <a:rPr lang="en-US" sz="3200" dirty="0"/>
              <a:t> I try to answer within 24 hours unless it is of vital importance.  </a:t>
            </a:r>
            <a:endParaRPr lang="en-US" sz="3200" u="sng" dirty="0"/>
          </a:p>
        </p:txBody>
      </p:sp>
    </p:spTree>
    <p:extLst>
      <p:ext uri="{BB962C8B-B14F-4D97-AF65-F5344CB8AC3E}">
        <p14:creationId xmlns:p14="http://schemas.microsoft.com/office/powerpoint/2010/main" val="1275644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a:extLst>
              <a:ext uri="{FF2B5EF4-FFF2-40B4-BE49-F238E27FC236}">
                <a16:creationId xmlns:a16="http://schemas.microsoft.com/office/drawing/2014/main" id="{C3D11FA1-BFC5-124D-9569-EB32ED1B490D}"/>
              </a:ext>
            </a:extLst>
          </p:cNvPr>
          <p:cNvSpPr txBox="1"/>
          <p:nvPr/>
        </p:nvSpPr>
        <p:spPr>
          <a:xfrm>
            <a:off x="2500313" y="1728789"/>
            <a:ext cx="6729413" cy="4708981"/>
          </a:xfrm>
          <a:prstGeom prst="rect">
            <a:avLst/>
          </a:prstGeom>
          <a:noFill/>
        </p:spPr>
        <p:txBody>
          <a:bodyPr wrap="square" rtlCol="0">
            <a:spAutoFit/>
          </a:bodyPr>
          <a:lstStyle/>
          <a:p>
            <a:r>
              <a:rPr lang="en-US" sz="4800" b="1" u="sng" dirty="0"/>
              <a:t>Field Trips-</a:t>
            </a:r>
            <a:r>
              <a:rPr lang="en-US" sz="3600" dirty="0"/>
              <a:t> Your child will attend two off campus field trips.</a:t>
            </a:r>
            <a:endParaRPr lang="en-US" sz="4800" b="1" u="sng" dirty="0"/>
          </a:p>
          <a:p>
            <a:r>
              <a:rPr lang="en-US" sz="3600" b="1" u="sng" dirty="0"/>
              <a:t>11/15/18 </a:t>
            </a:r>
            <a:r>
              <a:rPr lang="en-US" sz="3600" dirty="0"/>
              <a:t>”Jack and the Beanstalk” a play at </a:t>
            </a:r>
            <a:r>
              <a:rPr lang="en-US" sz="3600" dirty="0" err="1"/>
              <a:t>Godby</a:t>
            </a:r>
            <a:r>
              <a:rPr lang="en-US" sz="3600" dirty="0"/>
              <a:t> High School</a:t>
            </a:r>
          </a:p>
          <a:p>
            <a:r>
              <a:rPr lang="en-US" sz="3600" b="1" u="sng" dirty="0"/>
              <a:t>April</a:t>
            </a:r>
            <a:r>
              <a:rPr lang="en-US" sz="3600" dirty="0"/>
              <a:t>-Mission San Luis </a:t>
            </a:r>
          </a:p>
          <a:p>
            <a:r>
              <a:rPr lang="en-US" sz="3600" b="1" u="sng" dirty="0"/>
              <a:t>In school: </a:t>
            </a:r>
          </a:p>
          <a:p>
            <a:r>
              <a:rPr lang="en-US" sz="3600" dirty="0"/>
              <a:t>9/14“Sea to See” FSU Biology</a:t>
            </a:r>
          </a:p>
          <a:p>
            <a:r>
              <a:rPr lang="en-US" sz="3600" dirty="0"/>
              <a:t>10/3 “Forces in Motion” Mag Lab</a:t>
            </a:r>
          </a:p>
        </p:txBody>
      </p:sp>
    </p:spTree>
    <p:extLst>
      <p:ext uri="{BB962C8B-B14F-4D97-AF65-F5344CB8AC3E}">
        <p14:creationId xmlns:p14="http://schemas.microsoft.com/office/powerpoint/2010/main" val="1585298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a:extLst>
              <a:ext uri="{FF2B5EF4-FFF2-40B4-BE49-F238E27FC236}">
                <a16:creationId xmlns:a16="http://schemas.microsoft.com/office/drawing/2014/main" id="{2183643F-057C-DD4C-97E9-1E1815405A8B}"/>
              </a:ext>
            </a:extLst>
          </p:cNvPr>
          <p:cNvSpPr txBox="1"/>
          <p:nvPr/>
        </p:nvSpPr>
        <p:spPr>
          <a:xfrm>
            <a:off x="1042988" y="1757363"/>
            <a:ext cx="6643687" cy="6124754"/>
          </a:xfrm>
          <a:prstGeom prst="rect">
            <a:avLst/>
          </a:prstGeom>
          <a:noFill/>
        </p:spPr>
        <p:txBody>
          <a:bodyPr wrap="square" rtlCol="0">
            <a:spAutoFit/>
          </a:bodyPr>
          <a:lstStyle/>
          <a:p>
            <a:r>
              <a:rPr lang="en-US" sz="3200" b="1" u="sng" dirty="0"/>
              <a:t>C.A.M.P. Binder</a:t>
            </a:r>
          </a:p>
          <a:p>
            <a:r>
              <a:rPr lang="en-US" sz="3200" dirty="0"/>
              <a:t>The binder should be taken home, emptied, and returned to school each day! Please make sure your child knows where everything is in his/her binder (and you, too)! </a:t>
            </a:r>
          </a:p>
          <a:p>
            <a:r>
              <a:rPr lang="en-US" sz="3200" b="1" u="sng" dirty="0"/>
              <a:t>Friday Folder</a:t>
            </a:r>
          </a:p>
          <a:p>
            <a:r>
              <a:rPr lang="en-US" sz="3200" dirty="0"/>
              <a:t>This comes home every Friday with papers to be reviewed/emptied, and a progress report signed. Please return by the following Tuesday!</a:t>
            </a:r>
          </a:p>
          <a:p>
            <a:endParaRPr lang="en-US" sz="4000" dirty="0"/>
          </a:p>
        </p:txBody>
      </p:sp>
    </p:spTree>
    <p:extLst>
      <p:ext uri="{BB962C8B-B14F-4D97-AF65-F5344CB8AC3E}">
        <p14:creationId xmlns:p14="http://schemas.microsoft.com/office/powerpoint/2010/main" val="1552062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a:extLst>
              <a:ext uri="{FF2B5EF4-FFF2-40B4-BE49-F238E27FC236}">
                <a16:creationId xmlns:a16="http://schemas.microsoft.com/office/drawing/2014/main" id="{C4DEC3AF-6409-BA4B-941F-34AC555662FB}"/>
              </a:ext>
            </a:extLst>
          </p:cNvPr>
          <p:cNvSpPr txBox="1"/>
          <p:nvPr/>
        </p:nvSpPr>
        <p:spPr>
          <a:xfrm>
            <a:off x="914399" y="1871662"/>
            <a:ext cx="6886575" cy="5509200"/>
          </a:xfrm>
          <a:prstGeom prst="rect">
            <a:avLst/>
          </a:prstGeom>
          <a:noFill/>
        </p:spPr>
        <p:txBody>
          <a:bodyPr wrap="square" rtlCol="0">
            <a:spAutoFit/>
          </a:bodyPr>
          <a:lstStyle/>
          <a:p>
            <a:r>
              <a:rPr lang="en-US" sz="3200" dirty="0"/>
              <a:t>Each child was assessed using the STAR program during the 1</a:t>
            </a:r>
            <a:r>
              <a:rPr lang="en-US" sz="3200" baseline="30000" dirty="0"/>
              <a:t>st</a:t>
            </a:r>
            <a:r>
              <a:rPr lang="en-US" sz="3200" dirty="0"/>
              <a:t> week of school. According to that data, I met with each child and made goals (with help from the computer) for the 1</a:t>
            </a:r>
            <a:r>
              <a:rPr lang="en-US" sz="3200" baseline="30000" dirty="0"/>
              <a:t>st</a:t>
            </a:r>
            <a:r>
              <a:rPr lang="en-US" sz="3200" dirty="0"/>
              <a:t> quarter. Some of us are well on our way toward making our goal! I monitor AR goals regularly and have been sending home AR progress reports on Friday. I love getting notes and emails that your child is ready for a test! </a:t>
            </a:r>
            <a:r>
              <a:rPr lang="en-US" sz="3200" dirty="0">
                <a:sym typeface="Wingdings" pitchFamily="2" charset="2"/>
              </a:rPr>
              <a:t>  </a:t>
            </a:r>
            <a:r>
              <a:rPr lang="en-US" sz="3200" dirty="0"/>
              <a:t>Readers are leaders! </a:t>
            </a:r>
            <a:r>
              <a:rPr lang="en-US" sz="3200" dirty="0">
                <a:sym typeface="Wingdings" pitchFamily="2" charset="2"/>
              </a:rPr>
              <a:t></a:t>
            </a:r>
            <a:endParaRPr lang="en-US" sz="3200" dirty="0"/>
          </a:p>
        </p:txBody>
      </p:sp>
    </p:spTree>
    <p:extLst>
      <p:ext uri="{BB962C8B-B14F-4D97-AF65-F5344CB8AC3E}">
        <p14:creationId xmlns:p14="http://schemas.microsoft.com/office/powerpoint/2010/main" val="295567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a:extLst>
              <a:ext uri="{FF2B5EF4-FFF2-40B4-BE49-F238E27FC236}">
                <a16:creationId xmlns:a16="http://schemas.microsoft.com/office/drawing/2014/main" id="{CC96D2EA-1AC1-1C40-A58A-85F60037D75A}"/>
              </a:ext>
            </a:extLst>
          </p:cNvPr>
          <p:cNvSpPr txBox="1"/>
          <p:nvPr/>
        </p:nvSpPr>
        <p:spPr>
          <a:xfrm>
            <a:off x="1415143" y="1262742"/>
            <a:ext cx="7641772" cy="5693866"/>
          </a:xfrm>
          <a:prstGeom prst="rect">
            <a:avLst/>
          </a:prstGeom>
          <a:noFill/>
        </p:spPr>
        <p:txBody>
          <a:bodyPr wrap="square" rtlCol="0">
            <a:spAutoFit/>
          </a:bodyPr>
          <a:lstStyle/>
          <a:p>
            <a:r>
              <a:rPr lang="en-US" sz="4400" b="1" u="sng" dirty="0"/>
              <a:t>Writing</a:t>
            </a:r>
          </a:p>
          <a:p>
            <a:r>
              <a:rPr lang="en-US" sz="4000" dirty="0"/>
              <a:t>We write daily in our classroom as writing is a valuable tool in communicating. Please notice the rubric used to score our writing. Right now, a solid paragraph with an introductory sentence, 3 supporting details, and a closing sentence is expected.</a:t>
            </a:r>
          </a:p>
        </p:txBody>
      </p:sp>
    </p:spTree>
    <p:extLst>
      <p:ext uri="{BB962C8B-B14F-4D97-AF65-F5344CB8AC3E}">
        <p14:creationId xmlns:p14="http://schemas.microsoft.com/office/powerpoint/2010/main" val="180944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 name="TextBox 2">
            <a:extLst>
              <a:ext uri="{FF2B5EF4-FFF2-40B4-BE49-F238E27FC236}">
                <a16:creationId xmlns:a16="http://schemas.microsoft.com/office/drawing/2014/main" id="{A3D445C1-77EF-7447-8F87-E296FB4E0822}"/>
              </a:ext>
            </a:extLst>
          </p:cNvPr>
          <p:cNvSpPr txBox="1"/>
          <p:nvPr/>
        </p:nvSpPr>
        <p:spPr>
          <a:xfrm>
            <a:off x="1114425" y="1928813"/>
            <a:ext cx="6457950" cy="5078313"/>
          </a:xfrm>
          <a:prstGeom prst="rect">
            <a:avLst/>
          </a:prstGeom>
          <a:noFill/>
        </p:spPr>
        <p:txBody>
          <a:bodyPr wrap="square" rtlCol="0">
            <a:spAutoFit/>
          </a:bodyPr>
          <a:lstStyle/>
          <a:p>
            <a:r>
              <a:rPr lang="en-US" sz="3600" dirty="0"/>
              <a:t>Jeanette May, Peter’s mom, needs a co-room parent to successfully carry out her task! Please help out and your child will be so proud!</a:t>
            </a:r>
          </a:p>
          <a:p>
            <a:endParaRPr lang="en-US" sz="3600" dirty="0"/>
          </a:p>
          <a:p>
            <a:r>
              <a:rPr lang="en-US" sz="3600" dirty="0"/>
              <a:t>*Sign-ups are out on the rainbow table so we can fill in all of our party slots and so on.</a:t>
            </a:r>
          </a:p>
        </p:txBody>
      </p:sp>
    </p:spTree>
    <p:extLst>
      <p:ext uri="{BB962C8B-B14F-4D97-AF65-F5344CB8AC3E}">
        <p14:creationId xmlns:p14="http://schemas.microsoft.com/office/powerpoint/2010/main" val="42607386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4187</TotalTime>
  <Words>926</Words>
  <Application>Microsoft Macintosh PowerPoint</Application>
  <PresentationFormat>Custom</PresentationFormat>
  <Paragraphs>48</Paragraphs>
  <Slides>18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18</vt:i4>
      </vt:variant>
      <vt:variant>
        <vt:lpstr>Custom Shows</vt:lpstr>
      </vt:variant>
      <vt:variant>
        <vt:i4>1</vt:i4>
      </vt:variant>
    </vt:vector>
  </HeadingPairs>
  <TitlesOfParts>
    <vt:vector size="2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dc:creator>
  <cp:lastModifiedBy>Brand, Nancy</cp:lastModifiedBy>
  <cp:revision>81</cp:revision>
  <cp:lastPrinted>2017-06-25T02:15:41Z</cp:lastPrinted>
  <dcterms:created xsi:type="dcterms:W3CDTF">2016-01-23T13:40:54Z</dcterms:created>
  <dcterms:modified xsi:type="dcterms:W3CDTF">2018-09-06T23:46:29Z</dcterms:modified>
</cp:coreProperties>
</file>