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2754" y="6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09/12/2025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09/12/2025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09/12/2025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0EB-A2F0-433E-8ABA-8514B0939CAC}" type="datetimeFigureOut">
              <a:rPr lang="en-US" smtClean="0"/>
              <a:pPr/>
              <a:t>09/12/2025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" y="1256"/>
            <a:ext cx="7771429" cy="10057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2000" y="1029642"/>
            <a:ext cx="576453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Curlz MT"/>
              </a:rPr>
              <a:t>    </a:t>
            </a:r>
            <a:r>
              <a:rPr lang="en-US" sz="3000" dirty="0">
                <a:latin typeface="Curlz MT"/>
              </a:rPr>
              <a:t>The Deason Digest Weekly Blast</a:t>
            </a:r>
            <a:endParaRPr lang="en-US" sz="3000" dirty="0">
              <a:latin typeface="Curlz MT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2057400"/>
            <a:ext cx="38862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dirty="0">
                <a:latin typeface="Curlz MT"/>
              </a:rPr>
              <a:t>September 8</a:t>
            </a:r>
            <a:r>
              <a:rPr lang="en-US" sz="3200" baseline="30000" dirty="0">
                <a:latin typeface="Curlz MT"/>
              </a:rPr>
              <a:t>th</a:t>
            </a:r>
            <a:r>
              <a:rPr lang="en-US" sz="3200" dirty="0">
                <a:latin typeface="Curlz MT"/>
              </a:rPr>
              <a:t>,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986444"/>
            <a:ext cx="2743200" cy="58323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We Are Learning About</a:t>
            </a:r>
            <a:r>
              <a:rPr lang="en-US" b="1" dirty="0">
                <a:latin typeface="Curlz MT"/>
              </a:rPr>
              <a:t>…</a:t>
            </a:r>
          </a:p>
          <a:p>
            <a:r>
              <a:rPr lang="en-US" sz="1250" b="1" dirty="0">
                <a:latin typeface="Bahnschrift Light" panose="020B0502040204020203" pitchFamily="34" charset="0"/>
              </a:rPr>
              <a:t>Reading</a:t>
            </a:r>
            <a:r>
              <a:rPr lang="en-US" sz="1250" dirty="0">
                <a:latin typeface="Bahnschrift Light" panose="020B0502040204020203" pitchFamily="34" charset="0"/>
              </a:rPr>
              <a:t>: We will focus on the letters </a:t>
            </a:r>
            <a:r>
              <a:rPr lang="en-US" sz="1250" b="1" dirty="0">
                <a:latin typeface="Bahnschrift Light" panose="020B0502040204020203" pitchFamily="34" charset="0"/>
              </a:rPr>
              <a:t>Ff </a:t>
            </a:r>
            <a:r>
              <a:rPr lang="en-US" sz="1250" dirty="0">
                <a:latin typeface="Bahnschrift Light" panose="020B0502040204020203" pitchFamily="34" charset="0"/>
              </a:rPr>
              <a:t>and</a:t>
            </a:r>
            <a:r>
              <a:rPr lang="en-US" sz="1250" b="1" dirty="0">
                <a:latin typeface="Bahnschrift Light" panose="020B0502040204020203" pitchFamily="34" charset="0"/>
              </a:rPr>
              <a:t> </a:t>
            </a:r>
            <a:r>
              <a:rPr lang="en-US" sz="1250" b="1" dirty="0" err="1">
                <a:latin typeface="Bahnschrift Light" panose="020B0502040204020203" pitchFamily="34" charset="0"/>
              </a:rPr>
              <a:t>Ii</a:t>
            </a:r>
            <a:r>
              <a:rPr lang="en-US" sz="1250" b="1" i="1" dirty="0">
                <a:latin typeface="Bahnschrift Light" panose="020B0502040204020203" pitchFamily="34" charset="0"/>
              </a:rPr>
              <a:t> (sounds, mouth formation, words that begin with sound</a:t>
            </a:r>
            <a:r>
              <a:rPr lang="en-US" sz="1250" dirty="0">
                <a:latin typeface="Bahnschrift Light" panose="020B0502040204020203" pitchFamily="34" charset="0"/>
              </a:rPr>
              <a:t>), and HFW </a:t>
            </a:r>
            <a:r>
              <a:rPr lang="en-US" sz="1250" b="1" i="1" dirty="0">
                <a:latin typeface="Bahnschrift Light" panose="020B0502040204020203" pitchFamily="34" charset="0"/>
              </a:rPr>
              <a:t>a</a:t>
            </a:r>
            <a:r>
              <a:rPr lang="en-US" sz="1250" b="1" dirty="0">
                <a:latin typeface="Bahnschrift Light" panose="020B0502040204020203" pitchFamily="34" charset="0"/>
              </a:rPr>
              <a:t>. </a:t>
            </a:r>
            <a:r>
              <a:rPr lang="en-US" sz="1250" dirty="0">
                <a:latin typeface="Bahnschrift Light" panose="020B0502040204020203" pitchFamily="34" charset="0"/>
              </a:rPr>
              <a:t>We will identify main topic and key details in texts we read. We will look at pictures to solve tricky words. </a:t>
            </a:r>
            <a:r>
              <a:rPr lang="en-US" sz="1250" b="1" dirty="0">
                <a:latin typeface="Bahnschrift Light" panose="020B0502040204020203" pitchFamily="34" charset="0"/>
              </a:rPr>
              <a:t>EQ: How can we observe apples?</a:t>
            </a:r>
            <a:endParaRPr lang="en-US" sz="125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50" b="1" dirty="0">
                <a:latin typeface="Bahnschrift Light" panose="020B0502040204020203" pitchFamily="34" charset="0"/>
              </a:rPr>
              <a:t>Writing</a:t>
            </a:r>
            <a:r>
              <a:rPr lang="en-US" sz="1250" dirty="0">
                <a:latin typeface="Bahnschrift Light" panose="020B0502040204020203" pitchFamily="34" charset="0"/>
              </a:rPr>
              <a:t>: We will focus on printing and tracing upper and lowercase </a:t>
            </a:r>
            <a:r>
              <a:rPr lang="en-US" sz="1250" b="1" i="1" dirty="0">
                <a:latin typeface="Bahnschrift Light" panose="020B0502040204020203" pitchFamily="34" charset="0"/>
              </a:rPr>
              <a:t>Ff </a:t>
            </a:r>
            <a:r>
              <a:rPr lang="en-US" sz="1250" dirty="0">
                <a:latin typeface="Bahnschrift Light" panose="020B0502040204020203" pitchFamily="34" charset="0"/>
              </a:rPr>
              <a:t>and</a:t>
            </a:r>
            <a:r>
              <a:rPr lang="en-US" sz="1250" b="1" i="1" dirty="0">
                <a:latin typeface="Bahnschrift Light" panose="020B0502040204020203" pitchFamily="34" charset="0"/>
              </a:rPr>
              <a:t> </a:t>
            </a:r>
            <a:r>
              <a:rPr lang="en-US" sz="1250" b="1" i="1" dirty="0" err="1">
                <a:latin typeface="Bahnschrift Light" panose="020B0502040204020203" pitchFamily="34" charset="0"/>
              </a:rPr>
              <a:t>Ii</a:t>
            </a:r>
            <a:r>
              <a:rPr lang="en-US" sz="1250" dirty="0">
                <a:latin typeface="Bahnschrift Light" panose="020B0502040204020203" pitchFamily="34" charset="0"/>
              </a:rPr>
              <a:t>, as well as our first names!</a:t>
            </a:r>
            <a:endParaRPr lang="en-US" sz="1250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50" b="1" dirty="0">
                <a:latin typeface="Bahnschrift Light" panose="020B0502040204020203" pitchFamily="34" charset="0"/>
              </a:rPr>
              <a:t>Math</a:t>
            </a:r>
            <a:r>
              <a:rPr lang="en-US" sz="1250" dirty="0">
                <a:latin typeface="Bahnschrift Light" panose="020B0502040204020203" pitchFamily="34" charset="0"/>
              </a:rPr>
              <a:t>: We will begin </a:t>
            </a:r>
            <a:r>
              <a:rPr lang="en-US" sz="1250" b="1" i="1" dirty="0">
                <a:latin typeface="Bahnschrift Light" panose="020B0502040204020203" pitchFamily="34" charset="0"/>
              </a:rPr>
              <a:t>Go Math Ch. 18: 3</a:t>
            </a:r>
            <a:r>
              <a:rPr lang="en-US" sz="1250" dirty="0">
                <a:latin typeface="Bahnschrift Light" panose="020B0502040204020203" pitchFamily="34" charset="0"/>
              </a:rPr>
              <a:t>D Shapes!</a:t>
            </a:r>
            <a:endParaRPr lang="en-US" sz="125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50" b="1" dirty="0">
                <a:latin typeface="Bahnschrift Light" panose="020B0502040204020203" pitchFamily="34" charset="0"/>
              </a:rPr>
              <a:t>Science</a:t>
            </a:r>
            <a:r>
              <a:rPr lang="en-US" sz="1250" dirty="0">
                <a:latin typeface="Bahnschrift Light" panose="020B0502040204020203" pitchFamily="34" charset="0"/>
              </a:rPr>
              <a:t>: We will continue to learn about our </a:t>
            </a:r>
            <a:r>
              <a:rPr lang="en-US" sz="1250" b="1" i="1" dirty="0">
                <a:latin typeface="Bahnschrift Light" panose="020B0502040204020203" pitchFamily="34" charset="0"/>
              </a:rPr>
              <a:t>5 senses/science tools </a:t>
            </a:r>
            <a:r>
              <a:rPr lang="en-US" sz="1250" dirty="0">
                <a:latin typeface="Bahnschrift Light" panose="020B0502040204020203" pitchFamily="34" charset="0"/>
              </a:rPr>
              <a:t>and how we utilize them to observe and explore </a:t>
            </a:r>
            <a:r>
              <a:rPr lang="en-US" sz="1250" b="1" dirty="0">
                <a:latin typeface="Bahnschrift Light" panose="020B0502040204020203" pitchFamily="34" charset="0"/>
              </a:rPr>
              <a:t>apples</a:t>
            </a:r>
            <a:r>
              <a:rPr lang="en-US" sz="1250" dirty="0">
                <a:latin typeface="Bahnschrift Light" panose="020B0502040204020203" pitchFamily="34" charset="0"/>
              </a:rPr>
              <a:t>!</a:t>
            </a:r>
            <a:endParaRPr lang="en-US" sz="1250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50" b="1" dirty="0">
                <a:latin typeface="Bahnschrift Light" panose="020B0502040204020203" pitchFamily="34" charset="0"/>
              </a:rPr>
              <a:t>Social Studies: </a:t>
            </a:r>
            <a:r>
              <a:rPr lang="en-US" sz="1250" dirty="0">
                <a:latin typeface="Bahnschrift Light" panose="020B0502040204020203" pitchFamily="34" charset="0"/>
              </a:rPr>
              <a:t>We will practice</a:t>
            </a:r>
            <a:r>
              <a:rPr lang="en-US" sz="1250" b="1" i="1" dirty="0">
                <a:latin typeface="Bahnschrift Light" panose="020B0502040204020203" pitchFamily="34" charset="0"/>
              </a:rPr>
              <a:t> I-Care Rules</a:t>
            </a:r>
            <a:r>
              <a:rPr lang="en-US" sz="1250" dirty="0">
                <a:latin typeface="Bahnschrift Light" panose="020B0502040204020203" pitchFamily="34" charset="0"/>
              </a:rPr>
              <a:t>. We will learn what it means to show </a:t>
            </a:r>
            <a:r>
              <a:rPr lang="en-US" sz="1250" b="1" i="1" dirty="0">
                <a:latin typeface="Bahnschrift Light" panose="020B0502040204020203" pitchFamily="34" charset="0"/>
              </a:rPr>
              <a:t>Kindness! </a:t>
            </a:r>
            <a:r>
              <a:rPr lang="en-US" sz="1250" dirty="0">
                <a:latin typeface="Bahnschrift Light" panose="020B0502040204020203" pitchFamily="34" charset="0"/>
              </a:rPr>
              <a:t>We will explore </a:t>
            </a:r>
            <a:r>
              <a:rPr lang="en-US" sz="1250" b="1" dirty="0">
                <a:latin typeface="Bahnschrift Light" panose="020B0502040204020203" pitchFamily="34" charset="0"/>
              </a:rPr>
              <a:t>apples, Johnny Appleseed </a:t>
            </a:r>
            <a:r>
              <a:rPr lang="en-US" sz="1250" dirty="0">
                <a:latin typeface="Bahnschrift Light" panose="020B0502040204020203" pitchFamily="34" charset="0"/>
              </a:rPr>
              <a:t>and why he is historically significant. We will also take time to learn about the importance of </a:t>
            </a:r>
            <a:r>
              <a:rPr lang="en-US" sz="1250" b="1" dirty="0">
                <a:latin typeface="Bahnschrift Light" panose="020B0502040204020203" pitchFamily="34" charset="0"/>
              </a:rPr>
              <a:t>Constitution Day </a:t>
            </a:r>
            <a:r>
              <a:rPr lang="en-US" sz="1250" dirty="0">
                <a:latin typeface="Bahnschrift Light" panose="020B0502040204020203" pitchFamily="34" charset="0"/>
              </a:rPr>
              <a:t> and our </a:t>
            </a:r>
            <a:r>
              <a:rPr lang="en-US" sz="1250" b="1" dirty="0">
                <a:latin typeface="Bahnschrift Light" panose="020B0502040204020203" pitchFamily="34" charset="0"/>
              </a:rPr>
              <a:t>Founding Fathers</a:t>
            </a:r>
            <a:r>
              <a:rPr lang="en-US" sz="1250" b="1" i="1" dirty="0">
                <a:latin typeface="Bahnschrift Light" panose="020B0502040204020203" pitchFamily="34" charset="0"/>
              </a:rPr>
              <a:t>.</a:t>
            </a:r>
            <a:endParaRPr lang="en-US" sz="1250" b="1" i="1" dirty="0">
              <a:latin typeface="Bahnschrift Light" panose="020B0502040204020203" pitchFamily="34" charset="0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2732280"/>
            <a:ext cx="2590800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200" b="1" dirty="0">
                <a:latin typeface="Curlz MT"/>
              </a:rPr>
              <a:t>Homework:</a:t>
            </a:r>
          </a:p>
          <a:p>
            <a:pPr marL="285750" marR="0" lvl="0" indent="-285750" algn="ctr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+mn-cs"/>
              </a:rPr>
              <a:t>Read to and with your kiddos each night and record progress on 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+mn-cs"/>
              </a:rPr>
              <a:t>Bean stack Tracking Sheet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+mn-cs"/>
              </a:rPr>
              <a:t>/Explore 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+mn-cs"/>
              </a:rPr>
              <a:t>Bean stack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+mn-cs"/>
              </a:rPr>
              <a:t> digitally!</a:t>
            </a:r>
            <a:endParaRPr lang="en-US" b="1" dirty="0">
              <a:latin typeface="Curlz MT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100" dirty="0">
                <a:latin typeface="Bahnschrift Light" panose="020B0502040204020203" pitchFamily="34" charset="0"/>
              </a:rPr>
              <a:t>Practice HFW’s: </a:t>
            </a:r>
            <a:r>
              <a:rPr lang="en-US" sz="1100" b="1" i="1" dirty="0">
                <a:latin typeface="Bahnschrift Light" panose="020B0502040204020203" pitchFamily="34" charset="0"/>
              </a:rPr>
              <a:t>the, I, and, a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100" b="1" i="1" dirty="0">
                <a:latin typeface="Bahnschrift Light" panose="020B0502040204020203" pitchFamily="34" charset="0"/>
              </a:rPr>
              <a:t>Go Math Home Practice for Chapters 1, 17, &amp; 18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100" dirty="0">
                <a:latin typeface="Bahnschrift Light" panose="020B0502040204020203" pitchFamily="34" charset="0"/>
                <a:cs typeface="Calibri"/>
              </a:rPr>
              <a:t>Talk with your kiddos about what they are learning by going over their </a:t>
            </a:r>
            <a:r>
              <a:rPr lang="en-US" sz="1100" b="1" dirty="0">
                <a:latin typeface="Bahnschrift Light" panose="020B0502040204020203" pitchFamily="34" charset="0"/>
                <a:cs typeface="Calibri"/>
              </a:rPr>
              <a:t>weekly papers </a:t>
            </a:r>
            <a:r>
              <a:rPr lang="en-US" sz="1100" dirty="0">
                <a:latin typeface="Bahnschrift Light" panose="020B0502040204020203" pitchFamily="34" charset="0"/>
                <a:cs typeface="Calibri"/>
              </a:rPr>
              <a:t>and </a:t>
            </a:r>
            <a:r>
              <a:rPr lang="en-US" sz="1100" b="1" dirty="0">
                <a:latin typeface="Bahnschrift Light" panose="020B0502040204020203" pitchFamily="34" charset="0"/>
                <a:cs typeface="Calibri"/>
              </a:rPr>
              <a:t>behavior grades </a:t>
            </a:r>
            <a:r>
              <a:rPr lang="en-US" sz="1100" dirty="0">
                <a:latin typeface="Bahnschrift Light" panose="020B0502040204020203" pitchFamily="34" charset="0"/>
                <a:cs typeface="Calibri"/>
              </a:rPr>
              <a:t>with them!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300" dirty="0">
              <a:latin typeface="Calibri"/>
              <a:cs typeface="Calibri"/>
            </a:endParaRPr>
          </a:p>
          <a:p>
            <a:endParaRPr lang="en-US" dirty="0">
              <a:latin typeface="AR DARLING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04716" y="5230112"/>
            <a:ext cx="2819400" cy="550920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Important Dates:</a:t>
            </a:r>
            <a:endParaRPr lang="en-US" dirty="0"/>
          </a:p>
          <a:p>
            <a:pPr algn="ctr"/>
            <a:endParaRPr lang="en-US" sz="1600" dirty="0">
              <a:latin typeface="Calibri"/>
              <a:cs typeface="Calibri"/>
            </a:endParaRPr>
          </a:p>
          <a:p>
            <a:pPr marL="285750" marR="0" lvl="0" indent="-2857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September 15: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Hispanic Heritage Month Begins</a:t>
            </a:r>
          </a:p>
          <a:p>
            <a:pPr marL="285750" marR="0" lvl="0" indent="-2857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" panose="020B0502040204020203" pitchFamily="34" charset="0"/>
              <a:ea typeface="+mn-ea"/>
              <a:cs typeface="Calibri"/>
              <a:sym typeface="Wingdings" panose="05000000000000000000" pitchFamily="2" charset="2"/>
            </a:endParaRPr>
          </a:p>
          <a:p>
            <a:pPr marL="285750" marR="0" lvl="0" indent="-2857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September 17: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Constitution Day</a:t>
            </a:r>
          </a:p>
          <a:p>
            <a:pPr marL="285750" marR="0" lvl="0" indent="-2857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" panose="020B0502040204020203" pitchFamily="34" charset="0"/>
              <a:ea typeface="+mn-ea"/>
              <a:cs typeface="Calibri"/>
              <a:sym typeface="Wingdings" panose="05000000000000000000" pitchFamily="2" charset="2"/>
            </a:endParaRPr>
          </a:p>
          <a:p>
            <a:pPr marL="285750" marR="0" lvl="0" indent="-2857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September 18: 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PTO-7pm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! </a:t>
            </a:r>
          </a:p>
          <a:p>
            <a:pPr marL="285750" marR="0" lvl="0" indent="-2857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" panose="020B0502040204020203" pitchFamily="34" charset="0"/>
              <a:ea typeface="+mn-ea"/>
              <a:cs typeface="Calibri"/>
              <a:sym typeface="Wingdings" panose="05000000000000000000" pitchFamily="2" charset="2"/>
            </a:endParaRPr>
          </a:p>
          <a:p>
            <a:pPr marL="285750" marR="0" lvl="0" indent="-2857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September 23: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K Fee Due on</a:t>
            </a:r>
          </a:p>
          <a:p>
            <a:pPr marR="0" lvl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 E-funds</a:t>
            </a:r>
          </a:p>
          <a:p>
            <a:pPr marR="0" lvl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" panose="020B0502040204020203" pitchFamily="34" charset="0"/>
                <a:ea typeface="+mn-ea"/>
                <a:cs typeface="Calibri"/>
                <a:sym typeface="Wingdings" panose="05000000000000000000" pitchFamily="2" charset="2"/>
              </a:rPr>
              <a:t> </a:t>
            </a: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2400" b="1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8A3865EE2494CB1B52755F41097F9" ma:contentTypeVersion="12" ma:contentTypeDescription="Create a new document." ma:contentTypeScope="" ma:versionID="7e21881e3a8567d06cbffed7558c01e1">
  <xsd:schema xmlns:xsd="http://www.w3.org/2001/XMLSchema" xmlns:xs="http://www.w3.org/2001/XMLSchema" xmlns:p="http://schemas.microsoft.com/office/2006/metadata/properties" xmlns:ns3="edf0d076-2bb9-4b88-96f6-bf602d095c95" xmlns:ns4="39e0da4a-82de-4426-9558-1fdbc4c26683" targetNamespace="http://schemas.microsoft.com/office/2006/metadata/properties" ma:root="true" ma:fieldsID="c1de3f32a91c6c169c9baf5b64ff22ca" ns3:_="" ns4:_="">
    <xsd:import namespace="edf0d076-2bb9-4b88-96f6-bf602d095c95"/>
    <xsd:import namespace="39e0da4a-82de-4426-9558-1fdbc4c26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0d076-2bb9-4b88-96f6-bf602d095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0da4a-82de-4426-9558-1fdbc4c26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B41A67-29F9-4134-8AAC-A10A07BD347F}">
  <ds:schemaRefs>
    <ds:schemaRef ds:uri="http://schemas.microsoft.com/office/2006/documentManagement/types"/>
    <ds:schemaRef ds:uri="http://purl.org/dc/elements/1.1/"/>
    <ds:schemaRef ds:uri="edf0d076-2bb9-4b88-96f6-bf602d095c95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39e0da4a-82de-4426-9558-1fdbc4c2668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6CDE11C-40CF-4B6B-B4B2-399444E073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2C1312-B875-4B3C-9645-D31F880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f0d076-2bb9-4b88-96f6-bf602d095c95"/>
    <ds:schemaRef ds:uri="39e0da4a-82de-4426-9558-1fdbc4c26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287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 DARLING</vt:lpstr>
      <vt:lpstr>Arial</vt:lpstr>
      <vt:lpstr>Bahnschrift Light</vt:lpstr>
      <vt:lpstr>Calibri</vt:lpstr>
      <vt:lpstr>Cambria</vt:lpstr>
      <vt:lpstr>Curlz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</dc:creator>
  <cp:lastModifiedBy>Deason, Renee</cp:lastModifiedBy>
  <cp:revision>169</cp:revision>
  <cp:lastPrinted>2024-08-23T12:11:23Z</cp:lastPrinted>
  <dcterms:created xsi:type="dcterms:W3CDTF">2015-07-01T02:16:27Z</dcterms:created>
  <dcterms:modified xsi:type="dcterms:W3CDTF">2025-09-12T11:07:14Z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0x010100BB18A3865EE2494CB1B52755F41097F9</vt:lpwstr>
  </property>
</Properties>
</file>