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6"/>
  </p:notesMasterIdLst>
  <p:handoutMasterIdLst>
    <p:handoutMasterId r:id="rId4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02" r:id="rId21"/>
    <p:sldId id="276" r:id="rId22"/>
    <p:sldId id="277" r:id="rId23"/>
    <p:sldId id="278" r:id="rId24"/>
    <p:sldId id="303" r:id="rId25"/>
    <p:sldId id="279" r:id="rId26"/>
    <p:sldId id="280" r:id="rId27"/>
    <p:sldId id="281" r:id="rId28"/>
    <p:sldId id="282" r:id="rId29"/>
    <p:sldId id="304" r:id="rId30"/>
    <p:sldId id="283" r:id="rId31"/>
    <p:sldId id="299" r:id="rId32"/>
    <p:sldId id="301"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3B1E4-79CE-84E6-E2B0-2EB21D6993ED}" v="132" dt="2025-09-17T20:00:22.014"/>
    <p1510:client id="{3C787776-53C0-E2FD-BFAC-95A7A1C03ECB}" v="38" dt="2025-09-17T19:01:56.587"/>
    <p1510:client id="{5411079B-1740-FCC2-8B96-6D3FFC613D50}" v="109" dt="2025-09-17T20:35:30.803"/>
    <p1510:client id="{89E52F17-673B-15B3-C1CA-8BDCB0EEFF11}" v="386" dt="2025-09-19T15:12:48.634"/>
    <p1510:client id="{94D78CD1-291F-A1B3-A8F9-16F9CE9B9066}" v="81" dt="2025-09-17T17:00:04.621"/>
    <p1510:client id="{AE330469-05CA-E39B-5EBA-3BB4597329F9}" v="28" dt="2025-09-17T16:49:09.349"/>
    <p1510:client id="{C7D667A1-B8AB-19CC-D519-C0137EB4BC27}" v="25" dt="2025-09-17T16:47:49.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Terraca" userId="S::jonest@leonschools.net::f59de652-75ca-418b-8957-474cb6d1d766" providerId="AD" clId="Web-{AE330469-05CA-E39B-5EBA-3BB4597329F9}"/>
    <pc:docChg chg="modSld">
      <pc:chgData name="Jones, Terraca" userId="S::jonest@leonschools.net::f59de652-75ca-418b-8957-474cb6d1d766" providerId="AD" clId="Web-{AE330469-05CA-E39B-5EBA-3BB4597329F9}" dt="2025-09-17T16:49:09.349" v="8" actId="1076"/>
      <pc:docMkLst>
        <pc:docMk/>
      </pc:docMkLst>
      <pc:sldChg chg="modSp">
        <pc:chgData name="Jones, Terraca" userId="S::jonest@leonschools.net::f59de652-75ca-418b-8957-474cb6d1d766" providerId="AD" clId="Web-{AE330469-05CA-E39B-5EBA-3BB4597329F9}" dt="2025-09-17T16:49:09.349" v="8" actId="1076"/>
        <pc:sldMkLst>
          <pc:docMk/>
          <pc:sldMk cId="4265515339" sldId="257"/>
        </pc:sldMkLst>
      </pc:sldChg>
    </pc:docChg>
  </pc:docChgLst>
  <pc:docChgLst>
    <pc:chgData name="Jones, Terraca" userId="S::jonest@leonschools.net::f59de652-75ca-418b-8957-474cb6d1d766" providerId="AD" clId="Web-{1993B1E4-79CE-84E6-E2B0-2EB21D6993ED}"/>
    <pc:docChg chg="addSld delSld modSld sldOrd">
      <pc:chgData name="Jones, Terraca" userId="S::jonest@leonschools.net::f59de652-75ca-418b-8957-474cb6d1d766" providerId="AD" clId="Web-{1993B1E4-79CE-84E6-E2B0-2EB21D6993ED}" dt="2025-09-17T20:00:22.014" v="120" actId="14100"/>
      <pc:docMkLst>
        <pc:docMk/>
      </pc:docMkLst>
      <pc:sldChg chg="addSp delSp modSp mod setBg">
        <pc:chgData name="Jones, Terraca" userId="S::jonest@leonschools.net::f59de652-75ca-418b-8957-474cb6d1d766" providerId="AD" clId="Web-{1993B1E4-79CE-84E6-E2B0-2EB21D6993ED}" dt="2025-09-17T17:07:04.713" v="40" actId="1076"/>
        <pc:sldMkLst>
          <pc:docMk/>
          <pc:sldMk cId="3770423155" sldId="275"/>
        </pc:sldMkLst>
        <pc:picChg chg="add mod ord">
          <ac:chgData name="Jones, Terraca" userId="S::jonest@leonschools.net::f59de652-75ca-418b-8957-474cb6d1d766" providerId="AD" clId="Web-{1993B1E4-79CE-84E6-E2B0-2EB21D6993ED}" dt="2025-09-17T17:07:04.713" v="40" actId="1076"/>
          <ac:picMkLst>
            <pc:docMk/>
            <pc:sldMk cId="3770423155" sldId="275"/>
            <ac:picMk id="7" creationId="{F5206472-0F10-59C1-6490-26ADA7BEE245}"/>
          </ac:picMkLst>
        </pc:picChg>
        <pc:picChg chg="add mod">
          <ac:chgData name="Jones, Terraca" userId="S::jonest@leonschools.net::f59de652-75ca-418b-8957-474cb6d1d766" providerId="AD" clId="Web-{1993B1E4-79CE-84E6-E2B0-2EB21D6993ED}" dt="2025-09-17T17:06:56.807" v="39" actId="1076"/>
          <ac:picMkLst>
            <pc:docMk/>
            <pc:sldMk cId="3770423155" sldId="275"/>
            <ac:picMk id="8" creationId="{9189B9B8-983A-1ED1-E59C-D96F786B1FEF}"/>
          </ac:picMkLst>
        </pc:picChg>
      </pc:sldChg>
      <pc:sldChg chg="modSp">
        <pc:chgData name="Jones, Terraca" userId="S::jonest@leonschools.net::f59de652-75ca-418b-8957-474cb6d1d766" providerId="AD" clId="Web-{1993B1E4-79CE-84E6-E2B0-2EB21D6993ED}" dt="2025-09-17T19:32:48.816" v="68" actId="20577"/>
        <pc:sldMkLst>
          <pc:docMk/>
          <pc:sldMk cId="3632216125" sldId="288"/>
        </pc:sldMkLst>
        <pc:spChg chg="mod">
          <ac:chgData name="Jones, Terraca" userId="S::jonest@leonschools.net::f59de652-75ca-418b-8957-474cb6d1d766" providerId="AD" clId="Web-{1993B1E4-79CE-84E6-E2B0-2EB21D6993ED}" dt="2025-09-17T19:32:48.816" v="68" actId="20577"/>
          <ac:spMkLst>
            <pc:docMk/>
            <pc:sldMk cId="3632216125" sldId="288"/>
            <ac:spMk id="6" creationId="{00000000-0000-0000-0000-000000000000}"/>
          </ac:spMkLst>
        </pc:spChg>
      </pc:sldChg>
      <pc:sldChg chg="addSp delSp modSp">
        <pc:chgData name="Jones, Terraca" userId="S::jonest@leonschools.net::f59de652-75ca-418b-8957-474cb6d1d766" providerId="AD" clId="Web-{1993B1E4-79CE-84E6-E2B0-2EB21D6993ED}" dt="2025-09-17T19:33:25.785" v="85" actId="1076"/>
        <pc:sldMkLst>
          <pc:docMk/>
          <pc:sldMk cId="1207627692" sldId="289"/>
        </pc:sldMkLst>
        <pc:spChg chg="mod">
          <ac:chgData name="Jones, Terraca" userId="S::jonest@leonschools.net::f59de652-75ca-418b-8957-474cb6d1d766" providerId="AD" clId="Web-{1993B1E4-79CE-84E6-E2B0-2EB21D6993ED}" dt="2025-09-17T19:33:25.785" v="85" actId="1076"/>
          <ac:spMkLst>
            <pc:docMk/>
            <pc:sldMk cId="1207627692" sldId="289"/>
            <ac:spMk id="2" creationId="{00000000-0000-0000-0000-000000000000}"/>
          </ac:spMkLst>
        </pc:spChg>
        <pc:picChg chg="add mod ord">
          <ac:chgData name="Jones, Terraca" userId="S::jonest@leonschools.net::f59de652-75ca-418b-8957-474cb6d1d766" providerId="AD" clId="Web-{1993B1E4-79CE-84E6-E2B0-2EB21D6993ED}" dt="2025-09-17T19:32:11.143" v="61"/>
          <ac:picMkLst>
            <pc:docMk/>
            <pc:sldMk cId="1207627692" sldId="289"/>
            <ac:picMk id="5" creationId="{6E787730-2AE3-32F0-77F7-D6CC6A672E20}"/>
          </ac:picMkLst>
        </pc:picChg>
      </pc:sldChg>
      <pc:sldChg chg="modSp">
        <pc:chgData name="Jones, Terraca" userId="S::jonest@leonschools.net::f59de652-75ca-418b-8957-474cb6d1d766" providerId="AD" clId="Web-{1993B1E4-79CE-84E6-E2B0-2EB21D6993ED}" dt="2025-09-17T19:29:48.869" v="47" actId="20577"/>
        <pc:sldMkLst>
          <pc:docMk/>
          <pc:sldMk cId="1626691610" sldId="290"/>
        </pc:sldMkLst>
        <pc:spChg chg="mod">
          <ac:chgData name="Jones, Terraca" userId="S::jonest@leonschools.net::f59de652-75ca-418b-8957-474cb6d1d766" providerId="AD" clId="Web-{1993B1E4-79CE-84E6-E2B0-2EB21D6993ED}" dt="2025-09-17T19:29:39.244" v="45" actId="20577"/>
          <ac:spMkLst>
            <pc:docMk/>
            <pc:sldMk cId="1626691610" sldId="290"/>
            <ac:spMk id="43012" creationId="{00000000-0000-0000-0000-000000000000}"/>
          </ac:spMkLst>
        </pc:spChg>
        <pc:spChg chg="mod">
          <ac:chgData name="Jones, Terraca" userId="S::jonest@leonschools.net::f59de652-75ca-418b-8957-474cb6d1d766" providerId="AD" clId="Web-{1993B1E4-79CE-84E6-E2B0-2EB21D6993ED}" dt="2025-09-17T19:29:48.869" v="47" actId="20577"/>
          <ac:spMkLst>
            <pc:docMk/>
            <pc:sldMk cId="1626691610" sldId="290"/>
            <ac:spMk id="43014" creationId="{00000000-0000-0000-0000-000000000000}"/>
          </ac:spMkLst>
        </pc:spChg>
      </pc:sldChg>
      <pc:sldChg chg="modSp">
        <pc:chgData name="Jones, Terraca" userId="S::jonest@leonschools.net::f59de652-75ca-418b-8957-474cb6d1d766" providerId="AD" clId="Web-{1993B1E4-79CE-84E6-E2B0-2EB21D6993ED}" dt="2025-09-17T19:31:22.531" v="55" actId="20577"/>
        <pc:sldMkLst>
          <pc:docMk/>
          <pc:sldMk cId="2239925357" sldId="292"/>
        </pc:sldMkLst>
        <pc:spChg chg="mod">
          <ac:chgData name="Jones, Terraca" userId="S::jonest@leonschools.net::f59de652-75ca-418b-8957-474cb6d1d766" providerId="AD" clId="Web-{1993B1E4-79CE-84E6-E2B0-2EB21D6993ED}" dt="2025-09-17T19:31:22.531" v="55" actId="20577"/>
          <ac:spMkLst>
            <pc:docMk/>
            <pc:sldMk cId="2239925357" sldId="292"/>
            <ac:spMk id="3" creationId="{00000000-0000-0000-0000-000000000000}"/>
          </ac:spMkLst>
        </pc:spChg>
      </pc:sldChg>
      <pc:sldChg chg="modSp">
        <pc:chgData name="Jones, Terraca" userId="S::jonest@leonschools.net::f59de652-75ca-418b-8957-474cb6d1d766" providerId="AD" clId="Web-{1993B1E4-79CE-84E6-E2B0-2EB21D6993ED}" dt="2025-09-17T19:30:35.542" v="53" actId="20577"/>
        <pc:sldMkLst>
          <pc:docMk/>
          <pc:sldMk cId="1260659359" sldId="297"/>
        </pc:sldMkLst>
        <pc:spChg chg="mod">
          <ac:chgData name="Jones, Terraca" userId="S::jonest@leonschools.net::f59de652-75ca-418b-8957-474cb6d1d766" providerId="AD" clId="Web-{1993B1E4-79CE-84E6-E2B0-2EB21D6993ED}" dt="2025-09-17T19:30:35.542" v="53" actId="20577"/>
          <ac:spMkLst>
            <pc:docMk/>
            <pc:sldMk cId="1260659359" sldId="297"/>
            <ac:spMk id="66563" creationId="{00000000-0000-0000-0000-000000000000}"/>
          </ac:spMkLst>
        </pc:spChg>
      </pc:sldChg>
      <pc:sldChg chg="addSp delSp modSp">
        <pc:chgData name="Jones, Terraca" userId="S::jonest@leonschools.net::f59de652-75ca-418b-8957-474cb6d1d766" providerId="AD" clId="Web-{1993B1E4-79CE-84E6-E2B0-2EB21D6993ED}" dt="2025-09-17T19:41:29.364" v="109" actId="1076"/>
        <pc:sldMkLst>
          <pc:docMk/>
          <pc:sldMk cId="298606301" sldId="299"/>
        </pc:sldMkLst>
        <pc:picChg chg="add mod modCrop">
          <ac:chgData name="Jones, Terraca" userId="S::jonest@leonschools.net::f59de652-75ca-418b-8957-474cb6d1d766" providerId="AD" clId="Web-{1993B1E4-79CE-84E6-E2B0-2EB21D6993ED}" dt="2025-09-17T19:39:16.879" v="103" actId="1076"/>
          <ac:picMkLst>
            <pc:docMk/>
            <pc:sldMk cId="298606301" sldId="299"/>
            <ac:picMk id="7" creationId="{CD95DADB-C362-AF4D-5735-561EF9699EA9}"/>
          </ac:picMkLst>
        </pc:picChg>
        <pc:picChg chg="add mod">
          <ac:chgData name="Jones, Terraca" userId="S::jonest@leonschools.net::f59de652-75ca-418b-8957-474cb6d1d766" providerId="AD" clId="Web-{1993B1E4-79CE-84E6-E2B0-2EB21D6993ED}" dt="2025-09-17T19:41:29.364" v="109" actId="1076"/>
          <ac:picMkLst>
            <pc:docMk/>
            <pc:sldMk cId="298606301" sldId="299"/>
            <ac:picMk id="9" creationId="{4F2E9CEE-C4BA-F6B8-A231-BCC749D5D01E}"/>
          </ac:picMkLst>
        </pc:picChg>
      </pc:sldChg>
      <pc:sldChg chg="addSp delSp modSp">
        <pc:chgData name="Jones, Terraca" userId="S::jonest@leonschools.net::f59de652-75ca-418b-8957-474cb6d1d766" providerId="AD" clId="Web-{1993B1E4-79CE-84E6-E2B0-2EB21D6993ED}" dt="2025-09-17T20:00:22.014" v="120" actId="14100"/>
        <pc:sldMkLst>
          <pc:docMk/>
          <pc:sldMk cId="3899663065" sldId="302"/>
        </pc:sldMkLst>
        <pc:spChg chg="mod">
          <ac:chgData name="Jones, Terraca" userId="S::jonest@leonschools.net::f59de652-75ca-418b-8957-474cb6d1d766" providerId="AD" clId="Web-{1993B1E4-79CE-84E6-E2B0-2EB21D6993ED}" dt="2025-09-17T20:00:09.404" v="116" actId="1076"/>
          <ac:spMkLst>
            <pc:docMk/>
            <pc:sldMk cId="3899663065" sldId="302"/>
            <ac:spMk id="2" creationId="{00000000-0000-0000-0000-000000000000}"/>
          </ac:spMkLst>
        </pc:spChg>
        <pc:spChg chg="mod">
          <ac:chgData name="Jones, Terraca" userId="S::jonest@leonschools.net::f59de652-75ca-418b-8957-474cb6d1d766" providerId="AD" clId="Web-{1993B1E4-79CE-84E6-E2B0-2EB21D6993ED}" dt="2025-09-17T20:00:03.311" v="115" actId="1076"/>
          <ac:spMkLst>
            <pc:docMk/>
            <pc:sldMk cId="3899663065" sldId="302"/>
            <ac:spMk id="3" creationId="{00000000-0000-0000-0000-000000000000}"/>
          </ac:spMkLst>
        </pc:spChg>
        <pc:picChg chg="add mod">
          <ac:chgData name="Jones, Terraca" userId="S::jonest@leonschools.net::f59de652-75ca-418b-8957-474cb6d1d766" providerId="AD" clId="Web-{1993B1E4-79CE-84E6-E2B0-2EB21D6993ED}" dt="2025-09-17T20:00:22.014" v="120" actId="14100"/>
          <ac:picMkLst>
            <pc:docMk/>
            <pc:sldMk cId="3899663065" sldId="302"/>
            <ac:picMk id="4" creationId="{15EEE52F-A9BA-1D0E-5386-1A44326E0279}"/>
          </ac:picMkLst>
        </pc:picChg>
      </pc:sldChg>
      <pc:sldChg chg="delSp del">
        <pc:chgData name="Jones, Terraca" userId="S::jonest@leonschools.net::f59de652-75ca-418b-8957-474cb6d1d766" providerId="AD" clId="Web-{1993B1E4-79CE-84E6-E2B0-2EB21D6993ED}" dt="2025-09-17T17:00:43.156" v="1"/>
        <pc:sldMkLst>
          <pc:docMk/>
          <pc:sldMk cId="3321307747" sldId="304"/>
        </pc:sldMkLst>
      </pc:sldChg>
      <pc:sldChg chg="addSp delSp modSp new ord">
        <pc:chgData name="Jones, Terraca" userId="S::jonest@leonschools.net::f59de652-75ca-418b-8957-474cb6d1d766" providerId="AD" clId="Web-{1993B1E4-79CE-84E6-E2B0-2EB21D6993ED}" dt="2025-09-17T19:48:59.082" v="113"/>
        <pc:sldMkLst>
          <pc:docMk/>
          <pc:sldMk cId="3516102028" sldId="304"/>
        </pc:sldMkLst>
        <pc:picChg chg="add mod">
          <ac:chgData name="Jones, Terraca" userId="S::jonest@leonschools.net::f59de652-75ca-418b-8957-474cb6d1d766" providerId="AD" clId="Web-{1993B1E4-79CE-84E6-E2B0-2EB21D6993ED}" dt="2025-09-17T19:46:58.163" v="111"/>
          <ac:picMkLst>
            <pc:docMk/>
            <pc:sldMk cId="3516102028" sldId="304"/>
            <ac:picMk id="2" creationId="{76A27244-12DF-319C-ED59-AAAE03A31360}"/>
          </ac:picMkLst>
        </pc:picChg>
      </pc:sldChg>
    </pc:docChg>
  </pc:docChgLst>
  <pc:docChgLst>
    <pc:chgData name="Jones, Terraca" userId="S::jonest@leonschools.net::f59de652-75ca-418b-8957-474cb6d1d766" providerId="AD" clId="Web-{3C787776-53C0-E2FD-BFAC-95A7A1C03ECB}"/>
    <pc:docChg chg="delSld modSld">
      <pc:chgData name="Jones, Terraca" userId="S::jonest@leonschools.net::f59de652-75ca-418b-8957-474cb6d1d766" providerId="AD" clId="Web-{3C787776-53C0-E2FD-BFAC-95A7A1C03ECB}" dt="2025-09-17T19:01:53.884" v="25" actId="20577"/>
      <pc:docMkLst>
        <pc:docMk/>
      </pc:docMkLst>
      <pc:sldChg chg="modSp">
        <pc:chgData name="Jones, Terraca" userId="S::jonest@leonschools.net::f59de652-75ca-418b-8957-474cb6d1d766" providerId="AD" clId="Web-{3C787776-53C0-E2FD-BFAC-95A7A1C03ECB}" dt="2025-09-17T18:48:43.074" v="1" actId="20577"/>
        <pc:sldMkLst>
          <pc:docMk/>
          <pc:sldMk cId="4069919917" sldId="272"/>
        </pc:sldMkLst>
        <pc:spChg chg="mod">
          <ac:chgData name="Jones, Terraca" userId="S::jonest@leonschools.net::f59de652-75ca-418b-8957-474cb6d1d766" providerId="AD" clId="Web-{3C787776-53C0-E2FD-BFAC-95A7A1C03ECB}" dt="2025-09-17T18:48:43.074" v="1" actId="20577"/>
          <ac:spMkLst>
            <pc:docMk/>
            <pc:sldMk cId="4069919917" sldId="272"/>
            <ac:spMk id="17411" creationId="{00000000-0000-0000-0000-000000000000}"/>
          </ac:spMkLst>
        </pc:spChg>
      </pc:sldChg>
      <pc:sldChg chg="modSp">
        <pc:chgData name="Jones, Terraca" userId="S::jonest@leonschools.net::f59de652-75ca-418b-8957-474cb6d1d766" providerId="AD" clId="Web-{3C787776-53C0-E2FD-BFAC-95A7A1C03ECB}" dt="2025-09-17T18:58:17.748" v="5" actId="20577"/>
        <pc:sldMkLst>
          <pc:docMk/>
          <pc:sldMk cId="2194643414" sldId="281"/>
        </pc:sldMkLst>
        <pc:spChg chg="mod">
          <ac:chgData name="Jones, Terraca" userId="S::jonest@leonschools.net::f59de652-75ca-418b-8957-474cb6d1d766" providerId="AD" clId="Web-{3C787776-53C0-E2FD-BFAC-95A7A1C03ECB}" dt="2025-09-17T18:58:17.748" v="5" actId="20577"/>
          <ac:spMkLst>
            <pc:docMk/>
            <pc:sldMk cId="2194643414" sldId="281"/>
            <ac:spMk id="33795" creationId="{00000000-0000-0000-0000-000000000000}"/>
          </ac:spMkLst>
        </pc:spChg>
      </pc:sldChg>
      <pc:sldChg chg="modSp">
        <pc:chgData name="Jones, Terraca" userId="S::jonest@leonschools.net::f59de652-75ca-418b-8957-474cb6d1d766" providerId="AD" clId="Web-{3C787776-53C0-E2FD-BFAC-95A7A1C03ECB}" dt="2025-09-17T18:58:37.593" v="7" actId="1076"/>
        <pc:sldMkLst>
          <pc:docMk/>
          <pc:sldMk cId="1134346398" sldId="282"/>
        </pc:sldMkLst>
        <pc:picChg chg="mod">
          <ac:chgData name="Jones, Terraca" userId="S::jonest@leonschools.net::f59de652-75ca-418b-8957-474cb6d1d766" providerId="AD" clId="Web-{3C787776-53C0-E2FD-BFAC-95A7A1C03ECB}" dt="2025-09-17T18:58:37.593" v="7" actId="1076"/>
          <ac:picMkLst>
            <pc:docMk/>
            <pc:sldMk cId="1134346398" sldId="282"/>
            <ac:picMk id="34824" creationId="{00000000-0000-0000-0000-000000000000}"/>
          </ac:picMkLst>
        </pc:picChg>
      </pc:sldChg>
      <pc:sldChg chg="modSp">
        <pc:chgData name="Jones, Terraca" userId="S::jonest@leonschools.net::f59de652-75ca-418b-8957-474cb6d1d766" providerId="AD" clId="Web-{3C787776-53C0-E2FD-BFAC-95A7A1C03ECB}" dt="2025-09-17T18:59:01.595" v="10" actId="20577"/>
        <pc:sldMkLst>
          <pc:docMk/>
          <pc:sldMk cId="2883811343" sldId="283"/>
        </pc:sldMkLst>
        <pc:spChg chg="mod">
          <ac:chgData name="Jones, Terraca" userId="S::jonest@leonschools.net::f59de652-75ca-418b-8957-474cb6d1d766" providerId="AD" clId="Web-{3C787776-53C0-E2FD-BFAC-95A7A1C03ECB}" dt="2025-09-17T18:59:01.595" v="10" actId="20577"/>
          <ac:spMkLst>
            <pc:docMk/>
            <pc:sldMk cId="2883811343" sldId="283"/>
            <ac:spMk id="35848" creationId="{00000000-0000-0000-0000-000000000000}"/>
          </ac:spMkLst>
        </pc:spChg>
      </pc:sldChg>
      <pc:sldChg chg="modSp">
        <pc:chgData name="Jones, Terraca" userId="S::jonest@leonschools.net::f59de652-75ca-418b-8957-474cb6d1d766" providerId="AD" clId="Web-{3C787776-53C0-E2FD-BFAC-95A7A1C03ECB}" dt="2025-09-17T19:00:55.194" v="15" actId="1076"/>
        <pc:sldMkLst>
          <pc:docMk/>
          <pc:sldMk cId="1860291192" sldId="286"/>
        </pc:sldMkLst>
        <pc:spChg chg="mod">
          <ac:chgData name="Jones, Terraca" userId="S::jonest@leonschools.net::f59de652-75ca-418b-8957-474cb6d1d766" providerId="AD" clId="Web-{3C787776-53C0-E2FD-BFAC-95A7A1C03ECB}" dt="2025-09-17T19:00:55.194" v="15" actId="1076"/>
          <ac:spMkLst>
            <pc:docMk/>
            <pc:sldMk cId="1860291192" sldId="286"/>
            <ac:spMk id="38918" creationId="{00000000-0000-0000-0000-000000000000}"/>
          </ac:spMkLst>
        </pc:spChg>
      </pc:sldChg>
      <pc:sldChg chg="modSp">
        <pc:chgData name="Jones, Terraca" userId="S::jonest@leonschools.net::f59de652-75ca-418b-8957-474cb6d1d766" providerId="AD" clId="Web-{3C787776-53C0-E2FD-BFAC-95A7A1C03ECB}" dt="2025-09-17T19:01:27.758" v="19" actId="20577"/>
        <pc:sldMkLst>
          <pc:docMk/>
          <pc:sldMk cId="1269058218" sldId="287"/>
        </pc:sldMkLst>
        <pc:spChg chg="mod">
          <ac:chgData name="Jones, Terraca" userId="S::jonest@leonschools.net::f59de652-75ca-418b-8957-474cb6d1d766" providerId="AD" clId="Web-{3C787776-53C0-E2FD-BFAC-95A7A1C03ECB}" dt="2025-09-17T19:01:27.758" v="19" actId="20577"/>
          <ac:spMkLst>
            <pc:docMk/>
            <pc:sldMk cId="1269058218" sldId="287"/>
            <ac:spMk id="39939" creationId="{00000000-0000-0000-0000-000000000000}"/>
          </ac:spMkLst>
        </pc:spChg>
      </pc:sldChg>
      <pc:sldChg chg="modSp">
        <pc:chgData name="Jones, Terraca" userId="S::jonest@leonschools.net::f59de652-75ca-418b-8957-474cb6d1d766" providerId="AD" clId="Web-{3C787776-53C0-E2FD-BFAC-95A7A1C03ECB}" dt="2025-09-17T19:01:53.884" v="25" actId="20577"/>
        <pc:sldMkLst>
          <pc:docMk/>
          <pc:sldMk cId="3632216125" sldId="288"/>
        </pc:sldMkLst>
        <pc:spChg chg="mod">
          <ac:chgData name="Jones, Terraca" userId="S::jonest@leonschools.net::f59de652-75ca-418b-8957-474cb6d1d766" providerId="AD" clId="Web-{3C787776-53C0-E2FD-BFAC-95A7A1C03ECB}" dt="2025-09-17T19:01:53.884" v="25" actId="20577"/>
          <ac:spMkLst>
            <pc:docMk/>
            <pc:sldMk cId="3632216125" sldId="288"/>
            <ac:spMk id="2" creationId="{00000000-0000-0000-0000-000000000000}"/>
          </ac:spMkLst>
        </pc:spChg>
      </pc:sldChg>
      <pc:sldChg chg="del">
        <pc:chgData name="Jones, Terraca" userId="S::jonest@leonschools.net::f59de652-75ca-418b-8957-474cb6d1d766" providerId="AD" clId="Web-{3C787776-53C0-E2FD-BFAC-95A7A1C03ECB}" dt="2025-09-17T18:59:45.550" v="11"/>
        <pc:sldMkLst>
          <pc:docMk/>
          <pc:sldMk cId="452504346" sldId="300"/>
        </pc:sldMkLst>
      </pc:sldChg>
    </pc:docChg>
  </pc:docChgLst>
  <pc:docChgLst>
    <pc:chgData name="Jones, Terraca" userId="S::jonest@leonschools.net::f59de652-75ca-418b-8957-474cb6d1d766" providerId="AD" clId="Web-{94D78CD1-291F-A1B3-A8F9-16F9CE9B9066}"/>
    <pc:docChg chg="addSld modSld">
      <pc:chgData name="Jones, Terraca" userId="S::jonest@leonschools.net::f59de652-75ca-418b-8957-474cb6d1d766" providerId="AD" clId="Web-{94D78CD1-291F-A1B3-A8F9-16F9CE9B9066}" dt="2025-09-17T17:00:18.169" v="52"/>
      <pc:docMkLst>
        <pc:docMk/>
      </pc:docMkLst>
      <pc:sldChg chg="addSp delSp modSp">
        <pc:chgData name="Jones, Terraca" userId="S::jonest@leonschools.net::f59de652-75ca-418b-8957-474cb6d1d766" providerId="AD" clId="Web-{94D78CD1-291F-A1B3-A8F9-16F9CE9B9066}" dt="2025-09-17T16:50:03.873" v="9"/>
        <pc:sldMkLst>
          <pc:docMk/>
          <pc:sldMk cId="4265515339" sldId="257"/>
        </pc:sldMkLst>
        <pc:picChg chg="add mod">
          <ac:chgData name="Jones, Terraca" userId="S::jonest@leonschools.net::f59de652-75ca-418b-8957-474cb6d1d766" providerId="AD" clId="Web-{94D78CD1-291F-A1B3-A8F9-16F9CE9B9066}" dt="2025-09-17T16:50:03.873" v="9"/>
          <ac:picMkLst>
            <pc:docMk/>
            <pc:sldMk cId="4265515339" sldId="257"/>
            <ac:picMk id="2" creationId="{167B57AC-4609-E025-D8D7-02AF44B9A3D6}"/>
          </ac:picMkLst>
        </pc:picChg>
      </pc:sldChg>
      <pc:sldChg chg="modSp">
        <pc:chgData name="Jones, Terraca" userId="S::jonest@leonschools.net::f59de652-75ca-418b-8957-474cb6d1d766" providerId="AD" clId="Web-{94D78CD1-291F-A1B3-A8F9-16F9CE9B9066}" dt="2025-09-17T16:53:34.519" v="39" actId="20577"/>
        <pc:sldMkLst>
          <pc:docMk/>
          <pc:sldMk cId="1626691610" sldId="290"/>
        </pc:sldMkLst>
        <pc:spChg chg="mod">
          <ac:chgData name="Jones, Terraca" userId="S::jonest@leonschools.net::f59de652-75ca-418b-8957-474cb6d1d766" providerId="AD" clId="Web-{94D78CD1-291F-A1B3-A8F9-16F9CE9B9066}" dt="2025-09-17T16:53:34.519" v="39" actId="20577"/>
          <ac:spMkLst>
            <pc:docMk/>
            <pc:sldMk cId="1626691610" sldId="290"/>
            <ac:spMk id="43014" creationId="{00000000-0000-0000-0000-000000000000}"/>
          </ac:spMkLst>
        </pc:spChg>
      </pc:sldChg>
      <pc:sldChg chg="addSp delSp modSp new mod setBg setClrOvrMap">
        <pc:chgData name="Jones, Terraca" userId="S::jonest@leonschools.net::f59de652-75ca-418b-8957-474cb6d1d766" providerId="AD" clId="Web-{94D78CD1-291F-A1B3-A8F9-16F9CE9B9066}" dt="2025-09-17T17:00:18.169" v="52"/>
        <pc:sldMkLst>
          <pc:docMk/>
          <pc:sldMk cId="3321307747" sldId="304"/>
        </pc:sldMkLst>
      </pc:sldChg>
    </pc:docChg>
  </pc:docChgLst>
  <pc:docChgLst>
    <pc:chgData name="Jones, Terraca" userId="S::jonest@leonschools.net::f59de652-75ca-418b-8957-474cb6d1d766" providerId="AD" clId="Web-{C7D667A1-B8AB-19CC-D519-C0137EB4BC27}"/>
    <pc:docChg chg="modSld">
      <pc:chgData name="Jones, Terraca" userId="S::jonest@leonschools.net::f59de652-75ca-418b-8957-474cb6d1d766" providerId="AD" clId="Web-{C7D667A1-B8AB-19CC-D519-C0137EB4BC27}" dt="2025-09-17T16:47:49.028" v="24"/>
      <pc:docMkLst>
        <pc:docMk/>
      </pc:docMkLst>
      <pc:sldChg chg="addSp delSp modSp mod setBg">
        <pc:chgData name="Jones, Terraca" userId="S::jonest@leonschools.net::f59de652-75ca-418b-8957-474cb6d1d766" providerId="AD" clId="Web-{C7D667A1-B8AB-19CC-D519-C0137EB4BC27}" dt="2025-09-17T16:47:49.028" v="24"/>
        <pc:sldMkLst>
          <pc:docMk/>
          <pc:sldMk cId="4265515339" sldId="257"/>
        </pc:sldMkLst>
        <pc:spChg chg="mod">
          <ac:chgData name="Jones, Terraca" userId="S::jonest@leonschools.net::f59de652-75ca-418b-8957-474cb6d1d766" providerId="AD" clId="Web-{C7D667A1-B8AB-19CC-D519-C0137EB4BC27}" dt="2025-09-17T16:47:43.824" v="23"/>
          <ac:spMkLst>
            <pc:docMk/>
            <pc:sldMk cId="4265515339" sldId="257"/>
            <ac:spMk id="7170" creationId="{00000000-0000-0000-0000-000000000000}"/>
          </ac:spMkLst>
        </pc:spChg>
        <pc:spChg chg="mod">
          <ac:chgData name="Jones, Terraca" userId="S::jonest@leonschools.net::f59de652-75ca-418b-8957-474cb6d1d766" providerId="AD" clId="Web-{C7D667A1-B8AB-19CC-D519-C0137EB4BC27}" dt="2025-09-17T16:47:43.824" v="23"/>
          <ac:spMkLst>
            <pc:docMk/>
            <pc:sldMk cId="4265515339" sldId="257"/>
            <ac:spMk id="7171" creationId="{00000000-0000-0000-0000-000000000000}"/>
          </ac:spMkLst>
        </pc:spChg>
      </pc:sldChg>
    </pc:docChg>
  </pc:docChgLst>
  <pc:docChgLst>
    <pc:chgData name="Cooper, E. Melissa" userId="S::coopere@leonschools.net::05409a5c-4671-4f8b-b2b1-c078ee8e5a37" providerId="AD" clId="Web-{5411079B-1740-FCC2-8B96-6D3FFC613D50}"/>
    <pc:docChg chg="modSld">
      <pc:chgData name="Cooper, E. Melissa" userId="S::coopere@leonschools.net::05409a5c-4671-4f8b-b2b1-c078ee8e5a37" providerId="AD" clId="Web-{5411079B-1740-FCC2-8B96-6D3FFC613D50}" dt="2025-09-17T20:35:29.974" v="56" actId="20577"/>
      <pc:docMkLst>
        <pc:docMk/>
      </pc:docMkLst>
      <pc:sldChg chg="modSp">
        <pc:chgData name="Cooper, E. Melissa" userId="S::coopere@leonschools.net::05409a5c-4671-4f8b-b2b1-c078ee8e5a37" providerId="AD" clId="Web-{5411079B-1740-FCC2-8B96-6D3FFC613D50}" dt="2025-09-17T20:35:29.974" v="56" actId="20577"/>
        <pc:sldMkLst>
          <pc:docMk/>
          <pc:sldMk cId="1269058218" sldId="287"/>
        </pc:sldMkLst>
        <pc:spChg chg="mod">
          <ac:chgData name="Cooper, E. Melissa" userId="S::coopere@leonschools.net::05409a5c-4671-4f8b-b2b1-c078ee8e5a37" providerId="AD" clId="Web-{5411079B-1740-FCC2-8B96-6D3FFC613D50}" dt="2025-09-17T20:35:29.974" v="56" actId="20577"/>
          <ac:spMkLst>
            <pc:docMk/>
            <pc:sldMk cId="1269058218" sldId="287"/>
            <ac:spMk id="39939" creationId="{00000000-0000-0000-0000-000000000000}"/>
          </ac:spMkLst>
        </pc:spChg>
      </pc:sldChg>
    </pc:docChg>
  </pc:docChgLst>
  <pc:docChgLst>
    <pc:chgData name="Jones, Terraca" userId="S::jonest@leonschools.net::f59de652-75ca-418b-8957-474cb6d1d766" providerId="AD" clId="Web-{89E52F17-673B-15B3-C1CA-8BDCB0EEFF11}"/>
    <pc:docChg chg="modSld">
      <pc:chgData name="Jones, Terraca" userId="S::jonest@leonschools.net::f59de652-75ca-418b-8957-474cb6d1d766" providerId="AD" clId="Web-{89E52F17-673B-15B3-C1CA-8BDCB0EEFF11}" dt="2025-09-19T15:12:48.634" v="233" actId="20577"/>
      <pc:docMkLst>
        <pc:docMk/>
      </pc:docMkLst>
      <pc:sldChg chg="modSp">
        <pc:chgData name="Jones, Terraca" userId="S::jonest@leonschools.net::f59de652-75ca-418b-8957-474cb6d1d766" providerId="AD" clId="Web-{89E52F17-673B-15B3-C1CA-8BDCB0EEFF11}" dt="2025-09-19T13:05:22.201" v="16" actId="20577"/>
        <pc:sldMkLst>
          <pc:docMk/>
          <pc:sldMk cId="815598561" sldId="273"/>
        </pc:sldMkLst>
        <pc:spChg chg="mod">
          <ac:chgData name="Jones, Terraca" userId="S::jonest@leonschools.net::f59de652-75ca-418b-8957-474cb6d1d766" providerId="AD" clId="Web-{89E52F17-673B-15B3-C1CA-8BDCB0EEFF11}" dt="2025-09-19T13:05:22.201" v="16" actId="20577"/>
          <ac:spMkLst>
            <pc:docMk/>
            <pc:sldMk cId="815598561" sldId="273"/>
            <ac:spMk id="3" creationId="{00000000-0000-0000-0000-000000000000}"/>
          </ac:spMkLst>
        </pc:spChg>
      </pc:sldChg>
      <pc:sldChg chg="modSp">
        <pc:chgData name="Jones, Terraca" userId="S::jonest@leonschools.net::f59de652-75ca-418b-8957-474cb6d1d766" providerId="AD" clId="Web-{89E52F17-673B-15B3-C1CA-8BDCB0EEFF11}" dt="2025-09-19T15:12:48.634" v="233" actId="20577"/>
        <pc:sldMkLst>
          <pc:docMk/>
          <pc:sldMk cId="2827336889" sldId="277"/>
        </pc:sldMkLst>
        <pc:spChg chg="mod">
          <ac:chgData name="Jones, Terraca" userId="S::jonest@leonschools.net::f59de652-75ca-418b-8957-474cb6d1d766" providerId="AD" clId="Web-{89E52F17-673B-15B3-C1CA-8BDCB0EEFF11}" dt="2025-09-19T15:12:48.634" v="233" actId="20577"/>
          <ac:spMkLst>
            <pc:docMk/>
            <pc:sldMk cId="2827336889" sldId="277"/>
            <ac:spMk id="29699" creationId="{00000000-0000-0000-0000-000000000000}"/>
          </ac:spMkLst>
        </pc:spChg>
      </pc:sldChg>
      <pc:sldChg chg="modSp">
        <pc:chgData name="Jones, Terraca" userId="S::jonest@leonschools.net::f59de652-75ca-418b-8957-474cb6d1d766" providerId="AD" clId="Web-{89E52F17-673B-15B3-C1CA-8BDCB0EEFF11}" dt="2025-09-19T13:20:06.865" v="102"/>
        <pc:sldMkLst>
          <pc:docMk/>
          <pc:sldMk cId="1564531958" sldId="280"/>
        </pc:sldMkLst>
        <pc:spChg chg="mod">
          <ac:chgData name="Jones, Terraca" userId="S::jonest@leonschools.net::f59de652-75ca-418b-8957-474cb6d1d766" providerId="AD" clId="Web-{89E52F17-673B-15B3-C1CA-8BDCB0EEFF11}" dt="2025-09-19T13:20:06.865" v="102"/>
          <ac:spMkLst>
            <pc:docMk/>
            <pc:sldMk cId="1564531958" sldId="280"/>
            <ac:spMk id="32771" creationId="{00000000-0000-0000-0000-000000000000}"/>
          </ac:spMkLst>
        </pc:spChg>
        <pc:spChg chg="mod">
          <ac:chgData name="Jones, Terraca" userId="S::jonest@leonschools.net::f59de652-75ca-418b-8957-474cb6d1d766" providerId="AD" clId="Web-{89E52F17-673B-15B3-C1CA-8BDCB0EEFF11}" dt="2025-09-19T13:20:06.865" v="102"/>
          <ac:spMkLst>
            <pc:docMk/>
            <pc:sldMk cId="1564531958" sldId="280"/>
            <ac:spMk id="32773" creationId="{00000000-0000-0000-0000-000000000000}"/>
          </ac:spMkLst>
        </pc:spChg>
      </pc:sldChg>
      <pc:sldChg chg="modSp">
        <pc:chgData name="Jones, Terraca" userId="S::jonest@leonschools.net::f59de652-75ca-418b-8957-474cb6d1d766" providerId="AD" clId="Web-{89E52F17-673B-15B3-C1CA-8BDCB0EEFF11}" dt="2025-09-19T14:10:48.277" v="126" actId="20577"/>
        <pc:sldMkLst>
          <pc:docMk/>
          <pc:sldMk cId="1860291192" sldId="286"/>
        </pc:sldMkLst>
        <pc:spChg chg="mod">
          <ac:chgData name="Jones, Terraca" userId="S::jonest@leonschools.net::f59de652-75ca-418b-8957-474cb6d1d766" providerId="AD" clId="Web-{89E52F17-673B-15B3-C1CA-8BDCB0EEFF11}" dt="2025-09-19T14:10:48.277" v="126" actId="20577"/>
          <ac:spMkLst>
            <pc:docMk/>
            <pc:sldMk cId="1860291192" sldId="286"/>
            <ac:spMk id="38918" creationId="{00000000-0000-0000-0000-000000000000}"/>
          </ac:spMkLst>
        </pc:spChg>
      </pc:sldChg>
      <pc:sldChg chg="modSp">
        <pc:chgData name="Jones, Terraca" userId="S::jonest@leonschools.net::f59de652-75ca-418b-8957-474cb6d1d766" providerId="AD" clId="Web-{89E52F17-673B-15B3-C1CA-8BDCB0EEFF11}" dt="2025-09-19T13:12:39.828" v="52" actId="20577"/>
        <pc:sldMkLst>
          <pc:docMk/>
          <pc:sldMk cId="1626691610" sldId="290"/>
        </pc:sldMkLst>
        <pc:spChg chg="mod">
          <ac:chgData name="Jones, Terraca" userId="S::jonest@leonschools.net::f59de652-75ca-418b-8957-474cb6d1d766" providerId="AD" clId="Web-{89E52F17-673B-15B3-C1CA-8BDCB0EEFF11}" dt="2025-09-19T13:12:39.828" v="52" actId="20577"/>
          <ac:spMkLst>
            <pc:docMk/>
            <pc:sldMk cId="1626691610" sldId="290"/>
            <ac:spMk id="43014" creationId="{00000000-0000-0000-0000-000000000000}"/>
          </ac:spMkLst>
        </pc:spChg>
      </pc:sldChg>
      <pc:sldChg chg="modSp">
        <pc:chgData name="Jones, Terraca" userId="S::jonest@leonschools.net::f59de652-75ca-418b-8957-474cb6d1d766" providerId="AD" clId="Web-{89E52F17-673B-15B3-C1CA-8BDCB0EEFF11}" dt="2025-09-19T13:14:22.851" v="57" actId="20577"/>
        <pc:sldMkLst>
          <pc:docMk/>
          <pc:sldMk cId="2258797743" sldId="294"/>
        </pc:sldMkLst>
        <pc:spChg chg="mod">
          <ac:chgData name="Jones, Terraca" userId="S::jonest@leonschools.net::f59de652-75ca-418b-8957-474cb6d1d766" providerId="AD" clId="Web-{89E52F17-673B-15B3-C1CA-8BDCB0EEFF11}" dt="2025-09-19T13:14:22.851" v="57" actId="20577"/>
          <ac:spMkLst>
            <pc:docMk/>
            <pc:sldMk cId="2258797743" sldId="294"/>
            <ac:spMk id="140291" creationId="{00000000-0000-0000-0000-000000000000}"/>
          </ac:spMkLst>
        </pc:spChg>
      </pc:sldChg>
      <pc:sldChg chg="modSp">
        <pc:chgData name="Jones, Terraca" userId="S::jonest@leonschools.net::f59de652-75ca-418b-8957-474cb6d1d766" providerId="AD" clId="Web-{89E52F17-673B-15B3-C1CA-8BDCB0EEFF11}" dt="2025-09-19T13:19:04.191" v="101" actId="20577"/>
        <pc:sldMkLst>
          <pc:docMk/>
          <pc:sldMk cId="1260659359" sldId="297"/>
        </pc:sldMkLst>
        <pc:spChg chg="mod">
          <ac:chgData name="Jones, Terraca" userId="S::jonest@leonschools.net::f59de652-75ca-418b-8957-474cb6d1d766" providerId="AD" clId="Web-{89E52F17-673B-15B3-C1CA-8BDCB0EEFF11}" dt="2025-09-19T13:19:04.191" v="101" actId="20577"/>
          <ac:spMkLst>
            <pc:docMk/>
            <pc:sldMk cId="1260659359" sldId="297"/>
            <ac:spMk id="6656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7DA710-DDA2-488C-AD20-1A2B58D15F17}" type="datetimeFigureOut">
              <a:rPr lang="en-US" smtClean="0"/>
              <a:t>9/19/2025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04338B-D1DD-4DC9-A131-111C7FBE5DAE}" type="slidenum">
              <a:rPr lang="en-US" smtClean="0"/>
              <a:t>‹#›</a:t>
            </a:fld>
            <a:endParaRPr lang="en-US"/>
          </a:p>
        </p:txBody>
      </p:sp>
    </p:spTree>
    <p:extLst>
      <p:ext uri="{BB962C8B-B14F-4D97-AF65-F5344CB8AC3E}">
        <p14:creationId xmlns:p14="http://schemas.microsoft.com/office/powerpoint/2010/main" val="2251789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BB932B-7629-43CD-9305-2A68E9079FC6}" type="datetimeFigureOut">
              <a:rPr lang="en-US" smtClean="0"/>
              <a:t>9/19/2025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0C3119-BE57-464A-A105-F1CD1743D25B}" type="slidenum">
              <a:rPr lang="en-US" smtClean="0"/>
              <a:t>‹#›</a:t>
            </a:fld>
            <a:endParaRPr lang="en-US"/>
          </a:p>
        </p:txBody>
      </p:sp>
    </p:spTree>
    <p:extLst>
      <p:ext uri="{BB962C8B-B14F-4D97-AF65-F5344CB8AC3E}">
        <p14:creationId xmlns:p14="http://schemas.microsoft.com/office/powerpoint/2010/main" val="174375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1B6C5221-7A0A-4C2A-9E72-6E22DF4600FD}" type="slidenum">
              <a:rPr lang="en-US" altLang="en-US" smtClean="0"/>
              <a:pPr/>
              <a:t>1</a:t>
            </a:fld>
            <a:endParaRPr lang="en-US" altLang="en-US"/>
          </a:p>
        </p:txBody>
      </p:sp>
    </p:spTree>
    <p:extLst>
      <p:ext uri="{BB962C8B-B14F-4D97-AF65-F5344CB8AC3E}">
        <p14:creationId xmlns:p14="http://schemas.microsoft.com/office/powerpoint/2010/main" val="143995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29271DE5-4B98-4AC2-99B6-DE3D0ED1BCC6}" type="slidenum">
              <a:rPr lang="en-US" altLang="en-US" smtClean="0"/>
              <a:pPr/>
              <a:t>2</a:t>
            </a:fld>
            <a:endParaRPr lang="en-US" altLang="en-US"/>
          </a:p>
        </p:txBody>
      </p:sp>
    </p:spTree>
    <p:extLst>
      <p:ext uri="{BB962C8B-B14F-4D97-AF65-F5344CB8AC3E}">
        <p14:creationId xmlns:p14="http://schemas.microsoft.com/office/powerpoint/2010/main" val="123187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BF20048D-9A0D-42D0-ABA4-1A9834310F9F}" type="slidenum">
              <a:rPr lang="en-US" altLang="en-US" smtClean="0"/>
              <a:pPr/>
              <a:t>3</a:t>
            </a:fld>
            <a:endParaRPr lang="en-US" altLang="en-US"/>
          </a:p>
        </p:txBody>
      </p:sp>
    </p:spTree>
    <p:extLst>
      <p:ext uri="{BB962C8B-B14F-4D97-AF65-F5344CB8AC3E}">
        <p14:creationId xmlns:p14="http://schemas.microsoft.com/office/powerpoint/2010/main" val="61862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79AAC0C6-42E5-4EA8-B1BB-97B4F5A5C19C}" type="slidenum">
              <a:rPr lang="en-US" altLang="en-US" smtClean="0"/>
              <a:pPr/>
              <a:t>16</a:t>
            </a:fld>
            <a:endParaRPr lang="en-US" altLang="en-US"/>
          </a:p>
        </p:txBody>
      </p:sp>
    </p:spTree>
    <p:extLst>
      <p:ext uri="{BB962C8B-B14F-4D97-AF65-F5344CB8AC3E}">
        <p14:creationId xmlns:p14="http://schemas.microsoft.com/office/powerpoint/2010/main" val="238992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27A780A3-1710-413E-B350-14BE1E079A16}" type="slidenum">
              <a:rPr lang="en-US" altLang="en-US" smtClean="0"/>
              <a:pPr/>
              <a:t>40</a:t>
            </a:fld>
            <a:endParaRPr lang="en-US" altLang="en-US"/>
          </a:p>
        </p:txBody>
      </p:sp>
    </p:spTree>
    <p:extLst>
      <p:ext uri="{BB962C8B-B14F-4D97-AF65-F5344CB8AC3E}">
        <p14:creationId xmlns:p14="http://schemas.microsoft.com/office/powerpoint/2010/main" val="245967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A8DCC7B5-6D0C-4C96-8C19-127864503783}" type="slidenum">
              <a:rPr lang="en-US" altLang="en-US" smtClean="0"/>
              <a:pPr/>
              <a:t>41</a:t>
            </a:fld>
            <a:endParaRPr lang="en-US" altLang="en-US"/>
          </a:p>
        </p:txBody>
      </p:sp>
    </p:spTree>
    <p:extLst>
      <p:ext uri="{BB962C8B-B14F-4D97-AF65-F5344CB8AC3E}">
        <p14:creationId xmlns:p14="http://schemas.microsoft.com/office/powerpoint/2010/main" val="305715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3831" indent="-287944">
              <a:defRPr>
                <a:solidFill>
                  <a:schemeClr val="tx1"/>
                </a:solidFill>
                <a:latin typeface="Tahoma" panose="020B0604030504040204" pitchFamily="34" charset="0"/>
              </a:defRPr>
            </a:lvl2pPr>
            <a:lvl3pPr marL="1161482" indent="-229708">
              <a:defRPr>
                <a:solidFill>
                  <a:schemeClr val="tx1"/>
                </a:solidFill>
                <a:latin typeface="Tahoma" panose="020B0604030504040204" pitchFamily="34" charset="0"/>
              </a:defRPr>
            </a:lvl3pPr>
            <a:lvl4pPr marL="1627368" indent="-229708">
              <a:defRPr>
                <a:solidFill>
                  <a:schemeClr val="tx1"/>
                </a:solidFill>
                <a:latin typeface="Tahoma" panose="020B0604030504040204" pitchFamily="34" charset="0"/>
              </a:defRPr>
            </a:lvl4pPr>
            <a:lvl5pPr marL="2093255" indent="-229708">
              <a:defRPr>
                <a:solidFill>
                  <a:schemeClr val="tx1"/>
                </a:solidFill>
                <a:latin typeface="Tahoma" panose="020B0604030504040204" pitchFamily="34" charset="0"/>
              </a:defRPr>
            </a:lvl5pPr>
            <a:lvl6pPr marL="2559142" indent="-229708" eaLnBrk="0" fontAlgn="base" hangingPunct="0">
              <a:spcBef>
                <a:spcPct val="0"/>
              </a:spcBef>
              <a:spcAft>
                <a:spcPct val="0"/>
              </a:spcAft>
              <a:defRPr>
                <a:solidFill>
                  <a:schemeClr val="tx1"/>
                </a:solidFill>
                <a:latin typeface="Tahoma" panose="020B0604030504040204" pitchFamily="34" charset="0"/>
              </a:defRPr>
            </a:lvl6pPr>
            <a:lvl7pPr marL="3025029" indent="-229708" eaLnBrk="0" fontAlgn="base" hangingPunct="0">
              <a:spcBef>
                <a:spcPct val="0"/>
              </a:spcBef>
              <a:spcAft>
                <a:spcPct val="0"/>
              </a:spcAft>
              <a:defRPr>
                <a:solidFill>
                  <a:schemeClr val="tx1"/>
                </a:solidFill>
                <a:latin typeface="Tahoma" panose="020B0604030504040204" pitchFamily="34" charset="0"/>
              </a:defRPr>
            </a:lvl7pPr>
            <a:lvl8pPr marL="3490916" indent="-229708" eaLnBrk="0" fontAlgn="base" hangingPunct="0">
              <a:spcBef>
                <a:spcPct val="0"/>
              </a:spcBef>
              <a:spcAft>
                <a:spcPct val="0"/>
              </a:spcAft>
              <a:defRPr>
                <a:solidFill>
                  <a:schemeClr val="tx1"/>
                </a:solidFill>
                <a:latin typeface="Tahoma" panose="020B0604030504040204" pitchFamily="34" charset="0"/>
              </a:defRPr>
            </a:lvl8pPr>
            <a:lvl9pPr marL="3956802" indent="-229708" eaLnBrk="0" fontAlgn="base" hangingPunct="0">
              <a:spcBef>
                <a:spcPct val="0"/>
              </a:spcBef>
              <a:spcAft>
                <a:spcPct val="0"/>
              </a:spcAft>
              <a:defRPr>
                <a:solidFill>
                  <a:schemeClr val="tx1"/>
                </a:solidFill>
                <a:latin typeface="Tahoma" panose="020B0604030504040204" pitchFamily="34" charset="0"/>
              </a:defRPr>
            </a:lvl9pPr>
          </a:lstStyle>
          <a:p>
            <a:fld id="{E418D47B-B32F-42D1-98A5-88AE3DD0BD70}" type="slidenum">
              <a:rPr lang="en-US" altLang="en-US" smtClean="0"/>
              <a:pPr/>
              <a:t>44</a:t>
            </a:fld>
            <a:endParaRPr lang="en-US" altLang="en-US"/>
          </a:p>
        </p:txBody>
      </p:sp>
    </p:spTree>
    <p:extLst>
      <p:ext uri="{BB962C8B-B14F-4D97-AF65-F5344CB8AC3E}">
        <p14:creationId xmlns:p14="http://schemas.microsoft.com/office/powerpoint/2010/main" val="1876797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B92AAB61-4DE2-4EF8-A8ED-495D5258D6D9}" type="datetimeFigureOut">
              <a:rPr lang="en-US" smtClean="0"/>
              <a:t>9/19/2025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210046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183830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382884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99522B2-C8D3-480D-9E9B-9051E54C51F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18409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3398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3E0633-AC79-4E56-AC67-DB2EEA6BC1F0}" type="slidenum">
              <a:rPr lang="en-US" altLang="en-US" smtClean="0"/>
              <a:pPr>
                <a:defRPr/>
              </a:pPr>
              <a:t>‹#›</a:t>
            </a:fld>
            <a:endParaRPr lang="en-US" altLang="en-US"/>
          </a:p>
        </p:txBody>
      </p:sp>
    </p:spTree>
    <p:extLst>
      <p:ext uri="{BB962C8B-B14F-4D97-AF65-F5344CB8AC3E}">
        <p14:creationId xmlns:p14="http://schemas.microsoft.com/office/powerpoint/2010/main" val="329947734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2AAB61-4DE2-4EF8-A8ED-495D5258D6D9}"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212502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AAB61-4DE2-4EF8-A8ED-495D5258D6D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65294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92AAB61-4DE2-4EF8-A8ED-495D5258D6D9}" type="datetimeFigureOut">
              <a:rPr lang="en-US" smtClean="0"/>
              <a:t>9/19/2025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2897596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B39455-A8A2-4112-AEF4-BFC2F3F1693F}" type="slidenum">
              <a:rPr lang="en-US" altLang="en-US"/>
              <a:pPr>
                <a:defRPr/>
              </a:pPr>
              <a:t>‹#›</a:t>
            </a:fld>
            <a:endParaRPr lang="en-US" altLang="en-US"/>
          </a:p>
        </p:txBody>
      </p:sp>
    </p:spTree>
    <p:extLst>
      <p:ext uri="{BB962C8B-B14F-4D97-AF65-F5344CB8AC3E}">
        <p14:creationId xmlns:p14="http://schemas.microsoft.com/office/powerpoint/2010/main" val="12604596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AAB61-4DE2-4EF8-A8ED-495D5258D6D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302385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92AAB61-4DE2-4EF8-A8ED-495D5258D6D9}" type="datetimeFigureOut">
              <a:rPr lang="en-US" smtClean="0"/>
              <a:t>9/19/2025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5471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241487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AAB61-4DE2-4EF8-A8ED-495D5258D6D9}"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11924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AAB61-4DE2-4EF8-A8ED-495D5258D6D9}"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133975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AAB61-4DE2-4EF8-A8ED-495D5258D6D9}"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359027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34893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AAB61-4DE2-4EF8-A8ED-495D5258D6D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522B2-C8D3-480D-9E9B-9051E54C51F6}" type="slidenum">
              <a:rPr lang="en-US" smtClean="0"/>
              <a:t>‹#›</a:t>
            </a:fld>
            <a:endParaRPr lang="en-US"/>
          </a:p>
        </p:txBody>
      </p:sp>
    </p:spTree>
    <p:extLst>
      <p:ext uri="{BB962C8B-B14F-4D97-AF65-F5344CB8AC3E}">
        <p14:creationId xmlns:p14="http://schemas.microsoft.com/office/powerpoint/2010/main" val="321688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2AAB61-4DE2-4EF8-A8ED-495D5258D6D9}" type="datetimeFigureOut">
              <a:rPr lang="en-US" smtClean="0"/>
              <a:t>9/19/2025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9522B2-C8D3-480D-9E9B-9051E54C51F6}" type="slidenum">
              <a:rPr lang="en-US" smtClean="0"/>
              <a:t>‹#›</a:t>
            </a:fld>
            <a:endParaRPr lang="en-US"/>
          </a:p>
        </p:txBody>
      </p:sp>
    </p:spTree>
    <p:extLst>
      <p:ext uri="{BB962C8B-B14F-4D97-AF65-F5344CB8AC3E}">
        <p14:creationId xmlns:p14="http://schemas.microsoft.com/office/powerpoint/2010/main" val="2372901019"/>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Melanie.allen@leonschools.net"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livelytech.com/"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hyperlink" Target="http://www.act.or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hyperlink" Target="http://www.collegeboard.com/"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act.org/content/act/en/products-and-services/the-act/test-preparation.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floridastudentfinancialaidsg.org/home/applyhere.asp"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PROCTORRO@LEONSCHOOLS.NET" TargetMode="External"/><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fastweb.com&#8203;" TargetMode="External"/><Relationship Id="rId13" Type="http://schemas.openxmlformats.org/officeDocument/2006/relationships/hyperlink" Target="http://www.collegeconfidential.com/" TargetMode="External"/><Relationship Id="rId3" Type="http://schemas.openxmlformats.org/officeDocument/2006/relationships/hyperlink" Target="https://www.floridashines.org/" TargetMode="External"/><Relationship Id="rId7" Type="http://schemas.openxmlformats.org/officeDocument/2006/relationships/hyperlink" Target="http://www.fafsa.ed.gov&#8203;" TargetMode="External"/><Relationship Id="rId12" Type="http://schemas.openxmlformats.org/officeDocument/2006/relationships/hyperlink" Target="http://www.youniversitytv.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loridaStudentFinancialAid.org&#8203;" TargetMode="External"/><Relationship Id="rId11" Type="http://schemas.openxmlformats.org/officeDocument/2006/relationships/hyperlink" Target="https://collegescorecard.ed.gov/" TargetMode="External"/><Relationship Id="rId5" Type="http://schemas.openxmlformats.org/officeDocument/2006/relationships/hyperlink" Target="http://www.actstudent.org/" TargetMode="External"/><Relationship Id="rId15" Type="http://schemas.openxmlformats.org/officeDocument/2006/relationships/hyperlink" Target="http://www.review.com" TargetMode="External"/><Relationship Id="rId10" Type="http://schemas.openxmlformats.org/officeDocument/2006/relationships/hyperlink" Target="http://www.scholaraid.com/&#8203;" TargetMode="External"/><Relationship Id="rId4" Type="http://schemas.openxmlformats.org/officeDocument/2006/relationships/hyperlink" Target="https://www.collegeboard.org/" TargetMode="External"/><Relationship Id="rId9" Type="http://schemas.openxmlformats.org/officeDocument/2006/relationships/hyperlink" Target="https://brokescholar.com/scholarships" TargetMode="External"/><Relationship Id="rId14" Type="http://schemas.openxmlformats.org/officeDocument/2006/relationships/hyperlink" Target="http://www.collegequest.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williamsv3@leonschools.net" TargetMode="External"/><Relationship Id="rId3" Type="http://schemas.openxmlformats.org/officeDocument/2006/relationships/hyperlink" Target="mailto:alisha.bradley@leonschools.net" TargetMode="External"/><Relationship Id="rId7" Type="http://schemas.openxmlformats.org/officeDocument/2006/relationships/hyperlink" Target="mailto:WilliamsJ@leonschool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davism10@leonschools.net" TargetMode="External"/><Relationship Id="rId5" Type="http://schemas.openxmlformats.org/officeDocument/2006/relationships/hyperlink" Target="mailto:kingkw@leonschools.net" TargetMode="External"/><Relationship Id="rId4" Type="http://schemas.openxmlformats.org/officeDocument/2006/relationships/hyperlink" Target="mailto:jonest@leonschools.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onschools.net/parentportal" TargetMode="External"/><Relationship Id="rId2" Type="http://schemas.openxmlformats.org/officeDocument/2006/relationships/hyperlink" Target="http://www.leonschools.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1661651" y="284470"/>
            <a:ext cx="8382000" cy="1143000"/>
          </a:xfrm>
        </p:spPr>
        <p:txBody>
          <a:bodyPr>
            <a:normAutofit fontScale="90000"/>
          </a:bodyPr>
          <a:lstStyle/>
          <a:p>
            <a:pPr>
              <a:defRPr/>
            </a:pPr>
            <a:r>
              <a:rPr lang="en-US" altLang="en-US"/>
              <a:t>James S. Rickards High School</a:t>
            </a:r>
          </a:p>
        </p:txBody>
      </p:sp>
      <p:sp>
        <p:nvSpPr>
          <p:cNvPr id="7171" name="Rectangle 3"/>
          <p:cNvSpPr>
            <a:spLocks noGrp="1" noChangeArrowheads="1"/>
          </p:cNvSpPr>
          <p:nvPr>
            <p:ph type="body" sz="half" idx="1"/>
          </p:nvPr>
        </p:nvSpPr>
        <p:spPr>
          <a:xfrm>
            <a:off x="78658" y="1447134"/>
            <a:ext cx="6803923" cy="4896465"/>
          </a:xfrm>
        </p:spPr>
        <p:txBody>
          <a:bodyPr vert="horz" lIns="91440" tIns="45720" rIns="91440" bIns="45720" rtlCol="0" anchor="t">
            <a:normAutofit lnSpcReduction="10000"/>
          </a:bodyPr>
          <a:lstStyle/>
          <a:p>
            <a:pPr algn="ctr">
              <a:buNone/>
              <a:defRPr/>
            </a:pPr>
            <a:r>
              <a:rPr lang="en-US" altLang="en-US" sz="3600" b="1">
                <a:latin typeface="Bodoni MT Black"/>
              </a:rPr>
              <a:t>Welcome </a:t>
            </a:r>
          </a:p>
          <a:p>
            <a:pPr algn="ctr">
              <a:buNone/>
              <a:defRPr/>
            </a:pPr>
            <a:r>
              <a:rPr lang="en-US" altLang="en-US" sz="3600" b="1">
                <a:latin typeface="Bodoni MT Black"/>
              </a:rPr>
              <a:t>Class Of 2026 </a:t>
            </a:r>
            <a:endParaRPr lang="en-US" altLang="en-US" sz="3600" b="1">
              <a:latin typeface="Bodoni MT Black" panose="02070A03080606020203" pitchFamily="18" charset="0"/>
            </a:endParaRPr>
          </a:p>
          <a:p>
            <a:pPr algn="ctr">
              <a:buNone/>
              <a:defRPr/>
            </a:pPr>
            <a:r>
              <a:rPr lang="en-US" altLang="en-US" sz="3600" b="1">
                <a:latin typeface="Bodoni MT Black"/>
              </a:rPr>
              <a:t>Students and Parents!</a:t>
            </a:r>
          </a:p>
          <a:p>
            <a:pPr algn="ctr">
              <a:buNone/>
              <a:defRPr/>
            </a:pPr>
            <a:endParaRPr lang="en-US" altLang="en-US" sz="3600" b="1">
              <a:latin typeface="Bodoni MT Black" panose="02070A03080606020203" pitchFamily="18" charset="0"/>
            </a:endParaRPr>
          </a:p>
          <a:p>
            <a:pPr algn="ctr">
              <a:buNone/>
              <a:defRPr/>
            </a:pPr>
            <a:r>
              <a:rPr lang="en-US" altLang="en-US" sz="2900" b="1">
                <a:latin typeface="Bodoni MT Black"/>
              </a:rPr>
              <a:t>Parents, please make sure your email and phone numbers are correct in Focus so that you are receiving FOCUS Communication messages and emergency messages, as needed.</a:t>
            </a:r>
            <a:endParaRPr lang="en-US" altLang="en-US" sz="2900" b="1">
              <a:latin typeface="Bodoni MT Black" panose="02070A03080606020203" pitchFamily="18" charset="0"/>
            </a:endParaRPr>
          </a:p>
        </p:txBody>
      </p:sp>
      <p:pic>
        <p:nvPicPr>
          <p:cNvPr id="2" name="Picture 1" descr="Class of 2026 Sticker - Bands of America/Music for All Online Store">
            <a:extLst>
              <a:ext uri="{FF2B5EF4-FFF2-40B4-BE49-F238E27FC236}">
                <a16:creationId xmlns:a16="http://schemas.microsoft.com/office/drawing/2014/main" id="{167B57AC-4609-E025-D8D7-02AF44B9A3D6}"/>
              </a:ext>
            </a:extLst>
          </p:cNvPr>
          <p:cNvPicPr>
            <a:picLocks noChangeAspect="1"/>
          </p:cNvPicPr>
          <p:nvPr/>
        </p:nvPicPr>
        <p:blipFill>
          <a:blip r:embed="rId3"/>
          <a:stretch>
            <a:fillRect/>
          </a:stretch>
        </p:blipFill>
        <p:spPr>
          <a:xfrm>
            <a:off x="5604388" y="-405580"/>
            <a:ext cx="7263580" cy="7263580"/>
          </a:xfrm>
          <a:prstGeom prst="rect">
            <a:avLst/>
          </a:prstGeom>
        </p:spPr>
      </p:pic>
    </p:spTree>
    <p:extLst>
      <p:ext uri="{BB962C8B-B14F-4D97-AF65-F5344CB8AC3E}">
        <p14:creationId xmlns:p14="http://schemas.microsoft.com/office/powerpoint/2010/main" val="426551533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289" y="220663"/>
            <a:ext cx="4640263" cy="533400"/>
          </a:xfrm>
        </p:spPr>
        <p:txBody>
          <a:bodyPr>
            <a:normAutofit fontScale="90000"/>
          </a:bodyPr>
          <a:lstStyle/>
          <a:p>
            <a:pPr>
              <a:defRPr/>
            </a:pPr>
            <a:r>
              <a:rPr lang="en-US"/>
              <a:t>Focus Portal</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54063"/>
            <a:ext cx="91217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467600" y="1295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rot="10800000">
            <a:off x="5475288" y="3657600"/>
            <a:ext cx="4724400" cy="144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057400" y="1824038"/>
            <a:ext cx="914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590800" y="3200400"/>
            <a:ext cx="27432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6" name="TextBox 7"/>
          <p:cNvSpPr txBox="1">
            <a:spLocks noChangeArrowheads="1"/>
          </p:cNvSpPr>
          <p:nvPr/>
        </p:nvSpPr>
        <p:spPr bwMode="auto">
          <a:xfrm>
            <a:off x="6054726" y="4057650"/>
            <a:ext cx="4244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1800">
                <a:latin typeface="Tahoma" panose="020B0604030504040204" pitchFamily="34" charset="0"/>
              </a:rPr>
              <a:t>Click each grade to see the assignment </a:t>
            </a:r>
          </a:p>
          <a:p>
            <a:pPr algn="ctr">
              <a:lnSpc>
                <a:spcPct val="100000"/>
              </a:lnSpc>
              <a:spcBef>
                <a:spcPct val="0"/>
              </a:spcBef>
              <a:buFontTx/>
              <a:buNone/>
            </a:pPr>
            <a:r>
              <a:rPr lang="en-US" altLang="en-US" sz="1800">
                <a:latin typeface="Tahoma" panose="020B0604030504040204" pitchFamily="34" charset="0"/>
              </a:rPr>
              <a:t>details for the class.</a:t>
            </a:r>
          </a:p>
        </p:txBody>
      </p:sp>
    </p:spTree>
    <p:extLst>
      <p:ext uri="{BB962C8B-B14F-4D97-AF65-F5344CB8AC3E}">
        <p14:creationId xmlns:p14="http://schemas.microsoft.com/office/powerpoint/2010/main" val="176288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938" y="-12700"/>
            <a:ext cx="5562600" cy="838200"/>
          </a:xfrm>
        </p:spPr>
        <p:txBody>
          <a:bodyPr/>
          <a:lstStyle/>
          <a:p>
            <a:pPr>
              <a:defRPr/>
            </a:pPr>
            <a:r>
              <a:rPr lang="en-US"/>
              <a:t>Class assignments</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543800" y="12192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1096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968" y="152400"/>
            <a:ext cx="4572000" cy="457200"/>
          </a:xfrm>
        </p:spPr>
        <p:txBody>
          <a:bodyPr>
            <a:normAutofit fontScale="90000"/>
          </a:bodyPr>
          <a:lstStyle/>
          <a:p>
            <a:pPr>
              <a:defRPr/>
            </a:pPr>
            <a:r>
              <a:rPr lang="en-US"/>
              <a:t>Attendance</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315200" y="12192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5988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269" y="152400"/>
            <a:ext cx="4648200" cy="533400"/>
          </a:xfrm>
        </p:spPr>
        <p:txBody>
          <a:bodyPr>
            <a:normAutofit fontScale="90000"/>
          </a:bodyPr>
          <a:lstStyle/>
          <a:p>
            <a:pPr>
              <a:defRPr/>
            </a:pPr>
            <a:r>
              <a:rPr lang="en-US"/>
              <a:t>Course history</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467600" y="1219200"/>
            <a:ext cx="94773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0316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538" y="0"/>
            <a:ext cx="7391400" cy="985838"/>
          </a:xfrm>
        </p:spPr>
        <p:txBody>
          <a:bodyPr/>
          <a:lstStyle/>
          <a:p>
            <a:pPr>
              <a:defRPr/>
            </a:pPr>
            <a:r>
              <a:rPr lang="en-US"/>
              <a:t>Graduation Requirements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1"/>
            <a:ext cx="91440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315200" y="13716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763000" y="19050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9229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336" y="-152400"/>
            <a:ext cx="4343400" cy="1066800"/>
          </a:xfrm>
        </p:spPr>
        <p:txBody>
          <a:bodyPr/>
          <a:lstStyle/>
          <a:p>
            <a:pPr>
              <a:defRPr/>
            </a:pPr>
            <a:r>
              <a:rPr lang="en-US"/>
              <a:t>Test history</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162" y="619432"/>
            <a:ext cx="9000113" cy="615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467600" y="1219200"/>
            <a:ext cx="914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7752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62200" y="-76200"/>
            <a:ext cx="7543800" cy="1524000"/>
          </a:xfrm>
        </p:spPr>
        <p:txBody>
          <a:bodyPr/>
          <a:lstStyle/>
          <a:p>
            <a:pPr>
              <a:defRPr/>
            </a:pPr>
            <a:r>
              <a:rPr lang="en-US" altLang="en-US"/>
              <a:t> Graduation requirements</a:t>
            </a:r>
          </a:p>
        </p:txBody>
      </p:sp>
      <p:sp>
        <p:nvSpPr>
          <p:cNvPr id="17411" name="Content Placeholder 2"/>
          <p:cNvSpPr>
            <a:spLocks noGrp="1"/>
          </p:cNvSpPr>
          <p:nvPr>
            <p:ph idx="1"/>
          </p:nvPr>
        </p:nvSpPr>
        <p:spPr>
          <a:xfrm>
            <a:off x="1600200" y="1219200"/>
            <a:ext cx="9382432" cy="5334000"/>
          </a:xfrm>
        </p:spPr>
        <p:txBody>
          <a:bodyPr vert="horz" lIns="91440" tIns="45720" rIns="91440" bIns="45720" rtlCol="0" anchor="t">
            <a:normAutofit lnSpcReduction="10000"/>
          </a:bodyPr>
          <a:lstStyle/>
          <a:p>
            <a:pPr marL="0" indent="0" algn="ctr">
              <a:buNone/>
              <a:defRPr/>
            </a:pPr>
            <a:r>
              <a:rPr lang="en-US">
                <a:effectLst/>
              </a:rPr>
              <a:t>          Please reference Academic Advisement Flyer	</a:t>
            </a:r>
          </a:p>
          <a:p>
            <a:pPr marL="0" indent="0" algn="ctr">
              <a:buNone/>
              <a:defRPr/>
            </a:pPr>
            <a:r>
              <a:rPr lang="en-US">
                <a:ea typeface="+mn-lt"/>
                <a:cs typeface="+mn-lt"/>
              </a:rPr>
              <a:t>https://www.fldoe.org/core/fileparse.php/7764/urlt/aaflyer-prior2324.pdf</a:t>
            </a:r>
          </a:p>
          <a:p>
            <a:pPr marL="0" indent="0" algn="ctr">
              <a:buNone/>
              <a:defRPr/>
            </a:pPr>
            <a:endParaRPr lang="en-US"/>
          </a:p>
          <a:p>
            <a:pPr marL="0" indent="0" algn="ctr">
              <a:buNone/>
              <a:defRPr/>
            </a:pPr>
            <a:r>
              <a:rPr lang="en-US">
                <a:effectLst/>
              </a:rPr>
              <a:t>Graduation Requirements in a nutshell…</a:t>
            </a:r>
          </a:p>
          <a:p>
            <a:pPr>
              <a:defRPr/>
            </a:pPr>
            <a:r>
              <a:rPr lang="en-US">
                <a:effectLst/>
              </a:rPr>
              <a:t>24 credits in required areas</a:t>
            </a:r>
          </a:p>
          <a:p>
            <a:pPr>
              <a:defRPr/>
            </a:pPr>
            <a:r>
              <a:rPr lang="en-US">
                <a:effectLst/>
              </a:rPr>
              <a:t>GPA of 2.0 or higher (shoot for much higher!) </a:t>
            </a:r>
          </a:p>
          <a:p>
            <a:pPr>
              <a:defRPr/>
            </a:pPr>
            <a:r>
              <a:rPr lang="en-US">
                <a:effectLst/>
              </a:rPr>
              <a:t>Pass 10th grade FSA ELA</a:t>
            </a:r>
            <a:r>
              <a:rPr lang="en-US"/>
              <a:t>/FAST</a:t>
            </a:r>
            <a:r>
              <a:rPr lang="en-US">
                <a:effectLst/>
              </a:rPr>
              <a:t> (or SAT</a:t>
            </a:r>
            <a:r>
              <a:rPr lang="en-US"/>
              <a:t>/ACT concordant score)</a:t>
            </a:r>
          </a:p>
          <a:p>
            <a:pPr>
              <a:defRPr/>
            </a:pPr>
            <a:r>
              <a:rPr lang="en-US"/>
              <a:t>Pass Algebra 1 EOC/Best</a:t>
            </a:r>
          </a:p>
          <a:p>
            <a:pPr>
              <a:defRPr/>
            </a:pPr>
            <a:r>
              <a:rPr lang="en-US">
                <a:effectLst/>
              </a:rPr>
              <a:t>Meet online course requirement or exemption</a:t>
            </a:r>
          </a:p>
          <a:p>
            <a:pPr marL="0" indent="0">
              <a:buNone/>
              <a:defRPr/>
            </a:pPr>
            <a:endParaRPr lang="en-US">
              <a:effectLst/>
            </a:endParaRPr>
          </a:p>
          <a:p>
            <a:pPr>
              <a:defRPr/>
            </a:pPr>
            <a:r>
              <a:rPr lang="en-US" sz="1400"/>
              <a:t>Some students may be classified until next promotion status is met, which is at least 17 credits and a 2.0 GPA. </a:t>
            </a:r>
          </a:p>
          <a:p>
            <a:pPr>
              <a:defRPr/>
            </a:pPr>
            <a:r>
              <a:rPr lang="en-US" sz="1400"/>
              <a:t>Some students may be on 18 credit ACCEL plan. See counselor for details if your student is on this plan.</a:t>
            </a:r>
          </a:p>
          <a:p>
            <a:pPr marL="0" indent="0">
              <a:buNone/>
              <a:defRPr/>
            </a:pPr>
            <a:endParaRPr lang="en-US" altLang="en-US">
              <a:solidFill>
                <a:srgbClr val="FFFF00"/>
              </a:solidFill>
            </a:endParaRPr>
          </a:p>
        </p:txBody>
      </p:sp>
    </p:spTree>
    <p:extLst>
      <p:ext uri="{BB962C8B-B14F-4D97-AF65-F5344CB8AC3E}">
        <p14:creationId xmlns:p14="http://schemas.microsoft.com/office/powerpoint/2010/main" val="406991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826" y="0"/>
            <a:ext cx="9448800" cy="1143000"/>
          </a:xfrm>
        </p:spPr>
        <p:txBody>
          <a:bodyPr/>
          <a:lstStyle/>
          <a:p>
            <a:pPr algn="l">
              <a:defRPr/>
            </a:pPr>
            <a:r>
              <a:rPr lang="en-US" sz="2800"/>
              <a:t>Grade Retrieval/advancement options</a:t>
            </a:r>
          </a:p>
        </p:txBody>
      </p:sp>
      <p:sp>
        <p:nvSpPr>
          <p:cNvPr id="3" name="Content Placeholder 2"/>
          <p:cNvSpPr>
            <a:spLocks noGrp="1"/>
          </p:cNvSpPr>
          <p:nvPr>
            <p:ph idx="1"/>
          </p:nvPr>
        </p:nvSpPr>
        <p:spPr>
          <a:xfrm>
            <a:off x="1258529" y="1152526"/>
            <a:ext cx="9385659" cy="5476875"/>
          </a:xfrm>
        </p:spPr>
        <p:txBody>
          <a:bodyPr vert="horz" lIns="91440" tIns="45720" rIns="91440" bIns="45720" rtlCol="0" anchor="t">
            <a:normAutofit/>
          </a:bodyPr>
          <a:lstStyle/>
          <a:p>
            <a:pPr>
              <a:defRPr/>
            </a:pPr>
            <a:r>
              <a:rPr lang="en-US" dirty="0">
                <a:effectLst/>
              </a:rPr>
              <a:t>Students who fail a semester or full credit of a core course need to “recover” the course to</a:t>
            </a:r>
            <a:r>
              <a:rPr lang="en-US" dirty="0"/>
              <a:t> earn the credit. </a:t>
            </a:r>
            <a:r>
              <a:rPr lang="en-US" dirty="0">
                <a:effectLst/>
              </a:rPr>
              <a:t>Achieving a higher grade will improve the </a:t>
            </a:r>
            <a:r>
              <a:rPr lang="en-US" dirty="0"/>
              <a:t>student's</a:t>
            </a:r>
            <a:r>
              <a:rPr lang="en-US" dirty="0">
                <a:effectLst/>
              </a:rPr>
              <a:t> GPA.</a:t>
            </a:r>
            <a:endParaRPr lang="en-US" sz="800" dirty="0"/>
          </a:p>
          <a:p>
            <a:pPr>
              <a:defRPr/>
            </a:pPr>
            <a:endParaRPr lang="en-US" sz="800"/>
          </a:p>
          <a:p>
            <a:pPr lvl="1">
              <a:defRPr/>
            </a:pPr>
            <a:r>
              <a:rPr lang="en-US" dirty="0">
                <a:effectLst/>
              </a:rPr>
              <a:t>PLATO recovery program</a:t>
            </a:r>
            <a:endParaRPr lang="en-US" sz="800" dirty="0"/>
          </a:p>
          <a:p>
            <a:pPr lvl="1">
              <a:defRPr/>
            </a:pPr>
            <a:r>
              <a:rPr lang="en-US" dirty="0">
                <a:effectLst/>
              </a:rPr>
              <a:t>ACE recovery program</a:t>
            </a:r>
            <a:endParaRPr lang="en-US" sz="800" dirty="0"/>
          </a:p>
          <a:p>
            <a:pPr lvl="1">
              <a:defRPr/>
            </a:pPr>
            <a:r>
              <a:rPr lang="en-US" dirty="0">
                <a:effectLst/>
              </a:rPr>
              <a:t>Leon County Virtual School/Florida Virtual School</a:t>
            </a:r>
            <a:endParaRPr lang="en-US" sz="800" dirty="0"/>
          </a:p>
          <a:p>
            <a:pPr marL="0" indent="0">
              <a:buNone/>
              <a:defRPr/>
            </a:pPr>
            <a:endParaRPr lang="en-US" sz="800"/>
          </a:p>
          <a:p>
            <a:pPr>
              <a:defRPr/>
            </a:pPr>
            <a:r>
              <a:rPr lang="en-US" dirty="0">
                <a:effectLst/>
              </a:rPr>
              <a:t>Students who need to take an elective course or who wish to take courses for advancement purposes can do so through Virtual School. Students need to see their counselor prior to registering for course(s).</a:t>
            </a:r>
            <a:r>
              <a:rPr lang="en-US" sz="800" dirty="0"/>
              <a:t> </a:t>
            </a:r>
            <a:br>
              <a:rPr lang="en-US" sz="6000" dirty="0"/>
            </a:br>
            <a:r>
              <a:rPr lang="en-US" dirty="0">
                <a:effectLst/>
              </a:rPr>
              <a:t> </a:t>
            </a:r>
          </a:p>
          <a:p>
            <a:pPr marL="0" indent="0" algn="ctr">
              <a:buNone/>
              <a:defRPr/>
            </a:pPr>
            <a:r>
              <a:rPr lang="en-US" sz="1800" b="1" i="1" dirty="0"/>
              <a:t>“I’m not telling you it’s going to be easy……I’m telling you it’s going to be worth it.”</a:t>
            </a:r>
            <a:endParaRPr lang="en-US" sz="1800" dirty="0"/>
          </a:p>
          <a:p>
            <a:pPr marL="0" indent="0" algn="ctr">
              <a:buNone/>
              <a:defRPr/>
            </a:pPr>
            <a:r>
              <a:rPr lang="en-US" sz="1800" b="1" i="1" dirty="0"/>
              <a:t>-Anonymous</a:t>
            </a:r>
            <a:endParaRPr lang="en-US" sz="1800" dirty="0"/>
          </a:p>
          <a:p>
            <a:pPr>
              <a:defRPr/>
            </a:pPr>
            <a:endParaRPr lang="en-US"/>
          </a:p>
        </p:txBody>
      </p:sp>
    </p:spTree>
    <p:extLst>
      <p:ext uri="{BB962C8B-B14F-4D97-AF65-F5344CB8AC3E}">
        <p14:creationId xmlns:p14="http://schemas.microsoft.com/office/powerpoint/2010/main" val="81559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68" y="-1"/>
            <a:ext cx="7764463" cy="684161"/>
          </a:xfrm>
        </p:spPr>
        <p:txBody>
          <a:bodyPr/>
          <a:lstStyle/>
          <a:p>
            <a:pPr>
              <a:defRPr/>
            </a:pPr>
            <a:r>
              <a:rPr lang="en-US" sz="3000"/>
              <a:t>Community Service</a:t>
            </a:r>
          </a:p>
        </p:txBody>
      </p:sp>
      <p:sp>
        <p:nvSpPr>
          <p:cNvPr id="3" name="Content Placeholder 2"/>
          <p:cNvSpPr>
            <a:spLocks noGrp="1"/>
          </p:cNvSpPr>
          <p:nvPr>
            <p:ph idx="1"/>
          </p:nvPr>
        </p:nvSpPr>
        <p:spPr>
          <a:xfrm>
            <a:off x="820129" y="684160"/>
            <a:ext cx="10856323" cy="6608763"/>
          </a:xfrm>
        </p:spPr>
        <p:txBody>
          <a:bodyPr vert="horz" lIns="91440" tIns="45720" rIns="91440" bIns="45720" rtlCol="0" anchor="t">
            <a:noAutofit/>
          </a:bodyPr>
          <a:lstStyle/>
          <a:p>
            <a:pPr>
              <a:defRPr/>
            </a:pPr>
            <a:r>
              <a:rPr lang="en-US" sz="1400" b="1"/>
              <a:t>Community Service hours are NOT a graduation requirement</a:t>
            </a:r>
            <a:endParaRPr lang="en-US" sz="1400"/>
          </a:p>
          <a:p>
            <a:pPr>
              <a:defRPr/>
            </a:pPr>
            <a:r>
              <a:rPr lang="en-US" sz="1400" b="1"/>
              <a:t>Community Service hours are encouraged for scholarship opportunities and future reference…..</a:t>
            </a:r>
            <a:r>
              <a:rPr lang="en-US" sz="1400"/>
              <a:t> </a:t>
            </a:r>
          </a:p>
          <a:p>
            <a:pPr>
              <a:defRPr/>
            </a:pPr>
            <a:r>
              <a:rPr lang="en-US" sz="1400" b="1"/>
              <a:t>Hours look great on resume!</a:t>
            </a:r>
            <a:endParaRPr lang="en-US" sz="1400"/>
          </a:p>
          <a:p>
            <a:pPr>
              <a:defRPr/>
            </a:pPr>
            <a:r>
              <a:rPr lang="en-US" sz="1400" b="1"/>
              <a:t>Hours must be documented and submitted on proper form (see information center in front office for form and directions)</a:t>
            </a:r>
            <a:endParaRPr lang="en-US" sz="1400"/>
          </a:p>
          <a:p>
            <a:pPr>
              <a:defRPr/>
            </a:pPr>
            <a:r>
              <a:rPr lang="en-US" sz="1400" b="1"/>
              <a:t>Submitted hours may be service or work for Bright Futures</a:t>
            </a:r>
          </a:p>
          <a:p>
            <a:pPr marL="0" indent="0" algn="ctr">
              <a:buNone/>
              <a:defRPr/>
            </a:pPr>
            <a:r>
              <a:rPr lang="en-US" sz="1400" b="1" u="sng"/>
              <a:t>Five major exclusions for reporting hours……..</a:t>
            </a:r>
            <a:endParaRPr lang="en-US" sz="1400"/>
          </a:p>
          <a:p>
            <a:pPr marL="0" indent="0" algn="ctr">
              <a:buNone/>
              <a:defRPr/>
            </a:pPr>
            <a:r>
              <a:rPr lang="en-US" sz="1400"/>
              <a:t> (Check with your counselor if you aren’t sure if the hours can be reported) </a:t>
            </a:r>
          </a:p>
          <a:p>
            <a:pPr>
              <a:defRPr/>
            </a:pPr>
            <a:r>
              <a:rPr lang="en-US" sz="1400"/>
              <a:t>Cannot report hours if student worked for family members</a:t>
            </a:r>
          </a:p>
          <a:p>
            <a:pPr>
              <a:defRPr/>
            </a:pPr>
            <a:r>
              <a:rPr lang="en-US" sz="1400"/>
              <a:t>Cannot report hours if student did “community service” related to a court stipulation</a:t>
            </a:r>
          </a:p>
          <a:p>
            <a:pPr>
              <a:defRPr/>
            </a:pPr>
            <a:r>
              <a:rPr lang="en-US" sz="1400"/>
              <a:t>Cannot report hours if activity was something they earned a grade for in a class</a:t>
            </a:r>
          </a:p>
          <a:p>
            <a:pPr>
              <a:defRPr/>
            </a:pPr>
            <a:r>
              <a:rPr lang="en-US" sz="1400"/>
              <a:t>Cannot report hours if they are related to promoting a specific religion</a:t>
            </a:r>
            <a:endParaRPr lang="en-US" sz="600"/>
          </a:p>
          <a:p>
            <a:pPr marL="0" indent="0" algn="ctr">
              <a:spcBef>
                <a:spcPts val="600"/>
              </a:spcBef>
              <a:buNone/>
              <a:defRPr/>
            </a:pPr>
            <a:r>
              <a:rPr lang="en-US" sz="1400" b="1" u="sng"/>
              <a:t>The Process:</a:t>
            </a:r>
            <a:endParaRPr lang="en-US" sz="1400"/>
          </a:p>
          <a:p>
            <a:pPr>
              <a:spcBef>
                <a:spcPts val="600"/>
              </a:spcBef>
              <a:defRPr/>
            </a:pPr>
            <a:r>
              <a:rPr lang="en-US" sz="1400"/>
              <a:t>Student completes form and returns to their counselor (form MUST be completed in its entirety or it will be returned to student)</a:t>
            </a:r>
          </a:p>
          <a:p>
            <a:pPr>
              <a:spcBef>
                <a:spcPts val="600"/>
              </a:spcBef>
              <a:defRPr/>
            </a:pPr>
            <a:r>
              <a:rPr lang="en-US" sz="1400"/>
              <a:t>Counselor reviews and verifies information/hours </a:t>
            </a:r>
          </a:p>
          <a:p>
            <a:pPr>
              <a:spcBef>
                <a:spcPts val="600"/>
              </a:spcBef>
              <a:defRPr/>
            </a:pPr>
            <a:r>
              <a:rPr lang="en-US" sz="1400"/>
              <a:t>Hours are entered into the system for student</a:t>
            </a:r>
          </a:p>
          <a:p>
            <a:pPr>
              <a:spcBef>
                <a:spcPts val="600"/>
              </a:spcBef>
              <a:defRPr/>
            </a:pPr>
            <a:r>
              <a:rPr lang="en-US" sz="1400"/>
              <a:t>Original form is kept in student file with the counselor</a:t>
            </a:r>
          </a:p>
          <a:p>
            <a:pPr>
              <a:spcBef>
                <a:spcPts val="600"/>
              </a:spcBef>
              <a:defRPr/>
            </a:pPr>
            <a:endParaRPr lang="en-US" sz="1400"/>
          </a:p>
          <a:p>
            <a:pPr marL="0" indent="0">
              <a:spcBef>
                <a:spcPts val="600"/>
              </a:spcBef>
              <a:buNone/>
              <a:defRPr/>
            </a:pPr>
            <a:r>
              <a:rPr lang="en-US" sz="1400"/>
              <a:t>Deadline to be included in the Convocation Program is before Holiday (December 2023) break. </a:t>
            </a:r>
          </a:p>
          <a:p>
            <a:pPr marL="0" indent="0">
              <a:spcBef>
                <a:spcPts val="600"/>
              </a:spcBef>
              <a:buNone/>
              <a:defRPr/>
            </a:pPr>
            <a:r>
              <a:rPr lang="en-US" sz="1400"/>
              <a:t>Deadline for Bright Futures is before Graduation. </a:t>
            </a:r>
            <a:br>
              <a:rPr lang="en-US" sz="1400"/>
            </a:br>
            <a:endParaRPr lang="en-US" sz="1400"/>
          </a:p>
        </p:txBody>
      </p:sp>
    </p:spTree>
    <p:extLst>
      <p:ext uri="{BB962C8B-B14F-4D97-AF65-F5344CB8AC3E}">
        <p14:creationId xmlns:p14="http://schemas.microsoft.com/office/powerpoint/2010/main" val="185571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orm&#10;&#10;AI-generated content may be incorrect.">
            <a:extLst>
              <a:ext uri="{FF2B5EF4-FFF2-40B4-BE49-F238E27FC236}">
                <a16:creationId xmlns:a16="http://schemas.microsoft.com/office/drawing/2014/main" id="{F5206472-0F10-59C1-6490-26ADA7BEE245}"/>
              </a:ext>
            </a:extLst>
          </p:cNvPr>
          <p:cNvPicPr>
            <a:picLocks noChangeAspect="1"/>
          </p:cNvPicPr>
          <p:nvPr/>
        </p:nvPicPr>
        <p:blipFill>
          <a:blip r:embed="rId2"/>
          <a:stretch>
            <a:fillRect/>
          </a:stretch>
        </p:blipFill>
        <p:spPr>
          <a:xfrm>
            <a:off x="1355670" y="492344"/>
            <a:ext cx="4567073" cy="5873312"/>
          </a:xfrm>
          <a:prstGeom prst="rect">
            <a:avLst/>
          </a:prstGeom>
        </p:spPr>
      </p:pic>
      <p:pic>
        <p:nvPicPr>
          <p:cNvPr id="8" name="Picture 7">
            <a:extLst>
              <a:ext uri="{FF2B5EF4-FFF2-40B4-BE49-F238E27FC236}">
                <a16:creationId xmlns:a16="http://schemas.microsoft.com/office/drawing/2014/main" id="{9189B9B8-983A-1ED1-E59C-D96F786B1FEF}"/>
              </a:ext>
            </a:extLst>
          </p:cNvPr>
          <p:cNvPicPr>
            <a:picLocks noChangeAspect="1"/>
          </p:cNvPicPr>
          <p:nvPr/>
        </p:nvPicPr>
        <p:blipFill>
          <a:blip r:embed="rId3"/>
          <a:stretch>
            <a:fillRect/>
          </a:stretch>
        </p:blipFill>
        <p:spPr>
          <a:xfrm>
            <a:off x="6656826" y="498914"/>
            <a:ext cx="4316795" cy="5884149"/>
          </a:xfrm>
          <a:prstGeom prst="rect">
            <a:avLst/>
          </a:prstGeom>
        </p:spPr>
      </p:pic>
    </p:spTree>
    <p:extLst>
      <p:ext uri="{BB962C8B-B14F-4D97-AF65-F5344CB8AC3E}">
        <p14:creationId xmlns:p14="http://schemas.microsoft.com/office/powerpoint/2010/main" val="377042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934983" y="77994"/>
            <a:ext cx="6012372" cy="1143000"/>
          </a:xfrm>
        </p:spPr>
        <p:txBody>
          <a:bodyPr/>
          <a:lstStyle/>
          <a:p>
            <a:pPr algn="ctr">
              <a:defRPr/>
            </a:pPr>
            <a:r>
              <a:rPr lang="en-US" altLang="en-US" u="sng"/>
              <a:t>Administration Team </a:t>
            </a:r>
          </a:p>
        </p:txBody>
      </p:sp>
      <p:sp>
        <p:nvSpPr>
          <p:cNvPr id="9219" name="Text Placeholder 2"/>
          <p:cNvSpPr>
            <a:spLocks noGrp="1"/>
          </p:cNvSpPr>
          <p:nvPr>
            <p:ph type="body" sz="half" idx="1"/>
          </p:nvPr>
        </p:nvSpPr>
        <p:spPr>
          <a:xfrm>
            <a:off x="1059453" y="983225"/>
            <a:ext cx="9923180" cy="4798143"/>
          </a:xfrm>
        </p:spPr>
        <p:txBody>
          <a:bodyPr vert="horz" lIns="91440" tIns="45720" rIns="91440" bIns="45720" rtlCol="0" anchor="t">
            <a:noAutofit/>
          </a:bodyPr>
          <a:lstStyle/>
          <a:p>
            <a:pPr algn="ctr">
              <a:defRPr/>
            </a:pPr>
            <a:r>
              <a:rPr lang="en-US" altLang="en-US" sz="3000" b="1"/>
              <a:t>Mr. Douglas Cook- Principal</a:t>
            </a:r>
          </a:p>
          <a:p>
            <a:pPr algn="ctr">
              <a:defRPr/>
            </a:pPr>
            <a:r>
              <a:rPr lang="en-US" altLang="en-US" sz="3000" b="1"/>
              <a:t>Dr. Deborah Barnes-AP Curriculum</a:t>
            </a:r>
          </a:p>
          <a:p>
            <a:pPr algn="ctr">
              <a:defRPr/>
            </a:pPr>
            <a:r>
              <a:rPr lang="en-US" altLang="en-US" sz="3000" b="1"/>
              <a:t>Mr. Chris Cowart-Attendance/Facilities</a:t>
            </a:r>
          </a:p>
          <a:p>
            <a:pPr algn="ctr">
              <a:defRPr/>
            </a:pPr>
            <a:r>
              <a:rPr lang="en-US" altLang="en-US" sz="3000" b="1"/>
              <a:t>Mr. Sam Striplin-Administration/Discipline</a:t>
            </a:r>
          </a:p>
          <a:p>
            <a:pPr algn="ctr">
              <a:defRPr/>
            </a:pPr>
            <a:r>
              <a:rPr lang="en-US" altLang="en-US" sz="3000" b="1"/>
              <a:t>Mr. Roosevelt Sea -Dean of Students</a:t>
            </a:r>
          </a:p>
          <a:p>
            <a:pPr algn="ctr">
              <a:defRPr/>
            </a:pPr>
            <a:r>
              <a:rPr lang="en-US" altLang="en-US" sz="3000" b="1"/>
              <a:t>Mr. Earl Hankerson -Athletic Director</a:t>
            </a:r>
          </a:p>
          <a:p>
            <a:pPr algn="ctr">
              <a:defRPr/>
            </a:pPr>
            <a:r>
              <a:rPr lang="en-US" altLang="en-US" sz="3000" b="1"/>
              <a:t>Dr. Joe Williams- IB Coordinator</a:t>
            </a:r>
          </a:p>
          <a:p>
            <a:pPr algn="ctr">
              <a:defRPr/>
            </a:pPr>
            <a:r>
              <a:rPr lang="en-US" altLang="en-US" sz="3000" b="1"/>
              <a:t>Mrs. E. Melissa Cooper- AP Coordinator/Asst. IB Coordinator</a:t>
            </a:r>
          </a:p>
          <a:p>
            <a:pPr algn="ctr">
              <a:defRPr/>
            </a:pPr>
            <a:r>
              <a:rPr lang="en-US" altLang="en-US" sz="3000" b="1"/>
              <a:t>Mrs. Victoria Williams- IB Academic Dean</a:t>
            </a:r>
          </a:p>
        </p:txBody>
      </p:sp>
    </p:spTree>
    <p:extLst>
      <p:ext uri="{BB962C8B-B14F-4D97-AF65-F5344CB8AC3E}">
        <p14:creationId xmlns:p14="http://schemas.microsoft.com/office/powerpoint/2010/main" val="110466730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774" y="0"/>
            <a:ext cx="8610600" cy="1293028"/>
          </a:xfrm>
        </p:spPr>
        <p:txBody>
          <a:bodyPr/>
          <a:lstStyle/>
          <a:p>
            <a:pPr algn="ctr"/>
            <a:r>
              <a:rPr lang="en-US"/>
              <a:t>Dual Enrollment </a:t>
            </a:r>
          </a:p>
        </p:txBody>
      </p:sp>
      <p:sp>
        <p:nvSpPr>
          <p:cNvPr id="3" name="Content Placeholder 2"/>
          <p:cNvSpPr>
            <a:spLocks noGrp="1"/>
          </p:cNvSpPr>
          <p:nvPr>
            <p:ph idx="1"/>
          </p:nvPr>
        </p:nvSpPr>
        <p:spPr>
          <a:xfrm>
            <a:off x="6694582" y="404741"/>
            <a:ext cx="5911644" cy="2012063"/>
          </a:xfrm>
        </p:spPr>
        <p:txBody>
          <a:bodyPr/>
          <a:lstStyle/>
          <a:p>
            <a:pPr marL="0" indent="0" algn="ctr">
              <a:buNone/>
            </a:pPr>
            <a:endParaRPr lang="en-US"/>
          </a:p>
          <a:p>
            <a:pPr algn="ctr"/>
            <a:r>
              <a:rPr lang="en-US"/>
              <a:t>What are the requirements?</a:t>
            </a:r>
          </a:p>
          <a:p>
            <a:pPr lvl="1" algn="ctr"/>
            <a:r>
              <a:rPr lang="en-US"/>
              <a:t>At least a 3.0 UNWEIGHTED GPA </a:t>
            </a:r>
          </a:p>
          <a:p>
            <a:pPr lvl="1" algn="ctr"/>
            <a:r>
              <a:rPr lang="en-US"/>
              <a:t>Qualifying tests scores</a:t>
            </a:r>
          </a:p>
          <a:p>
            <a:pPr lvl="1" algn="ctr"/>
            <a:r>
              <a:rPr lang="en-US"/>
              <a:t>Prerequisite courses</a:t>
            </a:r>
          </a:p>
        </p:txBody>
      </p:sp>
      <p:sp>
        <p:nvSpPr>
          <p:cNvPr id="5" name="TextBox 4"/>
          <p:cNvSpPr txBox="1"/>
          <p:nvPr/>
        </p:nvSpPr>
        <p:spPr>
          <a:xfrm>
            <a:off x="8200104" y="2326552"/>
            <a:ext cx="3875138" cy="2308324"/>
          </a:xfrm>
          <a:prstGeom prst="rect">
            <a:avLst/>
          </a:prstGeom>
          <a:noFill/>
        </p:spPr>
        <p:txBody>
          <a:bodyPr wrap="square" rtlCol="0">
            <a:spAutoFit/>
          </a:bodyPr>
          <a:lstStyle/>
          <a:p>
            <a:r>
              <a:rPr lang="en-US">
                <a:solidFill>
                  <a:schemeClr val="accent1">
                    <a:lumMod val="60000"/>
                    <a:lumOff val="40000"/>
                  </a:schemeClr>
                </a:solidFill>
              </a:rPr>
              <a:t>Meet with your assigned counselor for steps to enroll, before the deadline!!!!</a:t>
            </a:r>
          </a:p>
          <a:p>
            <a:endParaRPr lang="en-US">
              <a:solidFill>
                <a:schemeClr val="accent1">
                  <a:lumMod val="60000"/>
                  <a:lumOff val="40000"/>
                </a:schemeClr>
              </a:solidFill>
            </a:endParaRPr>
          </a:p>
          <a:p>
            <a:pPr marL="285750" indent="-285750">
              <a:buFont typeface="Arial" panose="020B0604020202020204" pitchFamily="34" charset="0"/>
              <a:buChar char="•"/>
            </a:pPr>
            <a:r>
              <a:rPr lang="en-US">
                <a:solidFill>
                  <a:schemeClr val="accent1">
                    <a:lumMod val="60000"/>
                    <a:lumOff val="40000"/>
                  </a:schemeClr>
                </a:solidFill>
              </a:rPr>
              <a:t>Fall Deadline- End of Previous school year</a:t>
            </a:r>
          </a:p>
          <a:p>
            <a:pPr marL="285750" indent="-285750">
              <a:buFont typeface="Arial" panose="020B0604020202020204" pitchFamily="34" charset="0"/>
              <a:buChar char="•"/>
            </a:pPr>
            <a:r>
              <a:rPr lang="en-US">
                <a:solidFill>
                  <a:schemeClr val="accent1">
                    <a:lumMod val="60000"/>
                    <a:lumOff val="40000"/>
                  </a:schemeClr>
                </a:solidFill>
              </a:rPr>
              <a:t>Spring- Thanksgiving break</a:t>
            </a:r>
          </a:p>
          <a:p>
            <a:pPr marL="285750" indent="-285750">
              <a:buFont typeface="Arial" panose="020B0604020202020204" pitchFamily="34" charset="0"/>
              <a:buChar char="•"/>
            </a:pPr>
            <a:r>
              <a:rPr lang="en-US">
                <a:solidFill>
                  <a:schemeClr val="accent1">
                    <a:lumMod val="60000"/>
                    <a:lumOff val="40000"/>
                  </a:schemeClr>
                </a:solidFill>
              </a:rPr>
              <a:t>Summer – Spring Break</a:t>
            </a:r>
          </a:p>
        </p:txBody>
      </p:sp>
      <p:pic>
        <p:nvPicPr>
          <p:cNvPr id="4" name="Picture 3" descr="A screenshot of a cell phone&#10;&#10;AI-generated content may be incorrect.">
            <a:extLst>
              <a:ext uri="{FF2B5EF4-FFF2-40B4-BE49-F238E27FC236}">
                <a16:creationId xmlns:a16="http://schemas.microsoft.com/office/drawing/2014/main" id="{15EEE52F-A9BA-1D0E-5386-1A44326E0279}"/>
              </a:ext>
            </a:extLst>
          </p:cNvPr>
          <p:cNvPicPr>
            <a:picLocks noChangeAspect="1"/>
          </p:cNvPicPr>
          <p:nvPr/>
        </p:nvPicPr>
        <p:blipFill>
          <a:blip r:embed="rId2"/>
          <a:stretch>
            <a:fillRect/>
          </a:stretch>
        </p:blipFill>
        <p:spPr>
          <a:xfrm>
            <a:off x="807662" y="289034"/>
            <a:ext cx="5137574" cy="6398172"/>
          </a:xfrm>
          <a:prstGeom prst="rect">
            <a:avLst/>
          </a:prstGeom>
        </p:spPr>
      </p:pic>
    </p:spTree>
    <p:extLst>
      <p:ext uri="{BB962C8B-B14F-4D97-AF65-F5344CB8AC3E}">
        <p14:creationId xmlns:p14="http://schemas.microsoft.com/office/powerpoint/2010/main" val="389966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05" y="180977"/>
            <a:ext cx="7764463" cy="533400"/>
          </a:xfrm>
        </p:spPr>
        <p:txBody>
          <a:bodyPr>
            <a:normAutofit fontScale="90000"/>
          </a:bodyPr>
          <a:lstStyle/>
          <a:p>
            <a:pPr>
              <a:defRPr/>
            </a:pPr>
            <a:r>
              <a:rPr lang="en-US"/>
              <a:t>Post secondary education</a:t>
            </a:r>
          </a:p>
        </p:txBody>
      </p:sp>
      <p:sp>
        <p:nvSpPr>
          <p:cNvPr id="28675" name="Rectangle 9"/>
          <p:cNvSpPr>
            <a:spLocks noChangeArrowheads="1"/>
          </p:cNvSpPr>
          <p:nvPr/>
        </p:nvSpPr>
        <p:spPr bwMode="auto">
          <a:xfrm>
            <a:off x="1752600" y="838201"/>
            <a:ext cx="86106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87000"/>
              </a:lnSpc>
              <a:spcBef>
                <a:spcPct val="0"/>
              </a:spcBef>
              <a:buFontTx/>
              <a:buNone/>
            </a:pPr>
            <a:r>
              <a:rPr lang="en-US" altLang="en-US" sz="2400">
                <a:solidFill>
                  <a:srgbClr val="FFFF00"/>
                </a:solidFill>
                <a:latin typeface="Calibri" panose="020F0502020204030204" pitchFamily="34" charset="0"/>
                <a:ea typeface="Calibri" panose="020F0502020204030204" pitchFamily="34" charset="0"/>
                <a:cs typeface="Arial" panose="020B0604020202020204" pitchFamily="34" charset="0"/>
              </a:rPr>
              <a:t>Families/students should be able to answer the following questions for themselves:</a:t>
            </a:r>
          </a:p>
          <a:p>
            <a:pPr>
              <a:lnSpc>
                <a:spcPct val="97000"/>
              </a:lnSpc>
              <a:spcBef>
                <a:spcPct val="0"/>
              </a:spcBef>
            </a:pPr>
            <a:r>
              <a:rPr lang="en-US" altLang="en-US" sz="2400">
                <a:latin typeface="Calibri" panose="020F0502020204030204" pitchFamily="34" charset="0"/>
                <a:ea typeface="Calibri" panose="020F0502020204030204" pitchFamily="34" charset="0"/>
                <a:cs typeface="Arial" panose="020B0604020202020204" pitchFamily="34" charset="0"/>
              </a:rPr>
              <a:t>Does your student like school? Have they been successful?</a:t>
            </a:r>
          </a:p>
          <a:p>
            <a:pPr>
              <a:lnSpc>
                <a:spcPct val="0"/>
              </a:lnSpc>
              <a:spcBef>
                <a:spcPct val="0"/>
              </a:spcBef>
              <a:buFontTx/>
              <a:buNone/>
            </a:pPr>
            <a:r>
              <a:rPr lang="en-US" altLang="en-US" sz="2400">
                <a:latin typeface="Arial" panose="020B0604020202020204" pitchFamily="34" charset="0"/>
                <a:ea typeface="Calibri" panose="020F0502020204030204" pitchFamily="34" charset="0"/>
                <a:cs typeface="Arial" panose="020B0604020202020204" pitchFamily="34" charset="0"/>
              </a:rPr>
              <a:t> </a:t>
            </a:r>
            <a:endParaRPr lang="en-US" altLang="en-US" sz="2400">
              <a:latin typeface="Calibri" panose="020F0502020204030204" pitchFamily="34" charset="0"/>
              <a:ea typeface="Calibri" panose="020F0502020204030204" pitchFamily="34" charset="0"/>
              <a:cs typeface="Arial" panose="020B0604020202020204" pitchFamily="34" charset="0"/>
            </a:endParaRPr>
          </a:p>
          <a:p>
            <a:pPr>
              <a:lnSpc>
                <a:spcPct val="87000"/>
              </a:lnSpc>
              <a:spcBef>
                <a:spcPct val="0"/>
              </a:spcBef>
            </a:pPr>
            <a:r>
              <a:rPr lang="en-US" altLang="en-US" sz="2400">
                <a:latin typeface="Calibri" panose="020F0502020204030204" pitchFamily="34" charset="0"/>
                <a:ea typeface="Calibri" panose="020F0502020204030204" pitchFamily="34" charset="0"/>
                <a:cs typeface="Arial" panose="020B0604020202020204" pitchFamily="34" charset="0"/>
              </a:rPr>
              <a:t>What institutions best fit the student’s academic, social interests and educational objectives?</a:t>
            </a:r>
          </a:p>
          <a:p>
            <a:pPr>
              <a:lnSpc>
                <a:spcPct val="0"/>
              </a:lnSpc>
              <a:spcBef>
                <a:spcPct val="0"/>
              </a:spcBef>
              <a:buFontTx/>
              <a:buNone/>
            </a:pPr>
            <a:r>
              <a:rPr lang="en-US" altLang="en-US" sz="2400">
                <a:latin typeface="Arial" panose="020B0604020202020204" pitchFamily="34" charset="0"/>
                <a:ea typeface="Calibri" panose="020F0502020204030204" pitchFamily="34" charset="0"/>
                <a:cs typeface="Arial" panose="020B0604020202020204" pitchFamily="34" charset="0"/>
              </a:rPr>
              <a:t> </a:t>
            </a:r>
            <a:endParaRPr lang="en-US" altLang="en-US" sz="2400">
              <a:latin typeface="Calibri" panose="020F0502020204030204" pitchFamily="34" charset="0"/>
              <a:ea typeface="Calibri" panose="020F0502020204030204" pitchFamily="34" charset="0"/>
              <a:cs typeface="Arial" panose="020B0604020202020204" pitchFamily="34" charset="0"/>
            </a:endParaRPr>
          </a:p>
          <a:p>
            <a:pPr>
              <a:lnSpc>
                <a:spcPct val="93000"/>
              </a:lnSpc>
              <a:spcBef>
                <a:spcPct val="0"/>
              </a:spcBef>
            </a:pPr>
            <a:r>
              <a:rPr lang="en-US" altLang="en-US" sz="2400">
                <a:latin typeface="Calibri" panose="020F0502020204030204" pitchFamily="34" charset="0"/>
                <a:ea typeface="Calibri" panose="020F0502020204030204" pitchFamily="34" charset="0"/>
                <a:cs typeface="Arial" panose="020B0604020202020204" pitchFamily="34" charset="0"/>
              </a:rPr>
              <a:t>How much is the family able to reasonably afford to help the student meet his or her educational goals?</a:t>
            </a:r>
          </a:p>
          <a:p>
            <a:pPr>
              <a:lnSpc>
                <a:spcPct val="93000"/>
              </a:lnSpc>
              <a:spcBef>
                <a:spcPct val="0"/>
              </a:spcBef>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nSpc>
                <a:spcPct val="93000"/>
              </a:lnSpc>
              <a:spcBef>
                <a:spcPct val="0"/>
              </a:spcBef>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nSpc>
                <a:spcPct val="93000"/>
              </a:lnSpc>
              <a:spcBef>
                <a:spcPct val="0"/>
              </a:spcBef>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nSpc>
                <a:spcPct val="93000"/>
              </a:lnSpc>
              <a:spcBef>
                <a:spcPct val="0"/>
              </a:spcBef>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nSpc>
                <a:spcPct val="93000"/>
              </a:lnSpc>
              <a:spcBef>
                <a:spcPct val="0"/>
              </a:spcBef>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nSpc>
                <a:spcPct val="93000"/>
              </a:lnSpc>
              <a:spcBef>
                <a:spcPct val="0"/>
              </a:spcBef>
            </a:pPr>
            <a:endParaRPr lang="en-US" altLang="en-US" sz="800">
              <a:latin typeface="Calibri" panose="020F0502020204030204" pitchFamily="34" charset="0"/>
              <a:ea typeface="Calibri" panose="020F0502020204030204" pitchFamily="34" charset="0"/>
              <a:cs typeface="Arial" panose="020B0604020202020204" pitchFamily="34" charset="0"/>
            </a:endParaRPr>
          </a:p>
        </p:txBody>
      </p:sp>
      <p:pic>
        <p:nvPicPr>
          <p:cNvPr id="2867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24413"/>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533901"/>
            <a:ext cx="22939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11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7" y="137652"/>
            <a:ext cx="9144000" cy="457200"/>
          </a:xfrm>
        </p:spPr>
        <p:txBody>
          <a:bodyPr>
            <a:normAutofit fontScale="90000"/>
          </a:bodyPr>
          <a:lstStyle/>
          <a:p>
            <a:pPr>
              <a:defRPr/>
            </a:pPr>
            <a:r>
              <a:rPr lang="en-US"/>
              <a:t>Post- Secondary documentation</a:t>
            </a:r>
          </a:p>
        </p:txBody>
      </p:sp>
      <p:sp>
        <p:nvSpPr>
          <p:cNvPr id="29699" name="Rectangle 2"/>
          <p:cNvSpPr>
            <a:spLocks noChangeArrowheads="1"/>
          </p:cNvSpPr>
          <p:nvPr/>
        </p:nvSpPr>
        <p:spPr bwMode="auto">
          <a:xfrm>
            <a:off x="1516114" y="779207"/>
            <a:ext cx="9142413" cy="731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2400" dirty="0">
                <a:solidFill>
                  <a:srgbClr val="00B050"/>
                </a:solidFill>
                <a:latin typeface="Calibri"/>
                <a:ea typeface="Calibri"/>
                <a:cs typeface="Arial"/>
              </a:rPr>
              <a:t>Needed to Obtain College/University Admissions Decision</a:t>
            </a:r>
            <a:endParaRPr lang="en-US" altLang="en-US" sz="900" dirty="0">
              <a:latin typeface="Calibri"/>
              <a:ea typeface="Calibri"/>
              <a:cs typeface="Arial"/>
            </a:endParaRPr>
          </a:p>
          <a:p>
            <a:pPr>
              <a:lnSpc>
                <a:spcPts val="250"/>
              </a:lnSpc>
              <a:spcBef>
                <a:spcPct val="0"/>
              </a:spcBef>
              <a:buNone/>
            </a:pPr>
            <a:endParaRPr lang="en-US" altLang="en-US" sz="90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ct val="0"/>
              </a:spcBef>
            </a:pPr>
            <a:r>
              <a:rPr lang="en-US" altLang="en-US" sz="2100" u="sng" dirty="0">
                <a:latin typeface="Calibri"/>
                <a:ea typeface="Calibri"/>
                <a:cs typeface="Arial"/>
              </a:rPr>
              <a:t>Application</a:t>
            </a:r>
            <a:r>
              <a:rPr lang="en-US" altLang="en-US" sz="2100" dirty="0">
                <a:latin typeface="Calibri"/>
                <a:ea typeface="Calibri"/>
                <a:cs typeface="Arial"/>
              </a:rPr>
              <a:t>: Visit institution's Admissions website and/or apply through Common App or Coalition App</a:t>
            </a:r>
          </a:p>
          <a:p>
            <a:pPr>
              <a:lnSpc>
                <a:spcPts val="225"/>
              </a:lnSpc>
              <a:spcBef>
                <a:spcPct val="0"/>
              </a:spcBef>
              <a:buNone/>
            </a:pPr>
            <a:endParaRPr lang="en-US" altLang="en-US" sz="210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ct val="0"/>
              </a:spcBef>
            </a:pPr>
            <a:r>
              <a:rPr lang="en-US" altLang="en-US" sz="2100" u="sng" dirty="0">
                <a:latin typeface="Calibri"/>
                <a:ea typeface="Calibri"/>
                <a:cs typeface="Arial"/>
              </a:rPr>
              <a:t>Fee</a:t>
            </a:r>
            <a:r>
              <a:rPr lang="en-US" altLang="en-US" sz="2100" dirty="0">
                <a:latin typeface="Calibri"/>
                <a:ea typeface="Calibri"/>
                <a:cs typeface="Arial"/>
              </a:rPr>
              <a:t>: credit card or application fee waiver (see Counselor for waiver details)</a:t>
            </a:r>
          </a:p>
          <a:p>
            <a:pPr>
              <a:lnSpc>
                <a:spcPts val="250"/>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ct val="88000"/>
              </a:lnSpc>
              <a:spcBef>
                <a:spcPct val="0"/>
              </a:spcBef>
            </a:pPr>
            <a:r>
              <a:rPr lang="en-US" altLang="en-US" sz="2100" u="sng" dirty="0">
                <a:latin typeface="Calibri"/>
                <a:ea typeface="Calibri"/>
                <a:cs typeface="Calibri"/>
              </a:rPr>
              <a:t>Transcript</a:t>
            </a:r>
            <a:r>
              <a:rPr lang="en-US" altLang="en-US" sz="2100" dirty="0">
                <a:latin typeface="Calibri"/>
                <a:ea typeface="Calibri"/>
                <a:cs typeface="Calibri"/>
              </a:rPr>
              <a:t>: can be sent electronically by admissions liaison at Rickards High School. Contact Mrs. Allen. </a:t>
            </a:r>
            <a:r>
              <a:rPr lang="en-US" altLang="en-US" sz="2100" dirty="0">
                <a:solidFill>
                  <a:schemeClr val="accent1"/>
                </a:solidFill>
                <a:latin typeface="Calibri"/>
                <a:ea typeface="Calibri"/>
                <a:cs typeface="Calibri"/>
                <a:hlinkClick r:id="rId2">
                  <a:extLst>
                    <a:ext uri="{A12FA001-AC4F-418D-AE19-62706E023703}">
                      <ahyp:hlinkClr xmlns:ahyp="http://schemas.microsoft.com/office/drawing/2018/hyperlinkcolor" val="tx"/>
                    </a:ext>
                  </a:extLst>
                </a:hlinkClick>
              </a:rPr>
              <a:t>Melanie.allen@leonschools.net</a:t>
            </a:r>
            <a:r>
              <a:rPr lang="en-US" altLang="en-US" sz="2100" dirty="0">
                <a:latin typeface="Calibri"/>
                <a:ea typeface="Calibri"/>
                <a:cs typeface="Calibri"/>
              </a:rPr>
              <a:t> or Dr. Williams if IB.</a:t>
            </a:r>
            <a:endParaRPr lang="en-US" altLang="en-US" sz="2100" dirty="0">
              <a:latin typeface="Calibri"/>
              <a:ea typeface="Calibri"/>
              <a:cs typeface="Calibri" panose="020F0502020204030204" pitchFamily="34" charset="0"/>
            </a:endParaRPr>
          </a:p>
          <a:p>
            <a:pPr>
              <a:lnSpc>
                <a:spcPts val="25"/>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ct val="82000"/>
              </a:lnSpc>
              <a:spcBef>
                <a:spcPct val="0"/>
              </a:spcBef>
            </a:pPr>
            <a:r>
              <a:rPr lang="en-US" altLang="en-US" sz="2100" u="sng" dirty="0">
                <a:latin typeface="Calibri"/>
                <a:ea typeface="Calibri"/>
                <a:cs typeface="Calibri"/>
              </a:rPr>
              <a:t>Test Scores</a:t>
            </a:r>
            <a:r>
              <a:rPr lang="en-US" altLang="en-US" sz="2100" dirty="0">
                <a:latin typeface="Calibri"/>
                <a:ea typeface="Calibri"/>
                <a:cs typeface="Calibri"/>
              </a:rPr>
              <a:t>: scores are reported directly through ACT/SAT (institutions are chosen during registration process). Students receive four (4) free score reports. Additional reports are $20 for ACT and $15 for SAT per institution and can only be sent through their websites.</a:t>
            </a:r>
          </a:p>
          <a:p>
            <a:pPr>
              <a:lnSpc>
                <a:spcPct val="82000"/>
              </a:lnSpc>
              <a:spcBef>
                <a:spcPct val="0"/>
              </a:spcBef>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a:lnSpc>
                <a:spcPts val="13"/>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ct val="0"/>
              </a:spcBef>
            </a:pPr>
            <a:r>
              <a:rPr lang="en-US" altLang="en-US" sz="2100" u="sng" dirty="0">
                <a:latin typeface="Calibri"/>
                <a:ea typeface="Calibri"/>
                <a:cs typeface="Calibri"/>
              </a:rPr>
              <a:t>School CEEB #:</a:t>
            </a:r>
            <a:r>
              <a:rPr lang="en-US" altLang="en-US" sz="2100" dirty="0">
                <a:latin typeface="Calibri"/>
                <a:ea typeface="Calibri"/>
                <a:cs typeface="Calibri"/>
              </a:rPr>
              <a:t> 101663</a:t>
            </a:r>
          </a:p>
          <a:p>
            <a:pPr>
              <a:lnSpc>
                <a:spcPts val="250"/>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ct val="88000"/>
              </a:lnSpc>
              <a:spcBef>
                <a:spcPct val="0"/>
              </a:spcBef>
            </a:pPr>
            <a:r>
              <a:rPr lang="en-US" altLang="en-US" sz="2100" u="sng" dirty="0">
                <a:latin typeface="Calibri"/>
                <a:ea typeface="Calibri"/>
                <a:cs typeface="Calibri"/>
              </a:rPr>
              <a:t>Residency:</a:t>
            </a:r>
            <a:r>
              <a:rPr lang="en-US" altLang="en-US" sz="2100" dirty="0">
                <a:latin typeface="Calibri"/>
                <a:ea typeface="Calibri"/>
                <a:cs typeface="Calibri"/>
              </a:rPr>
              <a:t> (since most students are “dependent,” the parent is the person claiming residency and must provide required documentation)</a:t>
            </a:r>
          </a:p>
          <a:p>
            <a:pPr>
              <a:lnSpc>
                <a:spcPts val="25"/>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ct val="0"/>
              </a:spcBef>
            </a:pPr>
            <a:r>
              <a:rPr lang="en-US" altLang="en-US" sz="2100" u="sng" dirty="0">
                <a:latin typeface="Calibri"/>
                <a:ea typeface="Calibri"/>
                <a:cs typeface="Calibri"/>
              </a:rPr>
              <a:t>Personal Essay Statement</a:t>
            </a:r>
            <a:r>
              <a:rPr lang="en-US" altLang="en-US" sz="2100" dirty="0">
                <a:latin typeface="Calibri"/>
                <a:ea typeface="Calibri"/>
                <a:cs typeface="Calibri"/>
              </a:rPr>
              <a:t>: if applying to State University</a:t>
            </a:r>
          </a:p>
          <a:p>
            <a:pPr>
              <a:lnSpc>
                <a:spcPts val="1000"/>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ts val="1913"/>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nSpc>
                <a:spcPct val="82000"/>
              </a:lnSpc>
              <a:spcBef>
                <a:spcPct val="0"/>
              </a:spcBef>
              <a:buFontTx/>
              <a:buNone/>
            </a:pPr>
            <a:r>
              <a:rPr lang="en-US" altLang="en-US" sz="2100" dirty="0">
                <a:solidFill>
                  <a:srgbClr val="FF0000"/>
                </a:solidFill>
                <a:latin typeface="Calibri"/>
                <a:ea typeface="Calibri"/>
                <a:cs typeface="Calibri"/>
              </a:rPr>
              <a:t>IMMUNIZATION INFORMATION: </a:t>
            </a:r>
            <a:r>
              <a:rPr lang="en-US" altLang="en-US" sz="2100" dirty="0">
                <a:solidFill>
                  <a:srgbClr val="FFFF00"/>
                </a:solidFill>
                <a:latin typeface="Calibri"/>
                <a:ea typeface="Calibri"/>
                <a:cs typeface="Calibri"/>
              </a:rPr>
              <a:t>All immunizations needed for college are FREE of charge at the Health Department PRIOR to graduating high school! If you wait until after graduation, you will have to pay full price. Make your appointment today!</a:t>
            </a:r>
          </a:p>
          <a:p>
            <a:pPr algn="ctr">
              <a:lnSpc>
                <a:spcPct val="75000"/>
              </a:lnSpc>
              <a:spcBef>
                <a:spcPct val="0"/>
              </a:spcBef>
              <a:buFontTx/>
              <a:buNone/>
            </a:pPr>
            <a:r>
              <a:rPr lang="en-US" altLang="en-US" sz="2100" dirty="0">
                <a:latin typeface="Calibri"/>
                <a:ea typeface="Calibri"/>
                <a:cs typeface="Calibri"/>
              </a:rPr>
              <a:t>1515 OLD BAINBRIDGE RD</a:t>
            </a:r>
          </a:p>
          <a:p>
            <a:pPr algn="ctr">
              <a:lnSpc>
                <a:spcPct val="100000"/>
              </a:lnSpc>
              <a:spcBef>
                <a:spcPct val="0"/>
              </a:spcBef>
              <a:buFontTx/>
              <a:buNone/>
            </a:pPr>
            <a:r>
              <a:rPr lang="en-US" altLang="en-US" sz="2100" dirty="0">
                <a:latin typeface="Calibri"/>
                <a:ea typeface="Calibri"/>
                <a:cs typeface="Calibri"/>
              </a:rPr>
              <a:t>TALLAHASSEE, FL 32303</a:t>
            </a:r>
          </a:p>
          <a:p>
            <a:pPr>
              <a:lnSpc>
                <a:spcPts val="225"/>
              </a:lnSpc>
              <a:spcBef>
                <a:spcPct val="0"/>
              </a:spcBef>
              <a:buNone/>
            </a:pPr>
            <a:endParaRPr lang="en-US" altLang="en-US" sz="2100">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ct val="0"/>
              </a:spcBef>
              <a:buFontTx/>
              <a:buNone/>
            </a:pPr>
            <a:r>
              <a:rPr lang="en-US" altLang="en-US" sz="2100" dirty="0">
                <a:latin typeface="Calibri"/>
                <a:ea typeface="Calibri"/>
                <a:cs typeface="Calibri"/>
              </a:rPr>
              <a:t>Phone: (850) 606-8010</a:t>
            </a:r>
          </a:p>
          <a:p>
            <a:pPr>
              <a:lnSpc>
                <a:spcPct val="100000"/>
              </a:lnSpc>
              <a:spcBef>
                <a:spcPct val="0"/>
              </a:spcBef>
              <a:buFontTx/>
              <a:buNone/>
            </a:pPr>
            <a:br>
              <a:rPr lang="en-US" altLang="en-US" sz="1800" dirty="0">
                <a:latin typeface="Calibri" panose="020F0502020204030204" pitchFamily="34" charset="0"/>
                <a:ea typeface="Calibri" panose="020F0502020204030204" pitchFamily="34" charset="0"/>
                <a:cs typeface="Calibri" panose="020F0502020204030204" pitchFamily="34" charset="0"/>
              </a:rPr>
            </a:br>
            <a:endParaRPr lang="en-US" altLang="en-US" sz="1800">
              <a:latin typeface="Tahoma" panose="020B0604030504040204" pitchFamily="34" charset="0"/>
            </a:endParaRPr>
          </a:p>
        </p:txBody>
      </p:sp>
    </p:spTree>
    <p:extLst>
      <p:ext uri="{BB962C8B-B14F-4D97-AF65-F5344CB8AC3E}">
        <p14:creationId xmlns:p14="http://schemas.microsoft.com/office/powerpoint/2010/main" val="282733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56" y="88749"/>
            <a:ext cx="8450263" cy="609600"/>
          </a:xfrm>
        </p:spPr>
        <p:txBody>
          <a:bodyPr/>
          <a:lstStyle/>
          <a:p>
            <a:pPr>
              <a:defRPr/>
            </a:pPr>
            <a:r>
              <a:rPr lang="en-US" sz="3000"/>
              <a:t>State University system(SUS)</a:t>
            </a:r>
          </a:p>
        </p:txBody>
      </p:sp>
      <p:sp>
        <p:nvSpPr>
          <p:cNvPr id="30723" name="Rectangle 2"/>
          <p:cNvSpPr>
            <a:spLocks noChangeArrowheads="1"/>
          </p:cNvSpPr>
          <p:nvPr/>
        </p:nvSpPr>
        <p:spPr bwMode="auto">
          <a:xfrm>
            <a:off x="1295401" y="298600"/>
            <a:ext cx="10109063" cy="289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17400" tIns="380880" rIns="850632" bIns="669714"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800" b="1">
                <a:solidFill>
                  <a:srgbClr val="FFC000"/>
                </a:solidFill>
                <a:latin typeface="Arial" panose="020B0604020202020204" pitchFamily="34" charset="0"/>
                <a:ea typeface="Calibri" panose="020F0502020204030204" pitchFamily="34" charset="0"/>
                <a:cs typeface="Arial" panose="020B0604020202020204" pitchFamily="34" charset="0"/>
              </a:rPr>
              <a:t>SUS Matrix (copies in Guidance Information Center)</a:t>
            </a: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r>
              <a:rPr lang="en-US" altLang="en-US" sz="2800" b="1">
                <a:solidFill>
                  <a:srgbClr val="FFC000"/>
                </a:solidFill>
                <a:latin typeface="Arial" panose="020B0604020202020204" pitchFamily="34" charset="0"/>
                <a:ea typeface="Calibri" panose="020F0502020204030204" pitchFamily="34" charset="0"/>
                <a:cs typeface="Arial" panose="020B0604020202020204" pitchFamily="34" charset="0"/>
              </a:rPr>
              <a:t>For Admissions Requirements, visit</a:t>
            </a: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r>
              <a:rPr lang="en-US" altLang="en-US" sz="1500" b="1">
                <a:solidFill>
                  <a:srgbClr val="FFC000"/>
                </a:solidFill>
                <a:latin typeface="Arial" panose="020B0604020202020204" pitchFamily="34" charset="0"/>
                <a:ea typeface="Calibri" panose="020F0502020204030204" pitchFamily="34" charset="0"/>
                <a:cs typeface="Arial" panose="020B0604020202020204" pitchFamily="34" charset="0"/>
              </a:rPr>
              <a:t>https://www.floridashines.org/go-to-college/get-ready-for-college/college-admission-requirements</a:t>
            </a:r>
          </a:p>
          <a:p>
            <a:pPr>
              <a:lnSpc>
                <a:spcPct val="100000"/>
              </a:lnSpc>
              <a:spcBef>
                <a:spcPct val="0"/>
              </a:spcBef>
              <a:buFontTx/>
              <a:buNone/>
            </a:pPr>
            <a:br>
              <a:rPr lang="en-US" altLang="en-US" sz="1900" b="1">
                <a:solidFill>
                  <a:srgbClr val="FFC000"/>
                </a:solidFill>
                <a:latin typeface="Arial" panose="020B0604020202020204" pitchFamily="34" charset="0"/>
                <a:ea typeface="Calibri" panose="020F0502020204030204" pitchFamily="34" charset="0"/>
                <a:cs typeface="Arial" panose="020B0604020202020204" pitchFamily="34" charset="0"/>
              </a:rPr>
            </a:b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a typeface="Calibri" panose="020F0502020204030204" pitchFamily="34" charset="0"/>
              <a:cs typeface="Arial" panose="020B0604020202020204" pitchFamily="34" charset="0"/>
            </a:endParaRPr>
          </a:p>
        </p:txBody>
      </p:sp>
      <p:pic>
        <p:nvPicPr>
          <p:cNvPr id="307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4926685"/>
            <a:ext cx="15970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a:spLocks noChangeArrowheads="1"/>
          </p:cNvSpPr>
          <p:nvPr/>
        </p:nvSpPr>
        <p:spPr bwMode="auto">
          <a:xfrm>
            <a:off x="6349932" y="1379539"/>
            <a:ext cx="4524375"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br>
              <a:rPr lang="en-US" altLang="en-US" sz="2800">
                <a:latin typeface="Arial" panose="020B0604020202020204" pitchFamily="34" charset="0"/>
                <a:ea typeface="Calibri" panose="020F0502020204030204" pitchFamily="34" charset="0"/>
                <a:cs typeface="Arial" panose="020B0604020202020204" pitchFamily="34" charset="0"/>
              </a:rPr>
            </a:br>
            <a:endParaRPr lang="en-US" altLang="en-US" sz="26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New College of Florida</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University of Central Florida</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University of Florida</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University of North Florida</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University of South Florida</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University of West Florida </a:t>
            </a:r>
          </a:p>
        </p:txBody>
      </p:sp>
      <p:sp>
        <p:nvSpPr>
          <p:cNvPr id="30726" name="TextBox 4"/>
          <p:cNvSpPr txBox="1">
            <a:spLocks noChangeArrowheads="1"/>
          </p:cNvSpPr>
          <p:nvPr/>
        </p:nvSpPr>
        <p:spPr bwMode="auto">
          <a:xfrm>
            <a:off x="1501775" y="2209801"/>
            <a:ext cx="4876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Florida A &amp; M University</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Florida Atlantic University</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Florida Gulf Coast University</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Florida International University</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*Florida Polytechnic University</a:t>
            </a:r>
          </a:p>
          <a:p>
            <a:pP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*Florida State University</a:t>
            </a:r>
          </a:p>
        </p:txBody>
      </p:sp>
      <p:sp>
        <p:nvSpPr>
          <p:cNvPr id="3" name="TextBox 2"/>
          <p:cNvSpPr txBox="1"/>
          <p:nvPr/>
        </p:nvSpPr>
        <p:spPr>
          <a:xfrm>
            <a:off x="3617301" y="5083629"/>
            <a:ext cx="5522548" cy="923330"/>
          </a:xfrm>
          <a:prstGeom prst="rect">
            <a:avLst/>
          </a:prstGeom>
          <a:noFill/>
        </p:spPr>
        <p:txBody>
          <a:bodyPr wrap="square" rtlCol="0">
            <a:spAutoFit/>
          </a:bodyPr>
          <a:lstStyle/>
          <a:p>
            <a:pPr algn="ctr"/>
            <a:r>
              <a:rPr lang="en-US"/>
              <a:t>The SUS Matrix will be uploaded to the Guidance page on Rickards Website once we receive it. </a:t>
            </a:r>
          </a:p>
        </p:txBody>
      </p:sp>
    </p:spTree>
    <p:extLst>
      <p:ext uri="{BB962C8B-B14F-4D97-AF65-F5344CB8AC3E}">
        <p14:creationId xmlns:p14="http://schemas.microsoft.com/office/powerpoint/2010/main" val="242785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10412"/>
            <a:ext cx="11181735" cy="1293028"/>
          </a:xfrm>
        </p:spPr>
        <p:txBody>
          <a:bodyPr/>
          <a:lstStyle/>
          <a:p>
            <a:pPr algn="ctr"/>
            <a:r>
              <a:rPr lang="en-US"/>
              <a:t>International baccalaureate program</a:t>
            </a:r>
            <a:br>
              <a:rPr lang="en-US"/>
            </a:br>
            <a:r>
              <a:rPr lang="en-US"/>
              <a:t>Graduation Requirements </a:t>
            </a:r>
          </a:p>
        </p:txBody>
      </p:sp>
      <p:sp>
        <p:nvSpPr>
          <p:cNvPr id="3" name="TextBox 2"/>
          <p:cNvSpPr txBox="1"/>
          <p:nvPr/>
        </p:nvSpPr>
        <p:spPr>
          <a:xfrm>
            <a:off x="4975122" y="2008240"/>
            <a:ext cx="8662220" cy="3939540"/>
          </a:xfrm>
          <a:prstGeom prst="rect">
            <a:avLst/>
          </a:prstGeom>
          <a:noFill/>
        </p:spPr>
        <p:txBody>
          <a:bodyPr wrap="square" rtlCol="0">
            <a:spAutoFit/>
          </a:bodyPr>
          <a:lstStyle/>
          <a:p>
            <a:r>
              <a:rPr lang="en-US"/>
              <a:t> </a:t>
            </a:r>
            <a:r>
              <a:rPr lang="en-US" sz="2500"/>
              <a:t>EE</a:t>
            </a:r>
          </a:p>
          <a:p>
            <a:r>
              <a:rPr lang="en-US" sz="2500"/>
              <a:t> CAS</a:t>
            </a:r>
          </a:p>
          <a:p>
            <a:r>
              <a:rPr lang="en-US" sz="2500"/>
              <a:t> 3 HL</a:t>
            </a:r>
          </a:p>
          <a:p>
            <a:r>
              <a:rPr lang="en-US" sz="2500"/>
              <a:t> 3 SL</a:t>
            </a:r>
          </a:p>
          <a:p>
            <a:r>
              <a:rPr lang="en-US" sz="2500"/>
              <a:t> Assessments</a:t>
            </a:r>
          </a:p>
          <a:p>
            <a:r>
              <a:rPr lang="en-US" sz="2500"/>
              <a:t> -IA</a:t>
            </a:r>
          </a:p>
          <a:p>
            <a:r>
              <a:rPr lang="en-US" sz="2500"/>
              <a:t> -Oral</a:t>
            </a:r>
          </a:p>
          <a:p>
            <a:r>
              <a:rPr lang="en-US" sz="2500"/>
              <a:t> -Written</a:t>
            </a:r>
          </a:p>
          <a:p>
            <a:r>
              <a:rPr lang="en-US" sz="2500" u="sng"/>
              <a:t>+TOK______</a:t>
            </a:r>
            <a:endParaRPr lang="en-US" sz="2500"/>
          </a:p>
          <a:p>
            <a:r>
              <a:rPr lang="en-US" sz="2500"/>
              <a:t>= 24+ Points</a:t>
            </a:r>
          </a:p>
        </p:txBody>
      </p:sp>
    </p:spTree>
    <p:extLst>
      <p:ext uri="{BB962C8B-B14F-4D97-AF65-F5344CB8AC3E}">
        <p14:creationId xmlns:p14="http://schemas.microsoft.com/office/powerpoint/2010/main" val="1135897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122237"/>
            <a:ext cx="12398477" cy="1325563"/>
          </a:xfrm>
        </p:spPr>
        <p:txBody>
          <a:bodyPr/>
          <a:lstStyle/>
          <a:p>
            <a:pPr>
              <a:defRPr/>
            </a:pPr>
            <a:r>
              <a:rPr lang="en-US"/>
              <a:t>College/University Admissions suggestions</a:t>
            </a:r>
          </a:p>
        </p:txBody>
      </p:sp>
      <p:sp>
        <p:nvSpPr>
          <p:cNvPr id="31747" name="Rectangle 2"/>
          <p:cNvSpPr>
            <a:spLocks noChangeArrowheads="1"/>
          </p:cNvSpPr>
          <p:nvPr/>
        </p:nvSpPr>
        <p:spPr bwMode="auto">
          <a:xfrm>
            <a:off x="1015053" y="1570703"/>
            <a:ext cx="70104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0000"/>
              </a:lnSpc>
              <a:spcBef>
                <a:spcPts val="1000"/>
              </a:spcBef>
              <a:buFont typeface="Arial" panose="020B0604020202020204" pitchFamily="34" charset="0"/>
              <a:buChar char="•"/>
              <a:tabLst>
                <a:tab pos="787400" algn="l"/>
              </a:tabLst>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tabLst>
                <a:tab pos="787400" algn="l"/>
              </a:tabLst>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tabLst>
                <a:tab pos="787400" algn="l"/>
              </a:tabLst>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tabLst>
                <a:tab pos="787400" algn="l"/>
              </a:tabLst>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tabLst>
                <a:tab pos="787400" algn="l"/>
              </a:tabLst>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tabLst>
                <a:tab pos="787400" algn="l"/>
              </a:tabLst>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tabLst>
                <a:tab pos="787400" algn="l"/>
              </a:tabLst>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tabLst>
                <a:tab pos="787400" algn="l"/>
              </a:tabLst>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tabLst>
                <a:tab pos="787400" algn="l"/>
              </a:tabLst>
              <a:defRPr sz="1200">
                <a:solidFill>
                  <a:schemeClr val="tx1"/>
                </a:solidFill>
                <a:latin typeface="Rockwell" panose="02060603020205020403" pitchFamily="18" charset="0"/>
              </a:defRPr>
            </a:lvl9pPr>
          </a:lstStyle>
          <a:p>
            <a:pPr>
              <a:lnSpc>
                <a:spcPct val="100000"/>
              </a:lnSpc>
              <a:spcBef>
                <a:spcPct val="0"/>
              </a:spcBef>
            </a:pPr>
            <a:r>
              <a:rPr lang="en-US" altLang="en-US" sz="4400">
                <a:solidFill>
                  <a:srgbClr val="00B050"/>
                </a:solidFill>
                <a:latin typeface="Calibri" panose="020F0502020204030204" pitchFamily="34" charset="0"/>
                <a:ea typeface="Calibri" panose="020F0502020204030204" pitchFamily="34" charset="0"/>
                <a:cs typeface="Arial" panose="020B0604020202020204" pitchFamily="34" charset="0"/>
              </a:rPr>
              <a:t>Apply early!</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ts val="613"/>
              </a:lnSpc>
              <a:spcBef>
                <a:spcPct val="0"/>
              </a:spcBef>
              <a:buNone/>
            </a:pPr>
            <a:r>
              <a:rPr lang="en-US" altLang="en-US" sz="4400">
                <a:solidFill>
                  <a:srgbClr val="00B050"/>
                </a:solidFill>
                <a:latin typeface="Arial" panose="020B0604020202020204" pitchFamily="34" charset="0"/>
                <a:ea typeface="Calibri" panose="020F0502020204030204" pitchFamily="34" charset="0"/>
                <a:cs typeface="Arial" panose="020B0604020202020204" pitchFamily="34" charset="0"/>
              </a:rPr>
              <a:t> </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ct val="0"/>
              </a:spcBef>
            </a:pPr>
            <a:r>
              <a:rPr lang="en-US" altLang="en-US" sz="3200">
                <a:latin typeface="Calibri" panose="020F0502020204030204" pitchFamily="34" charset="0"/>
                <a:ea typeface="Calibri" panose="020F0502020204030204" pitchFamily="34" charset="0"/>
                <a:cs typeface="Arial" panose="020B0604020202020204" pitchFamily="34" charset="0"/>
              </a:rPr>
              <a:t>READ and SAVE all materials:</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ts val="50"/>
              </a:lnSpc>
              <a:spcBef>
                <a:spcPct val="0"/>
              </a:spcBef>
              <a:buNone/>
            </a:pPr>
            <a:r>
              <a:rPr lang="en-US" altLang="en-US" sz="3200">
                <a:latin typeface="Arial" panose="020B0604020202020204" pitchFamily="34" charset="0"/>
                <a:ea typeface="Calibri" panose="020F0502020204030204" pitchFamily="34" charset="0"/>
                <a:cs typeface="Arial" panose="020B0604020202020204" pitchFamily="34" charset="0"/>
              </a:rPr>
              <a:t> </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lvl="1">
              <a:lnSpc>
                <a:spcPct val="100000"/>
              </a:lnSpc>
              <a:spcBef>
                <a:spcPct val="0"/>
              </a:spcBef>
            </a:pPr>
            <a:r>
              <a:rPr lang="en-US" altLang="en-US" sz="3200">
                <a:latin typeface="Calibri" panose="020F0502020204030204" pitchFamily="34" charset="0"/>
                <a:ea typeface="Calibri" panose="020F0502020204030204" pitchFamily="34" charset="0"/>
                <a:cs typeface="Arial" panose="020B0604020202020204" pitchFamily="34" charset="0"/>
              </a:rPr>
              <a:t>Tuition Deposit Deadlines</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ts val="50"/>
              </a:lnSpc>
              <a:spcBef>
                <a:spcPct val="0"/>
              </a:spcBef>
              <a:buNone/>
            </a:pPr>
            <a:r>
              <a:rPr lang="en-US" altLang="en-US" sz="3200">
                <a:latin typeface="Arial" panose="020B0604020202020204" pitchFamily="34" charset="0"/>
                <a:ea typeface="Calibri" panose="020F0502020204030204" pitchFamily="34" charset="0"/>
                <a:cs typeface="Arial" panose="020B0604020202020204" pitchFamily="34" charset="0"/>
              </a:rPr>
              <a:t> </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lvl="1">
              <a:lnSpc>
                <a:spcPct val="100000"/>
              </a:lnSpc>
              <a:spcBef>
                <a:spcPct val="0"/>
              </a:spcBef>
            </a:pPr>
            <a:r>
              <a:rPr lang="en-US" altLang="en-US" sz="3200">
                <a:latin typeface="Calibri" panose="020F0502020204030204" pitchFamily="34" charset="0"/>
                <a:ea typeface="Calibri" panose="020F0502020204030204" pitchFamily="34" charset="0"/>
                <a:cs typeface="Arial" panose="020B0604020202020204" pitchFamily="34" charset="0"/>
              </a:rPr>
              <a:t>Housing Deposit</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ts val="50"/>
              </a:lnSpc>
              <a:spcBef>
                <a:spcPct val="0"/>
              </a:spcBef>
              <a:buNone/>
            </a:pPr>
            <a:r>
              <a:rPr lang="en-US" altLang="en-US" sz="3200">
                <a:latin typeface="Arial" panose="020B0604020202020204" pitchFamily="34" charset="0"/>
                <a:ea typeface="Calibri" panose="020F0502020204030204" pitchFamily="34" charset="0"/>
                <a:cs typeface="Arial" panose="020B0604020202020204" pitchFamily="34" charset="0"/>
              </a:rPr>
              <a:t> </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lvl="1">
              <a:lnSpc>
                <a:spcPct val="100000"/>
              </a:lnSpc>
              <a:spcBef>
                <a:spcPct val="0"/>
              </a:spcBef>
            </a:pPr>
            <a:r>
              <a:rPr lang="en-US" altLang="en-US" sz="3200">
                <a:latin typeface="Calibri" panose="020F0502020204030204" pitchFamily="34" charset="0"/>
                <a:ea typeface="Calibri" panose="020F0502020204030204" pitchFamily="34" charset="0"/>
                <a:cs typeface="Arial" panose="020B0604020202020204" pitchFamily="34" charset="0"/>
              </a:rPr>
              <a:t>Orientation Deposit</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ts val="50"/>
              </a:lnSpc>
              <a:spcBef>
                <a:spcPct val="0"/>
              </a:spcBef>
              <a:buNone/>
            </a:pPr>
            <a:r>
              <a:rPr lang="en-US" altLang="en-US" sz="3200">
                <a:latin typeface="Arial" panose="020B0604020202020204" pitchFamily="34" charset="0"/>
                <a:ea typeface="Calibri" panose="020F0502020204030204" pitchFamily="34" charset="0"/>
                <a:cs typeface="Arial" panose="020B0604020202020204" pitchFamily="34" charset="0"/>
              </a:rPr>
              <a:t> </a:t>
            </a:r>
            <a:endParaRPr lang="en-US" altLang="en-US" sz="1000">
              <a:latin typeface="Calibri" panose="020F0502020204030204" pitchFamily="34" charset="0"/>
              <a:ea typeface="Calibri" panose="020F0502020204030204" pitchFamily="34" charset="0"/>
              <a:cs typeface="Arial" panose="020B0604020202020204" pitchFamily="34" charset="0"/>
            </a:endParaRPr>
          </a:p>
          <a:p>
            <a:pPr lvl="1">
              <a:lnSpc>
                <a:spcPct val="95000"/>
              </a:lnSpc>
              <a:spcBef>
                <a:spcPct val="0"/>
              </a:spcBef>
            </a:pPr>
            <a:r>
              <a:rPr lang="en-US" altLang="en-US" sz="3200">
                <a:latin typeface="Calibri" panose="020F0502020204030204" pitchFamily="34" charset="0"/>
                <a:ea typeface="Calibri" panose="020F0502020204030204" pitchFamily="34" charset="0"/>
                <a:cs typeface="Arial" panose="020B0604020202020204" pitchFamily="34" charset="0"/>
              </a:rPr>
              <a:t>Admission is based on satisfactory completion of senior year – CAN RESCIND ADMISSION for poor senior grades or dropped classes!</a:t>
            </a:r>
            <a:endParaRPr lang="en-US" altLang="en-US" sz="1000">
              <a:latin typeface="Calibri" panose="020F0502020204030204" pitchFamily="34" charset="0"/>
              <a:ea typeface="Calibri" panose="020F0502020204030204" pitchFamily="34" charset="0"/>
              <a:cs typeface="Arial" panose="020B0604020202020204" pitchFamily="34" charset="0"/>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160" y="1703439"/>
            <a:ext cx="30130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14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40" y="112713"/>
            <a:ext cx="9363076" cy="639762"/>
          </a:xfrm>
        </p:spPr>
        <p:txBody>
          <a:bodyPr>
            <a:normAutofit fontScale="90000"/>
          </a:bodyPr>
          <a:lstStyle/>
          <a:p>
            <a:pPr>
              <a:defRPr/>
            </a:pPr>
            <a:r>
              <a:rPr lang="en-US"/>
              <a:t>Community and state colleges</a:t>
            </a:r>
          </a:p>
        </p:txBody>
      </p:sp>
      <p:sp>
        <p:nvSpPr>
          <p:cNvPr id="32771" name="Rectangle 2"/>
          <p:cNvSpPr>
            <a:spLocks noChangeArrowheads="1"/>
          </p:cNvSpPr>
          <p:nvPr/>
        </p:nvSpPr>
        <p:spPr bwMode="auto">
          <a:xfrm>
            <a:off x="-274278" y="620047"/>
            <a:ext cx="8291513"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2" tIns="309465" rIns="571320" bIns="296769" anchor="ctr">
            <a:spAutoFit/>
          </a:bodyPr>
          <a:lstStyle>
            <a:lvl1pPr>
              <a:lnSpc>
                <a:spcPct val="120000"/>
              </a:lnSpc>
              <a:spcBef>
                <a:spcPts val="1000"/>
              </a:spcBef>
              <a:buFont typeface="Arial" panose="020B0604020202020204" pitchFamily="34" charset="0"/>
              <a:buChar char="•"/>
              <a:tabLst>
                <a:tab pos="1714500" algn="l"/>
              </a:tabLst>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tabLst>
                <a:tab pos="1714500" algn="l"/>
              </a:tabLst>
              <a:defRPr>
                <a:solidFill>
                  <a:schemeClr val="tx1"/>
                </a:solidFill>
                <a:latin typeface="Rockwell" panose="02060603020205020403" pitchFamily="18" charset="0"/>
              </a:defRPr>
            </a:lvl2pPr>
            <a:lvl3pPr>
              <a:lnSpc>
                <a:spcPct val="120000"/>
              </a:lnSpc>
              <a:spcBef>
                <a:spcPts val="500"/>
              </a:spcBef>
              <a:buFont typeface="Arial" panose="020B0604020202020204" pitchFamily="34" charset="0"/>
              <a:buChar char="•"/>
              <a:tabLst>
                <a:tab pos="1714500" algn="l"/>
              </a:tabLst>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tabLst>
                <a:tab pos="1714500" algn="l"/>
              </a:tabLst>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tabLst>
                <a:tab pos="1714500" algn="l"/>
              </a:tabLst>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tabLst>
                <a:tab pos="1714500" algn="l"/>
              </a:tabLst>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tabLst>
                <a:tab pos="1714500" algn="l"/>
              </a:tabLst>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tabLst>
                <a:tab pos="1714500" algn="l"/>
              </a:tabLst>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tabLst>
                <a:tab pos="1714500" algn="l"/>
              </a:tabLst>
              <a:defRPr sz="1200">
                <a:solidFill>
                  <a:schemeClr val="tx1"/>
                </a:solidFill>
                <a:latin typeface="Rockwell" panose="02060603020205020403" pitchFamily="18" charset="0"/>
              </a:defRPr>
            </a:lvl9pPr>
          </a:lstStyle>
          <a:p>
            <a:pPr>
              <a:lnSpc>
                <a:spcPct val="100000"/>
              </a:lnSpc>
              <a:spcBef>
                <a:spcPct val="0"/>
              </a:spcBef>
              <a:buFontTx/>
              <a:buChar char="•"/>
            </a:pPr>
            <a:r>
              <a:rPr lang="en-US" altLang="en-US" sz="2300">
                <a:latin typeface="Arial" panose="020B0604020202020204" pitchFamily="34" charset="0"/>
                <a:ea typeface="Calibri" panose="020F0502020204030204" pitchFamily="34" charset="0"/>
                <a:cs typeface="Arial" panose="020B0604020202020204" pitchFamily="34" charset="0"/>
              </a:rPr>
              <a:t>Of 28 Community </a:t>
            </a:r>
            <a:r>
              <a:rPr lang="en-US" altLang="en-US" sz="2300" b="1">
                <a:latin typeface="Arial" panose="020B0604020202020204" pitchFamily="34" charset="0"/>
                <a:ea typeface="Calibri" panose="020F0502020204030204" pitchFamily="34" charset="0"/>
                <a:cs typeface="Arial" panose="020B0604020202020204" pitchFamily="34" charset="0"/>
              </a:rPr>
              <a:t>Colleges</a:t>
            </a:r>
            <a:r>
              <a:rPr lang="en-US" altLang="en-US" sz="2300">
                <a:latin typeface="Arial" panose="020B0604020202020204" pitchFamily="34" charset="0"/>
                <a:ea typeface="Calibri" panose="020F0502020204030204" pitchFamily="34" charset="0"/>
                <a:cs typeface="Arial" panose="020B0604020202020204" pitchFamily="34" charset="0"/>
              </a:rPr>
              <a:t> 18 have become </a:t>
            </a:r>
            <a:r>
              <a:rPr lang="en-US" altLang="en-US" sz="2300" b="1" i="1">
                <a:solidFill>
                  <a:srgbClr val="00B050"/>
                </a:solidFill>
                <a:latin typeface="Arial" panose="020B0604020202020204" pitchFamily="34" charset="0"/>
                <a:ea typeface="Calibri" panose="020F0502020204030204" pitchFamily="34" charset="0"/>
                <a:cs typeface="Arial" panose="020B0604020202020204" pitchFamily="34" charset="0"/>
              </a:rPr>
              <a:t>State Colleges</a:t>
            </a:r>
            <a:r>
              <a:rPr lang="en-US" altLang="en-US" sz="2300">
                <a:latin typeface="Arial" panose="020B0604020202020204" pitchFamily="34" charset="0"/>
                <a:ea typeface="Calibri" panose="020F0502020204030204" pitchFamily="34" charset="0"/>
                <a:cs typeface="Arial" panose="020B0604020202020204" pitchFamily="34" charset="0"/>
              </a:rPr>
              <a:t> that offer 4-year degrees</a:t>
            </a:r>
            <a:r>
              <a:rPr lang="en-US" altLang="en-US" sz="1100">
                <a:latin typeface="Arial" panose="020B0604020202020204" pitchFamily="34" charset="0"/>
                <a:ea typeface="Calibri" panose="020F0502020204030204" pitchFamily="34" charset="0"/>
                <a:cs typeface="Arial" panose="020B0604020202020204" pitchFamily="34" charset="0"/>
              </a:rPr>
              <a:t> </a:t>
            </a:r>
            <a:r>
              <a:rPr lang="en-US" altLang="en-US" sz="2400">
                <a:latin typeface="Arial" panose="020B0604020202020204" pitchFamily="34" charset="0"/>
                <a:ea typeface="Calibri" panose="020F0502020204030204" pitchFamily="34" charset="0"/>
                <a:cs typeface="Arial" panose="020B0604020202020204" pitchFamily="34" charset="0"/>
              </a:rPr>
              <a:t>in some programs</a:t>
            </a:r>
          </a:p>
          <a:p>
            <a:pPr>
              <a:lnSpc>
                <a:spcPct val="100000"/>
              </a:lnSpc>
              <a:spcBef>
                <a:spcPct val="0"/>
              </a:spcBef>
              <a:buFontTx/>
              <a:buChar char="•"/>
            </a:pPr>
            <a:endParaRPr lang="en-US" altLang="en-US" sz="24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Char char="•"/>
            </a:pPr>
            <a:r>
              <a:rPr lang="en-US" altLang="en-US" sz="2200">
                <a:latin typeface="Arial" panose="020B0604020202020204" pitchFamily="34" charset="0"/>
                <a:ea typeface="Calibri" panose="020F0502020204030204" pitchFamily="34" charset="0"/>
                <a:cs typeface="Arial" panose="020B0604020202020204" pitchFamily="34" charset="0"/>
              </a:rPr>
              <a:t>Many of the </a:t>
            </a:r>
            <a:r>
              <a:rPr lang="en-US" altLang="en-US" sz="2200" b="1" i="1">
                <a:solidFill>
                  <a:srgbClr val="FF9900"/>
                </a:solidFill>
                <a:latin typeface="Arial" panose="020B0604020202020204" pitchFamily="34" charset="0"/>
                <a:ea typeface="Calibri" panose="020F0502020204030204" pitchFamily="34" charset="0"/>
                <a:cs typeface="Arial" panose="020B0604020202020204" pitchFamily="34" charset="0"/>
              </a:rPr>
              <a:t>Community Colleges</a:t>
            </a:r>
            <a:r>
              <a:rPr lang="en-US" altLang="en-US" sz="2200">
                <a:latin typeface="Arial" panose="020B0604020202020204" pitchFamily="34" charset="0"/>
                <a:ea typeface="Calibri" panose="020F0502020204030204" pitchFamily="34" charset="0"/>
                <a:cs typeface="Arial" panose="020B0604020202020204" pitchFamily="34" charset="0"/>
              </a:rPr>
              <a:t> offer degrees from partner universities (e.g. TSC</a:t>
            </a:r>
            <a:r>
              <a:rPr lang="en-US" altLang="en-US" sz="1100">
                <a:latin typeface="Arial" panose="020B0604020202020204" pitchFamily="34" charset="0"/>
                <a:ea typeface="Calibri" panose="020F0502020204030204" pitchFamily="34" charset="0"/>
                <a:cs typeface="Arial" panose="020B0604020202020204" pitchFamily="34" charset="0"/>
              </a:rPr>
              <a:t> </a:t>
            </a:r>
            <a:r>
              <a:rPr lang="en-US" altLang="en-US" sz="2400">
                <a:latin typeface="Arial" panose="020B0604020202020204" pitchFamily="34" charset="0"/>
                <a:ea typeface="Calibri" panose="020F0502020204030204" pitchFamily="34" charset="0"/>
                <a:cs typeface="Arial" panose="020B0604020202020204" pitchFamily="34" charset="0"/>
              </a:rPr>
              <a:t>has Flagler) and/or transfer programs (TSC2FSU, TSC2FAMU)</a:t>
            </a:r>
            <a:endParaRPr lang="en-US" altLang="en-US" sz="1100">
              <a:latin typeface="Arial" panose="020B0604020202020204" pitchFamily="34" charset="0"/>
              <a:ea typeface="Calibri" panose="020F0502020204030204" pitchFamily="34" charset="0"/>
              <a:cs typeface="Arial" panose="020B0604020202020204" pitchFamily="34" charset="0"/>
            </a:endParaRPr>
          </a:p>
          <a:p>
            <a:pPr lvl="2">
              <a:lnSpc>
                <a:spcPct val="100000"/>
              </a:lnSpc>
              <a:spcBef>
                <a:spcPct val="0"/>
              </a:spcBef>
              <a:buFontTx/>
              <a:buChar char="•"/>
            </a:pPr>
            <a:r>
              <a:rPr lang="en-US" altLang="en-US" sz="2400">
                <a:latin typeface="Arial" panose="020B0604020202020204" pitchFamily="34" charset="0"/>
                <a:ea typeface="Calibri" panose="020F0502020204030204" pitchFamily="34" charset="0"/>
                <a:cs typeface="Arial" panose="020B0604020202020204" pitchFamily="34" charset="0"/>
              </a:rPr>
              <a:t>They all have open enrollment (high school diploma or GED required)</a:t>
            </a:r>
            <a:endParaRPr lang="en-US" altLang="en-US" sz="1100">
              <a:latin typeface="Arial" panose="020B0604020202020204" pitchFamily="34" charset="0"/>
              <a:ea typeface="Calibri" panose="020F0502020204030204" pitchFamily="34" charset="0"/>
              <a:cs typeface="Arial" panose="020B0604020202020204" pitchFamily="34" charset="0"/>
            </a:endParaRPr>
          </a:p>
        </p:txBody>
      </p:sp>
      <p:pic>
        <p:nvPicPr>
          <p:cNvPr id="327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954" y="1883442"/>
            <a:ext cx="1976438"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p:cNvSpPr>
            <a:spLocks noChangeArrowheads="1"/>
          </p:cNvSpPr>
          <p:nvPr/>
        </p:nvSpPr>
        <p:spPr bwMode="auto">
          <a:xfrm>
            <a:off x="1709739" y="4291014"/>
            <a:ext cx="9177337"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120000"/>
              </a:lnSpc>
              <a:spcBef>
                <a:spcPts val="1000"/>
              </a:spcBef>
              <a:buFont typeface="Arial" panose="020B0604020202020204" pitchFamily="34" charset="0"/>
              <a:buChar char="•"/>
              <a:tabLst>
                <a:tab pos="228600" algn="l"/>
              </a:tabLst>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tabLst>
                <a:tab pos="228600" algn="l"/>
              </a:tabLst>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tabLst>
                <a:tab pos="228600" algn="l"/>
              </a:tabLst>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tabLst>
                <a:tab pos="228600" algn="l"/>
              </a:tabLst>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tabLst>
                <a:tab pos="228600" algn="l"/>
              </a:tabLst>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tabLst>
                <a:tab pos="228600" algn="l"/>
              </a:tabLst>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tabLst>
                <a:tab pos="228600" algn="l"/>
              </a:tabLst>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tabLst>
                <a:tab pos="228600" algn="l"/>
              </a:tabLst>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tabLst>
                <a:tab pos="228600" algn="l"/>
              </a:tabLst>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400" u="sng">
                <a:solidFill>
                  <a:srgbClr val="FF0000"/>
                </a:solidFill>
                <a:latin typeface="Arial" panose="020B0604020202020204" pitchFamily="34" charset="0"/>
                <a:ea typeface="Calibri" panose="020F0502020204030204" pitchFamily="34" charset="0"/>
                <a:cs typeface="Arial" panose="020B0604020202020204" pitchFamily="34" charset="0"/>
              </a:rPr>
              <a:t>Benefits of Community College</a:t>
            </a:r>
            <a:endParaRPr lang="en-US" altLang="en-US" sz="1100" b="1">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Char char="•"/>
            </a:pPr>
            <a:r>
              <a:rPr lang="en-US" altLang="en-US" sz="2400">
                <a:latin typeface="Arial" panose="020B0604020202020204" pitchFamily="34" charset="0"/>
                <a:ea typeface="Calibri" panose="020F0502020204030204" pitchFamily="34" charset="0"/>
                <a:cs typeface="Arial" panose="020B0604020202020204" pitchFamily="34" charset="0"/>
              </a:rPr>
              <a:t>Class size, costs, teachers</a:t>
            </a: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Char char="•"/>
            </a:pPr>
            <a:r>
              <a:rPr lang="en-US" altLang="en-US" sz="2400">
                <a:latin typeface="Arial" panose="020B0604020202020204" pitchFamily="34" charset="0"/>
                <a:ea typeface="Calibri" panose="020F0502020204030204" pitchFamily="34" charset="0"/>
                <a:cs typeface="Arial" panose="020B0604020202020204" pitchFamily="34" charset="0"/>
              </a:rPr>
              <a:t>Multiple degrees: AA, AS, Certificate</a:t>
            </a: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Char char="•"/>
            </a:pPr>
            <a:r>
              <a:rPr lang="en-US" altLang="en-US" sz="2400">
                <a:latin typeface="Arial" panose="020B0604020202020204" pitchFamily="34" charset="0"/>
                <a:ea typeface="Calibri" panose="020F0502020204030204" pitchFamily="34" charset="0"/>
                <a:cs typeface="Arial" panose="020B0604020202020204" pitchFamily="34" charset="0"/>
              </a:rPr>
              <a:t>AA guarantees admission to SUS with 60 credit hours and junior standing (must meet requirements for specific majors)</a:t>
            </a: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Char char="•"/>
            </a:pPr>
            <a:r>
              <a:rPr lang="en-US" altLang="en-US" sz="2400">
                <a:latin typeface="Arial" panose="020B0604020202020204" pitchFamily="34" charset="0"/>
                <a:ea typeface="Calibri" panose="020F0502020204030204" pitchFamily="34" charset="0"/>
                <a:cs typeface="Arial" panose="020B0604020202020204" pitchFamily="34" charset="0"/>
              </a:rPr>
              <a:t>Check out TSC2FSU and TSC2FAMU Programs</a:t>
            </a:r>
          </a:p>
          <a:p>
            <a:pPr>
              <a:lnSpc>
                <a:spcPct val="100000"/>
              </a:lnSpc>
              <a:spcBef>
                <a:spcPct val="0"/>
              </a:spcBef>
              <a:buFontTx/>
              <a:buNone/>
            </a:pPr>
            <a:br>
              <a:rPr lang="en-US" altLang="en-US" sz="2400">
                <a:latin typeface="Arial" panose="020B0604020202020204" pitchFamily="34" charset="0"/>
                <a:ea typeface="Calibri" panose="020F0502020204030204" pitchFamily="34" charset="0"/>
                <a:cs typeface="Arial" panose="020B0604020202020204" pitchFamily="34" charset="0"/>
              </a:rPr>
            </a:br>
            <a:endParaRPr lang="en-US" altLang="en-US" sz="18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453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771650" y="2981186"/>
            <a:ext cx="8610600" cy="21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635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75000"/>
              </a:lnSpc>
              <a:spcBef>
                <a:spcPct val="0"/>
              </a:spcBef>
              <a:buFontTx/>
              <a:buNone/>
            </a:pPr>
            <a:r>
              <a:rPr lang="en-US" altLang="en-US" sz="2800">
                <a:latin typeface="Calibri"/>
                <a:ea typeface="Calibri"/>
                <a:cs typeface="Arial"/>
              </a:rPr>
              <a:t>While the final application deadline may not be until the summer, it is best to apply to TSC in December/January</a:t>
            </a:r>
          </a:p>
          <a:p>
            <a:pPr>
              <a:lnSpc>
                <a:spcPct val="0"/>
              </a:lnSpc>
              <a:spcBef>
                <a:spcPct val="0"/>
              </a:spcBef>
              <a:buFontTx/>
              <a:buNone/>
            </a:pPr>
            <a:endParaRPr lang="en-US" altLang="en-US" sz="2800">
              <a:latin typeface="Calibri" panose="020F0502020204030204" pitchFamily="34" charset="0"/>
              <a:ea typeface="Calibri" panose="020F0502020204030204" pitchFamily="34" charset="0"/>
              <a:cs typeface="Arial" panose="020B0604020202020204" pitchFamily="34" charset="0"/>
            </a:endParaRPr>
          </a:p>
          <a:p>
            <a:pPr algn="ctr">
              <a:lnSpc>
                <a:spcPct val="100000"/>
              </a:lnSpc>
              <a:spcBef>
                <a:spcPct val="0"/>
              </a:spcBef>
              <a:buNone/>
            </a:pPr>
            <a:r>
              <a:rPr lang="en-US" sz="2800">
                <a:solidFill>
                  <a:srgbClr val="0563C1"/>
                </a:solidFill>
                <a:latin typeface="Rockwell"/>
                <a:ea typeface="Calibri"/>
                <a:cs typeface="Arial"/>
              </a:rPr>
              <a:t>https://www.tsc.fl.edu/admissions/apply/</a:t>
            </a:r>
            <a:endParaRPr lang="en-US">
              <a:latin typeface="Rockwell"/>
              <a:ea typeface="Calibri"/>
              <a:cs typeface="Arial"/>
            </a:endParaRPr>
          </a:p>
          <a:p>
            <a:pPr>
              <a:lnSpc>
                <a:spcPts val="1000"/>
              </a:lnSpc>
              <a:spcBef>
                <a:spcPct val="0"/>
              </a:spcBef>
              <a:buNone/>
            </a:pPr>
            <a:endParaRPr lang="en-US" altLang="en-US" sz="2800">
              <a:latin typeface="Calibri" panose="020F0502020204030204" pitchFamily="34" charset="0"/>
              <a:ea typeface="Calibri" panose="020F0502020204030204" pitchFamily="34" charset="0"/>
              <a:cs typeface="Arial" panose="020B0604020202020204" pitchFamily="34" charset="0"/>
            </a:endParaRPr>
          </a:p>
          <a:p>
            <a:pPr>
              <a:lnSpc>
                <a:spcPts val="1000"/>
              </a:lnSpc>
              <a:spcBef>
                <a:spcPct val="0"/>
              </a:spcBef>
              <a:buNone/>
            </a:pPr>
            <a:endParaRPr lang="en-US" altLang="en-US" sz="2800">
              <a:latin typeface="Calibri" panose="020F0502020204030204" pitchFamily="34" charset="0"/>
              <a:ea typeface="Calibri" panose="020F0502020204030204" pitchFamily="34" charset="0"/>
              <a:cs typeface="Arial" panose="020B0604020202020204" pitchFamily="34" charset="0"/>
            </a:endParaRPr>
          </a:p>
          <a:p>
            <a:pPr>
              <a:lnSpc>
                <a:spcPts val="1875"/>
              </a:lnSpc>
              <a:spcBef>
                <a:spcPct val="0"/>
              </a:spcBef>
              <a:buNone/>
            </a:pPr>
            <a:endParaRPr lang="en-US" altLang="en-US" sz="2800">
              <a:latin typeface="Times New Roman" panose="02020603050405020304" pitchFamily="18" charset="0"/>
              <a:ea typeface="Times New Roman" panose="02020603050405020304" pitchFamily="18" charset="0"/>
              <a:cs typeface="Arial" panose="020B0604020202020204" pitchFamily="34" charset="0"/>
            </a:endParaRPr>
          </a:p>
          <a:p>
            <a:pPr>
              <a:lnSpc>
                <a:spcPts val="1875"/>
              </a:lnSpc>
              <a:spcBef>
                <a:spcPct val="0"/>
              </a:spcBef>
              <a:buNone/>
            </a:pPr>
            <a:br>
              <a:rPr lang="en-US" altLang="en-US" sz="2800">
                <a:latin typeface="Calibri" panose="020F0502020204030204" pitchFamily="34" charset="0"/>
                <a:ea typeface="Calibri" panose="020F0502020204030204" pitchFamily="34" charset="0"/>
                <a:cs typeface="Arial" panose="020B0604020202020204" pitchFamily="34" charset="0"/>
              </a:rPr>
            </a:br>
            <a:endParaRPr lang="en-US" altLang="en-US" sz="2800">
              <a:latin typeface="Tahoma" panose="020B0604030504040204" pitchFamily="34" charset="0"/>
            </a:endParaRPr>
          </a:p>
        </p:txBody>
      </p:sp>
      <p:pic>
        <p:nvPicPr>
          <p:cNvPr id="2" name="Picture 1" descr="Blue letters">
            <a:extLst>
              <a:ext uri="{FF2B5EF4-FFF2-40B4-BE49-F238E27FC236}">
                <a16:creationId xmlns:a16="http://schemas.microsoft.com/office/drawing/2014/main" id="{14A768A7-E2E0-00B8-754A-ED087908FBA1}"/>
              </a:ext>
            </a:extLst>
          </p:cNvPr>
          <p:cNvPicPr>
            <a:picLocks noChangeAspect="1"/>
          </p:cNvPicPr>
          <p:nvPr/>
        </p:nvPicPr>
        <p:blipFill>
          <a:blip r:embed="rId2"/>
          <a:stretch>
            <a:fillRect/>
          </a:stretch>
        </p:blipFill>
        <p:spPr>
          <a:xfrm>
            <a:off x="4711700" y="537464"/>
            <a:ext cx="2743200" cy="1719072"/>
          </a:xfrm>
          <a:prstGeom prst="rect">
            <a:avLst/>
          </a:prstGeom>
        </p:spPr>
      </p:pic>
    </p:spTree>
    <p:extLst>
      <p:ext uri="{BB962C8B-B14F-4D97-AF65-F5344CB8AC3E}">
        <p14:creationId xmlns:p14="http://schemas.microsoft.com/office/powerpoint/2010/main" val="219464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2865439" y="192864"/>
            <a:ext cx="1713135" cy="104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7783" tIns="503079" rIns="888720" bIns="258681"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endParaRPr lang="en-US" altLang="en-US" sz="1800">
              <a:latin typeface="Tahoma" panose="020B0604030504040204" pitchFamily="34" charset="0"/>
            </a:endParaRPr>
          </a:p>
        </p:txBody>
      </p:sp>
      <p:sp>
        <p:nvSpPr>
          <p:cNvPr id="34819" name="Rectangle 5"/>
          <p:cNvSpPr>
            <a:spLocks noChangeArrowheads="1"/>
          </p:cNvSpPr>
          <p:nvPr/>
        </p:nvSpPr>
        <p:spPr bwMode="auto">
          <a:xfrm>
            <a:off x="3667126" y="563564"/>
            <a:ext cx="7000875"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120000"/>
              </a:lnSpc>
              <a:spcBef>
                <a:spcPts val="1000"/>
              </a:spcBef>
              <a:buFont typeface="Arial" panose="020B0604020202020204" pitchFamily="34" charset="0"/>
              <a:buChar char="•"/>
              <a:tabLst>
                <a:tab pos="234950" algn="l"/>
              </a:tabLst>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tabLst>
                <a:tab pos="234950" algn="l"/>
              </a:tabLst>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tabLst>
                <a:tab pos="234950" algn="l"/>
              </a:tabLst>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tabLst>
                <a:tab pos="234950" algn="l"/>
              </a:tabLst>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tabLst>
                <a:tab pos="234950" algn="l"/>
              </a:tabLst>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tabLst>
                <a:tab pos="234950" algn="l"/>
              </a:tabLst>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tabLst>
                <a:tab pos="234950" algn="l"/>
              </a:tabLst>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tabLst>
                <a:tab pos="234950" algn="l"/>
              </a:tabLst>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tabLst>
                <a:tab pos="234950" algn="l"/>
              </a:tabLst>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2500">
                <a:solidFill>
                  <a:srgbClr val="00B050"/>
                </a:solidFill>
                <a:latin typeface="Arial" panose="020B0604020202020204" pitchFamily="34" charset="0"/>
                <a:ea typeface="Calibri" panose="020F0502020204030204" pitchFamily="34" charset="0"/>
                <a:cs typeface="Arial" panose="020B0604020202020204" pitchFamily="34" charset="0"/>
              </a:rPr>
              <a:t>Lively offers numerous career oriented programs. For information on academic and career programs, go to</a:t>
            </a:r>
            <a:endParaRPr lang="en-US" altLang="en-US" sz="2500">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50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http://livelytech.com/</a:t>
            </a:r>
            <a:endParaRPr lang="en-US" altLang="en-US" sz="2500" u="sng">
              <a:solidFill>
                <a:srgbClr val="0563C1"/>
              </a:solidFill>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br>
              <a:rPr lang="en-US" altLang="en-US" sz="3200" u="sng">
                <a:solidFill>
                  <a:srgbClr val="0563C1"/>
                </a:solidFill>
                <a:latin typeface="Arial" panose="020B0604020202020204" pitchFamily="34" charset="0"/>
                <a:ea typeface="Calibri" panose="020F0502020204030204" pitchFamily="34" charset="0"/>
                <a:cs typeface="Arial" panose="020B0604020202020204" pitchFamily="34" charset="0"/>
              </a:rPr>
            </a:b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br>
              <a:rPr lang="en-US" altLang="en-US" sz="2600">
                <a:latin typeface="Arial" panose="020B0604020202020204" pitchFamily="34" charset="0"/>
                <a:ea typeface="Calibri" panose="020F0502020204030204" pitchFamily="34" charset="0"/>
                <a:cs typeface="Arial" panose="020B0604020202020204" pitchFamily="34" charset="0"/>
              </a:rPr>
            </a:b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endParaRPr lang="en-US" altLang="en-US" sz="26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br>
              <a:rPr lang="en-US" altLang="en-US" sz="2600">
                <a:latin typeface="Arial" panose="020B0604020202020204" pitchFamily="34" charset="0"/>
                <a:ea typeface="Calibri" panose="020F0502020204030204" pitchFamily="34" charset="0"/>
                <a:cs typeface="Arial" panose="020B0604020202020204" pitchFamily="34" charset="0"/>
              </a:rPr>
            </a:br>
            <a:endParaRPr lang="en-US" altLang="en-US" sz="1100">
              <a:latin typeface="Arial" panose="020B0604020202020204" pitchFamily="34" charset="0"/>
              <a:ea typeface="Calibri" panose="020F0502020204030204" pitchFamily="34" charset="0"/>
              <a:cs typeface="Arial" panose="020B0604020202020204" pitchFamily="34" charset="0"/>
            </a:endParaRPr>
          </a:p>
        </p:txBody>
      </p:sp>
      <p:sp>
        <p:nvSpPr>
          <p:cNvPr id="34820" name="TextBox 4"/>
          <p:cNvSpPr txBox="1">
            <a:spLocks noChangeArrowheads="1"/>
          </p:cNvSpPr>
          <p:nvPr/>
        </p:nvSpPr>
        <p:spPr bwMode="auto">
          <a:xfrm>
            <a:off x="1524000" y="-48768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endParaRPr lang="en-US" altLang="en-US" sz="1800">
              <a:latin typeface="Tahoma" panose="020B0604030504040204" pitchFamily="34" charset="0"/>
            </a:endParaRPr>
          </a:p>
        </p:txBody>
      </p:sp>
      <p:sp>
        <p:nvSpPr>
          <p:cNvPr id="10" name="Text Placeholder 9"/>
          <p:cNvSpPr>
            <a:spLocks noGrp="1"/>
          </p:cNvSpPr>
          <p:nvPr>
            <p:ph type="body" idx="1"/>
          </p:nvPr>
        </p:nvSpPr>
        <p:spPr>
          <a:xfrm>
            <a:off x="1905001" y="2911475"/>
            <a:ext cx="2778125" cy="3352800"/>
          </a:xfrm>
        </p:spPr>
        <p:txBody>
          <a:bodyPr/>
          <a:lstStyle/>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Accounting</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Administrative</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Air Conditioning,    </a:t>
            </a:r>
          </a:p>
          <a:p>
            <a:pPr algn="l">
              <a:lnSpc>
                <a:spcPct val="100000"/>
              </a:lnSpc>
              <a:spcBef>
                <a:spcPct val="0"/>
              </a:spcBef>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 Heating &amp;   </a:t>
            </a:r>
          </a:p>
          <a:p>
            <a:pPr algn="l">
              <a:lnSpc>
                <a:spcPct val="100000"/>
              </a:lnSpc>
              <a:spcBef>
                <a:spcPct val="0"/>
              </a:spcBef>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 Refrigeration</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Automotive</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Aviation</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Barbering</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Building Trades &amp; </a:t>
            </a:r>
          </a:p>
          <a:p>
            <a:pPr algn="l">
              <a:lnSpc>
                <a:spcPct val="100000"/>
              </a:lnSpc>
              <a:spcBef>
                <a:spcPct val="0"/>
              </a:spcBef>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 Construction</a:t>
            </a:r>
            <a:endParaRPr lang="en-US" altLang="en-US" sz="2000">
              <a:latin typeface="Arial" panose="020B0604020202020204" pitchFamily="34" charset="0"/>
              <a:ea typeface="Arial" panose="020B0604020202020204" pitchFamily="34" charset="0"/>
            </a:endParaRPr>
          </a:p>
          <a:p>
            <a:pPr>
              <a:defRPr/>
            </a:pPr>
            <a:endParaRPr lang="en-US"/>
          </a:p>
        </p:txBody>
      </p:sp>
      <p:sp>
        <p:nvSpPr>
          <p:cNvPr id="11" name="Text Placeholder 10"/>
          <p:cNvSpPr>
            <a:spLocks noGrp="1"/>
          </p:cNvSpPr>
          <p:nvPr>
            <p:ph type="body" sz="quarter" idx="3"/>
          </p:nvPr>
        </p:nvSpPr>
        <p:spPr>
          <a:xfrm>
            <a:off x="4857751" y="2911476"/>
            <a:ext cx="2474913" cy="3184525"/>
          </a:xfrm>
        </p:spPr>
        <p:txBody>
          <a:bodyPr>
            <a:normAutofit fontScale="92500"/>
          </a:bodyPr>
          <a:lstStyle/>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Culinary &amp; Hospitality</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Commercial Photography</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Cosmetology</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Diesel Systems</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Digital Design/Digital Media</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Electricity</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Legal Administration</a:t>
            </a:r>
            <a:endParaRPr lang="en-US" altLang="en-US" sz="2000">
              <a:latin typeface="Arial" panose="020B0604020202020204" pitchFamily="34" charset="0"/>
              <a:ea typeface="Arial" panose="020B0604020202020204" pitchFamily="34" charset="0"/>
            </a:endParaRPr>
          </a:p>
          <a:p>
            <a:pPr>
              <a:defRPr/>
            </a:pPr>
            <a:endParaRPr lang="en-US"/>
          </a:p>
        </p:txBody>
      </p:sp>
      <p:sp>
        <p:nvSpPr>
          <p:cNvPr id="12" name="Text Placeholder 11"/>
          <p:cNvSpPr>
            <a:spLocks noGrp="1"/>
          </p:cNvSpPr>
          <p:nvPr>
            <p:ph type="body" sz="quarter" idx="13"/>
          </p:nvPr>
        </p:nvSpPr>
        <p:spPr>
          <a:xfrm>
            <a:off x="7505701" y="2911476"/>
            <a:ext cx="2468563" cy="2879725"/>
          </a:xfrm>
        </p:spPr>
        <p:txBody>
          <a:bodyPr/>
          <a:lstStyle/>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Massage Therapy</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Medical Admin/Assisting</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Nail Specialty</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Practical Nursing</a:t>
            </a:r>
            <a:endParaRPr lang="en-US" altLang="en-US" sz="2000">
              <a:latin typeface="Arial" panose="020B0604020202020204" pitchFamily="34" charset="0"/>
            </a:endParaRPr>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Web Development</a:t>
            </a:r>
            <a:endParaRPr lang="en-US" altLang="en-US" sz="2000"/>
          </a:p>
          <a:p>
            <a:pPr algn="l">
              <a:lnSpc>
                <a:spcPct val="100000"/>
              </a:lnSpc>
              <a:spcBef>
                <a:spcPct val="0"/>
              </a:spcBef>
              <a:buFontTx/>
              <a:buChar char="•"/>
              <a:tabLst>
                <a:tab pos="234950" algn="l"/>
              </a:tabLst>
              <a:defRPr/>
            </a:pPr>
            <a:r>
              <a:rPr lang="en-US" altLang="en-US" sz="2000">
                <a:latin typeface="Arial" panose="020B0604020202020204" pitchFamily="34" charset="0"/>
                <a:ea typeface="Calibri" panose="020F0502020204030204" pitchFamily="34" charset="0"/>
                <a:cs typeface="Arial" panose="020B0604020202020204" pitchFamily="34" charset="0"/>
              </a:rPr>
              <a:t>Welding</a:t>
            </a:r>
            <a:r>
              <a:rPr lang="en-US" altLang="en-US" sz="2000">
                <a:latin typeface="Arial" panose="020B0604020202020204" pitchFamily="34" charset="0"/>
              </a:rPr>
              <a:t> </a:t>
            </a:r>
          </a:p>
          <a:p>
            <a:pPr>
              <a:defRPr/>
            </a:pPr>
            <a:endParaRPr lang="en-US"/>
          </a:p>
        </p:txBody>
      </p:sp>
      <p:pic>
        <p:nvPicPr>
          <p:cNvPr id="34824" name="Picture 7" descr="Image result for lively technical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977" y="3332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34639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card with text and images&#10;&#10;AI-generated content may be incorrect.">
            <a:extLst>
              <a:ext uri="{FF2B5EF4-FFF2-40B4-BE49-F238E27FC236}">
                <a16:creationId xmlns:a16="http://schemas.microsoft.com/office/drawing/2014/main" id="{76A27244-12DF-319C-ED59-AAAE03A31360}"/>
              </a:ext>
            </a:extLst>
          </p:cNvPr>
          <p:cNvPicPr>
            <a:picLocks noChangeAspect="1"/>
          </p:cNvPicPr>
          <p:nvPr/>
        </p:nvPicPr>
        <p:blipFill>
          <a:blip r:embed="rId2"/>
          <a:stretch>
            <a:fillRect/>
          </a:stretch>
        </p:blipFill>
        <p:spPr>
          <a:xfrm>
            <a:off x="3438293" y="0"/>
            <a:ext cx="5315415" cy="6858000"/>
          </a:xfrm>
          <a:prstGeom prst="rect">
            <a:avLst/>
          </a:prstGeom>
        </p:spPr>
      </p:pic>
    </p:spTree>
    <p:extLst>
      <p:ext uri="{BB962C8B-B14F-4D97-AF65-F5344CB8AC3E}">
        <p14:creationId xmlns:p14="http://schemas.microsoft.com/office/powerpoint/2010/main" val="351610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69574" y="152399"/>
            <a:ext cx="6554788" cy="762000"/>
          </a:xfrm>
        </p:spPr>
        <p:txBody>
          <a:bodyPr>
            <a:normAutofit fontScale="90000"/>
          </a:bodyPr>
          <a:lstStyle/>
          <a:p>
            <a:pPr>
              <a:defRPr/>
            </a:pPr>
            <a:r>
              <a:rPr lang="en-US" altLang="en-US" u="sng"/>
              <a:t>Guidance Department</a:t>
            </a:r>
            <a:r>
              <a:rPr lang="en-US" altLang="en-US"/>
              <a:t>	</a:t>
            </a:r>
          </a:p>
        </p:txBody>
      </p:sp>
      <p:sp>
        <p:nvSpPr>
          <p:cNvPr id="11267" name="Rectangle 3"/>
          <p:cNvSpPr>
            <a:spLocks noGrp="1" noChangeArrowheads="1"/>
          </p:cNvSpPr>
          <p:nvPr>
            <p:ph idx="1"/>
          </p:nvPr>
        </p:nvSpPr>
        <p:spPr>
          <a:xfrm>
            <a:off x="97972" y="1098754"/>
            <a:ext cx="12250729" cy="5759245"/>
          </a:xfrm>
        </p:spPr>
        <p:txBody>
          <a:bodyPr vert="horz" lIns="91440" tIns="45720" rIns="91440" bIns="45720" rtlCol="0" anchor="t">
            <a:normAutofit/>
          </a:bodyPr>
          <a:lstStyle/>
          <a:p>
            <a:pPr algn="ctr">
              <a:defRPr/>
            </a:pPr>
            <a:r>
              <a:rPr lang="en-US" altLang="en-US" sz="4000" b="1"/>
              <a:t>Mrs. Alisha Bradley, Alpha A-E</a:t>
            </a:r>
          </a:p>
          <a:p>
            <a:pPr algn="ctr">
              <a:defRPr/>
            </a:pPr>
            <a:r>
              <a:rPr lang="en-US" altLang="en-US" sz="4000" b="1"/>
              <a:t>Ms. Terraca Jones, Alpha F-L</a:t>
            </a:r>
          </a:p>
          <a:p>
            <a:pPr algn="ctr">
              <a:defRPr/>
            </a:pPr>
            <a:r>
              <a:rPr lang="en-US" altLang="en-US" sz="4000" b="1"/>
              <a:t>Dr. Kwame King, Alpha M-R</a:t>
            </a:r>
          </a:p>
          <a:p>
            <a:pPr algn="ctr">
              <a:defRPr/>
            </a:pPr>
            <a:r>
              <a:rPr lang="en-US" altLang="en-US" sz="4000" b="1"/>
              <a:t>Ms. </a:t>
            </a:r>
            <a:r>
              <a:rPr lang="en-US" altLang="en-US" sz="4000" b="1" err="1"/>
              <a:t>Marqwesha</a:t>
            </a:r>
            <a:r>
              <a:rPr lang="en-US" altLang="en-US" sz="4000" b="1"/>
              <a:t> Davis, Alpha S-Z</a:t>
            </a:r>
          </a:p>
          <a:p>
            <a:pPr algn="ctr">
              <a:defRPr/>
            </a:pPr>
            <a:r>
              <a:rPr lang="en-US" altLang="en-US" sz="4000" b="1"/>
              <a:t>Ms. </a:t>
            </a:r>
            <a:r>
              <a:rPr lang="en-US" altLang="en-US" sz="4000" b="1" err="1"/>
              <a:t>Tamessia</a:t>
            </a:r>
            <a:r>
              <a:rPr lang="en-US" altLang="en-US" sz="4000" b="1"/>
              <a:t> Nathan, Guidance Secretary</a:t>
            </a:r>
          </a:p>
          <a:p>
            <a:pPr algn="ctr">
              <a:defRPr/>
            </a:pPr>
            <a:r>
              <a:rPr lang="en-US" altLang="en-US" sz="4000" b="1"/>
              <a:t>Mrs. Melanie Allen, Admission Liaison </a:t>
            </a:r>
          </a:p>
          <a:p>
            <a:pPr algn="ctr">
              <a:defRPr/>
            </a:pPr>
            <a:r>
              <a:rPr lang="en-US" altLang="en-US" sz="4000" b="1"/>
              <a:t>Dr. Kerris Satchell, Graduation Coach</a:t>
            </a:r>
          </a:p>
          <a:p>
            <a:pPr algn="ctr">
              <a:defRPr/>
            </a:pPr>
            <a:r>
              <a:rPr lang="en-US" altLang="en-US" sz="4000" b="1"/>
              <a:t>Mrs. Jacqueline Goodman-Testing Coordinator</a:t>
            </a:r>
          </a:p>
          <a:p>
            <a:pPr algn="ctr">
              <a:defRPr/>
            </a:pPr>
            <a:endParaRPr lang="en-US" altLang="en-US" sz="4000" b="1"/>
          </a:p>
          <a:p>
            <a:pPr algn="ctr">
              <a:defRPr/>
            </a:pPr>
            <a:endParaRPr lang="en-US" altLang="en-US" sz="4000" b="1"/>
          </a:p>
          <a:p>
            <a:pPr algn="ctr">
              <a:defRPr/>
            </a:pPr>
            <a:endParaRPr lang="en-US" altLang="en-US" sz="2600" b="1"/>
          </a:p>
          <a:p>
            <a:pPr algn="ctr">
              <a:defRPr/>
            </a:pPr>
            <a:endParaRPr lang="en-US" altLang="en-US" sz="2600" b="1"/>
          </a:p>
        </p:txBody>
      </p:sp>
    </p:spTree>
    <p:extLst>
      <p:ext uri="{BB962C8B-B14F-4D97-AF65-F5344CB8AC3E}">
        <p14:creationId xmlns:p14="http://schemas.microsoft.com/office/powerpoint/2010/main" val="2081018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50" y="253208"/>
            <a:ext cx="7764463" cy="533400"/>
          </a:xfrm>
        </p:spPr>
        <p:txBody>
          <a:bodyPr>
            <a:normAutofit fontScale="90000"/>
          </a:bodyPr>
          <a:lstStyle/>
          <a:p>
            <a:pPr>
              <a:defRPr/>
            </a:pPr>
            <a:r>
              <a:rPr lang="en-US"/>
              <a:t>ACT/SAT</a:t>
            </a:r>
          </a:p>
        </p:txBody>
      </p:sp>
      <p:sp>
        <p:nvSpPr>
          <p:cNvPr id="35843" name="Rectangle 5"/>
          <p:cNvSpPr>
            <a:spLocks noChangeArrowheads="1"/>
          </p:cNvSpPr>
          <p:nvPr/>
        </p:nvSpPr>
        <p:spPr bwMode="auto">
          <a:xfrm>
            <a:off x="1638300" y="685801"/>
            <a:ext cx="16764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6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1800">
                <a:latin typeface="Calibri" panose="020F0502020204030204" pitchFamily="34" charset="0"/>
                <a:ea typeface="Calibri" panose="020F0502020204030204" pitchFamily="34" charset="0"/>
                <a:cs typeface="Arial" panose="020B0604020202020204" pitchFamily="34" charset="0"/>
              </a:rPr>
              <a:t>UCF and UF</a:t>
            </a:r>
            <a:endParaRPr lang="en-US" altLang="en-US" sz="800">
              <a:latin typeface="Calibri" panose="020F0502020204030204" pitchFamily="34" charset="0"/>
              <a:ea typeface="Calibri" panose="020F0502020204030204" pitchFamily="34" charset="0"/>
              <a:cs typeface="Arial" panose="020B0604020202020204" pitchFamily="34" charset="0"/>
            </a:endParaRPr>
          </a:p>
          <a:p>
            <a:pPr algn="ctr">
              <a:lnSpc>
                <a:spcPct val="98000"/>
              </a:lnSpc>
              <a:spcBef>
                <a:spcPct val="0"/>
              </a:spcBef>
              <a:buFontTx/>
              <a:buNone/>
            </a:pPr>
            <a:r>
              <a:rPr lang="en-US" altLang="en-US" sz="1800">
                <a:latin typeface="Calibri" panose="020F0502020204030204" pitchFamily="34" charset="0"/>
                <a:ea typeface="Calibri" panose="020F0502020204030204" pitchFamily="34" charset="0"/>
                <a:cs typeface="Arial" panose="020B0604020202020204" pitchFamily="34" charset="0"/>
              </a:rPr>
              <a:t>do NOT</a:t>
            </a:r>
            <a:endParaRPr lang="en-US" altLang="en-US" sz="800">
              <a:latin typeface="Calibri" panose="020F0502020204030204" pitchFamily="34" charset="0"/>
              <a:ea typeface="Calibri" panose="020F0502020204030204" pitchFamily="34" charset="0"/>
              <a:cs typeface="Arial" panose="020B0604020202020204" pitchFamily="34" charset="0"/>
            </a:endParaRPr>
          </a:p>
          <a:p>
            <a:pPr algn="ctr">
              <a:lnSpc>
                <a:spcPct val="102000"/>
              </a:lnSpc>
              <a:spcBef>
                <a:spcPct val="0"/>
              </a:spcBef>
              <a:buFontTx/>
              <a:buNone/>
            </a:pPr>
            <a:r>
              <a:rPr lang="en-US" altLang="en-US" sz="1800">
                <a:latin typeface="Calibri" panose="020F0502020204030204" pitchFamily="34" charset="0"/>
                <a:ea typeface="Calibri" panose="020F0502020204030204" pitchFamily="34" charset="0"/>
                <a:cs typeface="Arial" panose="020B0604020202020204" pitchFamily="34" charset="0"/>
              </a:rPr>
              <a:t>superscore on ACT, but all Florida Universities superscore on SAT!</a:t>
            </a:r>
            <a:endParaRPr lang="en-US" altLang="en-US" sz="80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638300" y="577850"/>
            <a:ext cx="1676400" cy="2552700"/>
          </a:xfrm>
          <a:prstGeom prst="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5" name="Rectangle 7"/>
          <p:cNvSpPr>
            <a:spLocks noChangeArrowheads="1"/>
          </p:cNvSpPr>
          <p:nvPr/>
        </p:nvSpPr>
        <p:spPr bwMode="auto">
          <a:xfrm>
            <a:off x="8686800" y="763588"/>
            <a:ext cx="18288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indent="5715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sz="1800">
                <a:latin typeface="Calibri"/>
                <a:ea typeface="Calibri" panose="020F0502020204030204" pitchFamily="34" charset="0"/>
                <a:cs typeface="Arial"/>
              </a:rPr>
              <a:t>Scores can be used as concordant scores for FAST ELA or BEST EOC!</a:t>
            </a:r>
            <a:endParaRPr lang="en-US" altLang="en-US" sz="800">
              <a:latin typeface="Calibri"/>
              <a:ea typeface="Calibri" panose="020F0502020204030204" pitchFamily="34" charset="0"/>
              <a:cs typeface="Arial"/>
            </a:endParaRPr>
          </a:p>
          <a:p>
            <a:pPr algn="ctr">
              <a:lnSpc>
                <a:spcPts val="100"/>
              </a:lnSpc>
              <a:spcBef>
                <a:spcPct val="0"/>
              </a:spcBef>
              <a:buNone/>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gn="ctr">
              <a:lnSpc>
                <a:spcPct val="98000"/>
              </a:lnSpc>
              <a:spcBef>
                <a:spcPct val="0"/>
              </a:spcBef>
              <a:buFontTx/>
              <a:buNone/>
            </a:pPr>
            <a:r>
              <a:rPr lang="en-US" altLang="en-US" sz="1800">
                <a:latin typeface="Calibri"/>
                <a:ea typeface="Calibri" panose="020F0502020204030204" pitchFamily="34" charset="0"/>
                <a:cs typeface="Arial"/>
              </a:rPr>
              <a:t>Sign up for</a:t>
            </a:r>
            <a:endParaRPr lang="en-US" altLang="en-US" sz="800">
              <a:latin typeface="Calibri"/>
              <a:ea typeface="Calibri" panose="020F0502020204030204" pitchFamily="34" charset="0"/>
              <a:cs typeface="Arial"/>
            </a:endParaRPr>
          </a:p>
          <a:p>
            <a:pPr algn="ctr">
              <a:lnSpc>
                <a:spcPct val="98000"/>
              </a:lnSpc>
              <a:spcBef>
                <a:spcPct val="0"/>
              </a:spcBef>
              <a:buFontTx/>
              <a:buNone/>
            </a:pPr>
            <a:r>
              <a:rPr lang="en-US" altLang="en-US" sz="1800">
                <a:latin typeface="Calibri"/>
                <a:ea typeface="Calibri" panose="020F0502020204030204" pitchFamily="34" charset="0"/>
                <a:cs typeface="Arial"/>
              </a:rPr>
              <a:t>ACT/SAT</a:t>
            </a:r>
            <a:endParaRPr lang="en-US" altLang="en-US" sz="800">
              <a:latin typeface="Calibri"/>
              <a:ea typeface="Calibri" panose="020F0502020204030204" pitchFamily="34" charset="0"/>
              <a:cs typeface="Arial"/>
            </a:endParaRPr>
          </a:p>
          <a:p>
            <a:pPr algn="ctr">
              <a:lnSpc>
                <a:spcPct val="0"/>
              </a:lnSpc>
              <a:spcBef>
                <a:spcPct val="0"/>
              </a:spcBef>
              <a:buFontTx/>
              <a:buNone/>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1800">
                <a:latin typeface="Calibri"/>
                <a:ea typeface="Calibri" panose="020F0502020204030204" pitchFamily="34" charset="0"/>
                <a:cs typeface="Arial"/>
              </a:rPr>
              <a:t>now!</a:t>
            </a:r>
            <a:endParaRPr lang="en-US" altLang="en-US" sz="800">
              <a:latin typeface="Calibri"/>
              <a:ea typeface="Calibri" panose="020F0502020204030204" pitchFamily="34" charset="0"/>
              <a:cs typeface="Arial"/>
            </a:endParaRPr>
          </a:p>
        </p:txBody>
      </p:sp>
      <p:sp>
        <p:nvSpPr>
          <p:cNvPr id="13" name="Rectangle 12"/>
          <p:cNvSpPr/>
          <p:nvPr/>
        </p:nvSpPr>
        <p:spPr>
          <a:xfrm>
            <a:off x="8686800" y="762000"/>
            <a:ext cx="1828800" cy="2476500"/>
          </a:xfrm>
          <a:prstGeom prst="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7" name="Rectangle 8"/>
          <p:cNvSpPr>
            <a:spLocks noChangeArrowheads="1"/>
          </p:cNvSpPr>
          <p:nvPr/>
        </p:nvSpPr>
        <p:spPr bwMode="auto">
          <a:xfrm>
            <a:off x="3808413" y="1143001"/>
            <a:ext cx="44958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97000"/>
              </a:lnSpc>
              <a:spcBef>
                <a:spcPct val="0"/>
              </a:spcBef>
              <a:buFontTx/>
              <a:buNone/>
            </a:pPr>
            <a:r>
              <a:rPr lang="en-US" altLang="en-US" sz="2500">
                <a:latin typeface="Calibri" panose="020F0502020204030204" pitchFamily="34" charset="0"/>
                <a:ea typeface="Calibri" panose="020F0502020204030204" pitchFamily="34" charset="0"/>
                <a:cs typeface="Arial" panose="020B0604020202020204" pitchFamily="34" charset="0"/>
              </a:rPr>
              <a:t>ACT Registration</a:t>
            </a:r>
          </a:p>
          <a:p>
            <a:pPr>
              <a:lnSpc>
                <a:spcPts val="25"/>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50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www.act.org</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nSpc>
                <a:spcPts val="1000"/>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nSpc>
                <a:spcPts val="1000"/>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nSpc>
                <a:spcPts val="1400"/>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500">
                <a:latin typeface="Calibri" panose="020F0502020204030204" pitchFamily="34" charset="0"/>
                <a:ea typeface="Calibri" panose="020F0502020204030204" pitchFamily="34" charset="0"/>
                <a:cs typeface="Arial" panose="020B0604020202020204" pitchFamily="34" charset="0"/>
              </a:rPr>
              <a:t>SAT Registration</a:t>
            </a:r>
          </a:p>
          <a:p>
            <a:pPr algn="ctr">
              <a:lnSpc>
                <a:spcPct val="100000"/>
              </a:lnSpc>
              <a:spcBef>
                <a:spcPct val="0"/>
              </a:spcBef>
              <a:buFontTx/>
              <a:buNone/>
            </a:pPr>
            <a:r>
              <a:rPr lang="en-US" altLang="en-US" sz="250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www.collegeboard.org</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nSpc>
                <a:spcPts val="1000"/>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nSpc>
                <a:spcPts val="1000"/>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nSpc>
                <a:spcPts val="1900"/>
              </a:lnSpc>
              <a:spcBef>
                <a:spcPct val="0"/>
              </a:spcBef>
              <a:buNone/>
            </a:pPr>
            <a:r>
              <a:rPr lang="en-US" altLang="en-US" sz="2500">
                <a:latin typeface="Times New Roman" panose="02020603050405020304" pitchFamily="18" charset="0"/>
                <a:ea typeface="Times New Roman" panose="02020603050405020304" pitchFamily="18" charset="0"/>
                <a:cs typeface="Arial" panose="020B0604020202020204" pitchFamily="34" charset="0"/>
              </a:rPr>
              <a:t> </a:t>
            </a:r>
            <a:endParaRPr lang="en-US" altLang="en-US" sz="2500">
              <a:latin typeface="Calibri" panose="020F050202020403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500">
                <a:latin typeface="Calibri" panose="020F0502020204030204" pitchFamily="34" charset="0"/>
                <a:ea typeface="Calibri" panose="020F0502020204030204" pitchFamily="34" charset="0"/>
                <a:cs typeface="Arial" panose="020B0604020202020204" pitchFamily="34" charset="0"/>
              </a:rPr>
              <a:t>*Free study resources in Guidance</a:t>
            </a:r>
          </a:p>
        </p:txBody>
      </p:sp>
      <p:sp>
        <p:nvSpPr>
          <p:cNvPr id="35848" name="Rectangle 9"/>
          <p:cNvSpPr>
            <a:spLocks noChangeArrowheads="1"/>
          </p:cNvSpPr>
          <p:nvPr/>
        </p:nvSpPr>
        <p:spPr bwMode="auto">
          <a:xfrm>
            <a:off x="875071" y="4825207"/>
            <a:ext cx="109280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a:solidFill>
                  <a:schemeClr val="accent1">
                    <a:lumMod val="60000"/>
                    <a:lumOff val="40000"/>
                  </a:schemeClr>
                </a:solidFill>
                <a:latin typeface="Calibri"/>
                <a:ea typeface="Calibri"/>
                <a:cs typeface="Arial"/>
              </a:rPr>
              <a:t>Students can receive up to 2 SAT Waivers and 2 ACT waivers beginning in 11th grade.</a:t>
            </a:r>
          </a:p>
          <a:p>
            <a:pPr algn="ctr">
              <a:lnSpc>
                <a:spcPct val="100000"/>
              </a:lnSpc>
              <a:spcBef>
                <a:spcPct val="0"/>
              </a:spcBef>
              <a:buNone/>
            </a:pPr>
            <a:r>
              <a:rPr lang="en-US" altLang="en-US">
                <a:solidFill>
                  <a:schemeClr val="accent1">
                    <a:lumMod val="60000"/>
                    <a:lumOff val="40000"/>
                  </a:schemeClr>
                </a:solidFill>
                <a:latin typeface="Calibri"/>
                <a:ea typeface="Calibri"/>
                <a:cs typeface="Arial"/>
              </a:rPr>
              <a:t>** Once students have created an account, please screenshot proof of your account and provide to counselor through email.  Counselor will provide waiver to you within one week pending availability. **</a:t>
            </a:r>
          </a:p>
        </p:txBody>
      </p:sp>
    </p:spTree>
    <p:extLst>
      <p:ext uri="{BB962C8B-B14F-4D97-AF65-F5344CB8AC3E}">
        <p14:creationId xmlns:p14="http://schemas.microsoft.com/office/powerpoint/2010/main" val="2883811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594851" y="236538"/>
            <a:ext cx="7954963" cy="533400"/>
          </a:xfrm>
        </p:spPr>
        <p:txBody>
          <a:bodyPr/>
          <a:lstStyle/>
          <a:p>
            <a:pPr eaLnBrk="1" hangingPunct="1">
              <a:defRPr/>
            </a:pPr>
            <a:r>
              <a:rPr lang="en-US" sz="3200" b="1" u="sng"/>
              <a:t>SAT and ACT</a:t>
            </a:r>
            <a:endParaRPr lang="en-US" sz="2800"/>
          </a:p>
        </p:txBody>
      </p:sp>
      <p:sp>
        <p:nvSpPr>
          <p:cNvPr id="25603" name="Rectangle 3"/>
          <p:cNvSpPr>
            <a:spLocks noGrp="1" noChangeArrowheads="1"/>
          </p:cNvSpPr>
          <p:nvPr>
            <p:ph idx="1"/>
          </p:nvPr>
        </p:nvSpPr>
        <p:spPr>
          <a:xfrm>
            <a:off x="1612491" y="594852"/>
            <a:ext cx="8771041" cy="5867400"/>
          </a:xfrm>
        </p:spPr>
        <p:txBody>
          <a:bodyPr>
            <a:normAutofit/>
          </a:bodyPr>
          <a:lstStyle/>
          <a:p>
            <a:pPr eaLnBrk="1" hangingPunct="1">
              <a:lnSpc>
                <a:spcPct val="80000"/>
              </a:lnSpc>
              <a:buFont typeface="Wingdings" panose="05000000000000000000" pitchFamily="2" charset="2"/>
              <a:buNone/>
              <a:defRPr/>
            </a:pPr>
            <a:endParaRPr lang="en-US" sz="1800" b="1">
              <a:solidFill>
                <a:schemeClr val="accent2"/>
              </a:solidFill>
              <a:latin typeface="News Gothic" pitchFamily="34" charset="0"/>
            </a:endParaRPr>
          </a:p>
          <a:p>
            <a:pPr eaLnBrk="1" hangingPunct="1">
              <a:lnSpc>
                <a:spcPct val="80000"/>
              </a:lnSpc>
              <a:spcBef>
                <a:spcPts val="1200"/>
              </a:spcBef>
              <a:buFont typeface="Wingdings" panose="05000000000000000000" pitchFamily="2" charset="2"/>
              <a:buNone/>
              <a:defRPr/>
            </a:pPr>
            <a:r>
              <a:rPr lang="en-US" sz="1600" b="1">
                <a:latin typeface="Bookman Old Style" pitchFamily="18" charset="0"/>
              </a:rPr>
              <a:t>Online registration - Must upload photo ID with registration. Both websites offer practice materials.  Also check out testpreview.com and sparknotes.com </a:t>
            </a:r>
            <a:r>
              <a:rPr lang="en-US" sz="1600" b="1">
                <a:solidFill>
                  <a:srgbClr val="33CCFF"/>
                </a:solidFill>
                <a:latin typeface="News Gothic" pitchFamily="34" charset="0"/>
              </a:rPr>
              <a:t>Scores must be sent  directly to the universities from SAT/ACT for admissions purposes.  Colleges recommend that you submit all of your scores to them and not utilize the </a:t>
            </a:r>
            <a:r>
              <a:rPr lang="en-US" sz="1600" b="1" i="1">
                <a:solidFill>
                  <a:srgbClr val="33CCFF"/>
                </a:solidFill>
                <a:latin typeface="News Gothic" pitchFamily="34" charset="0"/>
              </a:rPr>
              <a:t>Score Choice </a:t>
            </a:r>
            <a:r>
              <a:rPr lang="en-US" sz="1600" b="1">
                <a:solidFill>
                  <a:srgbClr val="33CCFF"/>
                </a:solidFill>
                <a:latin typeface="News Gothic" pitchFamily="34" charset="0"/>
              </a:rPr>
              <a:t>options.</a:t>
            </a:r>
            <a:r>
              <a:rPr lang="en-US" sz="1600" b="1">
                <a:solidFill>
                  <a:schemeClr val="accent1"/>
                </a:solidFill>
                <a:latin typeface="News Gothic" pitchFamily="34" charset="0"/>
              </a:rPr>
              <a:t> </a:t>
            </a:r>
            <a:r>
              <a:rPr lang="en-US" sz="1600" b="1">
                <a:solidFill>
                  <a:srgbClr val="FFC000"/>
                </a:solidFill>
                <a:latin typeface="News Gothic" pitchFamily="34" charset="0"/>
              </a:rPr>
              <a:t>Fee waivers are available through Guidance</a:t>
            </a:r>
          </a:p>
          <a:p>
            <a:pPr algn="ctr" eaLnBrk="1" hangingPunct="1">
              <a:lnSpc>
                <a:spcPct val="80000"/>
              </a:lnSpc>
              <a:buFont typeface="Wingdings" panose="05000000000000000000" pitchFamily="2" charset="2"/>
              <a:buNone/>
              <a:defRPr/>
            </a:pPr>
            <a:r>
              <a:rPr lang="en-US" sz="1400" b="1">
                <a:solidFill>
                  <a:srgbClr val="FFC000"/>
                </a:solidFill>
                <a:latin typeface="News Gothic" pitchFamily="34" charset="0"/>
              </a:rPr>
              <a:t>Rickards Code:  101663</a:t>
            </a:r>
          </a:p>
          <a:p>
            <a:pPr eaLnBrk="1" hangingPunct="1">
              <a:lnSpc>
                <a:spcPct val="80000"/>
              </a:lnSpc>
              <a:buFont typeface="Wingdings" panose="05000000000000000000" pitchFamily="2" charset="2"/>
              <a:buNone/>
              <a:defRPr/>
            </a:pPr>
            <a:r>
              <a:rPr lang="en-US" sz="1800" b="1">
                <a:solidFill>
                  <a:srgbClr val="FFC000"/>
                </a:solidFill>
                <a:latin typeface="News Gothic" pitchFamily="34" charset="0"/>
                <a:hlinkClick r:id="rId2"/>
              </a:rPr>
              <a:t>SAT- www.collegeboard.com</a:t>
            </a:r>
            <a:r>
              <a:rPr lang="en-US" sz="1800" b="1">
                <a:solidFill>
                  <a:srgbClr val="FFC000"/>
                </a:solidFill>
                <a:latin typeface="News Gothic" pitchFamily="34" charset="0"/>
              </a:rPr>
              <a:t> 			</a:t>
            </a:r>
            <a:r>
              <a:rPr lang="en-US" sz="1800" b="1">
                <a:solidFill>
                  <a:schemeClr val="accent1">
                    <a:lumMod val="60000"/>
                    <a:lumOff val="40000"/>
                  </a:schemeClr>
                </a:solidFill>
                <a:latin typeface="News Gothic" pitchFamily="34" charset="0"/>
              </a:rPr>
              <a:t> ACT- </a:t>
            </a:r>
            <a:r>
              <a:rPr lang="en-US" sz="1800" b="1">
                <a:solidFill>
                  <a:schemeClr val="accent1">
                    <a:lumMod val="60000"/>
                    <a:lumOff val="40000"/>
                  </a:schemeClr>
                </a:solidFill>
                <a:latin typeface="News Gothic" pitchFamily="34" charset="0"/>
                <a:hlinkClick r:id="rId3"/>
              </a:rPr>
              <a:t>www.act.org</a:t>
            </a:r>
            <a:r>
              <a:rPr lang="en-US" sz="1800" b="1">
                <a:solidFill>
                  <a:schemeClr val="accent1">
                    <a:lumMod val="60000"/>
                    <a:lumOff val="40000"/>
                  </a:schemeClr>
                </a:solidFill>
                <a:latin typeface="News Gothic" pitchFamily="34" charset="0"/>
              </a:rPr>
              <a:t>  </a:t>
            </a:r>
          </a:p>
        </p:txBody>
      </p:sp>
      <p:sp>
        <p:nvSpPr>
          <p:cNvPr id="30724" name="Rectangle 5"/>
          <p:cNvSpPr>
            <a:spLocks noChangeArrowheads="1"/>
          </p:cNvSpPr>
          <p:nvPr/>
        </p:nvSpPr>
        <p:spPr bwMode="auto">
          <a:xfrm flipV="1">
            <a:off x="4090989" y="1030288"/>
            <a:ext cx="57880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5" name="TextBox 4"/>
          <p:cNvSpPr txBox="1"/>
          <p:nvPr/>
        </p:nvSpPr>
        <p:spPr>
          <a:xfrm>
            <a:off x="3952567" y="6092920"/>
            <a:ext cx="5083277" cy="369332"/>
          </a:xfrm>
          <a:prstGeom prst="rect">
            <a:avLst/>
          </a:prstGeom>
          <a:noFill/>
        </p:spPr>
        <p:txBody>
          <a:bodyPr wrap="square" rtlCol="0">
            <a:spAutoFit/>
          </a:bodyPr>
          <a:lstStyle/>
          <a:p>
            <a:r>
              <a:rPr lang="en-US">
                <a:ln w="0"/>
                <a:solidFill>
                  <a:schemeClr val="accent1"/>
                </a:solidFill>
                <a:effectLst>
                  <a:outerShdw blurRad="38100" dist="25400" dir="5400000" algn="ctr" rotWithShape="0">
                    <a:srgbClr val="6E747A">
                      <a:alpha val="43000"/>
                    </a:srgbClr>
                  </a:outerShdw>
                </a:effectLst>
              </a:rPr>
              <a:t>Highlighted tests are held at Rickards</a:t>
            </a:r>
            <a:endParaRPr lang="en-US" b="1">
              <a:ln w="22225">
                <a:solidFill>
                  <a:schemeClr val="accent2"/>
                </a:solidFill>
                <a:prstDash val="solid"/>
              </a:ln>
              <a:solidFill>
                <a:schemeClr val="accent2">
                  <a:lumMod val="40000"/>
                  <a:lumOff val="60000"/>
                </a:schemeClr>
              </a:solidFill>
            </a:endParaRPr>
          </a:p>
        </p:txBody>
      </p:sp>
      <p:pic>
        <p:nvPicPr>
          <p:cNvPr id="7" name="Picture 6" descr="A screenshot of a computer&#10;&#10;AI-generated content may be incorrect.">
            <a:extLst>
              <a:ext uri="{FF2B5EF4-FFF2-40B4-BE49-F238E27FC236}">
                <a16:creationId xmlns:a16="http://schemas.microsoft.com/office/drawing/2014/main" id="{CD95DADB-C362-AF4D-5735-561EF9699EA9}"/>
              </a:ext>
            </a:extLst>
          </p:cNvPr>
          <p:cNvPicPr>
            <a:picLocks noChangeAspect="1"/>
          </p:cNvPicPr>
          <p:nvPr/>
        </p:nvPicPr>
        <p:blipFill>
          <a:blip r:embed="rId4"/>
          <a:srcRect l="18059" t="34336" r="57897" b="19799"/>
          <a:stretch>
            <a:fillRect/>
          </a:stretch>
        </p:blipFill>
        <p:spPr>
          <a:xfrm>
            <a:off x="5544207" y="2870639"/>
            <a:ext cx="5862532" cy="2407716"/>
          </a:xfrm>
          <a:prstGeom prst="rect">
            <a:avLst/>
          </a:prstGeom>
        </p:spPr>
      </p:pic>
      <p:pic>
        <p:nvPicPr>
          <p:cNvPr id="9" name="Picture 8">
            <a:extLst>
              <a:ext uri="{FF2B5EF4-FFF2-40B4-BE49-F238E27FC236}">
                <a16:creationId xmlns:a16="http://schemas.microsoft.com/office/drawing/2014/main" id="{4F2E9CEE-C4BA-F6B8-A231-BCC749D5D01E}"/>
              </a:ext>
            </a:extLst>
          </p:cNvPr>
          <p:cNvPicPr>
            <a:picLocks noChangeAspect="1"/>
          </p:cNvPicPr>
          <p:nvPr/>
        </p:nvPicPr>
        <p:blipFill>
          <a:blip r:embed="rId5"/>
          <a:stretch>
            <a:fillRect/>
          </a:stretch>
        </p:blipFill>
        <p:spPr>
          <a:xfrm>
            <a:off x="292319" y="2865384"/>
            <a:ext cx="5248603" cy="3005957"/>
          </a:xfrm>
          <a:prstGeom prst="rect">
            <a:avLst/>
          </a:prstGeom>
        </p:spPr>
      </p:pic>
    </p:spTree>
    <p:extLst>
      <p:ext uri="{BB962C8B-B14F-4D97-AF65-F5344CB8AC3E}">
        <p14:creationId xmlns:p14="http://schemas.microsoft.com/office/powerpoint/2010/main" val="2986063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071418" y="1057276"/>
            <a:ext cx="964276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200" b="1"/>
          </a:p>
          <a:p>
            <a:pPr>
              <a:spcBef>
                <a:spcPct val="0"/>
              </a:spcBef>
              <a:buClrTx/>
              <a:buSzTx/>
              <a:buFontTx/>
              <a:buNone/>
            </a:pPr>
            <a:endParaRPr lang="en-US" altLang="en-US" sz="1600" b="1"/>
          </a:p>
          <a:p>
            <a:pPr>
              <a:spcBef>
                <a:spcPct val="0"/>
              </a:spcBef>
              <a:buClrTx/>
              <a:buSzTx/>
              <a:buFontTx/>
              <a:buNone/>
            </a:pPr>
            <a:r>
              <a:rPr lang="en-US" altLang="en-US" sz="1600" b="1"/>
              <a:t>ACT Academy is Now Available </a:t>
            </a:r>
          </a:p>
          <a:p>
            <a:pPr>
              <a:spcBef>
                <a:spcPct val="0"/>
              </a:spcBef>
              <a:buClrTx/>
              <a:buSzTx/>
              <a:buFontTx/>
              <a:buNone/>
            </a:pPr>
            <a:r>
              <a:rPr lang="en-US" altLang="en-US" sz="1600"/>
              <a:t>Free, personalized practice for the ACT test.</a:t>
            </a:r>
          </a:p>
          <a:p>
            <a:pPr>
              <a:spcBef>
                <a:spcPct val="0"/>
              </a:spcBef>
              <a:buClrTx/>
              <a:buSzTx/>
              <a:buFontTx/>
              <a:buNone/>
            </a:pPr>
            <a:r>
              <a:rPr lang="en-US" altLang="en-US" sz="1600"/>
              <a:t>ACT Academy™ is a free online learning tool and test practice program designed to help you get the best score possible on the ACT test, and well on your way to college and career success.</a:t>
            </a:r>
          </a:p>
          <a:p>
            <a:pPr>
              <a:spcBef>
                <a:spcPct val="0"/>
              </a:spcBef>
              <a:buClrTx/>
              <a:buSzTx/>
              <a:buFontTx/>
              <a:buNone/>
            </a:pPr>
            <a:r>
              <a:rPr lang="en-US" altLang="en-US" sz="1600"/>
              <a:t>Through video lessons, interactive practice questions, full-length practice tests, educational games, and other materials targeted to your academic needs, ACT Academy provides you with a personalized study plan based on your previous scores from The ACT</a:t>
            </a:r>
            <a:r>
              <a:rPr lang="en-US" altLang="en-US" sz="1600" baseline="30000"/>
              <a:t>®</a:t>
            </a:r>
            <a:r>
              <a:rPr lang="en-US" altLang="en-US" sz="1600"/>
              <a:t> test, </a:t>
            </a:r>
            <a:r>
              <a:rPr lang="en-US" altLang="en-US" sz="1600" err="1"/>
              <a:t>PreACT</a:t>
            </a:r>
            <a:r>
              <a:rPr lang="en-US" altLang="en-US" sz="1600" baseline="30000"/>
              <a:t>®</a:t>
            </a:r>
            <a:r>
              <a:rPr lang="en-US" altLang="en-US" sz="1600"/>
              <a:t>, Official ACT practice tests, or in platform diagnostics.</a:t>
            </a:r>
          </a:p>
          <a:p>
            <a:pPr>
              <a:spcBef>
                <a:spcPct val="0"/>
              </a:spcBef>
              <a:buClrTx/>
              <a:buSzTx/>
              <a:buFontTx/>
              <a:buNone/>
            </a:pPr>
            <a:endParaRPr lang="en-US" altLang="en-US" sz="1600"/>
          </a:p>
          <a:p>
            <a:pPr>
              <a:spcBef>
                <a:spcPct val="0"/>
              </a:spcBef>
              <a:buClrTx/>
              <a:buSzTx/>
              <a:buFontTx/>
              <a:buNone/>
            </a:pPr>
            <a:endParaRPr lang="en-US" altLang="en-US" sz="1600"/>
          </a:p>
          <a:p>
            <a:pPr>
              <a:spcBef>
                <a:spcPct val="0"/>
              </a:spcBef>
              <a:buClrTx/>
              <a:buSzTx/>
              <a:buFontTx/>
              <a:buNone/>
            </a:pPr>
            <a:r>
              <a:rPr lang="en-US" altLang="en-US" sz="1600" b="1"/>
              <a:t>ACT Academy features:</a:t>
            </a:r>
            <a:endParaRPr lang="en-US" altLang="en-US" sz="1600"/>
          </a:p>
          <a:p>
            <a:pPr>
              <a:spcBef>
                <a:spcPct val="0"/>
              </a:spcBef>
              <a:buClrTx/>
              <a:buSzTx/>
              <a:buFont typeface="Arial" panose="020B0604020202020204" pitchFamily="34" charset="0"/>
              <a:buChar char="•"/>
            </a:pPr>
            <a:r>
              <a:rPr lang="en-US" altLang="en-US" sz="1600"/>
              <a:t>Personalized resources</a:t>
            </a:r>
          </a:p>
          <a:p>
            <a:pPr>
              <a:spcBef>
                <a:spcPct val="0"/>
              </a:spcBef>
              <a:buClrTx/>
              <a:buSzTx/>
              <a:buFont typeface="Arial" panose="020B0604020202020204" pitchFamily="34" charset="0"/>
              <a:buChar char="•"/>
            </a:pPr>
            <a:r>
              <a:rPr lang="en-US" altLang="en-US" sz="1600"/>
              <a:t>Accessible anytime/anywhere there is an internet connection</a:t>
            </a:r>
          </a:p>
          <a:p>
            <a:pPr>
              <a:spcBef>
                <a:spcPct val="0"/>
              </a:spcBef>
              <a:buClrTx/>
              <a:buSzTx/>
              <a:buFont typeface="Arial" panose="020B0604020202020204" pitchFamily="34" charset="0"/>
              <a:buChar char="•"/>
            </a:pPr>
            <a:r>
              <a:rPr lang="en-US" altLang="en-US" sz="1600"/>
              <a:t>Both a full length ACT test option as well as ACT test sections</a:t>
            </a:r>
          </a:p>
          <a:p>
            <a:pPr>
              <a:spcBef>
                <a:spcPct val="0"/>
              </a:spcBef>
              <a:buClrTx/>
              <a:buSzTx/>
              <a:buFont typeface="Arial" panose="020B0604020202020204" pitchFamily="34" charset="0"/>
              <a:buChar char="•"/>
            </a:pPr>
            <a:r>
              <a:rPr lang="en-US" altLang="en-US" sz="1600"/>
              <a:t>Educational games to drive mastery of content</a:t>
            </a:r>
          </a:p>
        </p:txBody>
      </p:sp>
      <p:sp>
        <p:nvSpPr>
          <p:cNvPr id="32771" name="Rectangle 4"/>
          <p:cNvSpPr>
            <a:spLocks noChangeArrowheads="1"/>
          </p:cNvSpPr>
          <p:nvPr/>
        </p:nvSpPr>
        <p:spPr bwMode="auto">
          <a:xfrm>
            <a:off x="3657600" y="990601"/>
            <a:ext cx="6172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a:p>
            <a:pPr>
              <a:spcBef>
                <a:spcPct val="0"/>
              </a:spcBef>
              <a:buClrTx/>
              <a:buSzTx/>
              <a:buFontTx/>
              <a:buNone/>
            </a:pPr>
            <a:r>
              <a:rPr lang="en-US" altLang="en-US"/>
              <a:t>FREE ACT TEST PREP!</a:t>
            </a:r>
          </a:p>
          <a:p>
            <a:pPr>
              <a:spcBef>
                <a:spcPct val="0"/>
              </a:spcBef>
              <a:buClrTx/>
              <a:buSzTx/>
              <a:buFontTx/>
              <a:buNone/>
            </a:pPr>
            <a:endParaRPr lang="en-US" altLang="en-US" sz="1800"/>
          </a:p>
          <a:p>
            <a:pPr>
              <a:spcBef>
                <a:spcPct val="0"/>
              </a:spcBef>
              <a:buClrTx/>
              <a:buSzTx/>
              <a:buFontTx/>
              <a:buNone/>
            </a:pPr>
            <a:r>
              <a:rPr lang="en-US" altLang="en-US" sz="1800">
                <a:hlinkClick r:id="rId2"/>
              </a:rPr>
              <a:t>http://www.act.org/content/act/en/products-and-services/the-act/test-preparation.html</a:t>
            </a:r>
            <a:r>
              <a:rPr lang="en-US" altLang="en-US" sz="1800"/>
              <a:t> </a:t>
            </a:r>
          </a:p>
        </p:txBody>
      </p:sp>
      <p:pic>
        <p:nvPicPr>
          <p:cNvPr id="327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9701"/>
            <a:ext cx="3556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49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07" y="220664"/>
            <a:ext cx="7764463" cy="457200"/>
          </a:xfrm>
        </p:spPr>
        <p:txBody>
          <a:bodyPr>
            <a:normAutofit fontScale="90000"/>
          </a:bodyPr>
          <a:lstStyle/>
          <a:p>
            <a:pPr>
              <a:defRPr/>
            </a:pPr>
            <a:r>
              <a:rPr lang="en-US"/>
              <a:t>Financial AID</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4" y="3899339"/>
            <a:ext cx="1778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1736725" y="1250841"/>
            <a:ext cx="87630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400">
                <a:latin typeface="Arial" panose="020B0604020202020204" pitchFamily="34" charset="0"/>
                <a:ea typeface="Calibri" panose="020F0502020204030204" pitchFamily="34" charset="0"/>
                <a:cs typeface="Arial" panose="020B0604020202020204" pitchFamily="34" charset="0"/>
              </a:rPr>
              <a:t>Students/families need to apply for financial aid! If you find you need financial help for college expenses and you </a:t>
            </a:r>
            <a:r>
              <a:rPr lang="en-US" altLang="en-US" sz="2400" u="sng">
                <a:latin typeface="Arial" panose="020B0604020202020204" pitchFamily="34" charset="0"/>
                <a:ea typeface="Calibri" panose="020F0502020204030204" pitchFamily="34" charset="0"/>
                <a:cs typeface="Arial" panose="020B0604020202020204" pitchFamily="34" charset="0"/>
              </a:rPr>
              <a:t>HAVE NOT</a:t>
            </a:r>
            <a:r>
              <a:rPr lang="en-US" altLang="en-US" sz="2400">
                <a:latin typeface="Arial" panose="020B0604020202020204" pitchFamily="34" charset="0"/>
                <a:ea typeface="Calibri" panose="020F0502020204030204" pitchFamily="34" charset="0"/>
                <a:cs typeface="Arial" panose="020B0604020202020204" pitchFamily="34" charset="0"/>
              </a:rPr>
              <a:t> applied for FAFSA (the Free Application for Federal Student Aid), you will not have the option to receive monies…..</a:t>
            </a:r>
            <a:endParaRPr lang="en-US" altLang="en-US" sz="1100">
              <a:latin typeface="Arial" panose="020B0604020202020204" pitchFamily="34" charset="0"/>
              <a:ea typeface="Calibri" panose="020F0502020204030204" pitchFamily="34" charset="0"/>
              <a:cs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a typeface="Calibri" panose="020F0502020204030204" pitchFamily="34" charset="0"/>
              <a:cs typeface="Arial" panose="020B0604020202020204" pitchFamily="34" charset="0"/>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725" y="3899339"/>
            <a:ext cx="1778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4"/>
          <p:cNvSpPr>
            <a:spLocks noChangeArrowheads="1"/>
          </p:cNvSpPr>
          <p:nvPr/>
        </p:nvSpPr>
        <p:spPr bwMode="auto">
          <a:xfrm>
            <a:off x="3944710" y="2848931"/>
            <a:ext cx="4572000" cy="38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dirty="0">
                <a:latin typeface="Calibri"/>
                <a:ea typeface="Calibri"/>
                <a:cs typeface="Arial"/>
              </a:rPr>
              <a:t>You will apply at </a:t>
            </a:r>
            <a:r>
              <a:rPr lang="en-US" dirty="0">
                <a:latin typeface="Rockwell"/>
                <a:ea typeface="Calibri"/>
                <a:cs typeface="Arial"/>
              </a:rPr>
              <a:t>https://studentaid.gov/h/apply-for-aid/fafsa</a:t>
            </a:r>
            <a:endParaRPr lang="en-US" altLang="en-US" sz="800" dirty="0">
              <a:latin typeface="Calibri"/>
              <a:ea typeface="Calibri"/>
              <a:cs typeface="Arial"/>
            </a:endParaRPr>
          </a:p>
          <a:p>
            <a:pPr>
              <a:lnSpc>
                <a:spcPts val="63"/>
              </a:lnSpc>
              <a:spcBef>
                <a:spcPct val="0"/>
              </a:spcBef>
              <a:buNone/>
            </a:pPr>
            <a:endParaRPr lang="en-US" altLang="en-US" sz="800">
              <a:latin typeface="Calibri" panose="020F0502020204030204" pitchFamily="34" charset="0"/>
              <a:ea typeface="Calibri" panose="020F0502020204030204" pitchFamily="34" charset="0"/>
              <a:cs typeface="Arial" panose="020B0604020202020204" pitchFamily="34" charset="0"/>
            </a:endParaRPr>
          </a:p>
          <a:p>
            <a:pPr algn="ctr">
              <a:lnSpc>
                <a:spcPct val="90000"/>
              </a:lnSpc>
              <a:spcBef>
                <a:spcPct val="0"/>
              </a:spcBef>
              <a:buFontTx/>
              <a:buNone/>
            </a:pPr>
            <a:r>
              <a:rPr lang="en-US" altLang="en-US" sz="1800" b="1" dirty="0">
                <a:latin typeface="Calibri"/>
                <a:ea typeface="Calibri"/>
                <a:cs typeface="Arial"/>
              </a:rPr>
              <a:t>The Free Application for Federal Student Aid (FAFSA) will be available </a:t>
            </a:r>
            <a:r>
              <a:rPr lang="en-US" altLang="en-US" sz="1800" b="1" u="sng" dirty="0">
                <a:latin typeface="Calibri"/>
                <a:ea typeface="Calibri"/>
                <a:cs typeface="Arial"/>
              </a:rPr>
              <a:t>December</a:t>
            </a:r>
            <a:r>
              <a:rPr lang="en-US" altLang="en-US" sz="1800" b="1" dirty="0">
                <a:latin typeface="Calibri"/>
                <a:ea typeface="Calibri"/>
                <a:cs typeface="Arial"/>
              </a:rPr>
              <a:t> and will use income information from two years prior to the academic year.</a:t>
            </a:r>
          </a:p>
          <a:p>
            <a:pPr algn="ctr">
              <a:lnSpc>
                <a:spcPct val="90000"/>
              </a:lnSpc>
              <a:spcBef>
                <a:spcPct val="0"/>
              </a:spcBef>
              <a:buFontTx/>
              <a:buNone/>
            </a:pPr>
            <a:endParaRPr lang="en-US" altLang="en-US" sz="1800" b="1">
              <a:latin typeface="Calibri" panose="020F0502020204030204" pitchFamily="34" charset="0"/>
              <a:ea typeface="Calibri" panose="020F0502020204030204" pitchFamily="34" charset="0"/>
              <a:cs typeface="Arial" panose="020B0604020202020204" pitchFamily="34" charset="0"/>
            </a:endParaRPr>
          </a:p>
          <a:p>
            <a:pPr algn="ctr">
              <a:lnSpc>
                <a:spcPct val="90000"/>
              </a:lnSpc>
              <a:spcBef>
                <a:spcPct val="0"/>
              </a:spcBef>
              <a:buNone/>
            </a:pPr>
            <a:r>
              <a:rPr lang="en-US" altLang="en-US" sz="1800" b="1" dirty="0">
                <a:latin typeface="Calibri"/>
                <a:ea typeface="Calibri"/>
                <a:cs typeface="Arial"/>
              </a:rPr>
              <a:t>Financial Aid/College Application day for seniors are October 6th for IB and </a:t>
            </a:r>
            <a:endParaRPr lang="en-US" altLang="en-US" sz="1800" b="1" dirty="0">
              <a:latin typeface="Calibri" panose="020F0502020204030204" pitchFamily="34" charset="0"/>
              <a:ea typeface="Calibri" panose="020F0502020204030204" pitchFamily="34" charset="0"/>
              <a:cs typeface="Arial" panose="020B0604020202020204" pitchFamily="34" charset="0"/>
            </a:endParaRPr>
          </a:p>
          <a:p>
            <a:pPr algn="ctr">
              <a:lnSpc>
                <a:spcPct val="90000"/>
              </a:lnSpc>
              <a:spcBef>
                <a:spcPct val="0"/>
              </a:spcBef>
              <a:buNone/>
            </a:pPr>
            <a:r>
              <a:rPr lang="en-US" altLang="en-US" sz="1800" b="1" dirty="0">
                <a:latin typeface="Calibri"/>
                <a:ea typeface="Calibri"/>
                <a:cs typeface="Arial"/>
              </a:rPr>
              <a:t>October 7th for non-IB students. </a:t>
            </a:r>
            <a:endParaRPr lang="en-US" altLang="en-US" sz="1800" b="1" dirty="0">
              <a:latin typeface="Calibri" panose="020F0502020204030204" pitchFamily="34" charset="0"/>
              <a:ea typeface="Calibri" panose="020F0502020204030204" pitchFamily="34" charset="0"/>
              <a:cs typeface="Arial" panose="020B0604020202020204" pitchFamily="34" charset="0"/>
            </a:endParaRPr>
          </a:p>
          <a:p>
            <a:pPr algn="ctr">
              <a:lnSpc>
                <a:spcPct val="90000"/>
              </a:lnSpc>
              <a:spcBef>
                <a:spcPct val="0"/>
              </a:spcBef>
              <a:buFontTx/>
              <a:buNone/>
            </a:pPr>
            <a:r>
              <a:rPr lang="en-US" altLang="en-US" sz="1800" b="1" dirty="0">
                <a:latin typeface="Calibri"/>
                <a:ea typeface="Calibri"/>
                <a:cs typeface="Arial"/>
              </a:rPr>
              <a:t>We will have a pop in Q and A session and an information session about Financial Aid with local college representatives.</a:t>
            </a:r>
          </a:p>
          <a:p>
            <a:pPr algn="ctr">
              <a:lnSpc>
                <a:spcPct val="90000"/>
              </a:lnSpc>
              <a:spcBef>
                <a:spcPct val="0"/>
              </a:spcBef>
              <a:buFontTx/>
              <a:buNone/>
            </a:pPr>
            <a:endParaRPr lang="en-US" altLang="en-US" sz="8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0291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729"/>
            <a:ext cx="7764463" cy="533400"/>
          </a:xfrm>
        </p:spPr>
        <p:txBody>
          <a:bodyPr>
            <a:normAutofit fontScale="90000"/>
          </a:bodyPr>
          <a:lstStyle/>
          <a:p>
            <a:pPr>
              <a:defRPr/>
            </a:pPr>
            <a:r>
              <a:rPr lang="en-US"/>
              <a:t>scholarships</a:t>
            </a:r>
          </a:p>
        </p:txBody>
      </p:sp>
      <p:sp>
        <p:nvSpPr>
          <p:cNvPr id="39939" name="Rectangle 2"/>
          <p:cNvSpPr>
            <a:spLocks noChangeArrowheads="1"/>
          </p:cNvSpPr>
          <p:nvPr/>
        </p:nvSpPr>
        <p:spPr bwMode="auto">
          <a:xfrm>
            <a:off x="2057400" y="990601"/>
            <a:ext cx="8305800" cy="529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800" b="1">
                <a:solidFill>
                  <a:srgbClr val="FA34D4"/>
                </a:solidFill>
                <a:latin typeface="Calibri"/>
                <a:ea typeface="Calibri"/>
                <a:cs typeface="Arial"/>
              </a:rPr>
              <a:t>Several ways to get scholarship information………..</a:t>
            </a:r>
            <a:endParaRPr lang="en-US" altLang="en-US" sz="1000">
              <a:latin typeface="Calibri"/>
              <a:ea typeface="Calibri"/>
              <a:cs typeface="Arial"/>
            </a:endParaRPr>
          </a:p>
          <a:p>
            <a:pPr>
              <a:lnSpc>
                <a:spcPct val="83000"/>
              </a:lnSpc>
              <a:spcBef>
                <a:spcPct val="0"/>
              </a:spcBef>
            </a:pPr>
            <a:r>
              <a:rPr lang="en-US" altLang="en-US" sz="2400">
                <a:latin typeface="Calibri"/>
                <a:ea typeface="Calibri"/>
                <a:cs typeface="Arial"/>
              </a:rPr>
              <a:t>FOCUS Communication/Canvas Posting regarding Scholarship opportunities</a:t>
            </a:r>
            <a:endParaRPr lang="en-US" altLang="en-US" sz="1000">
              <a:latin typeface="Calibri"/>
              <a:ea typeface="Calibri"/>
              <a:cs typeface="Arial"/>
            </a:endParaRPr>
          </a:p>
          <a:p>
            <a:pPr>
              <a:lnSpc>
                <a:spcPct val="0"/>
              </a:lnSpc>
              <a:spcBef>
                <a:spcPct val="0"/>
              </a:spcBef>
              <a:buFontTx/>
              <a:buNone/>
            </a:pP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ct val="0"/>
              </a:spcBef>
            </a:pPr>
            <a:r>
              <a:rPr lang="en-US" altLang="en-US" sz="2400">
                <a:latin typeface="Calibri"/>
                <a:ea typeface="Calibri"/>
                <a:cs typeface="Arial"/>
              </a:rPr>
              <a:t>Popular search engines to find Scholarships of interest</a:t>
            </a:r>
            <a:endParaRPr lang="en-US" altLang="en-US" sz="1000">
              <a:latin typeface="Calibri"/>
              <a:ea typeface="Calibri"/>
              <a:cs typeface="Arial"/>
            </a:endParaRPr>
          </a:p>
          <a:p>
            <a:pPr>
              <a:lnSpc>
                <a:spcPts val="1425"/>
              </a:lnSpc>
              <a:spcBef>
                <a:spcPct val="0"/>
              </a:spcBef>
              <a:buNone/>
            </a:pPr>
            <a:endParaRPr lang="en-US" altLang="en-US" sz="1000">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ct val="0"/>
              </a:spcBef>
              <a:buFontTx/>
              <a:buNone/>
            </a:pPr>
            <a:r>
              <a:rPr lang="en-US" altLang="en-US" sz="3200" b="1">
                <a:solidFill>
                  <a:srgbClr val="00B050"/>
                </a:solidFill>
                <a:latin typeface="Calibri"/>
                <a:ea typeface="Calibri"/>
                <a:cs typeface="Times New Roman"/>
              </a:rPr>
              <a:t>State Grants and Scholarships</a:t>
            </a:r>
            <a:endParaRPr lang="en-US" altLang="en-US" sz="1000">
              <a:latin typeface="Calibri"/>
              <a:ea typeface="Calibri"/>
              <a:cs typeface="Times New Roman"/>
            </a:endParaRPr>
          </a:p>
          <a:p>
            <a:pPr algn="ctr">
              <a:lnSpc>
                <a:spcPct val="75000"/>
              </a:lnSpc>
              <a:spcBef>
                <a:spcPct val="0"/>
              </a:spcBef>
              <a:buFontTx/>
              <a:buNone/>
            </a:pPr>
            <a:r>
              <a:rPr lang="en-US" altLang="en-US" sz="2400">
                <a:latin typeface="Calibri"/>
                <a:ea typeface="Calibri"/>
                <a:cs typeface="Times New Roman"/>
              </a:rPr>
              <a:t>Be sure to complete your Florida Financial Aid Application at</a:t>
            </a:r>
            <a:endParaRPr lang="en-US" altLang="en-US" sz="1000">
              <a:latin typeface="Calibri"/>
              <a:ea typeface="Calibri"/>
              <a:cs typeface="Times New Roman"/>
            </a:endParaRPr>
          </a:p>
          <a:p>
            <a:pPr algn="ctr">
              <a:lnSpc>
                <a:spcPct val="75000"/>
              </a:lnSpc>
              <a:spcBef>
                <a:spcPct val="0"/>
              </a:spcBef>
              <a:buFontTx/>
              <a:buNone/>
            </a:pPr>
            <a:r>
              <a:rPr lang="en-US" altLang="en-US" sz="2400" u="sng">
                <a:solidFill>
                  <a:srgbClr val="0563C1"/>
                </a:solidFill>
                <a:latin typeface="Calibri"/>
                <a:ea typeface="Calibri"/>
                <a:cs typeface="Times New Roman"/>
              </a:rPr>
              <a:t>www.floridastudentfinancialaid.org</a:t>
            </a:r>
            <a:r>
              <a:rPr lang="en-US" altLang="en-US" sz="2400">
                <a:solidFill>
                  <a:srgbClr val="0563C1"/>
                </a:solidFill>
                <a:latin typeface="Calibri"/>
                <a:ea typeface="Calibri"/>
                <a:cs typeface="Times New Roman"/>
              </a:rPr>
              <a:t> </a:t>
            </a:r>
            <a:r>
              <a:rPr lang="en-US" altLang="en-US" sz="2400">
                <a:solidFill>
                  <a:srgbClr val="FFFF00"/>
                </a:solidFill>
                <a:latin typeface="Calibri"/>
                <a:ea typeface="Calibri"/>
                <a:cs typeface="Times New Roman"/>
              </a:rPr>
              <a:t>so you are eligible for scholarship </a:t>
            </a:r>
            <a:r>
              <a:rPr lang="en-US" altLang="en-US" sz="2400">
                <a:latin typeface="Calibri"/>
                <a:ea typeface="Calibri"/>
                <a:cs typeface="Times New Roman"/>
              </a:rPr>
              <a:t>opportunities! You may begin the application process on and after December 2025 for 2025-2026 state scholarships and grants, which includes </a:t>
            </a:r>
            <a:r>
              <a:rPr lang="en-US" altLang="en-US" sz="2400">
                <a:solidFill>
                  <a:srgbClr val="FFFF00"/>
                </a:solidFill>
                <a:latin typeface="Calibri"/>
                <a:ea typeface="Calibri"/>
                <a:cs typeface="Times New Roman"/>
              </a:rPr>
              <a:t>Bright Futures</a:t>
            </a:r>
            <a:r>
              <a:rPr lang="en-US" altLang="en-US" sz="2400">
                <a:latin typeface="Calibri"/>
                <a:ea typeface="Calibri"/>
                <a:cs typeface="Times New Roman"/>
              </a:rPr>
              <a:t>.</a:t>
            </a:r>
            <a:endParaRPr lang="en-US" altLang="en-US" sz="1000">
              <a:latin typeface="Calibri"/>
              <a:ea typeface="Calibri"/>
              <a:cs typeface="Times New Roman"/>
            </a:endParaRPr>
          </a:p>
          <a:p>
            <a:pPr>
              <a:lnSpc>
                <a:spcPts val="1975"/>
              </a:lnSpc>
              <a:spcBef>
                <a:spcPct val="0"/>
              </a:spcBef>
              <a:buNone/>
            </a:pPr>
            <a:endParaRPr lang="en-US" altLang="en-US" sz="1000">
              <a:latin typeface="Calibri" panose="020F0502020204030204" pitchFamily="34" charset="0"/>
              <a:ea typeface="Calibri" panose="020F0502020204030204" pitchFamily="34" charset="0"/>
              <a:cs typeface="Times New Roman" panose="02020603050405020304" pitchFamily="18" charset="0"/>
            </a:endParaRPr>
          </a:p>
          <a:p>
            <a:pPr>
              <a:lnSpc>
                <a:spcPct val="75000"/>
              </a:lnSpc>
              <a:spcBef>
                <a:spcPct val="0"/>
              </a:spcBef>
            </a:pPr>
            <a:r>
              <a:rPr lang="en-US" altLang="en-US" sz="2400">
                <a:latin typeface="Calibri"/>
                <a:ea typeface="Calibri"/>
                <a:cs typeface="Times New Roman"/>
              </a:rPr>
              <a:t>Click on “State Grants, Scholarships and Applications” on left side of screen</a:t>
            </a:r>
            <a:endParaRPr lang="en-US" altLang="en-US" sz="1000">
              <a:latin typeface="Calibri"/>
              <a:ea typeface="Calibri"/>
              <a:cs typeface="Times New Roman"/>
            </a:endParaRPr>
          </a:p>
          <a:p>
            <a:pPr>
              <a:lnSpc>
                <a:spcPts val="25"/>
              </a:lnSpc>
              <a:spcBef>
                <a:spcPct val="0"/>
              </a:spcBef>
              <a:buNone/>
            </a:pPr>
            <a:endParaRPr lang="en-US" altLang="en-US" sz="100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ct val="0"/>
              </a:spcBef>
            </a:pPr>
            <a:r>
              <a:rPr lang="en-US" altLang="en-US" sz="2400">
                <a:latin typeface="Calibri"/>
                <a:ea typeface="Calibri"/>
                <a:cs typeface="Arial"/>
              </a:rPr>
              <a:t>Click on “Applications and Updates” tab at top on blue toolbar</a:t>
            </a:r>
            <a:endParaRPr lang="en-US" altLang="en-US" sz="1000">
              <a:latin typeface="Calibri"/>
              <a:ea typeface="Calibri"/>
              <a:cs typeface="Arial"/>
            </a:endParaRPr>
          </a:p>
          <a:p>
            <a:pPr>
              <a:lnSpc>
                <a:spcPct val="100000"/>
              </a:lnSpc>
              <a:spcBef>
                <a:spcPct val="0"/>
              </a:spcBef>
              <a:buFontTx/>
              <a:buNone/>
            </a:pPr>
            <a:br>
              <a:rPr lang="en-US" altLang="en-US" sz="1800">
                <a:latin typeface="Arial" panose="020B0604020202020204" pitchFamily="34" charset="0"/>
                <a:ea typeface="Calibri" panose="020F0502020204030204" pitchFamily="34" charset="0"/>
                <a:cs typeface="Arial" panose="020B0604020202020204" pitchFamily="34" charset="0"/>
              </a:rPr>
            </a:br>
            <a:endParaRPr lang="en-US" altLang="en-US" sz="1800">
              <a:latin typeface="Tahom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905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523" y="345596"/>
            <a:ext cx="7804099" cy="1947860"/>
          </a:xfrm>
        </p:spPr>
        <p:txBody>
          <a:bodyPr>
            <a:normAutofit/>
          </a:bodyPr>
          <a:lstStyle/>
          <a:p>
            <a:pPr algn="l">
              <a:defRPr/>
            </a:pPr>
            <a:r>
              <a:rPr lang="en-US" altLang="en-US" sz="3200">
                <a:solidFill>
                  <a:srgbClr val="00B050"/>
                </a:solidFill>
                <a:latin typeface="Arial"/>
                <a:ea typeface="Calibri"/>
                <a:cs typeface="Arial"/>
              </a:rPr>
              <a:t>Apply beginning </a:t>
            </a:r>
            <a:r>
              <a:rPr lang="en-US" altLang="en-US" sz="3200" u="sng">
                <a:solidFill>
                  <a:srgbClr val="00B050"/>
                </a:solidFill>
                <a:latin typeface="Arial"/>
                <a:ea typeface="Calibri"/>
                <a:cs typeface="Arial"/>
              </a:rPr>
              <a:t>December 2025</a:t>
            </a:r>
            <a:br>
              <a:rPr lang="en-US" altLang="en-US" sz="3200" u="sng">
                <a:latin typeface="Arial" panose="020B0604020202020204" pitchFamily="34" charset="0"/>
                <a:ea typeface="Calibri" panose="020F0502020204030204" pitchFamily="34" charset="0"/>
                <a:cs typeface="Arial" panose="020B0604020202020204" pitchFamily="34" charset="0"/>
              </a:rPr>
            </a:br>
            <a:r>
              <a:rPr lang="en-US" altLang="en-US" sz="3200">
                <a:solidFill>
                  <a:srgbClr val="00B050"/>
                </a:solidFill>
                <a:latin typeface="Arial"/>
                <a:ea typeface="Calibri"/>
                <a:cs typeface="Arial"/>
              </a:rPr>
              <a:t>Deadline to apply </a:t>
            </a:r>
            <a:r>
              <a:rPr lang="en-US" altLang="en-US" sz="3200" u="sng">
                <a:solidFill>
                  <a:srgbClr val="00B050"/>
                </a:solidFill>
                <a:latin typeface="Arial"/>
                <a:ea typeface="Calibri"/>
                <a:cs typeface="Arial"/>
              </a:rPr>
              <a:t>August 31, 2026</a:t>
            </a:r>
            <a:br>
              <a:rPr lang="en-US" altLang="en-US" sz="1600">
                <a:latin typeface="Arial" panose="020B0604020202020204" pitchFamily="34" charset="0"/>
              </a:rPr>
            </a:br>
            <a:endParaRPr lang="en-US"/>
          </a:p>
        </p:txBody>
      </p:sp>
      <p:pic>
        <p:nvPicPr>
          <p:cNvPr id="40963" name="Picture 5" descr="Image result for Bright fu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1925"/>
            <a:ext cx="28575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ChangeArrowheads="1"/>
          </p:cNvSpPr>
          <p:nvPr/>
        </p:nvSpPr>
        <p:spPr bwMode="auto">
          <a:xfrm>
            <a:off x="2895600" y="20574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180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www.floridastudentfinancialaidsg.org/home/applyhere.asp</a:t>
            </a:r>
            <a:endParaRPr lang="en-US" altLang="en-US" sz="80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676400" y="2427289"/>
            <a:ext cx="8839200" cy="4562788"/>
          </a:xfrm>
          <a:prstGeom prst="rect">
            <a:avLst/>
          </a:prstGeom>
        </p:spPr>
        <p:txBody>
          <a:bodyPr lIns="91440" tIns="45720" rIns="91440" bIns="45720" anchor="t">
            <a:spAutoFit/>
          </a:bodyPr>
          <a:lstStyle/>
          <a:p>
            <a:pPr>
              <a:defRPr/>
            </a:pPr>
            <a:r>
              <a:rPr lang="en-US" sz="2000">
                <a:latin typeface="Calibri"/>
                <a:ea typeface="Calibri"/>
                <a:cs typeface="Arial"/>
              </a:rPr>
              <a:t>7</a:t>
            </a:r>
            <a:r>
              <a:rPr lang="en-US" sz="2000" baseline="30000">
                <a:latin typeface="Calibri"/>
                <a:ea typeface="Calibri"/>
                <a:cs typeface="Arial"/>
              </a:rPr>
              <a:t>th</a:t>
            </a:r>
            <a:r>
              <a:rPr lang="en-US" sz="2000">
                <a:latin typeface="Calibri"/>
                <a:ea typeface="Calibri"/>
                <a:cs typeface="Arial"/>
              </a:rPr>
              <a:t> semester evaluations</a:t>
            </a:r>
          </a:p>
          <a:p>
            <a:pPr marL="285750" indent="-285750">
              <a:buFont typeface="Arial" panose="020B0604020202020204" pitchFamily="34" charset="0"/>
              <a:buChar char="•"/>
              <a:defRPr/>
            </a:pPr>
            <a:r>
              <a:rPr lang="en-US">
                <a:latin typeface="Calibri"/>
                <a:ea typeface="Calibri"/>
                <a:cs typeface="Calibri"/>
              </a:rPr>
              <a:t>Test scores through January</a:t>
            </a:r>
          </a:p>
          <a:p>
            <a:pPr marL="285750" indent="-285750">
              <a:buFont typeface="Arial" panose="020B0604020202020204" pitchFamily="34" charset="0"/>
              <a:buChar char="•"/>
              <a:defRPr/>
            </a:pPr>
            <a:r>
              <a:rPr lang="en-US">
                <a:latin typeface="Calibri"/>
                <a:ea typeface="Calibri"/>
                <a:cs typeface="Calibri"/>
              </a:rPr>
              <a:t>Community service hours through December</a:t>
            </a:r>
          </a:p>
          <a:p>
            <a:pPr>
              <a:lnSpc>
                <a:spcPts val="1000"/>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a:lnSpc>
                <a:spcPts val="1000"/>
              </a:lnSpc>
              <a:defRPr/>
            </a:pPr>
            <a:endParaRPr lang="en-US" sz="2000">
              <a:latin typeface="Times New Roman"/>
              <a:ea typeface="Calibri" panose="020F0502020204030204" pitchFamily="34" charset="0"/>
              <a:cs typeface="Arial"/>
            </a:endParaRPr>
          </a:p>
          <a:p>
            <a:pPr>
              <a:lnSpc>
                <a:spcPts val="1310"/>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marL="571500" algn="ctr">
              <a:lnSpc>
                <a:spcPct val="90000"/>
              </a:lnSpc>
              <a:defRPr/>
            </a:pPr>
            <a:r>
              <a:rPr lang="en-US" sz="2000" b="1">
                <a:solidFill>
                  <a:srgbClr val="144AF8"/>
                </a:solidFill>
                <a:latin typeface="Calibri"/>
                <a:ea typeface="Calibri"/>
                <a:cs typeface="Arial"/>
              </a:rPr>
              <a:t>Bright Futures scholarships can be used at any Florida public or private community college, university or vocational school. Everyone who meets the criteria will be awarded the money!</a:t>
            </a:r>
            <a:endParaRPr lang="en-US" sz="2000">
              <a:latin typeface="Calibri"/>
              <a:ea typeface="Calibri"/>
              <a:cs typeface="Arial"/>
            </a:endParaRPr>
          </a:p>
          <a:p>
            <a:pPr>
              <a:lnSpc>
                <a:spcPts val="1000"/>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a:lnSpc>
                <a:spcPts val="1715"/>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a:defRPr/>
            </a:pPr>
            <a:r>
              <a:rPr lang="en-US" sz="2000">
                <a:latin typeface="Calibri"/>
                <a:ea typeface="Calibri"/>
                <a:cs typeface="Arial"/>
              </a:rPr>
              <a:t>3 ways to qualify:</a:t>
            </a:r>
          </a:p>
          <a:p>
            <a:pPr>
              <a:lnSpc>
                <a:spcPts val="170"/>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defRPr/>
            </a:pPr>
            <a:r>
              <a:rPr lang="en-US" sz="2000">
                <a:latin typeface="Calibri"/>
                <a:ea typeface="Calibri"/>
                <a:cs typeface="Arial"/>
              </a:rPr>
              <a:t>Florida Academic Scholars (FAS) Award </a:t>
            </a:r>
          </a:p>
          <a:p>
            <a:pPr>
              <a:lnSpc>
                <a:spcPts val="145"/>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defRPr/>
            </a:pPr>
            <a:r>
              <a:rPr lang="en-US" sz="2000">
                <a:latin typeface="Calibri"/>
                <a:ea typeface="Calibri"/>
                <a:cs typeface="Arial"/>
              </a:rPr>
              <a:t>Florida Medallion Scholars (FMS) Award </a:t>
            </a:r>
          </a:p>
          <a:p>
            <a:pPr>
              <a:lnSpc>
                <a:spcPts val="170"/>
              </a:lnSpc>
              <a:defRPr/>
            </a:pPr>
            <a:endParaRPr lang="en-US" sz="2000">
              <a:latin typeface="Calibri" panose="020F0502020204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defRPr/>
            </a:pPr>
            <a:r>
              <a:rPr lang="en-US" sz="2000">
                <a:latin typeface="Calibri"/>
                <a:ea typeface="Calibri"/>
                <a:cs typeface="Arial"/>
              </a:rPr>
              <a:t>Gold Seal Vocational (GSV) Award</a:t>
            </a:r>
          </a:p>
          <a:p>
            <a:pPr>
              <a:defRPr/>
            </a:pPr>
            <a:br>
              <a:rPr lang="en-US" sz="2000">
                <a:latin typeface="Arial" panose="020B0604020202020204" pitchFamily="34" charset="0"/>
                <a:ea typeface="Arial" panose="020B0604020202020204" pitchFamily="34" charset="0"/>
              </a:rPr>
            </a:br>
            <a:endParaRPr lang="en-US"/>
          </a:p>
        </p:txBody>
      </p:sp>
      <p:sp>
        <p:nvSpPr>
          <p:cNvPr id="40966" name="Rectangle 7"/>
          <p:cNvSpPr>
            <a:spLocks noChangeArrowheads="1"/>
          </p:cNvSpPr>
          <p:nvPr/>
        </p:nvSpPr>
        <p:spPr bwMode="auto">
          <a:xfrm>
            <a:off x="6452419" y="2427288"/>
            <a:ext cx="495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a:latin typeface="Calibri"/>
                <a:ea typeface="Calibri"/>
                <a:cs typeface="Arial"/>
              </a:rPr>
              <a:t>8</a:t>
            </a:r>
            <a:r>
              <a:rPr lang="en-US" altLang="en-US" sz="1400">
                <a:latin typeface="Calibri"/>
                <a:ea typeface="Calibri"/>
                <a:cs typeface="Arial"/>
              </a:rPr>
              <a:t>th</a:t>
            </a:r>
            <a:r>
              <a:rPr lang="en-US" altLang="en-US">
                <a:latin typeface="Calibri"/>
                <a:ea typeface="Calibri"/>
                <a:cs typeface="Arial"/>
              </a:rPr>
              <a:t> semester evaluations</a:t>
            </a:r>
            <a:br>
              <a:rPr lang="en-US" altLang="en-US">
                <a:latin typeface="Calibri" panose="020F0502020204030204" pitchFamily="34" charset="0"/>
                <a:ea typeface="Calibri" panose="020F0502020204030204" pitchFamily="34" charset="0"/>
                <a:cs typeface="Arial" panose="020B0604020202020204" pitchFamily="34" charset="0"/>
              </a:rPr>
            </a:br>
            <a:r>
              <a:rPr lang="en-US" altLang="en-US" sz="1800">
                <a:latin typeface="Arial"/>
                <a:ea typeface="Calibri"/>
                <a:cs typeface="Arial"/>
              </a:rPr>
              <a:t>• </a:t>
            </a:r>
            <a:r>
              <a:rPr lang="en-US" altLang="en-US" sz="1800">
                <a:latin typeface="Calibri"/>
                <a:ea typeface="Calibri"/>
                <a:cs typeface="Arial"/>
              </a:rPr>
              <a:t>Test scores through August</a:t>
            </a:r>
            <a:endParaRPr lang="en-US" altLang="en-US" sz="900">
              <a:latin typeface="Calibri"/>
              <a:ea typeface="Calibri"/>
              <a:cs typeface="Arial"/>
            </a:endParaRPr>
          </a:p>
          <a:p>
            <a:pPr>
              <a:lnSpc>
                <a:spcPct val="100000"/>
              </a:lnSpc>
              <a:spcBef>
                <a:spcPct val="0"/>
              </a:spcBef>
              <a:buNone/>
            </a:pPr>
            <a:r>
              <a:rPr lang="en-US" altLang="en-US" sz="1800">
                <a:latin typeface="Arial" panose="020B0604020202020204" pitchFamily="34" charset="0"/>
                <a:ea typeface="Calibri" panose="020F0502020204030204" pitchFamily="34" charset="0"/>
                <a:cs typeface="Arial" panose="020B0604020202020204" pitchFamily="34" charset="0"/>
              </a:rPr>
              <a:t>• </a:t>
            </a:r>
            <a:r>
              <a:rPr lang="en-US" altLang="en-US" sz="1800">
                <a:latin typeface="Calibri" panose="020F0502020204030204" pitchFamily="34" charset="0"/>
                <a:ea typeface="Calibri" panose="020F0502020204030204" pitchFamily="34" charset="0"/>
                <a:cs typeface="Arial" panose="020B0604020202020204" pitchFamily="34" charset="0"/>
              </a:rPr>
              <a:t>Community service hours through Graduation</a:t>
            </a:r>
            <a:endParaRPr lang="en-US" altLang="en-US" sz="9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221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317" y="399038"/>
            <a:ext cx="9605360" cy="2192667"/>
          </a:xfrm>
        </p:spPr>
        <p:txBody>
          <a:bodyPr vert="horz" lIns="91440" tIns="45720" rIns="91440" bIns="45720" rtlCol="0" anchor="ctr">
            <a:noAutofit/>
          </a:bodyPr>
          <a:lstStyle/>
          <a:p>
            <a:pPr algn="ctr">
              <a:defRPr/>
            </a:pPr>
            <a:r>
              <a:rPr lang="en-US" sz="3600" u="sng"/>
              <a:t>Bright Futures</a:t>
            </a:r>
            <a:br>
              <a:rPr lang="en-US" sz="3600" u="sng"/>
            </a:br>
            <a:r>
              <a:rPr lang="en-US" sz="2800" u="sng"/>
              <a:t>Florida Academic Scholars (FAS)</a:t>
            </a:r>
            <a:br>
              <a:rPr lang="en-US" sz="2800" u="sng"/>
            </a:br>
            <a:r>
              <a:rPr lang="en-US" sz="2800" u="sng"/>
              <a:t>Florida Medallion Scholars (FMS)</a:t>
            </a:r>
            <a:br>
              <a:rPr lang="en-US" sz="2800" u="sng"/>
            </a:br>
            <a:r>
              <a:rPr lang="en-US" sz="2800" u="sng"/>
              <a:t>GOLD SEAL VOCATIONAL (</a:t>
            </a:r>
            <a:r>
              <a:rPr lang="en-US" sz="2800" u="sng" err="1"/>
              <a:t>gsv</a:t>
            </a:r>
            <a:r>
              <a:rPr lang="en-US" sz="2800" u="sng"/>
              <a:t>)</a:t>
            </a:r>
            <a:br>
              <a:rPr lang="en-US" sz="2800" u="sng"/>
            </a:br>
            <a:br>
              <a:rPr lang="en-US" sz="2800" u="sng"/>
            </a:br>
            <a:endParaRPr lang="en-US" sz="3600">
              <a:solidFill>
                <a:srgbClr val="000000"/>
              </a:solidFill>
            </a:endParaRPr>
          </a:p>
        </p:txBody>
      </p:sp>
      <p:pic>
        <p:nvPicPr>
          <p:cNvPr id="5" name="Content Placeholder 4" descr="A table with text and numbers&#10;&#10;Description automatically generated">
            <a:extLst>
              <a:ext uri="{FF2B5EF4-FFF2-40B4-BE49-F238E27FC236}">
                <a16:creationId xmlns:a16="http://schemas.microsoft.com/office/drawing/2014/main" id="{6E787730-2AE3-32F0-77F7-D6CC6A672E20}"/>
              </a:ext>
            </a:extLst>
          </p:cNvPr>
          <p:cNvPicPr>
            <a:picLocks noGrp="1" noChangeAspect="1"/>
          </p:cNvPicPr>
          <p:nvPr>
            <p:ph idx="1"/>
          </p:nvPr>
        </p:nvPicPr>
        <p:blipFill>
          <a:blip r:embed="rId2"/>
          <a:stretch>
            <a:fillRect/>
          </a:stretch>
        </p:blipFill>
        <p:spPr>
          <a:xfrm>
            <a:off x="2332948" y="2194560"/>
            <a:ext cx="7526104" cy="4024125"/>
          </a:xfrm>
          <a:prstGeom prst="rect">
            <a:avLst/>
          </a:prstGeom>
        </p:spPr>
      </p:pic>
    </p:spTree>
    <p:extLst>
      <p:ext uri="{BB962C8B-B14F-4D97-AF65-F5344CB8AC3E}">
        <p14:creationId xmlns:p14="http://schemas.microsoft.com/office/powerpoint/2010/main" val="1207627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24" y="3035382"/>
            <a:ext cx="26431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225" y="3035382"/>
            <a:ext cx="26447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p:cNvSpPr>
            <a:spLocks noChangeArrowheads="1"/>
          </p:cNvSpPr>
          <p:nvPr/>
        </p:nvSpPr>
        <p:spPr bwMode="auto">
          <a:xfrm>
            <a:off x="-650944" y="970534"/>
            <a:ext cx="13493888"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sz="2300" b="1">
                <a:solidFill>
                  <a:srgbClr val="FFC000"/>
                </a:solidFill>
                <a:latin typeface="Arial"/>
                <a:ea typeface="Calibri"/>
                <a:cs typeface="Arial"/>
              </a:rPr>
              <a:t>Sign up for ASVAB with LTC. Proctor before October 10th  </a:t>
            </a:r>
            <a:endParaRPr lang="en-US" altLang="en-US" sz="2300">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300">
                <a:latin typeface="Arial"/>
                <a:ea typeface="Calibri"/>
                <a:cs typeface="Arial"/>
              </a:rPr>
              <a:t>The </a:t>
            </a:r>
            <a:r>
              <a:rPr lang="en-US" altLang="en-US" sz="2300" b="1">
                <a:latin typeface="Arial"/>
                <a:ea typeface="Calibri"/>
                <a:cs typeface="Arial"/>
              </a:rPr>
              <a:t>Armed Services Vocational Aptitude Battery</a:t>
            </a:r>
            <a:r>
              <a:rPr lang="en-US" altLang="en-US" sz="2300">
                <a:latin typeface="Arial"/>
                <a:ea typeface="Calibri"/>
                <a:cs typeface="Arial"/>
              </a:rPr>
              <a:t> (ASVAB) </a:t>
            </a:r>
          </a:p>
          <a:p>
            <a:pPr algn="ctr">
              <a:lnSpc>
                <a:spcPct val="100000"/>
              </a:lnSpc>
              <a:spcBef>
                <a:spcPct val="0"/>
              </a:spcBef>
              <a:buNone/>
            </a:pPr>
            <a:r>
              <a:rPr lang="en-US" altLang="en-US" sz="2300">
                <a:latin typeface="Arial"/>
                <a:ea typeface="Calibri"/>
                <a:cs typeface="Arial"/>
              </a:rPr>
              <a:t>is a multiple choice test, administered by the United States Military </a:t>
            </a:r>
            <a:endParaRPr lang="en-US" altLang="en-US" sz="2300">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300">
                <a:latin typeface="Arial"/>
                <a:ea typeface="Calibri"/>
                <a:cs typeface="Arial"/>
              </a:rPr>
              <a:t>Entrance Processing Command, used to determine qualification </a:t>
            </a:r>
          </a:p>
          <a:p>
            <a:pPr algn="ctr">
              <a:lnSpc>
                <a:spcPct val="100000"/>
              </a:lnSpc>
              <a:spcBef>
                <a:spcPct val="0"/>
              </a:spcBef>
              <a:buFontTx/>
              <a:buNone/>
            </a:pPr>
            <a:r>
              <a:rPr lang="en-US" altLang="en-US" sz="2300">
                <a:latin typeface="Arial"/>
                <a:ea typeface="Calibri"/>
                <a:cs typeface="Arial"/>
              </a:rPr>
              <a:t>for enlistment in the United States Armed Forces.</a:t>
            </a:r>
          </a:p>
        </p:txBody>
      </p:sp>
      <p:sp>
        <p:nvSpPr>
          <p:cNvPr id="43013" name="Rectangle 4"/>
          <p:cNvSpPr>
            <a:spLocks noChangeArrowheads="1"/>
          </p:cNvSpPr>
          <p:nvPr/>
        </p:nvSpPr>
        <p:spPr bwMode="auto">
          <a:xfrm>
            <a:off x="1524000" y="5715001"/>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Rickards Military Liaison: Dr. King</a:t>
            </a:r>
          </a:p>
          <a:p>
            <a:pPr algn="ctr">
              <a:lnSpc>
                <a:spcPct val="100000"/>
              </a:lnSpc>
              <a:spcBef>
                <a:spcPct val="0"/>
              </a:spcBef>
              <a:buFontTx/>
              <a:buNone/>
            </a:pPr>
            <a:r>
              <a:rPr lang="en-US" altLang="en-US" sz="2600">
                <a:latin typeface="Arial" panose="020B0604020202020204" pitchFamily="34" charset="0"/>
                <a:ea typeface="Calibri" panose="020F0502020204030204" pitchFamily="34" charset="0"/>
                <a:cs typeface="Arial" panose="020B0604020202020204" pitchFamily="34" charset="0"/>
              </a:rPr>
              <a:t> in the Guidance office</a:t>
            </a:r>
            <a:endParaRPr lang="en-US" altLang="en-US" sz="1800">
              <a:latin typeface="Arial" panose="020B0604020202020204" pitchFamily="34" charset="0"/>
              <a:ea typeface="Calibri" panose="020F0502020204030204" pitchFamily="34" charset="0"/>
              <a:cs typeface="Arial" panose="020B0604020202020204" pitchFamily="34" charset="0"/>
            </a:endParaRPr>
          </a:p>
        </p:txBody>
      </p:sp>
      <p:sp>
        <p:nvSpPr>
          <p:cNvPr id="43014" name="Rectangle 5"/>
          <p:cNvSpPr>
            <a:spLocks noChangeArrowheads="1"/>
          </p:cNvSpPr>
          <p:nvPr/>
        </p:nvSpPr>
        <p:spPr bwMode="auto">
          <a:xfrm>
            <a:off x="4210320" y="3039434"/>
            <a:ext cx="3757612" cy="243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sz="2500" b="1" dirty="0">
                <a:solidFill>
                  <a:srgbClr val="FFFF00"/>
                </a:solidFill>
                <a:latin typeface="Arial"/>
                <a:ea typeface="Calibri"/>
                <a:cs typeface="Arial"/>
              </a:rPr>
              <a:t>FALL:  Tuesday, October 17th</a:t>
            </a:r>
            <a:r>
              <a:rPr lang="en-US" altLang="en-US" sz="2500" b="1" baseline="30000" dirty="0">
                <a:solidFill>
                  <a:srgbClr val="FFFF00"/>
                </a:solidFill>
                <a:latin typeface="Arial"/>
                <a:ea typeface="Calibri"/>
                <a:cs typeface="Arial"/>
              </a:rPr>
              <a:t>th</a:t>
            </a:r>
            <a:endParaRPr lang="en-US" altLang="en-US" sz="2500" b="1" baseline="300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endParaRPr lang="en-US" altLang="en-US" sz="2500" b="1" baseline="30000">
              <a:solidFill>
                <a:srgbClr val="FFFF00"/>
              </a:solidFill>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ct val="0"/>
              </a:spcBef>
              <a:buFontTx/>
              <a:buNone/>
            </a:pPr>
            <a:r>
              <a:rPr lang="en-US" altLang="en-US" sz="2500" b="1" baseline="30000" dirty="0">
                <a:solidFill>
                  <a:srgbClr val="FFFF00"/>
                </a:solidFill>
                <a:latin typeface="Arial"/>
                <a:ea typeface="Calibri"/>
                <a:cs typeface="Arial"/>
              </a:rPr>
              <a:t>Please see LTC. Proctor by October 10th to sign up.</a:t>
            </a:r>
          </a:p>
          <a:p>
            <a:pPr algn="ctr"/>
            <a:r>
              <a:rPr lang="en-US" sz="1600" b="1" cap="small" spc="25" dirty="0">
                <a:solidFill>
                  <a:srgbClr val="FFFF00"/>
                </a:solidFill>
                <a:latin typeface="Calibri"/>
                <a:ea typeface="Calibri"/>
                <a:cs typeface="Times New Roman"/>
                <a:hlinkClick r:id="rId3">
                  <a:extLst>
                    <a:ext uri="{A12FA001-AC4F-418D-AE19-62706E023703}">
                      <ahyp:hlinkClr xmlns:ahyp="http://schemas.microsoft.com/office/drawing/2018/hyperlinkcolor" val="tx"/>
                    </a:ext>
                  </a:extLst>
                </a:hlinkClick>
              </a:rPr>
              <a:t>ROBERT.PROCTOR@LEONSCHOOLS.NET</a:t>
            </a:r>
            <a:r>
              <a:rPr lang="en-US" sz="1600" b="1" cap="small" spc="25" dirty="0">
                <a:solidFill>
                  <a:srgbClr val="FFFF00"/>
                </a:solidFill>
                <a:latin typeface="Calibri"/>
                <a:ea typeface="Calibri"/>
                <a:cs typeface="Times New Roman"/>
              </a:rPr>
              <a:t> </a:t>
            </a:r>
            <a:endParaRPr lang="en-US" sz="1600">
              <a:solidFill>
                <a:srgbClr val="FFFF00"/>
              </a:solidFill>
              <a:latin typeface="Calibri"/>
              <a:ea typeface="Calibri"/>
              <a:cs typeface="Times New Roman"/>
            </a:endParaRPr>
          </a:p>
          <a:p>
            <a:pPr algn="ctr">
              <a:lnSpc>
                <a:spcPct val="100000"/>
              </a:lnSpc>
              <a:spcBef>
                <a:spcPct val="0"/>
              </a:spcBef>
              <a:buFontTx/>
              <a:buNone/>
            </a:pPr>
            <a:endParaRPr lang="en-US" altLang="en-US" sz="2500" b="1">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
        <p:nvSpPr>
          <p:cNvPr id="8" name="Title 7"/>
          <p:cNvSpPr>
            <a:spLocks noGrp="1"/>
          </p:cNvSpPr>
          <p:nvPr>
            <p:ph type="title"/>
          </p:nvPr>
        </p:nvSpPr>
        <p:spPr>
          <a:xfrm>
            <a:off x="437356" y="231776"/>
            <a:ext cx="7764463" cy="573088"/>
          </a:xfrm>
        </p:spPr>
        <p:txBody>
          <a:bodyPr>
            <a:normAutofit fontScale="90000"/>
          </a:bodyPr>
          <a:lstStyle/>
          <a:p>
            <a:pPr>
              <a:defRPr/>
            </a:pPr>
            <a:r>
              <a:rPr lang="en-US"/>
              <a:t>Military Bound?</a:t>
            </a:r>
          </a:p>
        </p:txBody>
      </p:sp>
    </p:spTree>
    <p:extLst>
      <p:ext uri="{BB962C8B-B14F-4D97-AF65-F5344CB8AC3E}">
        <p14:creationId xmlns:p14="http://schemas.microsoft.com/office/powerpoint/2010/main" val="162669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0" y="152400"/>
            <a:ext cx="7764463" cy="609600"/>
          </a:xfrm>
        </p:spPr>
        <p:txBody>
          <a:bodyPr>
            <a:normAutofit fontScale="90000"/>
          </a:bodyPr>
          <a:lstStyle/>
          <a:p>
            <a:pPr>
              <a:defRPr/>
            </a:pPr>
            <a:r>
              <a:rPr lang="en-US"/>
              <a:t>Workforce?</a:t>
            </a:r>
          </a:p>
        </p:txBody>
      </p:sp>
      <p:sp>
        <p:nvSpPr>
          <p:cNvPr id="3" name="Content Placeholder 2"/>
          <p:cNvSpPr>
            <a:spLocks noGrp="1"/>
          </p:cNvSpPr>
          <p:nvPr>
            <p:ph idx="1"/>
          </p:nvPr>
        </p:nvSpPr>
        <p:spPr>
          <a:xfrm>
            <a:off x="1189703" y="762000"/>
            <a:ext cx="9596284" cy="5791200"/>
          </a:xfrm>
        </p:spPr>
        <p:txBody>
          <a:bodyPr>
            <a:normAutofit fontScale="32500" lnSpcReduction="20000"/>
          </a:bodyPr>
          <a:lstStyle/>
          <a:p>
            <a:pPr>
              <a:defRPr/>
            </a:pPr>
            <a:r>
              <a:rPr lang="en-US" sz="8800"/>
              <a:t>Advancement in workforce may require further education or training</a:t>
            </a:r>
          </a:p>
          <a:p>
            <a:pPr>
              <a:defRPr/>
            </a:pPr>
            <a:r>
              <a:rPr lang="en-US" sz="8800"/>
              <a:t>Check out opportunities through Job Corp (info available in Guidance)</a:t>
            </a:r>
          </a:p>
          <a:p>
            <a:pPr>
              <a:defRPr/>
            </a:pPr>
            <a:r>
              <a:rPr lang="en-US" sz="8800" b="1"/>
              <a:t>Skills necessary to be successful in workforce:</a:t>
            </a:r>
            <a:endParaRPr lang="en-US" sz="8800"/>
          </a:p>
          <a:p>
            <a:pPr lvl="1">
              <a:defRPr/>
            </a:pPr>
            <a:r>
              <a:rPr lang="en-US" sz="8800"/>
              <a:t>Be prompt (on time)</a:t>
            </a:r>
          </a:p>
          <a:p>
            <a:pPr lvl="1">
              <a:defRPr/>
            </a:pPr>
            <a:r>
              <a:rPr lang="en-US" sz="8800"/>
              <a:t>Be pleasant (communication skills are vital)</a:t>
            </a:r>
          </a:p>
          <a:p>
            <a:pPr lvl="1">
              <a:defRPr/>
            </a:pPr>
            <a:r>
              <a:rPr lang="en-US" sz="8800"/>
              <a:t>Many employers drug test and check social media (keep it clean)</a:t>
            </a:r>
          </a:p>
          <a:p>
            <a:pPr lvl="1">
              <a:defRPr/>
            </a:pPr>
            <a:r>
              <a:rPr lang="en-US" sz="8800"/>
              <a:t>Be willing to adapt to change and address issues head-on (tactfully)</a:t>
            </a:r>
          </a:p>
          <a:p>
            <a:pPr lvl="1">
              <a:defRPr/>
            </a:pPr>
            <a:r>
              <a:rPr lang="en-US" sz="8800"/>
              <a:t>Accept challenges and work hard (earn your place)</a:t>
            </a:r>
          </a:p>
          <a:p>
            <a:pPr lvl="1">
              <a:defRPr/>
            </a:pPr>
            <a:r>
              <a:rPr lang="en-US" sz="8800"/>
              <a:t>Industry Certifications from Rickards Classes</a:t>
            </a:r>
          </a:p>
          <a:p>
            <a:pPr>
              <a:defRPr/>
            </a:pPr>
            <a:endParaRPr lang="en-US"/>
          </a:p>
        </p:txBody>
      </p:sp>
    </p:spTree>
    <p:extLst>
      <p:ext uri="{BB962C8B-B14F-4D97-AF65-F5344CB8AC3E}">
        <p14:creationId xmlns:p14="http://schemas.microsoft.com/office/powerpoint/2010/main" val="610240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2472"/>
            <a:ext cx="8610600" cy="1293028"/>
          </a:xfrm>
        </p:spPr>
        <p:txBody>
          <a:bodyPr/>
          <a:lstStyle/>
          <a:p>
            <a:pPr>
              <a:defRPr/>
            </a:pPr>
            <a:r>
              <a:rPr lang="en-US" err="1"/>
              <a:t>Ncaa</a:t>
            </a:r>
            <a:r>
              <a:rPr lang="en-US"/>
              <a:t>/NAIA Eligibility</a:t>
            </a:r>
          </a:p>
        </p:txBody>
      </p:sp>
      <p:sp>
        <p:nvSpPr>
          <p:cNvPr id="3" name="Content Placeholder 2"/>
          <p:cNvSpPr>
            <a:spLocks noGrp="1"/>
          </p:cNvSpPr>
          <p:nvPr>
            <p:ph idx="1"/>
          </p:nvPr>
        </p:nvSpPr>
        <p:spPr>
          <a:xfrm>
            <a:off x="5486401" y="2095500"/>
            <a:ext cx="4487863" cy="3308350"/>
          </a:xfrm>
        </p:spPr>
        <p:txBody>
          <a:bodyPr vert="horz" lIns="91440" tIns="45720" rIns="91440" bIns="45720" rtlCol="0" anchor="t">
            <a:normAutofit lnSpcReduction="10000"/>
          </a:bodyPr>
          <a:lstStyle/>
          <a:p>
            <a:pPr>
              <a:defRPr/>
            </a:pPr>
            <a:r>
              <a:rPr lang="en-US">
                <a:effectLst/>
              </a:rPr>
              <a:t>If you are interested in competing and receiving an athletics scholarship during your first year at a Division I or II school, you must be certified as eligible by the NCAA </a:t>
            </a:r>
            <a:r>
              <a:rPr lang="en-US"/>
              <a:t>or NAIA </a:t>
            </a:r>
            <a:r>
              <a:rPr lang="en-US">
                <a:effectLst/>
              </a:rPr>
              <a:t>Eligibility Center.</a:t>
            </a:r>
          </a:p>
          <a:p>
            <a:pPr marL="0" indent="0">
              <a:buNone/>
              <a:defRPr/>
            </a:pPr>
            <a:endParaRPr lang="en-US">
              <a:effectLst/>
            </a:endParaRPr>
          </a:p>
          <a:p>
            <a:pPr marL="0" indent="0" algn="ctr">
              <a:buNone/>
              <a:defRPr/>
            </a:pPr>
            <a:r>
              <a:rPr lang="en-US"/>
              <a:t>Contact: Ms. </a:t>
            </a:r>
            <a:r>
              <a:rPr lang="en-US" err="1"/>
              <a:t>Terraca</a:t>
            </a:r>
            <a:r>
              <a:rPr lang="en-US"/>
              <a:t> Jones</a:t>
            </a:r>
          </a:p>
          <a:p>
            <a:pPr marL="0" indent="0" algn="ctr">
              <a:buNone/>
              <a:defRPr/>
            </a:pPr>
            <a:endParaRPr lang="en-US"/>
          </a:p>
          <a:p>
            <a:pPr marL="0" indent="0" algn="ctr">
              <a:buNone/>
              <a:defRPr/>
            </a:pPr>
            <a:endParaRPr lang="en-US"/>
          </a:p>
        </p:txBody>
      </p:sp>
      <p:pic>
        <p:nvPicPr>
          <p:cNvPr id="450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6" y="1717221"/>
            <a:ext cx="30495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and red logo&#10;&#10;Description automatically generated">
            <a:extLst>
              <a:ext uri="{FF2B5EF4-FFF2-40B4-BE49-F238E27FC236}">
                <a16:creationId xmlns:a16="http://schemas.microsoft.com/office/drawing/2014/main" id="{8790433C-E5F3-72FA-153D-492E6CA86378}"/>
              </a:ext>
            </a:extLst>
          </p:cNvPr>
          <p:cNvPicPr>
            <a:picLocks noChangeAspect="1"/>
          </p:cNvPicPr>
          <p:nvPr/>
        </p:nvPicPr>
        <p:blipFill>
          <a:blip r:embed="rId3"/>
          <a:stretch>
            <a:fillRect/>
          </a:stretch>
        </p:blipFill>
        <p:spPr>
          <a:xfrm>
            <a:off x="1487942" y="4708071"/>
            <a:ext cx="3990975" cy="1714500"/>
          </a:xfrm>
          <a:prstGeom prst="rect">
            <a:avLst/>
          </a:prstGeom>
        </p:spPr>
      </p:pic>
    </p:spTree>
    <p:extLst>
      <p:ext uri="{BB962C8B-B14F-4D97-AF65-F5344CB8AC3E}">
        <p14:creationId xmlns:p14="http://schemas.microsoft.com/office/powerpoint/2010/main" val="223992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8194" y="755650"/>
            <a:ext cx="9724103" cy="6186309"/>
          </a:xfrm>
          <a:prstGeom prst="rect">
            <a:avLst/>
          </a:prstGeom>
        </p:spPr>
        <p:txBody>
          <a:bodyPr wrap="square">
            <a:spAutoFit/>
          </a:bodyPr>
          <a:lstStyle/>
          <a:p>
            <a:pPr marL="285750" indent="-285750">
              <a:buFont typeface="Arial" panose="020B0604020202020204" pitchFamily="34" charset="0"/>
              <a:buChar char="•"/>
              <a:defRPr/>
            </a:pPr>
            <a:r>
              <a:rPr lang="en-US" sz="2200">
                <a:solidFill>
                  <a:srgbClr val="FFFF00"/>
                </a:solidFill>
              </a:rPr>
              <a:t>Seniors are BUSY!</a:t>
            </a:r>
          </a:p>
          <a:p>
            <a:pPr marL="742950" lvl="1" indent="-285750">
              <a:buFont typeface="Wingdings" panose="05000000000000000000" pitchFamily="2" charset="2"/>
              <a:buChar char="§"/>
              <a:defRPr/>
            </a:pPr>
            <a:r>
              <a:rPr lang="en-US" sz="2200"/>
              <a:t> Students will need to learn how to effectively manage their time (on/off campus)</a:t>
            </a:r>
          </a:p>
          <a:p>
            <a:pPr>
              <a:defRPr/>
            </a:pPr>
            <a:endParaRPr lang="en-US" sz="2200"/>
          </a:p>
          <a:p>
            <a:pPr marL="285750" indent="-285750">
              <a:buFont typeface="Arial" panose="020B0604020202020204" pitchFamily="34" charset="0"/>
              <a:buChar char="•"/>
              <a:defRPr/>
            </a:pPr>
            <a:r>
              <a:rPr lang="en-US" sz="2200">
                <a:solidFill>
                  <a:srgbClr val="FFFF00"/>
                </a:solidFill>
              </a:rPr>
              <a:t>Emotions are all over the place!</a:t>
            </a:r>
          </a:p>
          <a:p>
            <a:pPr marL="742950" lvl="1" indent="-285750">
              <a:buFont typeface="Wingdings" panose="05000000000000000000" pitchFamily="2" charset="2"/>
              <a:buChar char="§"/>
              <a:defRPr/>
            </a:pPr>
            <a:r>
              <a:rPr lang="en-US" sz="2200"/>
              <a:t> Joy, scared, sadness, overwhelmed (especially towards the end), anxious, etc.</a:t>
            </a:r>
          </a:p>
          <a:p>
            <a:pPr>
              <a:defRPr/>
            </a:pPr>
            <a:endParaRPr lang="en-US" sz="2200"/>
          </a:p>
          <a:p>
            <a:pPr marL="285750" indent="-285750">
              <a:buFont typeface="Arial" panose="020B0604020202020204" pitchFamily="34" charset="0"/>
              <a:buChar char="•"/>
              <a:defRPr/>
            </a:pPr>
            <a:r>
              <a:rPr lang="en-US" sz="2200">
                <a:solidFill>
                  <a:srgbClr val="FFFF00"/>
                </a:solidFill>
              </a:rPr>
              <a:t>Various paperwork/documentation and responsibility for meeting expected deadlines</a:t>
            </a:r>
          </a:p>
          <a:p>
            <a:pPr marL="742950" lvl="1" indent="-285750">
              <a:buFont typeface="Wingdings" panose="05000000000000000000" pitchFamily="2" charset="2"/>
              <a:buChar char="§"/>
              <a:defRPr/>
            </a:pPr>
            <a:r>
              <a:rPr lang="en-US" sz="2200"/>
              <a:t>Coursework, senior fees, event dates, college applications, scholarships, FAFSA, Selective Service/ASVAB, ACT/SAT/PERT, service hours, etc.</a:t>
            </a:r>
          </a:p>
          <a:p>
            <a:pPr>
              <a:defRPr/>
            </a:pPr>
            <a:endParaRPr lang="en-US" sz="2200"/>
          </a:p>
          <a:p>
            <a:pPr marL="285750" indent="-285750">
              <a:buFont typeface="Arial" panose="020B0604020202020204" pitchFamily="34" charset="0"/>
              <a:buChar char="•"/>
              <a:defRPr/>
            </a:pPr>
            <a:r>
              <a:rPr lang="en-US" sz="2200">
                <a:solidFill>
                  <a:srgbClr val="FFFF00"/>
                </a:solidFill>
              </a:rPr>
              <a:t>Decisions to be made!</a:t>
            </a:r>
          </a:p>
          <a:p>
            <a:pPr marL="742950" lvl="1" indent="-285750">
              <a:buFont typeface="Wingdings" panose="05000000000000000000" pitchFamily="2" charset="2"/>
              <a:buChar char="§"/>
              <a:defRPr/>
            </a:pPr>
            <a:r>
              <a:rPr lang="en-US" sz="2200"/>
              <a:t>Have a plan! Whether post-secondary institution </a:t>
            </a:r>
          </a:p>
          <a:p>
            <a:pPr lvl="1">
              <a:defRPr/>
            </a:pPr>
            <a:r>
              <a:rPr lang="en-US" sz="2200"/>
              <a:t>(academic college/university/vocational), military, </a:t>
            </a:r>
          </a:p>
          <a:p>
            <a:pPr lvl="1">
              <a:defRPr/>
            </a:pPr>
            <a:r>
              <a:rPr lang="en-US" sz="2200"/>
              <a:t>or workforce…..have a plan!</a:t>
            </a:r>
          </a:p>
        </p:txBody>
      </p:sp>
      <p:sp>
        <p:nvSpPr>
          <p:cNvPr id="6" name="Title 5"/>
          <p:cNvSpPr>
            <a:spLocks noGrp="1"/>
          </p:cNvSpPr>
          <p:nvPr>
            <p:ph type="title"/>
          </p:nvPr>
        </p:nvSpPr>
        <p:spPr>
          <a:xfrm>
            <a:off x="1387476" y="0"/>
            <a:ext cx="9280525" cy="755650"/>
          </a:xfrm>
        </p:spPr>
        <p:txBody>
          <a:bodyPr/>
          <a:lstStyle/>
          <a:p>
            <a:pPr>
              <a:defRPr/>
            </a:pPr>
            <a:r>
              <a:rPr lang="en-US"/>
              <a:t>What to expect your senior year</a:t>
            </a:r>
          </a:p>
        </p:txBody>
      </p:sp>
    </p:spTree>
    <p:extLst>
      <p:ext uri="{BB962C8B-B14F-4D97-AF65-F5344CB8AC3E}">
        <p14:creationId xmlns:p14="http://schemas.microsoft.com/office/powerpoint/2010/main" val="2832964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92728" y="360218"/>
            <a:ext cx="8153400" cy="609600"/>
          </a:xfrm>
        </p:spPr>
        <p:txBody>
          <a:bodyPr>
            <a:normAutofit fontScale="90000"/>
          </a:bodyPr>
          <a:lstStyle/>
          <a:p>
            <a:pPr>
              <a:defRPr/>
            </a:pPr>
            <a:r>
              <a:rPr lang="en-US" sz="4000"/>
              <a:t> </a:t>
            </a:r>
            <a:r>
              <a:rPr lang="en-US" u="sng"/>
              <a:t>NCAA Requirements</a:t>
            </a:r>
          </a:p>
        </p:txBody>
      </p:sp>
      <p:sp>
        <p:nvSpPr>
          <p:cNvPr id="30723" name="AutoShape 3"/>
          <p:cNvSpPr>
            <a:spLocks noGrp="1" noChangeAspect="1" noChangeArrowheads="1"/>
          </p:cNvSpPr>
          <p:nvPr>
            <p:ph idx="1"/>
          </p:nvPr>
        </p:nvSpPr>
        <p:spPr>
          <a:xfrm>
            <a:off x="1676400" y="1447800"/>
            <a:ext cx="12192000" cy="3733800"/>
          </a:xfrm>
        </p:spPr>
        <p:txBody>
          <a:bodyPr>
            <a:normAutofit fontScale="85000" lnSpcReduction="20000"/>
          </a:bodyPr>
          <a:lstStyle/>
          <a:p>
            <a:pPr>
              <a:lnSpc>
                <a:spcPct val="80000"/>
              </a:lnSpc>
              <a:buNone/>
              <a:defRPr/>
            </a:pPr>
            <a:endParaRPr lang="en-US" b="1" u="sng">
              <a:latin typeface="Arial Rounded MT Bold" panose="020F0704030504030204" pitchFamily="34" charset="0"/>
            </a:endParaRPr>
          </a:p>
          <a:p>
            <a:pPr>
              <a:lnSpc>
                <a:spcPct val="80000"/>
              </a:lnSpc>
              <a:buNone/>
              <a:defRPr/>
            </a:pPr>
            <a:r>
              <a:rPr lang="en-US" b="1">
                <a:latin typeface="Arial Rounded MT Bold" panose="020F0704030504030204" pitchFamily="34" charset="0"/>
              </a:rPr>
              <a:t>	- 2.3 minimum gpa</a:t>
            </a:r>
          </a:p>
          <a:p>
            <a:pPr>
              <a:lnSpc>
                <a:spcPct val="80000"/>
              </a:lnSpc>
              <a:buNone/>
              <a:defRPr/>
            </a:pPr>
            <a:r>
              <a:rPr lang="en-US" b="1">
                <a:latin typeface="Arial Rounded MT Bold" panose="020F0704030504030204" pitchFamily="34" charset="0"/>
              </a:rPr>
              <a:t>	- Must complete 10  of the 16 core classes before spring term of junior</a:t>
            </a:r>
          </a:p>
          <a:p>
            <a:pPr>
              <a:lnSpc>
                <a:spcPct val="80000"/>
              </a:lnSpc>
              <a:buNone/>
              <a:defRPr/>
            </a:pPr>
            <a:r>
              <a:rPr lang="en-US" b="1">
                <a:latin typeface="Arial Rounded MT Bold" panose="020F0704030504030204" pitchFamily="34" charset="0"/>
              </a:rPr>
              <a:t>	year.</a:t>
            </a:r>
          </a:p>
          <a:p>
            <a:pPr>
              <a:lnSpc>
                <a:spcPct val="80000"/>
              </a:lnSpc>
              <a:buNone/>
              <a:defRPr/>
            </a:pPr>
            <a:endParaRPr lang="en-US" b="1" i="1">
              <a:latin typeface="Arial Rounded MT Bold" panose="020F0704030504030204" pitchFamily="34" charset="0"/>
            </a:endParaRPr>
          </a:p>
          <a:p>
            <a:pPr>
              <a:lnSpc>
                <a:spcPct val="80000"/>
              </a:lnSpc>
              <a:buNone/>
              <a:defRPr/>
            </a:pPr>
            <a:r>
              <a:rPr lang="en-US" b="1" u="sng">
                <a:latin typeface="Arial Rounded MT Bold" panose="020F0704030504030204" pitchFamily="34" charset="0"/>
              </a:rPr>
              <a:t>DIVISION I</a:t>
            </a:r>
            <a:r>
              <a:rPr lang="en-US" b="1">
                <a:latin typeface="Arial Rounded MT Bold" panose="020F0704030504030204" pitchFamily="34" charset="0"/>
              </a:rPr>
              <a:t> -  16 Core Courses				     </a:t>
            </a:r>
            <a:r>
              <a:rPr lang="en-US" b="1">
                <a:latin typeface="Century Schoolbook" panose="02040604050505020304" pitchFamily="18" charset="0"/>
              </a:rPr>
              <a:t>		</a:t>
            </a:r>
          </a:p>
          <a:p>
            <a:pPr>
              <a:lnSpc>
                <a:spcPct val="80000"/>
              </a:lnSpc>
              <a:buNone/>
              <a:defRPr/>
            </a:pPr>
            <a:r>
              <a:rPr lang="en-US" b="1">
                <a:latin typeface="Century Schoolbook" panose="02040604050505020304" pitchFamily="18" charset="0"/>
              </a:rPr>
              <a:t>4 </a:t>
            </a:r>
            <a:r>
              <a:rPr lang="en-US" b="1"/>
              <a:t>years of English.			</a:t>
            </a:r>
          </a:p>
          <a:p>
            <a:pPr>
              <a:lnSpc>
                <a:spcPct val="80000"/>
              </a:lnSpc>
              <a:buNone/>
              <a:defRPr/>
            </a:pPr>
            <a:r>
              <a:rPr lang="en-US" b="1"/>
              <a:t>3 years of mathematics (Algebra I or higher)		    </a:t>
            </a:r>
          </a:p>
          <a:p>
            <a:pPr>
              <a:lnSpc>
                <a:spcPct val="80000"/>
              </a:lnSpc>
              <a:buNone/>
              <a:defRPr/>
            </a:pPr>
            <a:r>
              <a:rPr lang="en-US" b="1"/>
              <a:t>2 years of science </a:t>
            </a:r>
          </a:p>
          <a:p>
            <a:pPr>
              <a:lnSpc>
                <a:spcPct val="80000"/>
              </a:lnSpc>
              <a:buNone/>
              <a:defRPr/>
            </a:pPr>
            <a:r>
              <a:rPr lang="en-US" b="1"/>
              <a:t>1 year of additional English, math or science			    </a:t>
            </a:r>
          </a:p>
          <a:p>
            <a:pPr>
              <a:lnSpc>
                <a:spcPct val="80000"/>
              </a:lnSpc>
              <a:buNone/>
              <a:defRPr/>
            </a:pPr>
            <a:r>
              <a:rPr lang="en-US" b="1"/>
              <a:t>2 years of social science.</a:t>
            </a:r>
          </a:p>
          <a:p>
            <a:pPr>
              <a:lnSpc>
                <a:spcPct val="80000"/>
              </a:lnSpc>
              <a:buNone/>
              <a:defRPr/>
            </a:pPr>
            <a:r>
              <a:rPr lang="en-US" b="1"/>
              <a:t>4 years of additional academic courses</a:t>
            </a:r>
          </a:p>
          <a:p>
            <a:pPr>
              <a:lnSpc>
                <a:spcPct val="80000"/>
              </a:lnSpc>
              <a:buNone/>
              <a:defRPr/>
            </a:pPr>
            <a:endParaRPr lang="en-US" b="1">
              <a:solidFill>
                <a:schemeClr val="bg2">
                  <a:lumMod val="75000"/>
                </a:schemeClr>
              </a:solidFill>
            </a:endParaRPr>
          </a:p>
          <a:p>
            <a:pPr>
              <a:lnSpc>
                <a:spcPct val="80000"/>
              </a:lnSpc>
              <a:buNone/>
              <a:defRPr/>
            </a:pPr>
            <a:endParaRPr lang="en-US">
              <a:solidFill>
                <a:schemeClr val="bg2">
                  <a:lumMod val="75000"/>
                </a:schemeClr>
              </a:solidFill>
            </a:endParaRPr>
          </a:p>
          <a:p>
            <a:pPr>
              <a:lnSpc>
                <a:spcPct val="80000"/>
              </a:lnSpc>
              <a:buNone/>
              <a:defRPr/>
            </a:pPr>
            <a:endParaRPr lang="en-US" sz="1500">
              <a:solidFill>
                <a:schemeClr val="bg2">
                  <a:lumMod val="75000"/>
                </a:schemeClr>
              </a:solidFill>
            </a:endParaRPr>
          </a:p>
          <a:p>
            <a:pPr>
              <a:lnSpc>
                <a:spcPct val="80000"/>
              </a:lnSpc>
              <a:buNone/>
              <a:defRPr/>
            </a:pPr>
            <a:endParaRPr lang="en-US" sz="1500">
              <a:solidFill>
                <a:schemeClr val="bg2">
                  <a:lumMod val="75000"/>
                </a:schemeClr>
              </a:solidFill>
            </a:endParaRPr>
          </a:p>
          <a:p>
            <a:pPr>
              <a:lnSpc>
                <a:spcPct val="80000"/>
              </a:lnSpc>
              <a:buNone/>
              <a:defRPr/>
            </a:pPr>
            <a:endParaRPr lang="en-US" sz="1500">
              <a:solidFill>
                <a:schemeClr val="bg2">
                  <a:lumMod val="75000"/>
                </a:schemeClr>
              </a:solidFill>
              <a:latin typeface="Century Schoolbook" panose="02040604050505020304" pitchFamily="18" charset="0"/>
            </a:endParaRPr>
          </a:p>
          <a:p>
            <a:pPr>
              <a:lnSpc>
                <a:spcPct val="80000"/>
              </a:lnSpc>
              <a:buNone/>
              <a:defRPr/>
            </a:pPr>
            <a:endParaRPr lang="en-US" sz="1500">
              <a:solidFill>
                <a:schemeClr val="bg2">
                  <a:lumMod val="75000"/>
                </a:schemeClr>
              </a:solidFill>
              <a:latin typeface="Century Schoolbook" panose="02040604050505020304" pitchFamily="18" charset="0"/>
            </a:endParaRPr>
          </a:p>
          <a:p>
            <a:pPr>
              <a:lnSpc>
                <a:spcPct val="80000"/>
              </a:lnSpc>
              <a:buNone/>
              <a:defRPr/>
            </a:pPr>
            <a:endParaRPr lang="en-US" sz="1500">
              <a:solidFill>
                <a:schemeClr val="bg2">
                  <a:lumMod val="75000"/>
                </a:schemeClr>
              </a:solidFill>
              <a:latin typeface="Century Schoolbook" panose="02040604050505020304" pitchFamily="18" charset="0"/>
            </a:endParaRPr>
          </a:p>
          <a:p>
            <a:pPr>
              <a:lnSpc>
                <a:spcPct val="80000"/>
              </a:lnSpc>
              <a:buNone/>
              <a:defRPr/>
            </a:pPr>
            <a:endParaRPr lang="en-US" sz="1500">
              <a:solidFill>
                <a:schemeClr val="bg2">
                  <a:lumMod val="75000"/>
                </a:schemeClr>
              </a:solidFill>
            </a:endParaRPr>
          </a:p>
        </p:txBody>
      </p:sp>
    </p:spTree>
    <p:extLst>
      <p:ext uri="{BB962C8B-B14F-4D97-AF65-F5344CB8AC3E}">
        <p14:creationId xmlns:p14="http://schemas.microsoft.com/office/powerpoint/2010/main" val="106221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2673" y="256309"/>
            <a:ext cx="7878763" cy="381000"/>
          </a:xfrm>
        </p:spPr>
        <p:txBody>
          <a:bodyPr>
            <a:normAutofit fontScale="90000"/>
          </a:bodyPr>
          <a:lstStyle/>
          <a:p>
            <a:pPr>
              <a:defRPr/>
            </a:pPr>
            <a:r>
              <a:rPr lang="en-US" sz="4000" u="sng"/>
              <a:t>Helpful Websites</a:t>
            </a:r>
          </a:p>
        </p:txBody>
      </p:sp>
      <p:sp>
        <p:nvSpPr>
          <p:cNvPr id="140291" name="Rectangle 3"/>
          <p:cNvSpPr>
            <a:spLocks noGrp="1" noChangeArrowheads="1"/>
          </p:cNvSpPr>
          <p:nvPr>
            <p:ph idx="1"/>
          </p:nvPr>
        </p:nvSpPr>
        <p:spPr>
          <a:xfrm>
            <a:off x="1676401" y="762000"/>
            <a:ext cx="9097963" cy="6248400"/>
          </a:xfrm>
        </p:spPr>
        <p:txBody>
          <a:bodyPr vert="horz" lIns="91440" tIns="45720" rIns="91440" bIns="45720" rtlCol="0" anchor="t">
            <a:normAutofit fontScale="92500" lnSpcReduction="10000"/>
          </a:bodyPr>
          <a:lstStyle/>
          <a:p>
            <a:pPr>
              <a:lnSpc>
                <a:spcPct val="80000"/>
              </a:lnSpc>
              <a:buFont typeface="Wingdings" charset="2"/>
              <a:buChar char="Ø"/>
              <a:defRPr/>
            </a:pPr>
            <a:r>
              <a:rPr lang="en-US" dirty="0">
                <a:hlinkClick r:id="rId3"/>
              </a:rPr>
              <a:t>www. Floridashines.org</a:t>
            </a:r>
            <a:r>
              <a:rPr lang="en-US" dirty="0"/>
              <a:t> </a:t>
            </a:r>
          </a:p>
          <a:p>
            <a:pPr>
              <a:lnSpc>
                <a:spcPct val="80000"/>
              </a:lnSpc>
              <a:buFont typeface="Wingdings" charset="2"/>
              <a:buChar char="Ø"/>
              <a:defRPr/>
            </a:pPr>
            <a:r>
              <a:rPr lang="en-US" dirty="0">
                <a:hlinkClick r:id="rId4"/>
              </a:rPr>
              <a:t>www.collegeboard.com</a:t>
            </a:r>
          </a:p>
          <a:p>
            <a:pPr>
              <a:lnSpc>
                <a:spcPct val="80000"/>
              </a:lnSpc>
              <a:buFont typeface="Wingdings" charset="2"/>
              <a:buChar char="Ø"/>
              <a:defRPr/>
            </a:pPr>
            <a:r>
              <a:rPr lang="en-US" dirty="0">
                <a:hlinkClick r:id="rId5"/>
              </a:rPr>
              <a:t>www.actstudent.org</a:t>
            </a:r>
            <a:endParaRPr lang="en-US" dirty="0"/>
          </a:p>
          <a:p>
            <a:pPr marL="0" indent="0">
              <a:lnSpc>
                <a:spcPct val="80000"/>
              </a:lnSpc>
              <a:buNone/>
              <a:defRPr/>
            </a:pPr>
            <a:endParaRPr lang="en-US"/>
          </a:p>
          <a:p>
            <a:pPr>
              <a:lnSpc>
                <a:spcPct val="80000"/>
              </a:lnSpc>
              <a:buNone/>
              <a:defRPr/>
            </a:pPr>
            <a:r>
              <a:rPr lang="en-US" u="sng" dirty="0"/>
              <a:t>Financial Aid:</a:t>
            </a:r>
            <a:endParaRPr lang="en-US" dirty="0"/>
          </a:p>
          <a:p>
            <a:pPr>
              <a:lnSpc>
                <a:spcPct val="80000"/>
              </a:lnSpc>
              <a:buFont typeface="Wingdings" charset="2"/>
              <a:buChar char="Ø"/>
              <a:defRPr/>
            </a:pPr>
            <a:r>
              <a:rPr lang="en-US" dirty="0">
                <a:hlinkClick r:id="rId6"/>
              </a:rPr>
              <a:t>www.FloridaStudentFinancialAid.org</a:t>
            </a:r>
          </a:p>
          <a:p>
            <a:pPr>
              <a:lnSpc>
                <a:spcPct val="80000"/>
              </a:lnSpc>
              <a:buFont typeface="Wingdings" charset="2"/>
              <a:buChar char="Ø"/>
              <a:defRPr/>
            </a:pPr>
            <a:r>
              <a:rPr lang="en-US" dirty="0">
                <a:hlinkClick r:id="rId7"/>
              </a:rPr>
              <a:t>www.fafsa.ed.gov</a:t>
            </a:r>
          </a:p>
          <a:p>
            <a:pPr>
              <a:lnSpc>
                <a:spcPct val="80000"/>
              </a:lnSpc>
              <a:buFont typeface="Wingdings" charset="2"/>
              <a:buChar char="Ø"/>
              <a:defRPr/>
            </a:pPr>
            <a:r>
              <a:rPr lang="en-US" dirty="0">
                <a:hlinkClick r:id="rId8"/>
              </a:rPr>
              <a:t>www.fastweb.com</a:t>
            </a:r>
          </a:p>
          <a:p>
            <a:pPr>
              <a:lnSpc>
                <a:spcPct val="80000"/>
              </a:lnSpc>
              <a:buFont typeface="Wingdings" charset="2"/>
              <a:buChar char="Ø"/>
              <a:defRPr/>
            </a:pPr>
            <a:r>
              <a:rPr lang="en-US" dirty="0">
                <a:hlinkClick r:id="rId9"/>
              </a:rPr>
              <a:t>http://scholarships.brokescholar.com</a:t>
            </a:r>
          </a:p>
          <a:p>
            <a:pPr>
              <a:lnSpc>
                <a:spcPct val="80000"/>
              </a:lnSpc>
              <a:buFont typeface="Wingdings" charset="2"/>
              <a:buChar char="Ø"/>
              <a:defRPr/>
            </a:pPr>
            <a:r>
              <a:rPr lang="en-US" dirty="0">
                <a:hlinkClick r:id="rId10"/>
              </a:rPr>
              <a:t>http://www.scholaraid.com/</a:t>
            </a:r>
          </a:p>
          <a:p>
            <a:pPr>
              <a:lnSpc>
                <a:spcPct val="80000"/>
              </a:lnSpc>
              <a:buFont typeface="Wingdings" charset="2"/>
              <a:buChar char="Ø"/>
              <a:defRPr/>
            </a:pPr>
            <a:endParaRPr lang="en-US" sz="2400" u="sng"/>
          </a:p>
          <a:p>
            <a:pPr>
              <a:lnSpc>
                <a:spcPct val="80000"/>
              </a:lnSpc>
              <a:buNone/>
              <a:defRPr/>
            </a:pPr>
            <a:r>
              <a:rPr lang="en-US" sz="2400" u="sng" dirty="0"/>
              <a:t>College Search:</a:t>
            </a:r>
          </a:p>
          <a:p>
            <a:pPr>
              <a:buFont typeface="Wingdings" charset="2"/>
              <a:buChar char="Ø"/>
              <a:defRPr/>
            </a:pPr>
            <a:r>
              <a:rPr lang="en-US" dirty="0"/>
              <a:t> </a:t>
            </a:r>
            <a:r>
              <a:rPr lang="en-US" sz="2600" dirty="0">
                <a:ea typeface="+mn-lt"/>
                <a:cs typeface="+mn-lt"/>
                <a:hlinkClick r:id="rId11"/>
              </a:rPr>
              <a:t>https</a:t>
            </a:r>
            <a:r>
              <a:rPr lang="en-US" sz="2600" dirty="0">
                <a:hlinkClick r:id="rId11"/>
              </a:rPr>
              <a:t>://collegescorecard</a:t>
            </a:r>
            <a:r>
              <a:rPr lang="en-US" sz="2600" dirty="0">
                <a:ea typeface="+mn-lt"/>
                <a:cs typeface="+mn-lt"/>
                <a:hlinkClick r:id="rId11"/>
              </a:rPr>
              <a:t>.</a:t>
            </a:r>
            <a:r>
              <a:rPr lang="en-US" sz="2600" dirty="0">
                <a:hlinkClick r:id="rId11"/>
              </a:rPr>
              <a:t>ed</a:t>
            </a:r>
            <a:r>
              <a:rPr lang="en-US" sz="2600" dirty="0">
                <a:ea typeface="+mn-lt"/>
                <a:cs typeface="+mn-lt"/>
                <a:hlinkClick r:id="rId11"/>
              </a:rPr>
              <a:t>.</a:t>
            </a:r>
            <a:r>
              <a:rPr lang="en-US" sz="2600" dirty="0">
                <a:hlinkClick r:id="rId11"/>
              </a:rPr>
              <a:t>gov/</a:t>
            </a:r>
            <a:endParaRPr lang="en-US" sz="2600" dirty="0">
              <a:solidFill>
                <a:srgbClr val="000000"/>
              </a:solidFill>
            </a:endParaRPr>
          </a:p>
          <a:p>
            <a:pPr>
              <a:lnSpc>
                <a:spcPct val="80000"/>
              </a:lnSpc>
              <a:buFont typeface="Wingdings" charset="2"/>
              <a:buChar char="Ø"/>
              <a:defRPr/>
            </a:pPr>
            <a:r>
              <a:rPr lang="en-US" b="1" dirty="0">
                <a:hlinkClick r:id="rId12"/>
              </a:rPr>
              <a:t>www.youniversitytv.com</a:t>
            </a:r>
            <a:endParaRPr lang="en-US" b="1" dirty="0"/>
          </a:p>
          <a:p>
            <a:pPr>
              <a:lnSpc>
                <a:spcPct val="80000"/>
              </a:lnSpc>
              <a:buFont typeface="Wingdings" charset="2"/>
              <a:buChar char="Ø"/>
              <a:defRPr/>
            </a:pPr>
            <a:r>
              <a:rPr lang="en-US" b="1" dirty="0">
                <a:hlinkClick r:id="rId13"/>
              </a:rPr>
              <a:t>www.collegeconfidential.com</a:t>
            </a:r>
            <a:endParaRPr lang="en-US" b="1" dirty="0"/>
          </a:p>
          <a:p>
            <a:pPr>
              <a:lnSpc>
                <a:spcPct val="80000"/>
              </a:lnSpc>
              <a:buFont typeface="Wingdings" charset="2"/>
              <a:buChar char="Ø"/>
              <a:defRPr/>
            </a:pPr>
            <a:r>
              <a:rPr lang="en-US" dirty="0">
                <a:hlinkClick r:id="rId14"/>
              </a:rPr>
              <a:t>www.collegequest.com</a:t>
            </a:r>
          </a:p>
          <a:p>
            <a:pPr>
              <a:lnSpc>
                <a:spcPct val="80000"/>
              </a:lnSpc>
              <a:buFont typeface="Wingdings" charset="2"/>
              <a:buChar char="Ø"/>
              <a:defRPr/>
            </a:pPr>
            <a:r>
              <a:rPr lang="en-US" dirty="0">
                <a:hlinkClick r:id="rId15"/>
              </a:rPr>
              <a:t>www.review.com</a:t>
            </a:r>
          </a:p>
          <a:p>
            <a:pPr>
              <a:lnSpc>
                <a:spcPct val="80000"/>
              </a:lnSpc>
              <a:buFont typeface="Wingdings" charset="2"/>
              <a:buChar char="Ø"/>
              <a:defRPr/>
            </a:pPr>
            <a:endParaRPr lang="en-US" sz="2400">
              <a:solidFill>
                <a:schemeClr val="bg2">
                  <a:lumMod val="75000"/>
                </a:schemeClr>
              </a:solidFill>
            </a:endParaRPr>
          </a:p>
          <a:p>
            <a:pPr>
              <a:lnSpc>
                <a:spcPct val="80000"/>
              </a:lnSpc>
              <a:buFont typeface="Wingdings" charset="2"/>
              <a:buChar char="Ø"/>
              <a:defRPr/>
            </a:pPr>
            <a:endParaRPr lang="en-US" sz="2400">
              <a:solidFill>
                <a:schemeClr val="bg2">
                  <a:lumMod val="75000"/>
                </a:schemeClr>
              </a:solidFill>
            </a:endParaRPr>
          </a:p>
          <a:p>
            <a:pPr>
              <a:lnSpc>
                <a:spcPct val="80000"/>
              </a:lnSpc>
              <a:buFont typeface="Wingdings" charset="2"/>
              <a:buChar char="Ø"/>
              <a:defRPr/>
            </a:pPr>
            <a:endParaRPr lang="en-US" sz="2400">
              <a:solidFill>
                <a:schemeClr val="bg2">
                  <a:lumMod val="75000"/>
                </a:schemeClr>
              </a:solidFill>
            </a:endParaRPr>
          </a:p>
          <a:p>
            <a:pPr>
              <a:lnSpc>
                <a:spcPct val="80000"/>
              </a:lnSpc>
              <a:buNone/>
              <a:defRPr/>
            </a:pPr>
            <a:endParaRPr lang="en-US" sz="2400">
              <a:solidFill>
                <a:schemeClr val="bg2">
                  <a:lumMod val="75000"/>
                </a:schemeClr>
              </a:solidFill>
            </a:endParaRPr>
          </a:p>
        </p:txBody>
      </p:sp>
    </p:spTree>
    <p:extLst>
      <p:ext uri="{BB962C8B-B14F-4D97-AF65-F5344CB8AC3E}">
        <p14:creationId xmlns:p14="http://schemas.microsoft.com/office/powerpoint/2010/main" val="2258797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54" y="388937"/>
            <a:ext cx="10931236" cy="1325563"/>
          </a:xfrm>
        </p:spPr>
        <p:txBody>
          <a:bodyPr/>
          <a:lstStyle/>
          <a:p>
            <a:pPr>
              <a:defRPr/>
            </a:pPr>
            <a:r>
              <a:rPr lang="en-US"/>
              <a:t>What Can I do to support my senior?</a:t>
            </a:r>
          </a:p>
        </p:txBody>
      </p:sp>
      <p:sp>
        <p:nvSpPr>
          <p:cNvPr id="3" name="Content Placeholder 2"/>
          <p:cNvSpPr>
            <a:spLocks noGrp="1"/>
          </p:cNvSpPr>
          <p:nvPr>
            <p:ph idx="1"/>
          </p:nvPr>
        </p:nvSpPr>
        <p:spPr>
          <a:xfrm>
            <a:off x="2590801" y="2514600"/>
            <a:ext cx="6926263" cy="2895600"/>
          </a:xfrm>
        </p:spPr>
        <p:txBody>
          <a:bodyPr>
            <a:normAutofit fontScale="92500" lnSpcReduction="10000"/>
          </a:bodyPr>
          <a:lstStyle/>
          <a:p>
            <a:pPr>
              <a:defRPr/>
            </a:pPr>
            <a:r>
              <a:rPr lang="en-US" sz="2700"/>
              <a:t>Support regular student attendance</a:t>
            </a:r>
          </a:p>
          <a:p>
            <a:pPr lvl="1">
              <a:defRPr/>
            </a:pPr>
            <a:r>
              <a:rPr lang="en-US" sz="2700"/>
              <a:t>Communicate with your child’s teachers</a:t>
            </a:r>
          </a:p>
          <a:p>
            <a:pPr lvl="2">
              <a:defRPr/>
            </a:pPr>
            <a:r>
              <a:rPr lang="en-US" sz="2700"/>
              <a:t>Check Parent Portal and discuss grades and academic progress</a:t>
            </a:r>
          </a:p>
          <a:p>
            <a:pPr lvl="3">
              <a:defRPr/>
            </a:pPr>
            <a:r>
              <a:rPr lang="en-US" sz="2700"/>
              <a:t>Encourage your child to talk about what they are learning</a:t>
            </a:r>
          </a:p>
          <a:p>
            <a:pPr lvl="4">
              <a:defRPr/>
            </a:pPr>
            <a:r>
              <a:rPr lang="en-US" sz="2700"/>
              <a:t>Spend time with your child</a:t>
            </a:r>
          </a:p>
          <a:p>
            <a:pPr>
              <a:defRPr/>
            </a:pPr>
            <a:endParaRPr lang="en-US"/>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45" y="4160548"/>
            <a:ext cx="1881188"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522" y="4310495"/>
            <a:ext cx="26098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504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87" y="1024948"/>
            <a:ext cx="9414163" cy="1325563"/>
          </a:xfrm>
        </p:spPr>
        <p:txBody>
          <a:bodyPr>
            <a:noAutofit/>
          </a:bodyPr>
          <a:lstStyle/>
          <a:p>
            <a:pPr algn="ctr">
              <a:defRPr/>
            </a:pPr>
            <a:r>
              <a:rPr lang="en-US" sz="5000"/>
              <a:t>Thank you!!</a:t>
            </a:r>
          </a:p>
        </p:txBody>
      </p:sp>
      <p:sp>
        <p:nvSpPr>
          <p:cNvPr id="3" name="Content Placeholder 2"/>
          <p:cNvSpPr>
            <a:spLocks noGrp="1"/>
          </p:cNvSpPr>
          <p:nvPr>
            <p:ph idx="1"/>
          </p:nvPr>
        </p:nvSpPr>
        <p:spPr>
          <a:xfrm>
            <a:off x="2209801" y="2819400"/>
            <a:ext cx="7764463" cy="3695700"/>
          </a:xfrm>
        </p:spPr>
        <p:txBody>
          <a:bodyPr/>
          <a:lstStyle/>
          <a:p>
            <a:pPr marL="0" indent="0" algn="ctr">
              <a:buNone/>
              <a:defRPr/>
            </a:pPr>
            <a:r>
              <a:rPr lang="en-US" sz="3000" b="1"/>
              <a:t>Thank you for investing in your child’s education by joining us tonight! Sometimes it’s exhausting, but it will be well worth the journey! What </a:t>
            </a:r>
            <a:r>
              <a:rPr lang="en-US" sz="3000" b="1" u="sng"/>
              <a:t>YOU</a:t>
            </a:r>
            <a:r>
              <a:rPr lang="en-US" sz="3000" b="1"/>
              <a:t> do makes a difference!</a:t>
            </a:r>
            <a:endParaRPr lang="en-US" sz="3000"/>
          </a:p>
        </p:txBody>
      </p:sp>
      <p:pic>
        <p:nvPicPr>
          <p:cNvPr id="5120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76201"/>
            <a:ext cx="25082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25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179657" y="173182"/>
            <a:ext cx="6554788" cy="762000"/>
          </a:xfrm>
        </p:spPr>
        <p:txBody>
          <a:bodyPr/>
          <a:lstStyle/>
          <a:p>
            <a:pPr>
              <a:defRPr/>
            </a:pPr>
            <a:r>
              <a:rPr lang="en-US" altLang="en-US"/>
              <a:t>Contact us!</a:t>
            </a:r>
          </a:p>
        </p:txBody>
      </p:sp>
      <p:sp>
        <p:nvSpPr>
          <p:cNvPr id="66563" name="Content Placeholder 2"/>
          <p:cNvSpPr>
            <a:spLocks noGrp="1"/>
          </p:cNvSpPr>
          <p:nvPr>
            <p:ph idx="1"/>
          </p:nvPr>
        </p:nvSpPr>
        <p:spPr>
          <a:xfrm>
            <a:off x="1179657" y="1295400"/>
            <a:ext cx="10097943" cy="5029200"/>
          </a:xfrm>
        </p:spPr>
        <p:txBody>
          <a:bodyPr vert="horz" lIns="91440" tIns="45720" rIns="91440" bIns="45720" rtlCol="0" anchor="t">
            <a:normAutofit/>
          </a:bodyPr>
          <a:lstStyle/>
          <a:p>
            <a:pPr algn="ctr">
              <a:buFont typeface="Wingdings 3" charset="2"/>
              <a:buChar char=""/>
              <a:defRPr/>
            </a:pPr>
            <a:r>
              <a:rPr lang="en-US" altLang="en-US" sz="1800" dirty="0"/>
              <a:t>Should you need to contact your student’s counselor, email is the best way to reach us.</a:t>
            </a:r>
          </a:p>
          <a:p>
            <a:pPr algn="ctr">
              <a:lnSpc>
                <a:spcPct val="100000"/>
              </a:lnSpc>
              <a:spcAft>
                <a:spcPct val="0"/>
              </a:spcAft>
              <a:buFont typeface="Wingdings 3,Sans-Serif" charset="2"/>
              <a:buChar char=""/>
              <a:defRPr/>
            </a:pPr>
            <a:r>
              <a:rPr lang="en-US" sz="1800" u="sng" dirty="0">
                <a:hlinkClick r:id="rId3">
                  <a:extLst>
                    <a:ext uri="{A12FA001-AC4F-418D-AE19-62706E023703}">
                      <ahyp:hlinkClr xmlns:ahyp="http://schemas.microsoft.com/office/drawing/2018/hyperlinkcolor" val="tx"/>
                    </a:ext>
                  </a:extLst>
                </a:hlinkClick>
              </a:rPr>
              <a:t>  </a:t>
            </a:r>
            <a:r>
              <a:rPr lang="en-US" sz="1800" u="sng" dirty="0">
                <a:solidFill>
                  <a:schemeClr val="accent1"/>
                </a:solidFill>
                <a:hlinkClick r:id="rId3">
                  <a:extLst>
                    <a:ext uri="{A12FA001-AC4F-418D-AE19-62706E023703}">
                      <ahyp:hlinkClr xmlns:ahyp="http://schemas.microsoft.com/office/drawing/2018/hyperlinkcolor" val="tx"/>
                    </a:ext>
                  </a:extLst>
                </a:hlinkClick>
              </a:rPr>
              <a:t> alisha.bradley@leonschools.net</a:t>
            </a:r>
            <a:r>
              <a:rPr lang="en-US" sz="1800" u="sng" dirty="0">
                <a:solidFill>
                  <a:schemeClr val="accent1"/>
                </a:solidFill>
              </a:rPr>
              <a:t> </a:t>
            </a:r>
            <a:r>
              <a:rPr lang="en-US" sz="1800" dirty="0"/>
              <a:t>Mrs. Alisha Bradley A-E</a:t>
            </a:r>
          </a:p>
          <a:p>
            <a:pPr algn="ctr">
              <a:lnSpc>
                <a:spcPct val="100000"/>
              </a:lnSpc>
              <a:spcAft>
                <a:spcPct val="0"/>
              </a:spcAft>
              <a:buFont typeface="Wingdings 3,Sans-Serif" charset="2"/>
              <a:buChar char=""/>
              <a:defRPr/>
            </a:pPr>
            <a:r>
              <a:rPr lang="en-US" sz="1800" dirty="0">
                <a:hlinkClick r:id="rId4">
                  <a:extLst>
                    <a:ext uri="{A12FA001-AC4F-418D-AE19-62706E023703}">
                      <ahyp:hlinkClr xmlns:ahyp="http://schemas.microsoft.com/office/drawing/2018/hyperlinkcolor" val="tx"/>
                    </a:ext>
                  </a:extLst>
                </a:hlinkClick>
              </a:rPr>
              <a:t> </a:t>
            </a:r>
            <a:r>
              <a:rPr lang="en-US" sz="1800" dirty="0">
                <a:solidFill>
                  <a:schemeClr val="accent1"/>
                </a:solidFill>
                <a:hlinkClick r:id="rId4">
                  <a:extLst>
                    <a:ext uri="{A12FA001-AC4F-418D-AE19-62706E023703}">
                      <ahyp:hlinkClr xmlns:ahyp="http://schemas.microsoft.com/office/drawing/2018/hyperlinkcolor" val="tx"/>
                    </a:ext>
                  </a:extLst>
                </a:hlinkClick>
              </a:rPr>
              <a:t> terraca.jones@leonschools.net</a:t>
            </a:r>
            <a:r>
              <a:rPr lang="en-US" sz="1800" dirty="0">
                <a:solidFill>
                  <a:srgbClr val="FFFFFF"/>
                </a:solidFill>
              </a:rPr>
              <a:t> </a:t>
            </a:r>
            <a:r>
              <a:rPr lang="en-US" sz="1800" dirty="0"/>
              <a:t>Ms. </a:t>
            </a:r>
            <a:r>
              <a:rPr lang="en-US" sz="1800" dirty="0" err="1"/>
              <a:t>Terraca</a:t>
            </a:r>
            <a:r>
              <a:rPr lang="en-US" sz="1800" dirty="0"/>
              <a:t> Jones- F-L</a:t>
            </a:r>
          </a:p>
          <a:p>
            <a:pPr algn="ctr">
              <a:lnSpc>
                <a:spcPct val="100000"/>
              </a:lnSpc>
              <a:spcAft>
                <a:spcPct val="0"/>
              </a:spcAft>
              <a:buFont typeface="Wingdings 3,Sans-Serif" charset="2"/>
              <a:buChar char=""/>
              <a:defRPr/>
            </a:pPr>
            <a:r>
              <a:rPr lang="en-US" sz="2000" dirty="0">
                <a:hlinkClick r:id="rId5">
                  <a:extLst>
                    <a:ext uri="{A12FA001-AC4F-418D-AE19-62706E023703}">
                      <ahyp:hlinkClr xmlns:ahyp="http://schemas.microsoft.com/office/drawing/2018/hyperlinkcolor" val="tx"/>
                    </a:ext>
                  </a:extLst>
                </a:hlinkClick>
              </a:rPr>
              <a:t>  </a:t>
            </a:r>
            <a:r>
              <a:rPr lang="en-US" sz="2000" dirty="0">
                <a:solidFill>
                  <a:schemeClr val="accent1"/>
                </a:solidFill>
                <a:hlinkClick r:id="rId5">
                  <a:extLst>
                    <a:ext uri="{A12FA001-AC4F-418D-AE19-62706E023703}">
                      <ahyp:hlinkClr xmlns:ahyp="http://schemas.microsoft.com/office/drawing/2018/hyperlinkcolor" val="tx"/>
                    </a:ext>
                  </a:extLst>
                </a:hlinkClick>
              </a:rPr>
              <a:t>kwame.king@leonschools.net</a:t>
            </a:r>
            <a:r>
              <a:rPr lang="en-US" sz="2000" dirty="0">
                <a:solidFill>
                  <a:schemeClr val="accent1"/>
                </a:solidFill>
              </a:rPr>
              <a:t> </a:t>
            </a:r>
            <a:r>
              <a:rPr lang="en-US" sz="2000" dirty="0"/>
              <a:t>Dr. Kwame King - </a:t>
            </a:r>
            <a:r>
              <a:rPr lang="en-US" sz="1800" dirty="0"/>
              <a:t>M-R</a:t>
            </a:r>
          </a:p>
          <a:p>
            <a:pPr algn="ctr">
              <a:lnSpc>
                <a:spcPct val="100000"/>
              </a:lnSpc>
              <a:spcAft>
                <a:spcPct val="0"/>
              </a:spcAft>
              <a:buFont typeface="Wingdings 3,Sans-Serif" charset="2"/>
              <a:buChar char=""/>
              <a:defRPr/>
            </a:pPr>
            <a:r>
              <a:rPr lang="en-US" sz="1800" dirty="0">
                <a:hlinkClick r:id="rId6">
                  <a:extLst>
                    <a:ext uri="{A12FA001-AC4F-418D-AE19-62706E023703}">
                      <ahyp:hlinkClr xmlns:ahyp="http://schemas.microsoft.com/office/drawing/2018/hyperlinkcolor" val="tx"/>
                    </a:ext>
                  </a:extLst>
                </a:hlinkClick>
              </a:rPr>
              <a:t> </a:t>
            </a:r>
            <a:r>
              <a:rPr lang="en-US" sz="1800" dirty="0">
                <a:solidFill>
                  <a:schemeClr val="accent1"/>
                </a:solidFill>
                <a:hlinkClick r:id="rId6">
                  <a:extLst>
                    <a:ext uri="{A12FA001-AC4F-418D-AE19-62706E023703}">
                      <ahyp:hlinkClr xmlns:ahyp="http://schemas.microsoft.com/office/drawing/2018/hyperlinkcolor" val="tx"/>
                    </a:ext>
                  </a:extLst>
                </a:hlinkClick>
              </a:rPr>
              <a:t>marqwesha.davis@leonschools.net</a:t>
            </a:r>
            <a:r>
              <a:rPr lang="en-US" sz="1800" dirty="0">
                <a:solidFill>
                  <a:srgbClr val="FFFFFF"/>
                </a:solidFill>
              </a:rPr>
              <a:t> </a:t>
            </a:r>
            <a:r>
              <a:rPr lang="en-US" sz="1800" dirty="0"/>
              <a:t>Ms. </a:t>
            </a:r>
            <a:r>
              <a:rPr lang="en-US" sz="1800" dirty="0" err="1"/>
              <a:t>Marqwesha</a:t>
            </a:r>
            <a:r>
              <a:rPr lang="en-US" sz="1800" dirty="0"/>
              <a:t> Davis S-Z</a:t>
            </a:r>
          </a:p>
          <a:p>
            <a:pPr algn="ctr">
              <a:lnSpc>
                <a:spcPct val="100000"/>
              </a:lnSpc>
              <a:spcAft>
                <a:spcPct val="0"/>
              </a:spcAft>
              <a:buFont typeface="Wingdings 3,Sans-Serif" charset="2"/>
              <a:buChar char=""/>
              <a:defRPr/>
            </a:pPr>
            <a:r>
              <a:rPr lang="en-US" sz="1800" dirty="0">
                <a:hlinkClick r:id="rId7">
                  <a:extLst>
                    <a:ext uri="{A12FA001-AC4F-418D-AE19-62706E023703}">
                      <ahyp:hlinkClr xmlns:ahyp="http://schemas.microsoft.com/office/drawing/2018/hyperlinkcolor" val="tx"/>
                    </a:ext>
                  </a:extLst>
                </a:hlinkClick>
              </a:rPr>
              <a:t> </a:t>
            </a:r>
            <a:r>
              <a:rPr lang="en-US" sz="1800" dirty="0">
                <a:solidFill>
                  <a:schemeClr val="accent1"/>
                </a:solidFill>
                <a:hlinkClick r:id="rId7">
                  <a:extLst>
                    <a:ext uri="{A12FA001-AC4F-418D-AE19-62706E023703}">
                      <ahyp:hlinkClr xmlns:ahyp="http://schemas.microsoft.com/office/drawing/2018/hyperlinkcolor" val="tx"/>
                    </a:ext>
                  </a:extLst>
                </a:hlinkClick>
              </a:rPr>
              <a:t>joe.williams@leonschools.net</a:t>
            </a:r>
            <a:r>
              <a:rPr lang="en-US" sz="1800" dirty="0">
                <a:solidFill>
                  <a:schemeClr val="accent1"/>
                </a:solidFill>
              </a:rPr>
              <a:t> </a:t>
            </a:r>
            <a:r>
              <a:rPr lang="en-US" sz="1800" dirty="0"/>
              <a:t>Dr. Joe Williams – IB Coordinator</a:t>
            </a:r>
          </a:p>
          <a:p>
            <a:pPr algn="ctr">
              <a:lnSpc>
                <a:spcPct val="100000"/>
              </a:lnSpc>
              <a:spcAft>
                <a:spcPct val="0"/>
              </a:spcAft>
              <a:buFont typeface="Wingdings 3,Sans-Serif" charset="2"/>
              <a:buChar char=""/>
              <a:defRPr/>
            </a:pPr>
            <a:r>
              <a:rPr lang="en-US" sz="1800" dirty="0">
                <a:hlinkClick r:id="rId8">
                  <a:extLst>
                    <a:ext uri="{A12FA001-AC4F-418D-AE19-62706E023703}">
                      <ahyp:hlinkClr xmlns:ahyp="http://schemas.microsoft.com/office/drawing/2018/hyperlinkcolor" val="tx"/>
                    </a:ext>
                  </a:extLst>
                </a:hlinkClick>
              </a:rPr>
              <a:t> </a:t>
            </a:r>
            <a:r>
              <a:rPr lang="en-US" sz="1800" dirty="0">
                <a:solidFill>
                  <a:schemeClr val="accent1"/>
                </a:solidFill>
                <a:hlinkClick r:id="rId8">
                  <a:extLst>
                    <a:ext uri="{A12FA001-AC4F-418D-AE19-62706E023703}">
                      <ahyp:hlinkClr xmlns:ahyp="http://schemas.microsoft.com/office/drawing/2018/hyperlinkcolor" val="tx"/>
                    </a:ext>
                  </a:extLst>
                </a:hlinkClick>
              </a:rPr>
              <a:t>victoria.williams@leonschools.net</a:t>
            </a:r>
            <a:r>
              <a:rPr lang="en-US" sz="1800" dirty="0">
                <a:solidFill>
                  <a:srgbClr val="FFFFFF"/>
                </a:solidFill>
              </a:rPr>
              <a:t> </a:t>
            </a:r>
            <a:r>
              <a:rPr lang="en-US" sz="1800" dirty="0"/>
              <a:t>Mrs. Victoria Williams- IB Academic Dean</a:t>
            </a:r>
            <a:endParaRPr lang="en-US"/>
          </a:p>
          <a:p>
            <a:pPr algn="ctr">
              <a:buFont typeface="Wingdings 3" charset="2"/>
              <a:buChar char=""/>
              <a:defRPr/>
            </a:pPr>
            <a:endParaRPr lang="en-US" altLang="en-US" sz="1900"/>
          </a:p>
          <a:p>
            <a:pPr algn="ctr">
              <a:buFont typeface="Wingdings 3" charset="2"/>
              <a:buChar char=""/>
              <a:defRPr/>
            </a:pPr>
            <a:r>
              <a:rPr lang="en-US" altLang="en-US" sz="1900" dirty="0"/>
              <a:t>To schedule a parent teacher conference, or to schedule an appointment with us please call  850/414-5500 and speak with Ms. Nathan our Guidance Secretary. </a:t>
            </a:r>
          </a:p>
          <a:p>
            <a:pPr algn="ctr">
              <a:buFont typeface="Wingdings 3" charset="2"/>
              <a:buChar char=""/>
              <a:defRPr/>
            </a:pPr>
            <a:endParaRPr lang="en-US" altLang="en-US" sz="1900"/>
          </a:p>
          <a:p>
            <a:pPr algn="ctr">
              <a:buFont typeface="Wingdings 3" charset="2"/>
              <a:buChar char=""/>
              <a:defRPr/>
            </a:pPr>
            <a:r>
              <a:rPr lang="en-US" altLang="en-US" sz="1900" dirty="0"/>
              <a:t>Thank you so much for attending and have a great evenin</a:t>
            </a:r>
            <a:r>
              <a:rPr lang="en-US" altLang="en-US" dirty="0"/>
              <a:t>g. </a:t>
            </a:r>
          </a:p>
        </p:txBody>
      </p:sp>
    </p:spTree>
    <p:extLst>
      <p:ext uri="{BB962C8B-B14F-4D97-AF65-F5344CB8AC3E}">
        <p14:creationId xmlns:p14="http://schemas.microsoft.com/office/powerpoint/2010/main" val="126065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19"/>
            <a:ext cx="7764463" cy="1325562"/>
          </a:xfrm>
        </p:spPr>
        <p:txBody>
          <a:bodyPr/>
          <a:lstStyle/>
          <a:p>
            <a:pPr>
              <a:defRPr/>
            </a:pPr>
            <a:r>
              <a:rPr lang="en-US"/>
              <a:t>Attendance</a:t>
            </a:r>
          </a:p>
        </p:txBody>
      </p:sp>
      <p:sp>
        <p:nvSpPr>
          <p:cNvPr id="3" name="Content Placeholder 2"/>
          <p:cNvSpPr>
            <a:spLocks noGrp="1"/>
          </p:cNvSpPr>
          <p:nvPr>
            <p:ph idx="1"/>
          </p:nvPr>
        </p:nvSpPr>
        <p:spPr>
          <a:xfrm>
            <a:off x="2019301" y="1066800"/>
            <a:ext cx="8145463" cy="5638800"/>
          </a:xfrm>
        </p:spPr>
        <p:txBody>
          <a:bodyPr/>
          <a:lstStyle/>
          <a:p>
            <a:pPr>
              <a:defRPr/>
            </a:pPr>
            <a:endParaRPr lang="en-US">
              <a:effectLst/>
            </a:endParaRPr>
          </a:p>
          <a:p>
            <a:pPr>
              <a:defRPr/>
            </a:pPr>
            <a:endParaRPr lang="en-US"/>
          </a:p>
          <a:p>
            <a:pPr>
              <a:defRPr/>
            </a:pPr>
            <a:endParaRPr lang="en-US"/>
          </a:p>
          <a:p>
            <a:pPr>
              <a:defRPr/>
            </a:pPr>
            <a:endParaRPr lang="en-US"/>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1"/>
            <a:ext cx="990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41276"/>
            <a:ext cx="990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1356175" y="1069975"/>
            <a:ext cx="9311148" cy="529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20000"/>
              </a:lnSpc>
              <a:spcBef>
                <a:spcPts val="1000"/>
              </a:spcBef>
              <a:buFont typeface="Arial" panose="020B0604020202020204" pitchFamily="34" charset="0"/>
              <a:buChar char="•"/>
              <a:tabLst>
                <a:tab pos="241300" algn="l"/>
              </a:tabLst>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tabLst>
                <a:tab pos="241300" algn="l"/>
              </a:tabLst>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tabLst>
                <a:tab pos="241300" algn="l"/>
              </a:tabLst>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tabLst>
                <a:tab pos="241300" algn="l"/>
              </a:tabLst>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tabLst>
                <a:tab pos="241300" algn="l"/>
              </a:tabLst>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9pPr>
          </a:lstStyle>
          <a:p>
            <a:pPr>
              <a:lnSpc>
                <a:spcPct val="100000"/>
              </a:lnSpc>
              <a:spcBef>
                <a:spcPct val="0"/>
              </a:spcBef>
            </a:pPr>
            <a:r>
              <a:rPr lang="en-US" altLang="en-US" sz="2800">
                <a:latin typeface="Calibri" panose="020F0502020204030204" pitchFamily="34" charset="0"/>
                <a:ea typeface="Calibri" panose="020F0502020204030204" pitchFamily="34" charset="0"/>
                <a:cs typeface="Arial" panose="020B0604020202020204" pitchFamily="34" charset="0"/>
              </a:rPr>
              <a:t>Attend school every day.</a:t>
            </a:r>
          </a:p>
          <a:p>
            <a:pPr>
              <a:lnSpc>
                <a:spcPts val="450"/>
              </a:lnSpc>
              <a:spcBef>
                <a:spcPct val="0"/>
              </a:spcBef>
              <a:buNone/>
            </a:pPr>
            <a:r>
              <a:rPr lang="en-US" altLang="en-US" sz="2800">
                <a:latin typeface="Arial" panose="020B0604020202020204" pitchFamily="34" charset="0"/>
                <a:ea typeface="Calibri" panose="020F0502020204030204" pitchFamily="34" charset="0"/>
                <a:cs typeface="Arial" panose="020B0604020202020204" pitchFamily="34" charset="0"/>
              </a:rPr>
              <a:t> </a:t>
            </a:r>
            <a:endParaRPr lang="en-US" altLang="en-US" sz="280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ct val="0"/>
              </a:spcBef>
            </a:pPr>
            <a:r>
              <a:rPr lang="en-US" altLang="en-US" sz="2800">
                <a:solidFill>
                  <a:srgbClr val="00B050"/>
                </a:solidFill>
                <a:latin typeface="Calibri" panose="020F0502020204030204" pitchFamily="34" charset="0"/>
                <a:ea typeface="Calibri" panose="020F0502020204030204" pitchFamily="34" charset="0"/>
                <a:cs typeface="Arial" panose="020B0604020202020204" pitchFamily="34" charset="0"/>
              </a:rPr>
              <a:t>Be on time to your classes.</a:t>
            </a:r>
            <a:r>
              <a:rPr lang="en-US" altLang="en-US" sz="2800">
                <a:solidFill>
                  <a:srgbClr val="00B050"/>
                </a:solidFill>
                <a:latin typeface="Arial" panose="020B0604020202020204" pitchFamily="34" charset="0"/>
                <a:ea typeface="Calibri" panose="020F0502020204030204" pitchFamily="34" charset="0"/>
                <a:cs typeface="Arial" panose="020B0604020202020204" pitchFamily="34" charset="0"/>
              </a:rPr>
              <a:t> </a:t>
            </a:r>
            <a:endParaRPr lang="en-US" altLang="en-US" sz="2800">
              <a:latin typeface="Calibri" panose="020F0502020204030204" pitchFamily="34" charset="0"/>
              <a:ea typeface="Calibri" panose="020F0502020204030204" pitchFamily="34" charset="0"/>
              <a:cs typeface="Arial" panose="020B0604020202020204" pitchFamily="34" charset="0"/>
            </a:endParaRPr>
          </a:p>
          <a:p>
            <a:pPr>
              <a:lnSpc>
                <a:spcPct val="98000"/>
              </a:lnSpc>
              <a:spcBef>
                <a:spcPct val="0"/>
              </a:spcBef>
            </a:pPr>
            <a:r>
              <a:rPr lang="en-US" altLang="en-US" sz="2800">
                <a:latin typeface="Calibri" panose="020F0502020204030204" pitchFamily="34" charset="0"/>
                <a:ea typeface="Calibri" panose="020F0502020204030204" pitchFamily="34" charset="0"/>
                <a:cs typeface="Arial" panose="020B0604020202020204" pitchFamily="34" charset="0"/>
              </a:rPr>
              <a:t>Provide documentation to Attendance Office if student is out and needs to be excused.</a:t>
            </a:r>
          </a:p>
          <a:p>
            <a:pPr>
              <a:lnSpc>
                <a:spcPct val="94000"/>
              </a:lnSpc>
              <a:spcBef>
                <a:spcPct val="0"/>
              </a:spcBef>
            </a:pPr>
            <a:r>
              <a:rPr lang="en-US" altLang="en-US" sz="2800">
                <a:solidFill>
                  <a:srgbClr val="259B5D"/>
                </a:solidFill>
                <a:latin typeface="Calibri" panose="020F0502020204030204" pitchFamily="34" charset="0"/>
                <a:ea typeface="Calibri" panose="020F0502020204030204" pitchFamily="34" charset="0"/>
                <a:cs typeface="Arial" panose="020B0604020202020204" pitchFamily="34" charset="0"/>
              </a:rPr>
              <a:t>Attendance failures can negatively impact course grades and credits earned</a:t>
            </a:r>
          </a:p>
          <a:p>
            <a:pPr>
              <a:lnSpc>
                <a:spcPct val="94000"/>
              </a:lnSpc>
              <a:spcBef>
                <a:spcPct val="0"/>
              </a:spcBef>
              <a:buFontTx/>
              <a:buNone/>
            </a:pPr>
            <a:endParaRPr lang="en-US" altLang="en-US" sz="2800">
              <a:latin typeface="Calibri" panose="020F0502020204030204" pitchFamily="34" charset="0"/>
              <a:ea typeface="Calibri" panose="020F0502020204030204" pitchFamily="34" charset="0"/>
              <a:cs typeface="Arial" panose="020B0604020202020204" pitchFamily="34" charset="0"/>
            </a:endParaRPr>
          </a:p>
          <a:p>
            <a:pPr>
              <a:lnSpc>
                <a:spcPts val="25"/>
              </a:lnSpc>
              <a:spcBef>
                <a:spcPct val="0"/>
              </a:spcBef>
              <a:buNone/>
            </a:pPr>
            <a:br>
              <a:rPr lang="en-US" altLang="en-US" sz="2800">
                <a:solidFill>
                  <a:srgbClr val="259B5D"/>
                </a:solidFill>
                <a:latin typeface="Arial" panose="020B0604020202020204" pitchFamily="34" charset="0"/>
                <a:ea typeface="Calibri" panose="020F0502020204030204" pitchFamily="34" charset="0"/>
                <a:cs typeface="Arial" panose="020B0604020202020204" pitchFamily="34" charset="0"/>
              </a:rPr>
            </a:br>
            <a:r>
              <a:rPr lang="en-US" altLang="en-US" sz="280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ct val="0"/>
              </a:spcBef>
              <a:buFontTx/>
              <a:buNone/>
            </a:pPr>
            <a:r>
              <a:rPr lang="en-US" altLang="en-US" sz="2800">
                <a:solidFill>
                  <a:srgbClr val="259B5D"/>
                </a:solidFill>
                <a:latin typeface="Calibri" panose="020F0502020204030204" pitchFamily="34" charset="0"/>
                <a:ea typeface="Calibri" panose="020F0502020204030204" pitchFamily="34" charset="0"/>
                <a:cs typeface="Times New Roman" panose="02020603050405020304" pitchFamily="18" charset="0"/>
              </a:rPr>
              <a:t>*Students should turn in legitimate notes to Ms. Washington’s office within 48 hours of absence. Large numbers of absences should be discussed with your assigned counselor. </a:t>
            </a:r>
          </a:p>
          <a:p>
            <a:pPr algn="just">
              <a:lnSpc>
                <a:spcPct val="100000"/>
              </a:lnSpc>
              <a:spcBef>
                <a:spcPct val="0"/>
              </a:spcBef>
              <a:buFontTx/>
              <a:buNone/>
            </a:pPr>
            <a:r>
              <a:rPr lang="en-US" altLang="en-US" sz="2800">
                <a:solidFill>
                  <a:srgbClr val="259B5D"/>
                </a:solidFill>
                <a:latin typeface="Calibri" panose="020F0502020204030204" pitchFamily="34" charset="0"/>
                <a:ea typeface="Calibri" panose="020F0502020204030204" pitchFamily="34" charset="0"/>
                <a:cs typeface="Times New Roman" panose="02020603050405020304" pitchFamily="18" charset="0"/>
              </a:rPr>
              <a:t> </a:t>
            </a:r>
            <a:endParaRPr lang="en-US" altLang="en-US" sz="28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ct val="0"/>
              </a:spcBef>
              <a:buFontTx/>
              <a:buNone/>
            </a:pPr>
            <a:br>
              <a:rPr lang="en-US" altLang="en-US" sz="1400">
                <a:solidFill>
                  <a:srgbClr val="259B5D"/>
                </a:solidFill>
                <a:latin typeface="Calibri" panose="020F0502020204030204" pitchFamily="34" charset="0"/>
                <a:ea typeface="Calibri" panose="020F0502020204030204" pitchFamily="34" charset="0"/>
                <a:cs typeface="Times New Roman" panose="02020603050405020304" pitchFamily="18" charset="0"/>
              </a:rPr>
            </a:br>
            <a:endParaRPr lang="en-US" altLang="en-US" sz="180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00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488" y="-91998"/>
            <a:ext cx="6950338" cy="1355060"/>
          </a:xfrm>
        </p:spPr>
        <p:txBody>
          <a:bodyPr/>
          <a:lstStyle/>
          <a:p>
            <a:pPr>
              <a:defRPr/>
            </a:pPr>
            <a:r>
              <a:rPr lang="en-US"/>
              <a:t>School Counselors       </a:t>
            </a:r>
          </a:p>
        </p:txBody>
      </p:sp>
      <p:sp>
        <p:nvSpPr>
          <p:cNvPr id="3" name="Content Placeholder 2"/>
          <p:cNvSpPr>
            <a:spLocks noGrp="1"/>
          </p:cNvSpPr>
          <p:nvPr>
            <p:ph idx="1"/>
          </p:nvPr>
        </p:nvSpPr>
        <p:spPr>
          <a:xfrm>
            <a:off x="1827214" y="1412876"/>
            <a:ext cx="8712967" cy="5216525"/>
          </a:xfrm>
        </p:spPr>
        <p:txBody>
          <a:bodyPr vert="horz" lIns="91440" tIns="45720" rIns="91440" bIns="45720" rtlCol="0" anchor="t">
            <a:normAutofit/>
          </a:bodyPr>
          <a:lstStyle/>
          <a:p>
            <a:pPr>
              <a:defRPr/>
            </a:pPr>
            <a:r>
              <a:rPr lang="en-US" sz="2400"/>
              <a:t>Counselors are available for academic, career, and personal support</a:t>
            </a:r>
          </a:p>
          <a:p>
            <a:pPr>
              <a:defRPr/>
            </a:pPr>
            <a:r>
              <a:rPr lang="en-US" sz="2400"/>
              <a:t>Parents are welcome to call or email if they need to reach out and schedule a time to meet with their student's  counselor </a:t>
            </a:r>
          </a:p>
          <a:p>
            <a:pPr>
              <a:defRPr/>
            </a:pPr>
            <a:r>
              <a:rPr lang="en-US" sz="2400"/>
              <a:t>Appointments with Counselors are scheduled through Guidance Secretary-Ms. Nathan at 850-414-5500</a:t>
            </a:r>
          </a:p>
          <a:p>
            <a:pPr marL="0" indent="0">
              <a:buNone/>
              <a:defRPr/>
            </a:pPr>
            <a:br>
              <a:rPr lang="en-US">
                <a:effectLst/>
              </a:rPr>
            </a:br>
            <a:endParaRPr lang="en-US"/>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110870"/>
            <a:ext cx="990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251" y="110870"/>
            <a:ext cx="990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41" y="4452837"/>
            <a:ext cx="138271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32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endParaRPr lang="en-US" altLang="en-US" sz="1800">
              <a:latin typeface="Tahoma" panose="020B0604030504040204" pitchFamily="34" charset="0"/>
            </a:endParaRPr>
          </a:p>
        </p:txBody>
      </p:sp>
      <p:sp>
        <p:nvSpPr>
          <p:cNvPr id="5" name="Rectangle 4"/>
          <p:cNvSpPr>
            <a:spLocks noChangeArrowheads="1"/>
          </p:cNvSpPr>
          <p:nvPr/>
        </p:nvSpPr>
        <p:spPr bwMode="auto">
          <a:xfrm>
            <a:off x="894735" y="1218993"/>
            <a:ext cx="10264878" cy="533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41300" algn="l"/>
              </a:tabLst>
              <a:defRPr>
                <a:solidFill>
                  <a:schemeClr val="tx1"/>
                </a:solidFill>
                <a:latin typeface="Tahoma" panose="020B0604030504040204" pitchFamily="34" charset="0"/>
              </a:defRPr>
            </a:lvl1pPr>
            <a:lvl2pPr>
              <a:tabLst>
                <a:tab pos="241300" algn="l"/>
              </a:tabLst>
              <a:defRPr>
                <a:solidFill>
                  <a:schemeClr val="tx1"/>
                </a:solidFill>
                <a:latin typeface="Tahoma" panose="020B0604030504040204" pitchFamily="34" charset="0"/>
              </a:defRPr>
            </a:lvl2pPr>
            <a:lvl3pPr>
              <a:tabLst>
                <a:tab pos="241300" algn="l"/>
              </a:tabLst>
              <a:defRPr>
                <a:solidFill>
                  <a:schemeClr val="tx1"/>
                </a:solidFill>
                <a:latin typeface="Tahoma" panose="020B0604030504040204" pitchFamily="34" charset="0"/>
              </a:defRPr>
            </a:lvl3pPr>
            <a:lvl4pPr>
              <a:tabLst>
                <a:tab pos="241300" algn="l"/>
              </a:tabLst>
              <a:defRPr>
                <a:solidFill>
                  <a:schemeClr val="tx1"/>
                </a:solidFill>
                <a:latin typeface="Tahoma" panose="020B0604030504040204" pitchFamily="34" charset="0"/>
              </a:defRPr>
            </a:lvl4pPr>
            <a:lvl5pPr>
              <a:tabLst>
                <a:tab pos="241300" algn="l"/>
              </a:tabLst>
              <a:defRPr>
                <a:solidFill>
                  <a:schemeClr val="tx1"/>
                </a:solidFill>
                <a:latin typeface="Tahoma" panose="020B0604030504040204" pitchFamily="34" charset="0"/>
              </a:defRPr>
            </a:lvl5pPr>
            <a:lvl6pPr eaLnBrk="0" fontAlgn="base" hangingPunct="0">
              <a:spcBef>
                <a:spcPct val="0"/>
              </a:spcBef>
              <a:spcAft>
                <a:spcPct val="0"/>
              </a:spcAft>
              <a:tabLst>
                <a:tab pos="241300" algn="l"/>
              </a:tabLst>
              <a:defRPr>
                <a:solidFill>
                  <a:schemeClr val="tx1"/>
                </a:solidFill>
                <a:latin typeface="Tahoma" panose="020B0604030504040204" pitchFamily="34" charset="0"/>
              </a:defRPr>
            </a:lvl6pPr>
            <a:lvl7pPr eaLnBrk="0" fontAlgn="base" hangingPunct="0">
              <a:spcBef>
                <a:spcPct val="0"/>
              </a:spcBef>
              <a:spcAft>
                <a:spcPct val="0"/>
              </a:spcAft>
              <a:tabLst>
                <a:tab pos="241300" algn="l"/>
              </a:tabLst>
              <a:defRPr>
                <a:solidFill>
                  <a:schemeClr val="tx1"/>
                </a:solidFill>
                <a:latin typeface="Tahoma" panose="020B0604030504040204" pitchFamily="34" charset="0"/>
              </a:defRPr>
            </a:lvl7pPr>
            <a:lvl8pPr eaLnBrk="0" fontAlgn="base" hangingPunct="0">
              <a:spcBef>
                <a:spcPct val="0"/>
              </a:spcBef>
              <a:spcAft>
                <a:spcPct val="0"/>
              </a:spcAft>
              <a:tabLst>
                <a:tab pos="241300" algn="l"/>
              </a:tabLst>
              <a:defRPr>
                <a:solidFill>
                  <a:schemeClr val="tx1"/>
                </a:solidFill>
                <a:latin typeface="Tahoma" panose="020B0604030504040204" pitchFamily="34" charset="0"/>
              </a:defRPr>
            </a:lvl8pPr>
            <a:lvl9pPr eaLnBrk="0" fontAlgn="base" hangingPunct="0">
              <a:spcBef>
                <a:spcPct val="0"/>
              </a:spcBef>
              <a:spcAft>
                <a:spcPct val="0"/>
              </a:spcAft>
              <a:tabLst>
                <a:tab pos="241300" algn="l"/>
              </a:tabLst>
              <a:defRPr>
                <a:solidFill>
                  <a:schemeClr val="tx1"/>
                </a:solidFill>
                <a:latin typeface="Tahoma" panose="020B0604030504040204" pitchFamily="34" charset="0"/>
              </a:defRPr>
            </a:lvl9pPr>
          </a:lstStyle>
          <a:p>
            <a:pPr>
              <a:buFontTx/>
              <a:buChar char="•"/>
              <a:defRPr/>
            </a:pPr>
            <a:r>
              <a:rPr lang="en-US" altLang="en-US" sz="2800">
                <a:solidFill>
                  <a:srgbClr val="FFFF00"/>
                </a:solidFill>
                <a:latin typeface="+mn-lt"/>
                <a:ea typeface="Calibri" panose="020F0502020204030204" pitchFamily="34" charset="0"/>
                <a:cs typeface="Arial" panose="020B0604020202020204" pitchFamily="34" charset="0"/>
              </a:rPr>
              <a:t>FOCUS </a:t>
            </a:r>
            <a:r>
              <a:rPr lang="en-US" altLang="en-US" sz="2800">
                <a:latin typeface="+mn-lt"/>
                <a:ea typeface="Calibri" panose="020F0502020204030204" pitchFamily="34" charset="0"/>
                <a:cs typeface="Arial" panose="020B0604020202020204" pitchFamily="34" charset="0"/>
              </a:rPr>
              <a:t>allows students and parents to view course grades, attendance, test history, health immunizations, graduation requirements, etc. all through a single registered account.</a:t>
            </a:r>
            <a:endParaRPr lang="en-US" altLang="en-US" sz="600">
              <a:latin typeface="+mn-lt"/>
            </a:endParaRPr>
          </a:p>
          <a:p>
            <a:pPr>
              <a:buFontTx/>
              <a:buChar char="•"/>
              <a:defRPr/>
            </a:pPr>
            <a:r>
              <a:rPr lang="en-US" altLang="en-US" sz="2800">
                <a:latin typeface="+mn-lt"/>
                <a:ea typeface="Calibri" panose="020F0502020204030204" pitchFamily="34" charset="0"/>
                <a:cs typeface="Arial" panose="020B0604020202020204" pitchFamily="34" charset="0"/>
              </a:rPr>
              <a:t>Students will access their accounts through </a:t>
            </a:r>
            <a:r>
              <a:rPr lang="en-US" altLang="en-US" sz="2800" err="1">
                <a:latin typeface="+mn-lt"/>
                <a:ea typeface="Calibri" panose="020F0502020204030204" pitchFamily="34" charset="0"/>
                <a:cs typeface="Arial" panose="020B0604020202020204" pitchFamily="34" charset="0"/>
              </a:rPr>
              <a:t>Classlink</a:t>
            </a:r>
            <a:r>
              <a:rPr lang="en-US" altLang="en-US" sz="2800">
                <a:latin typeface="+mn-lt"/>
                <a:ea typeface="Calibri" panose="020F0502020204030204" pitchFamily="34" charset="0"/>
                <a:cs typeface="Arial" panose="020B0604020202020204" pitchFamily="34" charset="0"/>
              </a:rPr>
              <a:t> at </a:t>
            </a:r>
            <a:r>
              <a:rPr lang="en-US" altLang="en-US" sz="2800">
                <a:solidFill>
                  <a:srgbClr val="0563C1"/>
                </a:solidFill>
                <a:latin typeface="+mn-lt"/>
                <a:ea typeface="Calibri" panose="020F0502020204030204" pitchFamily="34" charset="0"/>
                <a:cs typeface="Arial" panose="020B0604020202020204" pitchFamily="34" charset="0"/>
                <a:hlinkClick r:id="rId2"/>
              </a:rPr>
              <a:t>www.leonschools.net</a:t>
            </a:r>
            <a:endParaRPr lang="en-US" altLang="en-US" sz="600">
              <a:latin typeface="+mn-lt"/>
            </a:endParaRPr>
          </a:p>
          <a:p>
            <a:pPr>
              <a:buFontTx/>
              <a:buChar char="•"/>
              <a:defRPr/>
            </a:pPr>
            <a:r>
              <a:rPr lang="en-US" altLang="en-US" sz="2800">
                <a:latin typeface="+mn-lt"/>
                <a:ea typeface="Calibri" panose="020F0502020204030204" pitchFamily="34" charset="0"/>
                <a:cs typeface="Arial" panose="020B0604020202020204" pitchFamily="34" charset="0"/>
              </a:rPr>
              <a:t>Parents should have received a letter with specific instructions on how to register for an account. If you did not, counselors can print letters for you. Once you have an account, please log in to </a:t>
            </a:r>
            <a:r>
              <a:rPr lang="en-US" altLang="en-US" sz="2800">
                <a:solidFill>
                  <a:srgbClr val="0563C1"/>
                </a:solidFill>
                <a:latin typeface="+mn-lt"/>
                <a:ea typeface="Calibri" panose="020F0502020204030204" pitchFamily="34" charset="0"/>
                <a:cs typeface="Arial" panose="020B0604020202020204" pitchFamily="34" charset="0"/>
                <a:hlinkClick r:id="rId3"/>
              </a:rPr>
              <a:t>www.leonschools.net/parentportal</a:t>
            </a:r>
            <a:r>
              <a:rPr lang="en-US" altLang="en-US" sz="2800">
                <a:latin typeface="+mn-lt"/>
                <a:ea typeface="Calibri" panose="020F0502020204030204" pitchFamily="34" charset="0"/>
                <a:cs typeface="Arial" panose="020B0604020202020204" pitchFamily="34" charset="0"/>
                <a:hlinkClick r:id="rId3"/>
              </a:rPr>
              <a:t> </a:t>
            </a:r>
            <a:r>
              <a:rPr lang="en-US" altLang="en-US" sz="2800">
                <a:latin typeface="+mn-lt"/>
                <a:ea typeface="Calibri" panose="020F0502020204030204" pitchFamily="34" charset="0"/>
                <a:cs typeface="Arial" panose="020B0604020202020204" pitchFamily="34" charset="0"/>
              </a:rPr>
              <a:t>to access your account.</a:t>
            </a:r>
            <a:endParaRPr lang="en-US" altLang="en-US" sz="1600">
              <a:latin typeface="+mn-lt"/>
            </a:endParaRPr>
          </a:p>
        </p:txBody>
      </p:sp>
      <p:sp>
        <p:nvSpPr>
          <p:cNvPr id="6" name="Title 5"/>
          <p:cNvSpPr>
            <a:spLocks noGrp="1"/>
          </p:cNvSpPr>
          <p:nvPr>
            <p:ph type="title"/>
          </p:nvPr>
        </p:nvSpPr>
        <p:spPr>
          <a:xfrm>
            <a:off x="-274586" y="413266"/>
            <a:ext cx="7764463" cy="914400"/>
          </a:xfrm>
        </p:spPr>
        <p:txBody>
          <a:bodyPr>
            <a:noAutofit/>
          </a:bodyPr>
          <a:lstStyle/>
          <a:p>
            <a:pPr>
              <a:defRPr/>
            </a:pPr>
            <a:r>
              <a:rPr lang="en-US" altLang="en-US" sz="4400">
                <a:latin typeface="+mn-lt"/>
                <a:ea typeface="Calibri Light" panose="020F0302020204030204" pitchFamily="34" charset="0"/>
                <a:cs typeface="Arial" panose="020B0604020202020204" pitchFamily="34" charset="0"/>
              </a:rPr>
              <a:t>LCS FOCUS </a:t>
            </a:r>
            <a:br>
              <a:rPr lang="en-US" altLang="en-US" sz="4400"/>
            </a:br>
            <a:endParaRPr lang="en-US" sz="4400"/>
          </a:p>
        </p:txBody>
      </p:sp>
    </p:spTree>
    <p:extLst>
      <p:ext uri="{BB962C8B-B14F-4D97-AF65-F5344CB8AC3E}">
        <p14:creationId xmlns:p14="http://schemas.microsoft.com/office/powerpoint/2010/main" val="159068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686800" cy="6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p:cNvSpPr txBox="1">
            <a:spLocks noChangeArrowheads="1"/>
          </p:cNvSpPr>
          <p:nvPr/>
        </p:nvSpPr>
        <p:spPr bwMode="auto">
          <a:xfrm>
            <a:off x="4724400" y="10668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1800">
                <a:latin typeface="Tahoma" panose="020B0604030504040204" pitchFamily="34" charset="0"/>
              </a:rPr>
              <a:t>Students Log in to Classlink HERE!</a:t>
            </a:r>
          </a:p>
        </p:txBody>
      </p:sp>
      <p:sp>
        <p:nvSpPr>
          <p:cNvPr id="15364" name="TextBox 7"/>
          <p:cNvSpPr txBox="1">
            <a:spLocks noChangeArrowheads="1"/>
          </p:cNvSpPr>
          <p:nvPr/>
        </p:nvSpPr>
        <p:spPr bwMode="auto">
          <a:xfrm>
            <a:off x="3581400" y="3228975"/>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1800">
                <a:latin typeface="Tahoma" panose="020B0604030504040204" pitchFamily="34" charset="0"/>
              </a:rPr>
              <a:t>Parents Click HERE!</a:t>
            </a:r>
          </a:p>
        </p:txBody>
      </p:sp>
    </p:spTree>
    <p:extLst>
      <p:ext uri="{BB962C8B-B14F-4D97-AF65-F5344CB8AC3E}">
        <p14:creationId xmlns:p14="http://schemas.microsoft.com/office/powerpoint/2010/main" val="373490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78" y="0"/>
            <a:ext cx="4800600" cy="609600"/>
          </a:xfrm>
        </p:spPr>
        <p:txBody>
          <a:bodyPr>
            <a:normAutofit fontScale="90000"/>
          </a:bodyPr>
          <a:lstStyle/>
          <a:p>
            <a:pPr>
              <a:defRPr/>
            </a:pPr>
            <a:r>
              <a:rPr lang="en-US">
                <a:solidFill>
                  <a:srgbClr val="FF0000"/>
                </a:solidFill>
              </a:rPr>
              <a:t>Parent View</a:t>
            </a:r>
          </a:p>
        </p:txBody>
      </p:sp>
      <p:pic>
        <p:nvPicPr>
          <p:cNvPr id="16387"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601663"/>
            <a:ext cx="8763000" cy="6096000"/>
          </a:xfrm>
        </p:spPr>
      </p:pic>
      <p:sp>
        <p:nvSpPr>
          <p:cNvPr id="7" name="Down Arrow 6"/>
          <p:cNvSpPr/>
          <p:nvPr/>
        </p:nvSpPr>
        <p:spPr>
          <a:xfrm rot="5400000">
            <a:off x="5987257" y="810420"/>
            <a:ext cx="990600" cy="3646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9" name="TextBox 5"/>
          <p:cNvSpPr txBox="1">
            <a:spLocks noChangeArrowheads="1"/>
          </p:cNvSpPr>
          <p:nvPr/>
        </p:nvSpPr>
        <p:spPr bwMode="auto">
          <a:xfrm>
            <a:off x="4876800" y="2438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1800">
                <a:latin typeface="Tahoma" panose="020B0604030504040204" pitchFamily="34" charset="0"/>
              </a:rPr>
              <a:t>Click “My Child” tab for options</a:t>
            </a:r>
          </a:p>
        </p:txBody>
      </p:sp>
      <p:sp>
        <p:nvSpPr>
          <p:cNvPr id="8" name="Rectangle 7"/>
          <p:cNvSpPr/>
          <p:nvPr/>
        </p:nvSpPr>
        <p:spPr>
          <a:xfrm>
            <a:off x="6629400" y="1143000"/>
            <a:ext cx="914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839200" y="1162050"/>
            <a:ext cx="914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286000" y="1676401"/>
            <a:ext cx="304800" cy="15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8153400" y="3722688"/>
            <a:ext cx="838200" cy="163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612376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Application>Microsoft Office PowerPoint</Application>
  <PresentationFormat>Widescreen</PresentationFormat>
  <Slides>44</Slides>
  <Notes>7</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Vapor Trail</vt:lpstr>
      <vt:lpstr>James S. Rickards High School</vt:lpstr>
      <vt:lpstr>Administration Team </vt:lpstr>
      <vt:lpstr>Guidance Department </vt:lpstr>
      <vt:lpstr>What to expect your senior year</vt:lpstr>
      <vt:lpstr>Attendance</vt:lpstr>
      <vt:lpstr>School Counselors       </vt:lpstr>
      <vt:lpstr>LCS FOCUS  </vt:lpstr>
      <vt:lpstr>PowerPoint Presentation</vt:lpstr>
      <vt:lpstr>Parent View</vt:lpstr>
      <vt:lpstr>Focus Portal</vt:lpstr>
      <vt:lpstr>Class assignments</vt:lpstr>
      <vt:lpstr>Attendance</vt:lpstr>
      <vt:lpstr>Course history</vt:lpstr>
      <vt:lpstr>Graduation Requirements</vt:lpstr>
      <vt:lpstr>Test history</vt:lpstr>
      <vt:lpstr> Graduation requirements</vt:lpstr>
      <vt:lpstr>Grade Retrieval/advancement options</vt:lpstr>
      <vt:lpstr>Community Service</vt:lpstr>
      <vt:lpstr>PowerPoint Presentation</vt:lpstr>
      <vt:lpstr>Dual Enrollment </vt:lpstr>
      <vt:lpstr>Post secondary education</vt:lpstr>
      <vt:lpstr>Post- Secondary documentation</vt:lpstr>
      <vt:lpstr>State University system(SUS)</vt:lpstr>
      <vt:lpstr>International baccalaureate program Graduation Requirements </vt:lpstr>
      <vt:lpstr>College/University Admissions suggestions</vt:lpstr>
      <vt:lpstr>Community and state colleges</vt:lpstr>
      <vt:lpstr>PowerPoint Presentation</vt:lpstr>
      <vt:lpstr>PowerPoint Presentation</vt:lpstr>
      <vt:lpstr>PowerPoint Presentation</vt:lpstr>
      <vt:lpstr>ACT/SAT</vt:lpstr>
      <vt:lpstr>SAT and ACT</vt:lpstr>
      <vt:lpstr>PowerPoint Presentation</vt:lpstr>
      <vt:lpstr>Financial AID</vt:lpstr>
      <vt:lpstr>scholarships</vt:lpstr>
      <vt:lpstr>Apply beginning December 2025 Deadline to apply August 31, 2026 </vt:lpstr>
      <vt:lpstr>Bright Futures Florida Academic Scholars (FAS) Florida Medallion Scholars (FMS) GOLD SEAL VOCATIONAL (gsv)  </vt:lpstr>
      <vt:lpstr>Military Bound?</vt:lpstr>
      <vt:lpstr>Workforce?</vt:lpstr>
      <vt:lpstr>Ncaa/NAIA Eligibility</vt:lpstr>
      <vt:lpstr> NCAA Requirements</vt:lpstr>
      <vt:lpstr>Helpful Websites</vt:lpstr>
      <vt:lpstr>What Can I do to support my senior?</vt:lpstr>
      <vt:lpstr>Thank you!!</vt:lpstr>
      <vt:lpstr>Contact us!</vt:lpstr>
    </vt:vector>
  </TitlesOfParts>
  <Company>Leon County Schools -LCSB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S. Rickards High School</dc:title>
  <dc:creator>Schmeckenbecher, Brittany</dc:creator>
  <cp:revision>95</cp:revision>
  <cp:lastPrinted>2022-09-21T17:31:31Z</cp:lastPrinted>
  <dcterms:created xsi:type="dcterms:W3CDTF">2019-10-02T13:45:34Z</dcterms:created>
  <dcterms:modified xsi:type="dcterms:W3CDTF">2025-09-19T15:12:49Z</dcterms:modified>
</cp:coreProperties>
</file>