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30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29.xml" ContentType="application/vnd.openxmlformats-officedocument.presentationml.slide+xml"/>
  <Override PartName="/ppt/slides/slide10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4"/>
  </p:notesMasterIdLst>
  <p:sldIdLst>
    <p:sldId id="256" r:id="rId2"/>
    <p:sldId id="257" r:id="rId3"/>
    <p:sldId id="258" r:id="rId4"/>
    <p:sldId id="275" r:id="rId5"/>
    <p:sldId id="276" r:id="rId6"/>
    <p:sldId id="272" r:id="rId7"/>
    <p:sldId id="274" r:id="rId8"/>
    <p:sldId id="261" r:id="rId9"/>
    <p:sldId id="268" r:id="rId10"/>
    <p:sldId id="277" r:id="rId11"/>
    <p:sldId id="279" r:id="rId12"/>
    <p:sldId id="278" r:id="rId13"/>
    <p:sldId id="281" r:id="rId14"/>
    <p:sldId id="280" r:id="rId15"/>
    <p:sldId id="282" r:id="rId16"/>
    <p:sldId id="283" r:id="rId17"/>
    <p:sldId id="284" r:id="rId18"/>
    <p:sldId id="292" r:id="rId19"/>
    <p:sldId id="285" r:id="rId20"/>
    <p:sldId id="290" r:id="rId21"/>
    <p:sldId id="291" r:id="rId22"/>
    <p:sldId id="303" r:id="rId23"/>
    <p:sldId id="262" r:id="rId24"/>
    <p:sldId id="269" r:id="rId25"/>
    <p:sldId id="286" r:id="rId26"/>
    <p:sldId id="295" r:id="rId27"/>
    <p:sldId id="287" r:id="rId28"/>
    <p:sldId id="288" r:id="rId29"/>
    <p:sldId id="289" r:id="rId30"/>
    <p:sldId id="293" r:id="rId31"/>
    <p:sldId id="264" r:id="rId32"/>
    <p:sldId id="271" r:id="rId33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8004"/>
    <a:srgbClr val="FFFFFF"/>
    <a:srgbClr val="EDE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584A9-F729-47C9-A06F-B0B95E6787C2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DA34F-5ABA-4E16-A601-A4C2F1B79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45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DA34F-5ABA-4E16-A601-A4C2F1B7953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723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20598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255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746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1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5280427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4703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10793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922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95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8601503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757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8BACF1D-57CB-448C-BDBF-20E636C1771B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26ECDE6-D924-4151-83B4-F9A4A12C8B4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488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792">
          <p15:clr>
            <a:srgbClr val="F26B43"/>
          </p15:clr>
        </p15:guide>
        <p15:guide id="4294967295" pos="7200">
          <p15:clr>
            <a:srgbClr val="F26B43"/>
          </p15:clr>
        </p15:guide>
        <p15:guide id="4294967295" orient="horz" pos="400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720">
          <p15:clr>
            <a:srgbClr val="F26B43"/>
          </p15:clr>
        </p15:guide>
        <p15:guide id="4294967295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Unit 10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plants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Plant Anatomy and Physiology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41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257300" y="233673"/>
            <a:ext cx="4800600" cy="632529"/>
          </a:xfrm>
        </p:spPr>
        <p:txBody>
          <a:bodyPr/>
          <a:lstStyle/>
          <a:p>
            <a:pPr algn="ctr"/>
            <a:r>
              <a:rPr lang="en-US" sz="3200" dirty="0" smtClean="0">
                <a:solidFill>
                  <a:srgbClr val="C00000"/>
                </a:solidFill>
              </a:rPr>
              <a:t>Non-Vascular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257300" y="1060704"/>
            <a:ext cx="4800600" cy="441655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Do </a:t>
            </a:r>
            <a:r>
              <a:rPr lang="en-US" b="1" dirty="0"/>
              <a:t>not</a:t>
            </a:r>
            <a:r>
              <a:rPr lang="en-US" dirty="0"/>
              <a:t> have vascular tissue	</a:t>
            </a:r>
          </a:p>
          <a:p>
            <a:pPr lvl="1"/>
            <a:r>
              <a:rPr lang="en-US" dirty="0"/>
              <a:t>Smaller </a:t>
            </a:r>
            <a:r>
              <a:rPr lang="en-US" dirty="0" smtClean="0"/>
              <a:t>because </a:t>
            </a:r>
            <a:r>
              <a:rPr lang="en-US" dirty="0"/>
              <a:t>they can’t transport water up stems </a:t>
            </a:r>
          </a:p>
          <a:p>
            <a:pPr lvl="1"/>
            <a:r>
              <a:rPr lang="en-US" dirty="0"/>
              <a:t>Water is absorbed via osmosis instead</a:t>
            </a:r>
          </a:p>
          <a:p>
            <a:r>
              <a:rPr lang="en-US" dirty="0"/>
              <a:t>Lack true leaves, stems or </a:t>
            </a:r>
            <a:r>
              <a:rPr lang="en-US" dirty="0" smtClean="0"/>
              <a:t>roots</a:t>
            </a:r>
          </a:p>
          <a:p>
            <a:r>
              <a:rPr lang="en-US" dirty="0"/>
              <a:t>Small enough that minerals can be distributed throughout via </a:t>
            </a:r>
            <a:r>
              <a:rPr lang="en-US" i="1" dirty="0"/>
              <a:t>diffusion</a:t>
            </a:r>
            <a:r>
              <a:rPr lang="en-US" dirty="0"/>
              <a:t>.</a:t>
            </a:r>
          </a:p>
          <a:p>
            <a:r>
              <a:rPr lang="en-US" dirty="0"/>
              <a:t>MUST be near a source of water since they lack roots. </a:t>
            </a:r>
          </a:p>
          <a:p>
            <a:r>
              <a:rPr lang="en-US" dirty="0" smtClean="0"/>
              <a:t>Examples:</a:t>
            </a:r>
          </a:p>
          <a:p>
            <a:pPr lvl="1"/>
            <a:r>
              <a:rPr lang="en-US" dirty="0" smtClean="0"/>
              <a:t>Green algae</a:t>
            </a:r>
          </a:p>
          <a:p>
            <a:pPr lvl="1"/>
            <a:r>
              <a:rPr lang="en-US" dirty="0" smtClean="0"/>
              <a:t>Bryophytes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633864" y="233672"/>
            <a:ext cx="4800600" cy="632529"/>
          </a:xfrm>
        </p:spPr>
        <p:txBody>
          <a:bodyPr/>
          <a:lstStyle/>
          <a:p>
            <a:pPr algn="ctr"/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</a:rPr>
              <a:t>Vascular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6633864" y="1060704"/>
            <a:ext cx="4800600" cy="4416552"/>
          </a:xfrm>
        </p:spPr>
        <p:txBody>
          <a:bodyPr>
            <a:normAutofit/>
          </a:bodyPr>
          <a:lstStyle/>
          <a:p>
            <a:r>
              <a:rPr lang="en-US" dirty="0"/>
              <a:t>Contain vascular tissue (xylem and phloem)</a:t>
            </a:r>
          </a:p>
          <a:p>
            <a:r>
              <a:rPr lang="en-US" dirty="0"/>
              <a:t>Allows these plants to transport water and sugars throughout</a:t>
            </a:r>
          </a:p>
          <a:p>
            <a:r>
              <a:rPr lang="en-US" dirty="0"/>
              <a:t>Have specialized </a:t>
            </a:r>
            <a:r>
              <a:rPr lang="en-US" dirty="0" smtClean="0"/>
              <a:t>organs, roots</a:t>
            </a:r>
            <a:r>
              <a:rPr lang="en-US" dirty="0"/>
              <a:t>, stems, and leaves</a:t>
            </a:r>
          </a:p>
          <a:p>
            <a:r>
              <a:rPr lang="en-US" dirty="0" smtClean="0"/>
              <a:t>Examples: </a:t>
            </a:r>
          </a:p>
          <a:p>
            <a:pPr lvl="1"/>
            <a:r>
              <a:rPr lang="en-US" dirty="0" smtClean="0"/>
              <a:t>Ferns</a:t>
            </a:r>
          </a:p>
          <a:p>
            <a:pPr lvl="1"/>
            <a:r>
              <a:rPr lang="en-US" dirty="0" smtClean="0"/>
              <a:t>Gymnosperms</a:t>
            </a:r>
          </a:p>
          <a:p>
            <a:pPr lvl="1"/>
            <a:r>
              <a:rPr lang="en-US" dirty="0" smtClean="0"/>
              <a:t>Angiosperms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188720" y="164592"/>
            <a:ext cx="4956048" cy="6528816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556140" y="164592"/>
            <a:ext cx="4956048" cy="6528816"/>
          </a:xfrm>
          <a:prstGeom prst="rect">
            <a:avLst/>
          </a:prstGeom>
          <a:noFill/>
          <a:ln w="762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1132" t="21045" r="2521" b="15425"/>
          <a:stretch/>
        </p:blipFill>
        <p:spPr>
          <a:xfrm>
            <a:off x="3236977" y="5282454"/>
            <a:ext cx="2710087" cy="11887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9033" y="5282454"/>
            <a:ext cx="1584960" cy="11887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0224" y="5061982"/>
            <a:ext cx="2250948" cy="150063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7769" y="5061982"/>
            <a:ext cx="1214499" cy="148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04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Diversity</a:t>
            </a:r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 rot="2022835">
            <a:off x="4748654" y="1899093"/>
            <a:ext cx="476538" cy="1435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 rot="19563637">
            <a:off x="7157146" y="1898298"/>
            <a:ext cx="476538" cy="1435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71979" y="1056236"/>
            <a:ext cx="3392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PLANTS</a:t>
            </a:r>
            <a:endParaRPr 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334255" y="3287405"/>
            <a:ext cx="311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Vascular</a:t>
            </a:r>
            <a:endParaRPr lang="en-US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20516" y="3287405"/>
            <a:ext cx="35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Nonvascular</a:t>
            </a:r>
            <a:endParaRPr lang="en-US" sz="4000" b="1" dirty="0">
              <a:solidFill>
                <a:srgbClr val="C00000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2710316" y="4017589"/>
            <a:ext cx="1170026" cy="52697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896433" y="4017589"/>
            <a:ext cx="987756" cy="52697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51678" y="4759119"/>
            <a:ext cx="2043651" cy="5847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10000"/>
                  </a:schemeClr>
                </a:solidFill>
              </a:rPr>
              <a:t>g</a:t>
            </a:r>
            <a:r>
              <a:rPr lang="en-US" sz="3200" dirty="0" smtClean="0">
                <a:solidFill>
                  <a:schemeClr val="bg1">
                    <a:lumMod val="10000"/>
                  </a:schemeClr>
                </a:solidFill>
              </a:rPr>
              <a:t>reen algae</a:t>
            </a:r>
            <a:endParaRPr lang="en-US" sz="4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63287" y="4759119"/>
            <a:ext cx="2046794" cy="5847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10000"/>
                  </a:schemeClr>
                </a:solidFill>
              </a:rPr>
              <a:t>bryophytes</a:t>
            </a:r>
            <a:endParaRPr lang="en-US" sz="4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70852" y="5301055"/>
            <a:ext cx="1834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m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osses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l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iverworts</a:t>
            </a:r>
          </a:p>
          <a:p>
            <a:pPr algn="ctr"/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h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ornworts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993851" y="4544568"/>
            <a:ext cx="37470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u="sng" dirty="0" smtClean="0"/>
              <a:t>Quick Questions</a:t>
            </a:r>
          </a:p>
          <a:p>
            <a:pPr marL="342900" indent="-342900">
              <a:buAutoNum type="arabicPeriod" startAt="9"/>
            </a:pPr>
            <a:r>
              <a:rPr lang="en-US" dirty="0" smtClean="0"/>
              <a:t>What physical characteristic do nonvascular plants share because of their lack of vascular tissues?</a:t>
            </a:r>
          </a:p>
          <a:p>
            <a:pPr marL="342900" indent="-342900">
              <a:buAutoNum type="arabicPeriod" startAt="9"/>
            </a:pPr>
            <a:r>
              <a:rPr lang="en-US" dirty="0" smtClean="0"/>
              <a:t>What does it mean to be “vascular”? What specific tissues do those plants have?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81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algae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251678" y="1426465"/>
            <a:ext cx="5194842" cy="4453128"/>
          </a:xfrm>
        </p:spPr>
        <p:txBody>
          <a:bodyPr/>
          <a:lstStyle/>
          <a:p>
            <a:r>
              <a:rPr lang="en-US" dirty="0" smtClean="0"/>
              <a:t>True green algae</a:t>
            </a:r>
          </a:p>
          <a:p>
            <a:r>
              <a:rPr lang="en-US" dirty="0" smtClean="0"/>
              <a:t>NOT cyanobacteria or </a:t>
            </a:r>
            <a:r>
              <a:rPr lang="en-US" dirty="0" err="1" smtClean="0"/>
              <a:t>protists</a:t>
            </a:r>
            <a:r>
              <a:rPr lang="en-US" dirty="0" smtClean="0"/>
              <a:t> </a:t>
            </a:r>
            <a:r>
              <a:rPr lang="en-US" sz="1800" i="1" dirty="0" smtClean="0"/>
              <a:t>(remember classification?)</a:t>
            </a:r>
          </a:p>
          <a:p>
            <a:r>
              <a:rPr lang="en-US" dirty="0" smtClean="0"/>
              <a:t>Considered the first plants</a:t>
            </a:r>
          </a:p>
          <a:p>
            <a:r>
              <a:rPr lang="en-US" dirty="0"/>
              <a:t>mostly </a:t>
            </a:r>
            <a:r>
              <a:rPr lang="en-US" dirty="0" smtClean="0"/>
              <a:t>aquatic: </a:t>
            </a:r>
            <a:r>
              <a:rPr lang="en-US" dirty="0"/>
              <a:t>found in freshwater, salt water, and in some moist areas on </a:t>
            </a:r>
            <a:r>
              <a:rPr lang="en-US" dirty="0" smtClean="0"/>
              <a:t>land</a:t>
            </a:r>
          </a:p>
          <a:p>
            <a:r>
              <a:rPr lang="en-US" dirty="0" smtClean="0"/>
              <a:t>Able to absorb moisture and nutrients directly from their surroundings </a:t>
            </a:r>
          </a:p>
          <a:p>
            <a:r>
              <a:rPr lang="en-US" dirty="0" smtClean="0"/>
              <a:t>Can reproduce sexually and asexually</a:t>
            </a:r>
            <a:endParaRPr lang="en-US" dirty="0"/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8220" t="18535" r="8119" b="7912"/>
          <a:stretch/>
        </p:blipFill>
        <p:spPr>
          <a:xfrm>
            <a:off x="6821424" y="236081"/>
            <a:ext cx="4800600" cy="31687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8520" t="17369" r="7518" b="8076"/>
          <a:stretch/>
        </p:blipFill>
        <p:spPr>
          <a:xfrm>
            <a:off x="6821424" y="3404822"/>
            <a:ext cx="4800600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2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Bryophytes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71016"/>
            <a:ext cx="5404104" cy="534009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bg1">
                    <a:lumMod val="25000"/>
                  </a:schemeClr>
                </a:solidFill>
              </a:rPr>
              <a:t>Mosses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Small and dense </a:t>
            </a:r>
          </a:p>
          <a:p>
            <a:pPr lvl="1"/>
            <a:r>
              <a:rPr lang="en-US" dirty="0"/>
              <a:t>Look like green carpet</a:t>
            </a:r>
          </a:p>
          <a:p>
            <a:pPr lvl="1"/>
            <a:r>
              <a:rPr lang="en-US" dirty="0"/>
              <a:t>Can live in any biome</a:t>
            </a:r>
          </a:p>
          <a:p>
            <a:pPr lvl="1"/>
            <a:r>
              <a:rPr lang="en-US" dirty="0"/>
              <a:t>Critical </a:t>
            </a:r>
            <a:r>
              <a:rPr lang="en-US" dirty="0" smtClean="0"/>
              <a:t>because </a:t>
            </a:r>
            <a:r>
              <a:rPr lang="en-US" dirty="0"/>
              <a:t>they help prevent erosion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>
                    <a:lumMod val="25000"/>
                  </a:schemeClr>
                </a:solidFill>
              </a:rPr>
              <a:t>Liverworts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Have liver-shaped lobes</a:t>
            </a:r>
          </a:p>
          <a:p>
            <a:pPr lvl="1"/>
            <a:r>
              <a:rPr lang="en-US" dirty="0"/>
              <a:t>Can live in any biome, but prefer tropical</a:t>
            </a:r>
          </a:p>
          <a:p>
            <a:pPr lvl="1"/>
            <a:r>
              <a:rPr lang="en-US" dirty="0"/>
              <a:t>Like dim light and damp soil</a:t>
            </a:r>
          </a:p>
          <a:p>
            <a:pPr lvl="1"/>
            <a:r>
              <a:rPr lang="en-US" dirty="0"/>
              <a:t>Do not have stomata for gas exchange (other two do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have air chambers for gas exchange but they can’t open and close like stomata, so they can dry out easier than mosses and hornworts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>
                    <a:lumMod val="25000"/>
                  </a:schemeClr>
                </a:solidFill>
              </a:rPr>
              <a:t>Hornworts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Have horn shaped structures that protrude</a:t>
            </a:r>
          </a:p>
          <a:p>
            <a:pPr lvl="1"/>
            <a:r>
              <a:rPr lang="en-US" dirty="0"/>
              <a:t>Can live in any biome, but prefer tropical</a:t>
            </a:r>
          </a:p>
          <a:p>
            <a:pPr lvl="1"/>
            <a:r>
              <a:rPr lang="en-US" dirty="0"/>
              <a:t>Only have 1 chloroplast per plant cell (unlike the other two)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29"/>
          <a:stretch/>
        </p:blipFill>
        <p:spPr>
          <a:xfrm>
            <a:off x="6812280" y="863274"/>
            <a:ext cx="2898648" cy="23111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7" r="38177"/>
          <a:stretch/>
        </p:blipFill>
        <p:spPr>
          <a:xfrm>
            <a:off x="9482328" y="2135763"/>
            <a:ext cx="2505456" cy="28723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666"/>
          <a:stretch/>
        </p:blipFill>
        <p:spPr>
          <a:xfrm>
            <a:off x="6705981" y="3809718"/>
            <a:ext cx="3004947" cy="267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2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Plant Diversity</a:t>
            </a:r>
            <a:endParaRPr lang="en-US" sz="4400" dirty="0"/>
          </a:p>
        </p:txBody>
      </p:sp>
      <p:sp>
        <p:nvSpPr>
          <p:cNvPr id="6" name="Down Arrow 5"/>
          <p:cNvSpPr/>
          <p:nvPr/>
        </p:nvSpPr>
        <p:spPr>
          <a:xfrm rot="2022835">
            <a:off x="4748654" y="1899093"/>
            <a:ext cx="476538" cy="1435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 rot="19563637">
            <a:off x="7157146" y="1898298"/>
            <a:ext cx="476538" cy="1435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71979" y="1056236"/>
            <a:ext cx="3392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PLANTS</a:t>
            </a:r>
            <a:endParaRPr 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334255" y="3287405"/>
            <a:ext cx="311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Vascular</a:t>
            </a:r>
            <a:endParaRPr lang="en-US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20516" y="3287405"/>
            <a:ext cx="35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Nonvascular</a:t>
            </a:r>
            <a:endParaRPr lang="en-US" sz="4000" b="1" dirty="0">
              <a:solidFill>
                <a:srgbClr val="C00000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2710316" y="4017589"/>
            <a:ext cx="1170026" cy="52697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896433" y="4017589"/>
            <a:ext cx="987756" cy="52697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51678" y="4759119"/>
            <a:ext cx="2043651" cy="5847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10000"/>
                  </a:schemeClr>
                </a:solidFill>
              </a:rPr>
              <a:t>g</a:t>
            </a:r>
            <a:r>
              <a:rPr lang="en-US" sz="3200" dirty="0" smtClean="0">
                <a:solidFill>
                  <a:schemeClr val="bg1">
                    <a:lumMod val="10000"/>
                  </a:schemeClr>
                </a:solidFill>
              </a:rPr>
              <a:t>reen algae</a:t>
            </a:r>
            <a:endParaRPr lang="en-US" sz="4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63287" y="4759119"/>
            <a:ext cx="2046794" cy="5847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10000"/>
                  </a:schemeClr>
                </a:solidFill>
              </a:rPr>
              <a:t>bryophytes</a:t>
            </a:r>
            <a:endParaRPr lang="en-US" sz="4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70852" y="5301055"/>
            <a:ext cx="1834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m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osses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l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iverworts</a:t>
            </a:r>
          </a:p>
          <a:p>
            <a:pPr algn="ctr"/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h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ornworts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7893267" y="4017589"/>
            <a:ext cx="644246" cy="677552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8553604" y="4017589"/>
            <a:ext cx="773276" cy="672549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8519667" y="4027769"/>
            <a:ext cx="1153635" cy="150395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871441" y="4757531"/>
            <a:ext cx="2043651" cy="461665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chemeClr val="bg1">
                    <a:lumMod val="10000"/>
                  </a:schemeClr>
                </a:solidFill>
              </a:rPr>
              <a:t>tracheophytes</a:t>
            </a:r>
            <a:endParaRPr lang="en-US" sz="32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76032" y="5281586"/>
            <a:ext cx="1834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Ferns</a:t>
            </a:r>
          </a:p>
          <a:p>
            <a:pPr algn="ctr"/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c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lub mosses</a:t>
            </a:r>
          </a:p>
          <a:p>
            <a:pPr algn="ctr"/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horsetails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791733" y="4169865"/>
            <a:ext cx="2043651" cy="461665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10000"/>
                  </a:schemeClr>
                </a:solidFill>
              </a:rPr>
              <a:t>gymnosperms</a:t>
            </a:r>
            <a:endParaRPr lang="en-US" sz="32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326880" y="4748989"/>
            <a:ext cx="2043651" cy="461665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10000"/>
                  </a:schemeClr>
                </a:solidFill>
              </a:rPr>
              <a:t>angiosperms</a:t>
            </a:r>
            <a:endParaRPr lang="en-US" sz="32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56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Tracheophytes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170432"/>
            <a:ext cx="4609626" cy="5545836"/>
          </a:xfrm>
        </p:spPr>
        <p:txBody>
          <a:bodyPr>
            <a:normAutofit lnSpcReduction="10000"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spores instead of </a:t>
            </a:r>
            <a:r>
              <a:rPr lang="en-US" dirty="0" smtClean="0"/>
              <a:t>seeds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Spore dispersal via water</a:t>
            </a:r>
            <a:endParaRPr lang="en-US" dirty="0"/>
          </a:p>
          <a:p>
            <a:pPr marL="0" indent="0">
              <a:buNone/>
            </a:pPr>
            <a:r>
              <a:rPr lang="en-US" b="1" dirty="0" smtClean="0"/>
              <a:t>Ferns</a:t>
            </a:r>
          </a:p>
          <a:p>
            <a:pPr lvl="1"/>
            <a:r>
              <a:rPr lang="en-US" dirty="0" smtClean="0"/>
              <a:t>leaves </a:t>
            </a:r>
            <a:r>
              <a:rPr lang="en-US" dirty="0"/>
              <a:t>called </a:t>
            </a:r>
            <a:r>
              <a:rPr lang="en-US" dirty="0" smtClean="0"/>
              <a:t>fronds</a:t>
            </a:r>
          </a:p>
          <a:p>
            <a:pPr lvl="1"/>
            <a:r>
              <a:rPr lang="en-US" dirty="0" smtClean="0"/>
              <a:t>Unfurled/curled frond is called a “fiddlehead” some you can eat!</a:t>
            </a:r>
          </a:p>
          <a:p>
            <a:pPr marL="0" indent="0">
              <a:buNone/>
            </a:pPr>
            <a:r>
              <a:rPr lang="en-US" b="1" dirty="0" smtClean="0"/>
              <a:t>Club Moss</a:t>
            </a:r>
          </a:p>
          <a:p>
            <a:pPr lvl="1"/>
            <a:r>
              <a:rPr lang="en-US" dirty="0" smtClean="0"/>
              <a:t>Contribute to fossil fuel deposits</a:t>
            </a:r>
          </a:p>
          <a:p>
            <a:pPr lvl="1"/>
            <a:r>
              <a:rPr lang="en-US" dirty="0"/>
              <a:t>Oily compounds in the cell walls ignite rapidly </a:t>
            </a:r>
            <a:r>
              <a:rPr lang="en-US" dirty="0" smtClean="0"/>
              <a:t>into a </a:t>
            </a:r>
            <a:r>
              <a:rPr lang="en-US" dirty="0"/>
              <a:t>flash of light and were used by magicians </a:t>
            </a:r>
            <a:r>
              <a:rPr lang="en-US" dirty="0" smtClean="0"/>
              <a:t>and sorcerers </a:t>
            </a:r>
            <a:r>
              <a:rPr lang="en-US" dirty="0"/>
              <a:t>in the Middle Ages</a:t>
            </a:r>
          </a:p>
          <a:p>
            <a:pPr marL="0" indent="0">
              <a:buNone/>
            </a:pPr>
            <a:r>
              <a:rPr lang="en-US" b="1" dirty="0" smtClean="0"/>
              <a:t>Horsetail</a:t>
            </a:r>
          </a:p>
          <a:p>
            <a:pPr lvl="1"/>
            <a:r>
              <a:rPr lang="en-US" dirty="0"/>
              <a:t>Contribute to fossil fuel deposits</a:t>
            </a:r>
          </a:p>
          <a:p>
            <a:pPr lvl="1"/>
            <a:r>
              <a:rPr lang="en-US" dirty="0" smtClean="0"/>
              <a:t>Most primitive of vascular plants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9394302" y="1523265"/>
            <a:ext cx="2624328" cy="2746775"/>
            <a:chOff x="9345168" y="1920234"/>
            <a:chExt cx="2624328" cy="2746775"/>
          </a:xfrm>
        </p:grpSpPr>
        <p:sp>
          <p:nvSpPr>
            <p:cNvPr id="11" name="Rectangle 10"/>
            <p:cNvSpPr/>
            <p:nvPr/>
          </p:nvSpPr>
          <p:spPr>
            <a:xfrm>
              <a:off x="9345168" y="1920234"/>
              <a:ext cx="2624328" cy="2746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067229" y="4297677"/>
              <a:ext cx="11802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  <a:r>
                <a:rPr lang="en-US" dirty="0" smtClean="0"/>
                <a:t>lub moss</a:t>
              </a:r>
              <a:endParaRPr lang="en-US" dirty="0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11" r="11769"/>
            <a:stretch/>
          </p:blipFill>
          <p:spPr>
            <a:xfrm>
              <a:off x="9526070" y="2121408"/>
              <a:ext cx="2269690" cy="2130552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6505097" y="3557016"/>
            <a:ext cx="3070107" cy="2766060"/>
            <a:chOff x="6381869" y="3899916"/>
            <a:chExt cx="3070107" cy="2766060"/>
          </a:xfrm>
        </p:grpSpPr>
        <p:sp>
          <p:nvSpPr>
            <p:cNvPr id="13" name="Rectangle 12"/>
            <p:cNvSpPr/>
            <p:nvPr/>
          </p:nvSpPr>
          <p:spPr>
            <a:xfrm>
              <a:off x="6381869" y="3899916"/>
              <a:ext cx="3070107" cy="27660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415784" y="6230865"/>
              <a:ext cx="1078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horsetail</a:t>
              </a:r>
              <a:endParaRPr lang="en-US" dirty="0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43166" y="4064374"/>
              <a:ext cx="2744440" cy="2186699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6437558" y="207314"/>
            <a:ext cx="3070107" cy="2958084"/>
            <a:chOff x="6340839" y="228600"/>
            <a:chExt cx="3070107" cy="2958084"/>
          </a:xfrm>
        </p:grpSpPr>
        <p:sp>
          <p:nvSpPr>
            <p:cNvPr id="7" name="Rectangle 6"/>
            <p:cNvSpPr/>
            <p:nvPr/>
          </p:nvSpPr>
          <p:spPr>
            <a:xfrm>
              <a:off x="6340839" y="228600"/>
              <a:ext cx="3070107" cy="29580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/>
            <a:srcRect t="31972" r="8879"/>
            <a:stretch/>
          </p:blipFill>
          <p:spPr>
            <a:xfrm>
              <a:off x="6560898" y="428102"/>
              <a:ext cx="2636083" cy="240653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560424" y="2808710"/>
              <a:ext cx="6309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fern</a:t>
              </a:r>
              <a:endParaRPr 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840499" y="4940046"/>
            <a:ext cx="20043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u="sng" dirty="0" smtClean="0"/>
              <a:t>Quick Questions</a:t>
            </a:r>
          </a:p>
          <a:p>
            <a:pPr marL="342900" indent="-342900">
              <a:buFont typeface="+mj-lt"/>
              <a:buAutoNum type="arabicPeriod" startAt="11"/>
            </a:pPr>
            <a:r>
              <a:rPr lang="en-US" dirty="0" smtClean="0"/>
              <a:t>What do </a:t>
            </a:r>
            <a:r>
              <a:rPr lang="en-US" dirty="0" err="1" smtClean="0"/>
              <a:t>tracheophytes</a:t>
            </a:r>
            <a:r>
              <a:rPr lang="en-US" dirty="0" smtClean="0"/>
              <a:t> not have that other vascular plants do have?</a:t>
            </a:r>
          </a:p>
        </p:txBody>
      </p:sp>
    </p:spTree>
    <p:extLst>
      <p:ext uri="{BB962C8B-B14F-4D97-AF65-F5344CB8AC3E}">
        <p14:creationId xmlns:p14="http://schemas.microsoft.com/office/powerpoint/2010/main" val="401127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Gymnosperms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435608"/>
            <a:ext cx="4362738" cy="44439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err="1" smtClean="0"/>
              <a:t>gymno</a:t>
            </a:r>
            <a:r>
              <a:rPr lang="en-US" dirty="0" smtClean="0"/>
              <a:t> - “naked” / </a:t>
            </a:r>
            <a:r>
              <a:rPr lang="en-US" i="1" dirty="0" smtClean="0"/>
              <a:t>sperm-</a:t>
            </a:r>
            <a:r>
              <a:rPr lang="en-US" dirty="0" smtClean="0"/>
              <a:t> “seed”</a:t>
            </a:r>
          </a:p>
          <a:p>
            <a:r>
              <a:rPr lang="en-US" dirty="0" smtClean="0"/>
              <a:t>Have seeds</a:t>
            </a:r>
          </a:p>
          <a:p>
            <a:r>
              <a:rPr lang="en-US" dirty="0" smtClean="0"/>
              <a:t>No </a:t>
            </a:r>
            <a:r>
              <a:rPr lang="en-US" dirty="0"/>
              <a:t>flowers or fruit</a:t>
            </a:r>
          </a:p>
          <a:p>
            <a:r>
              <a:rPr lang="en-US" dirty="0" smtClean="0"/>
              <a:t>Reproductive </a:t>
            </a:r>
            <a:r>
              <a:rPr lang="en-US" dirty="0"/>
              <a:t>structure = </a:t>
            </a:r>
            <a:r>
              <a:rPr lang="en-US" b="1" dirty="0" smtClean="0"/>
              <a:t>Cones</a:t>
            </a:r>
          </a:p>
          <a:p>
            <a:pPr lvl="1"/>
            <a:r>
              <a:rPr lang="en-US" dirty="0" smtClean="0"/>
              <a:t>Pollen cones (male)</a:t>
            </a:r>
          </a:p>
          <a:p>
            <a:pPr lvl="1"/>
            <a:r>
              <a:rPr lang="en-US" dirty="0" smtClean="0"/>
              <a:t>Seed cones (female) </a:t>
            </a:r>
          </a:p>
          <a:p>
            <a:r>
              <a:rPr lang="en-US" b="1" dirty="0" smtClean="0"/>
              <a:t>Pollination</a:t>
            </a:r>
            <a:r>
              <a:rPr lang="en-US" i="1" dirty="0" smtClean="0"/>
              <a:t>: </a:t>
            </a:r>
            <a:r>
              <a:rPr lang="en-US" dirty="0" smtClean="0"/>
              <a:t>transfer sperm (housed in pollen grain) to female reproduction structure</a:t>
            </a:r>
          </a:p>
          <a:p>
            <a:r>
              <a:rPr lang="en-US" dirty="0" smtClean="0"/>
              <a:t>Seed </a:t>
            </a:r>
            <a:r>
              <a:rPr lang="en-US" dirty="0"/>
              <a:t>dispersal via wind</a:t>
            </a:r>
          </a:p>
          <a:p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6321904" y="275684"/>
            <a:ext cx="5513206" cy="4099209"/>
            <a:chOff x="5028674" y="2638269"/>
            <a:chExt cx="3466101" cy="2770188"/>
          </a:xfrm>
        </p:grpSpPr>
        <p:sp>
          <p:nvSpPr>
            <p:cNvPr id="6" name="Rectangle 5"/>
            <p:cNvSpPr/>
            <p:nvPr/>
          </p:nvSpPr>
          <p:spPr>
            <a:xfrm>
              <a:off x="5028674" y="2638269"/>
              <a:ext cx="3466101" cy="2746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944790" y="5039125"/>
              <a:ext cx="163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Longleaf pines</a:t>
              </a:r>
              <a:endParaRPr lang="en-US" dirty="0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50728" y="2731011"/>
              <a:ext cx="3221992" cy="2331526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6643456" y="4221299"/>
            <a:ext cx="3532347" cy="2636701"/>
            <a:chOff x="4120544" y="103364"/>
            <a:chExt cx="3950913" cy="3051750"/>
          </a:xfrm>
        </p:grpSpPr>
        <p:sp>
          <p:nvSpPr>
            <p:cNvPr id="10" name="Rectangle 9"/>
            <p:cNvSpPr/>
            <p:nvPr/>
          </p:nvSpPr>
          <p:spPr>
            <a:xfrm>
              <a:off x="4120544" y="103364"/>
              <a:ext cx="3950913" cy="3051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648722" y="2785782"/>
              <a:ext cx="894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cycads</a:t>
              </a:r>
              <a:endParaRPr lang="en-US" dirty="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3781" y="161119"/>
              <a:ext cx="3624438" cy="2718329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9562562" y="4000251"/>
            <a:ext cx="2176273" cy="1926726"/>
            <a:chOff x="8558785" y="3721609"/>
            <a:chExt cx="3099816" cy="3028361"/>
          </a:xfrm>
        </p:grpSpPr>
        <p:sp>
          <p:nvSpPr>
            <p:cNvPr id="19" name="Rectangle 18"/>
            <p:cNvSpPr/>
            <p:nvPr/>
          </p:nvSpPr>
          <p:spPr>
            <a:xfrm>
              <a:off x="8558785" y="3721609"/>
              <a:ext cx="3099816" cy="286556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291760" y="6217842"/>
              <a:ext cx="1633868" cy="532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 smtClean="0"/>
                <a:t>ginkgos</a:t>
              </a:r>
              <a:endParaRPr lang="en-US" dirty="0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3214" y="3857163"/>
              <a:ext cx="2890959" cy="24133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23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angiosperms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536193"/>
            <a:ext cx="4490754" cy="4343400"/>
          </a:xfrm>
        </p:spPr>
        <p:txBody>
          <a:bodyPr/>
          <a:lstStyle/>
          <a:p>
            <a:r>
              <a:rPr lang="en-US" i="1" dirty="0" err="1"/>
              <a:t>a</a:t>
            </a:r>
            <a:r>
              <a:rPr lang="en-US" i="1" dirty="0" err="1" smtClean="0"/>
              <a:t>ngio</a:t>
            </a:r>
            <a:r>
              <a:rPr lang="en-US" i="1" dirty="0" smtClean="0"/>
              <a:t>-</a:t>
            </a:r>
            <a:r>
              <a:rPr lang="en-US" dirty="0" smtClean="0"/>
              <a:t> “vessel” / </a:t>
            </a:r>
            <a:r>
              <a:rPr lang="en-US" i="1" dirty="0" smtClean="0"/>
              <a:t>sperm-</a:t>
            </a:r>
            <a:r>
              <a:rPr lang="en-US" dirty="0" smtClean="0"/>
              <a:t> “seed”</a:t>
            </a:r>
          </a:p>
          <a:p>
            <a:r>
              <a:rPr lang="en-US" dirty="0" smtClean="0"/>
              <a:t>Have seeds</a:t>
            </a:r>
          </a:p>
          <a:p>
            <a:r>
              <a:rPr lang="en-US" dirty="0" smtClean="0"/>
              <a:t>Flowering plants</a:t>
            </a:r>
          </a:p>
          <a:p>
            <a:r>
              <a:rPr lang="en-US" dirty="0" smtClean="0"/>
              <a:t>Reproductive structure = flowers</a:t>
            </a:r>
          </a:p>
          <a:p>
            <a:r>
              <a:rPr lang="en-US" dirty="0" smtClean="0"/>
              <a:t>Seeds enclosed in an ovary (fruit)</a:t>
            </a:r>
          </a:p>
          <a:p>
            <a:r>
              <a:rPr lang="en-US" dirty="0" smtClean="0"/>
              <a:t>Seed dispersal via animals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9631" y="1536193"/>
            <a:ext cx="6384209" cy="44630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99275" y="4453128"/>
            <a:ext cx="37470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u="sng" dirty="0" smtClean="0"/>
              <a:t>Quick Questions</a:t>
            </a:r>
          </a:p>
          <a:p>
            <a:pPr marL="342900" indent="-342900">
              <a:buFont typeface="+mj-lt"/>
              <a:buAutoNum type="arabicPeriod" startAt="12"/>
            </a:pPr>
            <a:r>
              <a:rPr lang="en-US" dirty="0" smtClean="0"/>
              <a:t>What characteristic do angiosperms and gymnosperms have in common?</a:t>
            </a:r>
          </a:p>
          <a:p>
            <a:pPr marL="342900" indent="-342900">
              <a:buFont typeface="+mj-lt"/>
              <a:buAutoNum type="arabicPeriod" startAt="12"/>
            </a:pPr>
            <a:r>
              <a:rPr lang="en-US" dirty="0" smtClean="0"/>
              <a:t>What about that common characteristic is different in both angiosperms and gymnosperms?</a:t>
            </a:r>
          </a:p>
        </p:txBody>
      </p:sp>
    </p:spTree>
    <p:extLst>
      <p:ext uri="{BB962C8B-B14F-4D97-AF65-F5344CB8AC3E}">
        <p14:creationId xmlns:p14="http://schemas.microsoft.com/office/powerpoint/2010/main" val="119581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700" dirty="0" smtClean="0"/>
              <a:t>Angiosperms</a:t>
            </a:r>
            <a:endParaRPr lang="en-US" sz="2800" dirty="0">
              <a:latin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251678" y="1650993"/>
            <a:ext cx="4800600" cy="632529"/>
          </a:xfrm>
        </p:spPr>
        <p:txBody>
          <a:bodyPr/>
          <a:lstStyle/>
          <a:p>
            <a:pPr algn="ctr"/>
            <a:r>
              <a:rPr lang="en-US" u="sng" dirty="0" smtClean="0"/>
              <a:t>Monocots</a:t>
            </a:r>
            <a:endParaRPr lang="en-US" u="sng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257300" y="2360462"/>
            <a:ext cx="4800600" cy="258285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1 cotyledon (seed leaf) in the seed embryo</a:t>
            </a:r>
          </a:p>
          <a:p>
            <a:r>
              <a:rPr lang="en-US" dirty="0"/>
              <a:t>Parallel leaf veins</a:t>
            </a:r>
          </a:p>
          <a:p>
            <a:r>
              <a:rPr lang="en-US" dirty="0"/>
              <a:t>Flower petals in multiples of 3 </a:t>
            </a:r>
          </a:p>
          <a:p>
            <a:r>
              <a:rPr lang="en-US" dirty="0"/>
              <a:t>Net-like/fibrous root system</a:t>
            </a:r>
          </a:p>
          <a:p>
            <a:r>
              <a:rPr lang="en-US" dirty="0" smtClean="0"/>
              <a:t>Examples: </a:t>
            </a:r>
            <a:r>
              <a:rPr lang="en-US" dirty="0"/>
              <a:t>Grass, lilies, bananas, daffodils, asparagus, orchids, tulips, wheat, sugarcane, etc.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633864" y="1650993"/>
            <a:ext cx="4800600" cy="632529"/>
          </a:xfrm>
        </p:spPr>
        <p:txBody>
          <a:bodyPr/>
          <a:lstStyle/>
          <a:p>
            <a:pPr algn="ctr"/>
            <a:r>
              <a:rPr lang="en-US" u="sng" dirty="0" smtClean="0"/>
              <a:t>Dicots</a:t>
            </a:r>
            <a:endParaRPr lang="en-US" u="sng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6633864" y="2360462"/>
            <a:ext cx="4800600" cy="243654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2 cotyledons in the seed embryo</a:t>
            </a:r>
          </a:p>
          <a:p>
            <a:r>
              <a:rPr lang="en-US" dirty="0"/>
              <a:t>Branching leaf veins</a:t>
            </a:r>
          </a:p>
          <a:p>
            <a:r>
              <a:rPr lang="en-US" dirty="0"/>
              <a:t>Flowers petals in multiples of 4 or 5 </a:t>
            </a:r>
          </a:p>
          <a:p>
            <a:r>
              <a:rPr lang="en-US" dirty="0"/>
              <a:t>Taproot root system</a:t>
            </a:r>
          </a:p>
          <a:p>
            <a:r>
              <a:rPr lang="en-US" dirty="0" smtClean="0"/>
              <a:t>Examples: </a:t>
            </a:r>
            <a:r>
              <a:rPr lang="en-US" dirty="0"/>
              <a:t>Dandelions, daises, apples, peaches, </a:t>
            </a:r>
            <a:r>
              <a:rPr lang="en-US" dirty="0" smtClean="0"/>
              <a:t>roses, </a:t>
            </a:r>
            <a:r>
              <a:rPr lang="en-US" dirty="0"/>
              <a:t>tomatoes, carrots, etc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251678" y="1334297"/>
            <a:ext cx="1910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>
                <a:solidFill>
                  <a:schemeClr val="bg1">
                    <a:lumMod val="25000"/>
                  </a:schemeClr>
                </a:solidFill>
              </a:rPr>
              <a:t>Two types</a:t>
            </a:r>
            <a:r>
              <a:rPr lang="en-US" u="sng" dirty="0" smtClean="0"/>
              <a:t>:</a:t>
            </a:r>
            <a:endParaRPr lang="en-US" u="sng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779" y="4797009"/>
            <a:ext cx="2871133" cy="19146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3852" y="4797009"/>
            <a:ext cx="2549868" cy="191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63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 of a 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1560" y="1325880"/>
            <a:ext cx="3760707" cy="53400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 smtClean="0">
                <a:solidFill>
                  <a:schemeClr val="bg1">
                    <a:lumMod val="10000"/>
                  </a:schemeClr>
                </a:solidFill>
              </a:rPr>
              <a:t>Outer Parts</a:t>
            </a:r>
          </a:p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</a:rPr>
              <a:t>Sepal</a:t>
            </a:r>
            <a:r>
              <a:rPr lang="en-US" sz="2200" dirty="0" smtClean="0"/>
              <a:t>: green </a:t>
            </a:r>
            <a:r>
              <a:rPr lang="en-US" sz="2200" dirty="0"/>
              <a:t>tissue that covers the flower when it is a bud</a:t>
            </a:r>
          </a:p>
          <a:p>
            <a:r>
              <a:rPr lang="en-US" sz="2200" dirty="0">
                <a:solidFill>
                  <a:srgbClr val="7030A0"/>
                </a:solidFill>
              </a:rPr>
              <a:t>Petal</a:t>
            </a:r>
            <a:r>
              <a:rPr lang="en-US" sz="2200" dirty="0"/>
              <a:t>: Colorful structure used to attract specific animal </a:t>
            </a:r>
            <a:r>
              <a:rPr lang="en-US" sz="2200" dirty="0" smtClean="0"/>
              <a:t>pollinators</a:t>
            </a:r>
          </a:p>
          <a:p>
            <a:r>
              <a:rPr lang="en-US" sz="2200" dirty="0" smtClean="0">
                <a:solidFill>
                  <a:srgbClr val="00B050"/>
                </a:solidFill>
              </a:rPr>
              <a:t>Receptacle</a:t>
            </a:r>
            <a:r>
              <a:rPr lang="en-US" sz="2200" dirty="0"/>
              <a:t>: </a:t>
            </a:r>
            <a:r>
              <a:rPr lang="en-US" sz="2200" dirty="0" smtClean="0"/>
              <a:t> the </a:t>
            </a:r>
            <a:r>
              <a:rPr lang="en-US" sz="2200" dirty="0"/>
              <a:t>part of a flower stalk where the parts of the flower are attached</a:t>
            </a:r>
            <a:r>
              <a:rPr lang="en-US" sz="2200" dirty="0" smtClean="0"/>
              <a:t>.</a:t>
            </a:r>
          </a:p>
          <a:p>
            <a:r>
              <a:rPr lang="en-US" sz="2200" dirty="0" smtClean="0">
                <a:solidFill>
                  <a:srgbClr val="FFC000"/>
                </a:solidFill>
              </a:rPr>
              <a:t>Peduncle</a:t>
            </a:r>
            <a:r>
              <a:rPr lang="en-US" sz="2200" dirty="0"/>
              <a:t>: </a:t>
            </a:r>
            <a:r>
              <a:rPr lang="en-US" sz="2200" dirty="0" smtClean="0"/>
              <a:t> the </a:t>
            </a:r>
            <a:r>
              <a:rPr lang="en-US" sz="2200" dirty="0"/>
              <a:t>stalk of a flower.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22571" b="7802"/>
          <a:stretch/>
        </p:blipFill>
        <p:spPr>
          <a:xfrm>
            <a:off x="4885419" y="2039111"/>
            <a:ext cx="6934200" cy="36210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80760" y="4764024"/>
            <a:ext cx="713232" cy="292608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465064" y="4306822"/>
            <a:ext cx="713232" cy="292608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186672" y="5056632"/>
            <a:ext cx="1164336" cy="34747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714744" y="5184648"/>
            <a:ext cx="1164336" cy="347472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21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8992" y="1444753"/>
            <a:ext cx="10351008" cy="443484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4000" dirty="0" smtClean="0"/>
              <a:t>Complete the </a:t>
            </a:r>
          </a:p>
          <a:p>
            <a:pPr marL="0" indent="0" algn="ctr">
              <a:buNone/>
            </a:pPr>
            <a:r>
              <a:rPr lang="en-US" sz="4000" i="1" dirty="0" smtClean="0"/>
              <a:t>GUIDED LECTURE NOTES and QUICK QUESTIONS </a:t>
            </a:r>
          </a:p>
          <a:p>
            <a:pPr marL="0" indent="0" algn="ctr">
              <a:buNone/>
            </a:pPr>
            <a:r>
              <a:rPr lang="en-US" sz="4000" dirty="0" smtClean="0"/>
              <a:t>as you read through the presentation.</a:t>
            </a:r>
          </a:p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en-US" sz="4000" b="1" i="1" dirty="0"/>
              <a:t>Before we begin…</a:t>
            </a:r>
          </a:p>
          <a:p>
            <a:r>
              <a:rPr lang="en-US" sz="4000" i="1" dirty="0"/>
              <a:t>Unit is more of a giant vocabulary lesson.  Make sure you have the vocabulary list at the ready.</a:t>
            </a:r>
          </a:p>
          <a:p>
            <a:r>
              <a:rPr lang="en-US" sz="4000" i="1" dirty="0"/>
              <a:t>You’re main goal is to be able to label given diagrams and know what those parts do. </a:t>
            </a:r>
          </a:p>
          <a:p>
            <a:pPr marL="0" indent="0">
              <a:buNone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2128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 of a 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1560" y="1325880"/>
            <a:ext cx="3760707" cy="53400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 smtClean="0">
                <a:solidFill>
                  <a:schemeClr val="bg1">
                    <a:lumMod val="10000"/>
                  </a:schemeClr>
                </a:solidFill>
              </a:rPr>
              <a:t>Female Parts</a:t>
            </a:r>
          </a:p>
          <a:p>
            <a:r>
              <a:rPr lang="en-US" dirty="0">
                <a:solidFill>
                  <a:srgbClr val="7030A0"/>
                </a:solidFill>
              </a:rPr>
              <a:t>Pistil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: female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organs</a:t>
            </a:r>
          </a:p>
          <a:p>
            <a:r>
              <a:rPr lang="en-US" dirty="0">
                <a:solidFill>
                  <a:srgbClr val="7030A0"/>
                </a:solidFill>
              </a:rPr>
              <a:t>Carpel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: House the female flower parts, a flower can have more than one of these</a:t>
            </a:r>
          </a:p>
          <a:p>
            <a:r>
              <a:rPr lang="en-US" dirty="0">
                <a:solidFill>
                  <a:srgbClr val="00B050"/>
                </a:solidFill>
              </a:rPr>
              <a:t>Ovule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is the female germ cell that becomes a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seed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after the egg is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fertilized (seed = zygote)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Protected by the </a:t>
            </a:r>
            <a:r>
              <a:rPr lang="en-US" dirty="0">
                <a:solidFill>
                  <a:srgbClr val="00B050"/>
                </a:solidFill>
              </a:rPr>
              <a:t>ovary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which, when ripened, becomes a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fruit</a:t>
            </a:r>
          </a:p>
          <a:p>
            <a:r>
              <a:rPr lang="en-US" dirty="0">
                <a:solidFill>
                  <a:srgbClr val="FC8004"/>
                </a:solidFill>
              </a:rPr>
              <a:t>Stigma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is the opening at the top of the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style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which is a ”neck” that sperm will travel down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22571" b="7802"/>
          <a:stretch/>
        </p:blipFill>
        <p:spPr>
          <a:xfrm>
            <a:off x="4885419" y="2039111"/>
            <a:ext cx="6934200" cy="36210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229088" y="2962653"/>
            <a:ext cx="713232" cy="292608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073384" y="3063238"/>
            <a:ext cx="713232" cy="292608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201656" y="3337558"/>
            <a:ext cx="716280" cy="60350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265664" y="2459733"/>
            <a:ext cx="807720" cy="320043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6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 of a 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1560" y="1325880"/>
            <a:ext cx="3760707" cy="53400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 smtClean="0">
                <a:solidFill>
                  <a:schemeClr val="bg1">
                    <a:lumMod val="10000"/>
                  </a:schemeClr>
                </a:solidFill>
              </a:rPr>
              <a:t>Male Parts</a:t>
            </a:r>
          </a:p>
          <a:p>
            <a:r>
              <a:rPr lang="en-US" dirty="0">
                <a:solidFill>
                  <a:srgbClr val="7030A0"/>
                </a:solidFill>
              </a:rPr>
              <a:t>Stamen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: male organs</a:t>
            </a:r>
          </a:p>
          <a:p>
            <a:r>
              <a:rPr lang="en-US" dirty="0">
                <a:solidFill>
                  <a:srgbClr val="FFC000"/>
                </a:solidFill>
              </a:rPr>
              <a:t>Anther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makes pollen and sits on the end of the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filament</a:t>
            </a:r>
          </a:p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Pollen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is made by gymnosperms (in cones) and angiosperms (in flowers)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Powdery substance made of pollen grains = the male gametophyte that gives rise to sperm cells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22571" b="7802"/>
          <a:stretch/>
        </p:blipFill>
        <p:spPr>
          <a:xfrm>
            <a:off x="4885419" y="2039111"/>
            <a:ext cx="6934200" cy="36210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769864" y="3337556"/>
            <a:ext cx="713232" cy="292608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983480" y="3044948"/>
            <a:ext cx="713232" cy="292608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794773" y="2724905"/>
            <a:ext cx="560307" cy="320043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1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 of a flower</a:t>
            </a:r>
            <a:br>
              <a:rPr lang="en-US" dirty="0" smtClean="0"/>
            </a:br>
            <a:r>
              <a:rPr lang="en-US" sz="2000" i="1" dirty="0" smtClean="0">
                <a:latin typeface="+mn-lt"/>
              </a:rPr>
              <a:t>the confusing bit.</a:t>
            </a:r>
            <a:endParaRPr lang="en-US" i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6146" y="1572769"/>
            <a:ext cx="6548154" cy="396849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bg1">
                    <a:lumMod val="25000"/>
                  </a:schemeClr>
                </a:solidFill>
              </a:rPr>
              <a:t>The thing about carpels and pistils…</a:t>
            </a:r>
          </a:p>
          <a:p>
            <a:r>
              <a:rPr lang="en-US" dirty="0" smtClean="0"/>
              <a:t>Some </a:t>
            </a:r>
            <a:r>
              <a:rPr lang="en-US" dirty="0"/>
              <a:t>flowers have more than one </a:t>
            </a:r>
            <a:r>
              <a:rPr lang="en-US" dirty="0" smtClean="0"/>
              <a:t>carpel,  and </a:t>
            </a:r>
            <a:r>
              <a:rPr lang="en-US" dirty="0"/>
              <a:t>thus more than one ovary per </a:t>
            </a:r>
            <a:r>
              <a:rPr lang="en-US" dirty="0" smtClean="0"/>
              <a:t>flower.</a:t>
            </a:r>
            <a:endParaRPr lang="en-US" dirty="0"/>
          </a:p>
          <a:p>
            <a:pPr lvl="1"/>
            <a:r>
              <a:rPr lang="en-US" dirty="0" smtClean="0"/>
              <a:t>Like the Lotus flower 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i="1" dirty="0" smtClean="0"/>
              <a:t>In </a:t>
            </a:r>
            <a:r>
              <a:rPr lang="en-US" i="1" dirty="0"/>
              <a:t>the </a:t>
            </a:r>
            <a:r>
              <a:rPr lang="en-US" i="1" dirty="0" smtClean="0"/>
              <a:t>photo, </a:t>
            </a:r>
            <a:r>
              <a:rPr lang="en-US" i="1" dirty="0"/>
              <a:t>the table top thalamus as about 15 carpels and thus 15 ovaries . Each one of them is sunk in to a socket and later on develops in to a fruit 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So</a:t>
            </a:r>
            <a:r>
              <a:rPr lang="en-US" dirty="0"/>
              <a:t>, more than one fruit/seed can develop from one </a:t>
            </a:r>
            <a:r>
              <a:rPr lang="en-US" dirty="0" smtClean="0"/>
              <a:t>flower.</a:t>
            </a:r>
            <a:endParaRPr lang="en-US" dirty="0"/>
          </a:p>
          <a:p>
            <a:pPr lvl="1"/>
            <a:r>
              <a:rPr lang="en-US" dirty="0" smtClean="0"/>
              <a:t>Like the lotus or a Magnolia</a:t>
            </a:r>
            <a:endParaRPr lang="en-US" dirty="0"/>
          </a:p>
          <a:p>
            <a:pPr marL="0" indent="0">
              <a:buNone/>
            </a:pPr>
            <a:r>
              <a:rPr lang="en-US" i="1" dirty="0" smtClean="0"/>
              <a:t>All </a:t>
            </a:r>
            <a:r>
              <a:rPr lang="en-US" i="1" dirty="0"/>
              <a:t>the </a:t>
            </a:r>
            <a:r>
              <a:rPr lang="en-US" i="1" dirty="0" smtClean="0"/>
              <a:t>fruits (brown, fuzzy part) </a:t>
            </a:r>
            <a:r>
              <a:rPr lang="en-US" i="1" dirty="0"/>
              <a:t>with red seeds inside have developed from a SINGLE FLOWER 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9723" y="868680"/>
            <a:ext cx="3500277" cy="2769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3800" y="3798238"/>
            <a:ext cx="2492121" cy="2875929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4544568" y="2253235"/>
            <a:ext cx="4617720" cy="71385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849624" y="4828172"/>
            <a:ext cx="4882896" cy="34733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87552" y="5466774"/>
            <a:ext cx="7360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u="sng" dirty="0" smtClean="0"/>
              <a:t>Quick Questions</a:t>
            </a:r>
          </a:p>
          <a:p>
            <a:pPr marL="342900" indent="-342900">
              <a:buAutoNum type="arabicPeriod" startAt="14"/>
            </a:pPr>
            <a:r>
              <a:rPr lang="en-US" dirty="0" smtClean="0"/>
              <a:t>What are 3 characteristics that differentiate monocots AND dicots?</a:t>
            </a:r>
          </a:p>
          <a:p>
            <a:pPr marL="342900" indent="-342900">
              <a:buAutoNum type="arabicPeriod" startAt="14"/>
            </a:pPr>
            <a:r>
              <a:rPr lang="en-US" dirty="0" smtClean="0"/>
              <a:t>Why is the carpel considered female and the stamen male?</a:t>
            </a:r>
          </a:p>
          <a:p>
            <a:pPr marL="342900" indent="-342900">
              <a:buAutoNum type="arabicPeriod" startAt="14"/>
            </a:pPr>
            <a:r>
              <a:rPr lang="en-US" dirty="0" smtClean="0"/>
              <a:t>If a flower only has one carpel, can it be used interchangeably with pistil?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30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Vascular plant anatomy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20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7120" y="1128451"/>
            <a:ext cx="4280916" cy="546091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 structure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161288" y="6044181"/>
            <a:ext cx="72969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u="sng" dirty="0" smtClean="0"/>
              <a:t>Quick Question</a:t>
            </a:r>
          </a:p>
          <a:p>
            <a:r>
              <a:rPr lang="en-US" dirty="0" smtClean="0"/>
              <a:t>17.   What is the function of the stomata? 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4625386" y="4389120"/>
            <a:ext cx="3311606" cy="1874521"/>
            <a:chOff x="4625386" y="4389120"/>
            <a:chExt cx="3311606" cy="187452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/>
            <a:srcRect b="30760"/>
            <a:stretch/>
          </p:blipFill>
          <p:spPr>
            <a:xfrm>
              <a:off x="4625386" y="4389120"/>
              <a:ext cx="2949430" cy="1874521"/>
            </a:xfrm>
            <a:prstGeom prst="rect">
              <a:avLst/>
            </a:prstGeom>
            <a:ln w="57150">
              <a:noFill/>
            </a:ln>
          </p:spPr>
        </p:pic>
        <p:cxnSp>
          <p:nvCxnSpPr>
            <p:cNvPr id="21" name="Straight Connector 20"/>
            <p:cNvCxnSpPr/>
            <p:nvPr/>
          </p:nvCxnSpPr>
          <p:spPr>
            <a:xfrm flipV="1">
              <a:off x="5989320" y="4709160"/>
              <a:ext cx="1947672" cy="109728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7190232" y="4709160"/>
              <a:ext cx="746760" cy="766916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48332" y="1225293"/>
            <a:ext cx="3878289" cy="5468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 smtClean="0"/>
              <a:t>Organized in 2 Systems:</a:t>
            </a:r>
          </a:p>
          <a:p>
            <a:pPr marL="457200" indent="-457200">
              <a:buAutoNum type="arabicPeriod"/>
            </a:pPr>
            <a:r>
              <a:rPr lang="en-US" sz="2200" b="1" dirty="0" smtClean="0"/>
              <a:t>Root System </a:t>
            </a:r>
          </a:p>
          <a:p>
            <a:pPr lvl="1"/>
            <a:r>
              <a:rPr lang="en-US" b="1" dirty="0"/>
              <a:t>Roots</a:t>
            </a:r>
            <a:r>
              <a:rPr lang="en-US" dirty="0"/>
              <a:t>: absorb water and nutrients; keep plant anchored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b="1" dirty="0" smtClean="0"/>
              <a:t>Shoot System</a:t>
            </a:r>
          </a:p>
          <a:p>
            <a:pPr lvl="1"/>
            <a:r>
              <a:rPr lang="en-US" b="1" dirty="0" smtClean="0"/>
              <a:t>Stem</a:t>
            </a:r>
            <a:r>
              <a:rPr lang="en-US" dirty="0"/>
              <a:t>: transport fluids and store nutrients; specialized cells create new growth and support leaves</a:t>
            </a:r>
          </a:p>
          <a:p>
            <a:pPr lvl="1"/>
            <a:r>
              <a:rPr lang="en-US" b="1" dirty="0"/>
              <a:t>Leaves</a:t>
            </a:r>
            <a:r>
              <a:rPr lang="en-US" dirty="0"/>
              <a:t>: collect sunlight in chloroplasts; have </a:t>
            </a:r>
            <a:r>
              <a:rPr lang="en-US" i="1" dirty="0"/>
              <a:t>stomata</a:t>
            </a:r>
            <a:r>
              <a:rPr lang="en-US" dirty="0"/>
              <a:t> </a:t>
            </a:r>
            <a:r>
              <a:rPr lang="en-US" dirty="0" smtClean="0"/>
              <a:t>for </a:t>
            </a:r>
            <a:r>
              <a:rPr lang="en-US" dirty="0"/>
              <a:t>gas exchange; do photosynthesis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65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554480"/>
            <a:ext cx="4435890" cy="5157216"/>
          </a:xfrm>
        </p:spPr>
        <p:txBody>
          <a:bodyPr>
            <a:normAutofit/>
          </a:bodyPr>
          <a:lstStyle/>
          <a:p>
            <a:r>
              <a:rPr lang="en-US" sz="2400" dirty="0"/>
              <a:t>All 3 of these structures (roots, stems, and leaves) contain the following 3 tissues: </a:t>
            </a:r>
            <a:endParaRPr lang="en-US" sz="24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Dermal tissue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2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solidFill>
                  <a:srgbClr val="7030A0"/>
                </a:solidFill>
              </a:rPr>
              <a:t>Ground tissue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2000" dirty="0" smtClean="0">
              <a:solidFill>
                <a:srgbClr val="7030A0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solidFill>
                  <a:srgbClr val="C00000"/>
                </a:solidFill>
              </a:rPr>
              <a:t>Vascular tissue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328" y="1199004"/>
            <a:ext cx="5525071" cy="34878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192" y="3882134"/>
            <a:ext cx="2579887" cy="2605686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3557016" y="3190811"/>
            <a:ext cx="1060704" cy="942277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557016" y="4133088"/>
            <a:ext cx="864108" cy="384048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657600" y="5088471"/>
            <a:ext cx="1325880" cy="9650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980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9576" y="1874517"/>
            <a:ext cx="3081528" cy="3758188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rgbClr val="FFC000"/>
                </a:solidFill>
              </a:rPr>
              <a:t>Meristematic Tissue</a:t>
            </a:r>
          </a:p>
          <a:p>
            <a:r>
              <a:rPr lang="en-US" dirty="0"/>
              <a:t>Only plant tissue that uses mitosis to make new cells</a:t>
            </a:r>
          </a:p>
          <a:p>
            <a:r>
              <a:rPr lang="en-US" dirty="0"/>
              <a:t>Located at the tip of the root and stem (where there is new/rapid growth)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5054" y="1463036"/>
            <a:ext cx="6035212" cy="498348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340096" y="2121408"/>
            <a:ext cx="1216152" cy="923544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340096" y="5010912"/>
            <a:ext cx="877824" cy="694944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977640" y="2295144"/>
            <a:ext cx="1243584" cy="128016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957422" y="2295144"/>
            <a:ext cx="1508760" cy="2633472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7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 structure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51678" y="1527049"/>
            <a:ext cx="10178322" cy="4352544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Dermal 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Tissue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dirty="0" smtClean="0"/>
              <a:t>used </a:t>
            </a:r>
            <a:r>
              <a:rPr lang="en-US" dirty="0"/>
              <a:t>for protection and to prevent water loss</a:t>
            </a:r>
          </a:p>
          <a:p>
            <a:r>
              <a:rPr lang="en-US" dirty="0"/>
              <a:t>Includes epidermis (mostly) and periderm (like bark)</a:t>
            </a:r>
          </a:p>
          <a:p>
            <a:r>
              <a:rPr lang="en-US" dirty="0"/>
              <a:t>Cuticle = a waxy </a:t>
            </a:r>
            <a:r>
              <a:rPr lang="en-US" dirty="0" smtClean="0"/>
              <a:t>layer that coats a leaf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414" y="3502151"/>
            <a:ext cx="4446476" cy="29643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6264" r="11832"/>
          <a:stretch/>
        </p:blipFill>
        <p:spPr>
          <a:xfrm>
            <a:off x="1801368" y="3502151"/>
            <a:ext cx="4059936" cy="296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55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 structure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51678" y="1527049"/>
            <a:ext cx="4838226" cy="4352544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 smtClean="0">
                <a:solidFill>
                  <a:srgbClr val="7030A0"/>
                </a:solidFill>
              </a:rPr>
              <a:t>Ground Tissue</a:t>
            </a:r>
            <a:endParaRPr lang="en-US" dirty="0">
              <a:solidFill>
                <a:srgbClr val="7030A0"/>
              </a:solidFill>
            </a:endParaRPr>
          </a:p>
          <a:p>
            <a:r>
              <a:rPr lang="en-US" dirty="0"/>
              <a:t>used for metabolism, storage and support (any tissue that isn’t dermal or vascular</a:t>
            </a:r>
            <a:r>
              <a:rPr lang="en-US" dirty="0" smtClean="0"/>
              <a:t>)</a:t>
            </a:r>
          </a:p>
          <a:p>
            <a:r>
              <a:rPr lang="en-US" dirty="0" smtClean="0"/>
              <a:t>Types:</a:t>
            </a:r>
          </a:p>
          <a:p>
            <a:pPr lvl="1"/>
            <a:r>
              <a:rPr lang="en-US" dirty="0"/>
              <a:t>Parenchyma: traditional plant cells</a:t>
            </a:r>
          </a:p>
          <a:p>
            <a:pPr lvl="1"/>
            <a:r>
              <a:rPr lang="en-US" dirty="0"/>
              <a:t>Collenchyma: support, like cellulose</a:t>
            </a:r>
          </a:p>
          <a:p>
            <a:pPr lvl="1"/>
            <a:r>
              <a:rPr lang="en-US" dirty="0"/>
              <a:t>Sclerenchyma: wooded and durable (like what makes up an apple core)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1527049"/>
            <a:ext cx="4498848" cy="449884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5806440" y="3410712"/>
            <a:ext cx="2459736" cy="758952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25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 structure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51678" y="1527049"/>
            <a:ext cx="4271298" cy="4352544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 smtClean="0">
                <a:solidFill>
                  <a:srgbClr val="C00000"/>
                </a:solidFill>
              </a:rPr>
              <a:t>Vascular Tissue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US" dirty="0">
                <a:latin typeface="Arial"/>
                <a:cs typeface="Arial"/>
                <a:sym typeface="Wingdings"/>
              </a:rPr>
              <a:t>used for transport</a:t>
            </a:r>
          </a:p>
          <a:p>
            <a:pPr lvl="1"/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Arial"/>
                <a:cs typeface="Arial"/>
                <a:sym typeface="Wingdings"/>
              </a:rPr>
              <a:t>Xylem</a:t>
            </a:r>
            <a:r>
              <a:rPr lang="en-US" dirty="0">
                <a:latin typeface="Arial"/>
                <a:cs typeface="Arial"/>
                <a:sym typeface="Wingdings"/>
              </a:rPr>
              <a:t>: transports water from roots  shoot</a:t>
            </a:r>
          </a:p>
          <a:p>
            <a:pPr lvl="1"/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Arial"/>
                <a:cs typeface="Arial"/>
                <a:sym typeface="Wingdings"/>
              </a:rPr>
              <a:t>Phloem</a:t>
            </a:r>
            <a:r>
              <a:rPr lang="en-US" dirty="0">
                <a:latin typeface="Arial"/>
                <a:cs typeface="Arial"/>
                <a:sym typeface="Wingdings"/>
              </a:rPr>
              <a:t>: moves minerals from roots  shoot and sugars made during photosynthesis from leaves in shoot  other parts of plant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9559" y="1874517"/>
            <a:ext cx="5160441" cy="386295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36320" y="5489909"/>
            <a:ext cx="9561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Quick Questions</a:t>
            </a:r>
          </a:p>
          <a:p>
            <a:pPr marL="342900" indent="-342900">
              <a:buFont typeface="+mj-lt"/>
              <a:buAutoNum type="arabicPeriod" startAt="18"/>
            </a:pPr>
            <a:r>
              <a:rPr lang="en-US" dirty="0" smtClean="0"/>
              <a:t>What are the 3 types of tissues that are in the roots, stems and leaves of a plant?</a:t>
            </a:r>
          </a:p>
          <a:p>
            <a:pPr marL="342900" indent="-342900">
              <a:buFont typeface="+mj-lt"/>
              <a:buAutoNum type="arabicPeriod" startAt="18"/>
            </a:pPr>
            <a:r>
              <a:rPr lang="en-US" dirty="0" smtClean="0"/>
              <a:t>What is an example of each type of tissue? </a:t>
            </a:r>
          </a:p>
          <a:p>
            <a:pPr marL="342900" indent="-342900">
              <a:buFont typeface="+mj-lt"/>
              <a:buAutoNum type="arabicPeriod" startAt="18"/>
            </a:pPr>
            <a:r>
              <a:rPr lang="en-US" dirty="0" smtClean="0"/>
              <a:t>Which tissue is only found where there is growth like the stems and root tips?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8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a plant?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36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Transpiration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417321"/>
            <a:ext cx="4883946" cy="43891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i="1" dirty="0" smtClean="0"/>
              <a:t>The removal of water from the plant via evaporation</a:t>
            </a:r>
          </a:p>
          <a:p>
            <a:r>
              <a:rPr lang="en-US" i="1" dirty="0" smtClean="0"/>
              <a:t>Remember the water cycle?</a:t>
            </a:r>
          </a:p>
          <a:p>
            <a:r>
              <a:rPr lang="en-US" dirty="0" smtClean="0"/>
              <a:t>Water enters the soil via </a:t>
            </a:r>
            <a:r>
              <a:rPr lang="en-US" i="1" dirty="0" smtClean="0"/>
              <a:t>precipitation</a:t>
            </a:r>
          </a:p>
          <a:p>
            <a:r>
              <a:rPr lang="en-US" dirty="0" smtClean="0"/>
              <a:t>Roots pull in water using </a:t>
            </a:r>
            <a:r>
              <a:rPr lang="en-US" i="1" dirty="0" smtClean="0"/>
              <a:t>osmosis</a:t>
            </a:r>
            <a:r>
              <a:rPr lang="en-US" dirty="0" smtClean="0"/>
              <a:t> and osmotic pressure (more water outside than inside the roots)</a:t>
            </a:r>
          </a:p>
          <a:p>
            <a:r>
              <a:rPr lang="en-US" dirty="0" smtClean="0"/>
              <a:t>Water travels through the xylem using the same pressure system</a:t>
            </a:r>
          </a:p>
          <a:p>
            <a:r>
              <a:rPr lang="en-US" dirty="0" smtClean="0"/>
              <a:t>Evaporates through stomata (pore) in the leaf</a:t>
            </a:r>
          </a:p>
          <a:p>
            <a:r>
              <a:rPr lang="en-US" dirty="0" smtClean="0"/>
              <a:t>Sun/heat is removing the water at the leaf, so this creates a void where the next water molecule can fill. </a:t>
            </a:r>
          </a:p>
          <a:p>
            <a:pPr lvl="1"/>
            <a:r>
              <a:rPr lang="en-US" dirty="0" smtClean="0"/>
              <a:t>Like those old color pencils.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839" y="354604"/>
            <a:ext cx="5103305" cy="5353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3378" t="2667" r="20622" b="11467"/>
          <a:stretch/>
        </p:blipFill>
        <p:spPr>
          <a:xfrm rot="5744450">
            <a:off x="3149090" y="3206295"/>
            <a:ext cx="396204" cy="567011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203978" y="5736379"/>
            <a:ext cx="56009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u="sng" dirty="0" smtClean="0"/>
              <a:t>Quick Question</a:t>
            </a:r>
          </a:p>
          <a:p>
            <a:r>
              <a:rPr lang="en-US" dirty="0" smtClean="0"/>
              <a:t>21.   What condition do plants need in order to absorb water from the soil into the roots and up into the leaves?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53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 key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 select Quick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96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51678" y="228600"/>
            <a:ext cx="10178322" cy="66294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Made of cells, respond to stimuli, grow and reproduce, use energy, have DNA or RNA as genetic material, adapt to their environment</a:t>
            </a:r>
            <a:r>
              <a:rPr lang="en-US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Plants are producers/autotrophs = self nourishers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Photosynthesis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 dirty="0"/>
              <a:t>function</a:t>
            </a:r>
            <a:r>
              <a:rPr lang="en-US" dirty="0"/>
              <a:t>. Therefore a plant structure is centered around them being able to do photosynthesis.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Water, CO2 and sunlight, therefore each type of plant (regardless of their various environmental adaptations) must be able to get these 3 things in order to do photosynthesis to harness and store energy in a usable form</a:t>
            </a:r>
            <a:r>
              <a:rPr lang="en-US" dirty="0" smtClean="0"/>
              <a:t>.</a:t>
            </a:r>
          </a:p>
          <a:p>
            <a:pPr marL="457200" indent="-457200">
              <a:buAutoNum type="arabicPeriod" startAt="8"/>
            </a:pPr>
            <a:r>
              <a:rPr lang="en-US" dirty="0" smtClean="0"/>
              <a:t>The diagram on the same slide starts with the plant that is the answer to this question.</a:t>
            </a:r>
          </a:p>
          <a:p>
            <a:pPr marL="457200" indent="-457200">
              <a:buAutoNum type="arabicPeriod" startAt="8"/>
            </a:pPr>
            <a:r>
              <a:rPr lang="en-US" dirty="0" smtClean="0"/>
              <a:t>Hint: do they get as tall as trees?</a:t>
            </a:r>
          </a:p>
          <a:p>
            <a:pPr marL="457200" indent="-457200">
              <a:buAutoNum type="arabicPeriod" startAt="8"/>
            </a:pPr>
            <a:r>
              <a:rPr lang="en-US" dirty="0" smtClean="0"/>
              <a:t>To have vascular tissue, or phloem and xylem that transport materials against the force of gravity through the plant.</a:t>
            </a:r>
          </a:p>
          <a:p>
            <a:pPr marL="457200" indent="-457200">
              <a:buAutoNum type="arabicPeriod" startAt="12"/>
            </a:pPr>
            <a:r>
              <a:rPr lang="en-US" dirty="0" smtClean="0"/>
              <a:t>Hint: It is the meaning of “sperm”</a:t>
            </a:r>
          </a:p>
          <a:p>
            <a:pPr marL="457200" indent="-457200">
              <a:buAutoNum type="arabicPeriod" startAt="14"/>
            </a:pPr>
            <a:r>
              <a:rPr lang="en-US" dirty="0" smtClean="0"/>
              <a:t>Hint: what would you need to look for in order to identify a plant outside?</a:t>
            </a:r>
          </a:p>
          <a:p>
            <a:pPr marL="0" indent="0">
              <a:buNone/>
            </a:pPr>
            <a:r>
              <a:rPr lang="en-US" dirty="0" smtClean="0"/>
              <a:t>21.   Osmotic pressure, understand how it works. 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AutoNum type="arabicPeriod" startAt="14"/>
            </a:pPr>
            <a:endParaRPr lang="en-US" dirty="0" smtClean="0"/>
          </a:p>
          <a:p>
            <a:pPr marL="457200" indent="-457200">
              <a:buAutoNum type="arabicPeriod" startAt="12"/>
            </a:pPr>
            <a:endParaRPr lang="en-US" dirty="0" smtClean="0"/>
          </a:p>
          <a:p>
            <a:pPr marL="457200" indent="-457200">
              <a:buAutoNum type="arabicPeriod" startAt="8"/>
            </a:pPr>
            <a:endParaRPr lang="en-US" dirty="0" smtClean="0"/>
          </a:p>
          <a:p>
            <a:pPr marL="457200" indent="-457200">
              <a:buAutoNum type="arabicPeriod" startAt="8"/>
            </a:pPr>
            <a:endParaRPr lang="en-US" dirty="0" smtClean="0"/>
          </a:p>
          <a:p>
            <a:pPr marL="457200" indent="-457200">
              <a:buAutoNum type="arabicPeriod" startAt="8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53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r>
              <a:rPr lang="en-US" dirty="0"/>
              <a:t/>
            </a:r>
            <a:br>
              <a:rPr lang="en-US" dirty="0"/>
            </a:br>
            <a:r>
              <a:rPr lang="en-US" sz="2800" i="1" cap="none" dirty="0">
                <a:latin typeface="+mn-lt"/>
              </a:rPr>
              <a:t>L</a:t>
            </a:r>
            <a:r>
              <a:rPr lang="en-US" sz="2800" i="1" cap="none" dirty="0" smtClean="0">
                <a:latin typeface="+mn-lt"/>
              </a:rPr>
              <a:t>et’s see what you remember…</a:t>
            </a:r>
            <a:endParaRPr lang="en-US" i="1" cap="none" dirty="0"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51678" y="2048255"/>
            <a:ext cx="10178322" cy="367588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Quick Questions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 </a:t>
            </a:r>
            <a:r>
              <a:rPr lang="en-US" dirty="0" smtClean="0"/>
              <a:t>6 things do </a:t>
            </a:r>
            <a:r>
              <a:rPr lang="en-US" dirty="0"/>
              <a:t>all living things have in common?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How do plants obtain and use energy?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In what process do plants create their own food?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Structure dictates </a:t>
            </a:r>
            <a:r>
              <a:rPr lang="en-US" dirty="0" smtClean="0"/>
              <a:t>______________.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 do plants need to do photosynthesis?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3691" y="2048255"/>
            <a:ext cx="4539877" cy="45398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9056" y="6411724"/>
            <a:ext cx="400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900" i="1" dirty="0" smtClean="0"/>
              <a:t>Pitcher plants, </a:t>
            </a:r>
            <a:r>
              <a:rPr lang="en-US" sz="900" i="1" dirty="0" err="1" smtClean="0"/>
              <a:t>carnivourous</a:t>
            </a:r>
            <a:r>
              <a:rPr lang="en-US" sz="900" i="1" dirty="0" smtClean="0"/>
              <a:t>. </a:t>
            </a:r>
            <a:r>
              <a:rPr lang="en-US" sz="900" i="1" dirty="0" err="1" smtClean="0"/>
              <a:t>Souce</a:t>
            </a:r>
            <a:r>
              <a:rPr lang="en-US" sz="900" dirty="0" smtClean="0"/>
              <a:t>: https://parkseed.com/webbed-goblets-and-chalices-pitcher-plant-seeds/p/51018-PK-P1/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04199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Photosynthesis </a:t>
            </a:r>
            <a:br>
              <a:rPr lang="en-US" dirty="0" smtClean="0"/>
            </a:br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2286001"/>
            <a:ext cx="5743482" cy="426110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b="1" dirty="0" smtClean="0"/>
              <a:t>Light Energy + 6CO</a:t>
            </a:r>
            <a:r>
              <a:rPr lang="en-US" b="1" baseline="-25000" dirty="0" smtClean="0"/>
              <a:t>2</a:t>
            </a:r>
            <a:r>
              <a:rPr lang="en-US" b="1" dirty="0" smtClean="0"/>
              <a:t> +6H</a:t>
            </a:r>
            <a:r>
              <a:rPr lang="en-US" b="1" baseline="-25000" dirty="0" smtClean="0"/>
              <a:t>2</a:t>
            </a:r>
            <a:r>
              <a:rPr lang="en-US" b="1" dirty="0" smtClean="0"/>
              <a:t>O </a:t>
            </a:r>
            <a:r>
              <a:rPr lang="en-US" b="1" dirty="0" smtClean="0">
                <a:sym typeface="Wingdings" panose="05000000000000000000" pitchFamily="2" charset="2"/>
              </a:rPr>
              <a:t> C</a:t>
            </a:r>
            <a:r>
              <a:rPr lang="en-US" b="1" baseline="-25000" dirty="0" smtClean="0">
                <a:sym typeface="Wingdings" panose="05000000000000000000" pitchFamily="2" charset="2"/>
              </a:rPr>
              <a:t>6</a:t>
            </a:r>
            <a:r>
              <a:rPr lang="en-US" b="1" dirty="0" smtClean="0">
                <a:sym typeface="Wingdings" panose="05000000000000000000" pitchFamily="2" charset="2"/>
              </a:rPr>
              <a:t>H</a:t>
            </a:r>
            <a:r>
              <a:rPr lang="en-US" b="1" baseline="-25000" dirty="0" smtClean="0">
                <a:sym typeface="Wingdings" panose="05000000000000000000" pitchFamily="2" charset="2"/>
              </a:rPr>
              <a:t>12</a:t>
            </a:r>
            <a:r>
              <a:rPr lang="en-US" b="1" dirty="0" smtClean="0">
                <a:sym typeface="Wingdings" panose="05000000000000000000" pitchFamily="2" charset="2"/>
              </a:rPr>
              <a:t>0</a:t>
            </a:r>
            <a:r>
              <a:rPr lang="en-US" b="1" baseline="-25000" dirty="0" smtClean="0">
                <a:sym typeface="Wingdings" panose="05000000000000000000" pitchFamily="2" charset="2"/>
              </a:rPr>
              <a:t>6</a:t>
            </a:r>
            <a:r>
              <a:rPr lang="en-US" b="1" dirty="0" smtClean="0">
                <a:sym typeface="Wingdings" panose="05000000000000000000" pitchFamily="2" charset="2"/>
              </a:rPr>
              <a:t> + 6O</a:t>
            </a:r>
            <a:r>
              <a:rPr lang="en-US" b="1" baseline="-25000" dirty="0" smtClean="0">
                <a:sym typeface="Wingdings" panose="05000000000000000000" pitchFamily="2" charset="2"/>
              </a:rPr>
              <a:t>2</a:t>
            </a:r>
          </a:p>
          <a:p>
            <a:pPr marL="0" indent="0" algn="ctr">
              <a:buNone/>
            </a:pPr>
            <a:r>
              <a:rPr lang="en-US" sz="1600" dirty="0">
                <a:sym typeface="Wingdings" panose="05000000000000000000" pitchFamily="2" charset="2"/>
              </a:rPr>
              <a:t>e</a:t>
            </a:r>
            <a:r>
              <a:rPr lang="en-US" sz="1600" dirty="0" smtClean="0">
                <a:sym typeface="Wingdings" panose="05000000000000000000" pitchFamily="2" charset="2"/>
              </a:rPr>
              <a:t>nergy + carbon dioxide + water  glucose sugar + oxygen</a:t>
            </a:r>
          </a:p>
          <a:p>
            <a:pPr marL="0" indent="0">
              <a:buNone/>
            </a:pPr>
            <a:endParaRPr lang="en-US" sz="1600" dirty="0" smtClean="0">
              <a:sym typeface="Wingdings" panose="05000000000000000000" pitchFamily="2" charset="2"/>
            </a:endParaRPr>
          </a:p>
          <a:p>
            <a:r>
              <a:rPr lang="en-US" sz="2200" dirty="0" smtClean="0">
                <a:sym typeface="Wingdings" panose="05000000000000000000" pitchFamily="2" charset="2"/>
              </a:rPr>
              <a:t>Occurs in the chloroplast</a:t>
            </a:r>
          </a:p>
          <a:p>
            <a:r>
              <a:rPr lang="en-US" sz="2200" dirty="0" smtClean="0">
                <a:sym typeface="Wingdings" panose="05000000000000000000" pitchFamily="2" charset="2"/>
              </a:rPr>
              <a:t>Water is absorbed through the roots</a:t>
            </a:r>
          </a:p>
          <a:p>
            <a:r>
              <a:rPr lang="en-US" sz="2200" dirty="0" smtClean="0">
                <a:sym typeface="Wingdings" panose="05000000000000000000" pitchFamily="2" charset="2"/>
              </a:rPr>
              <a:t>Light energy is absorbed by the leaves</a:t>
            </a:r>
          </a:p>
          <a:p>
            <a:r>
              <a:rPr lang="en-US" sz="2200" dirty="0" smtClean="0">
                <a:sym typeface="Wingdings" panose="05000000000000000000" pitchFamily="2" charset="2"/>
              </a:rPr>
              <a:t>Gas is exchanged in the leaves</a:t>
            </a:r>
          </a:p>
          <a:p>
            <a:r>
              <a:rPr lang="en-US" sz="2200" dirty="0" smtClean="0">
                <a:sym typeface="Wingdings" panose="05000000000000000000" pitchFamily="2" charset="2"/>
              </a:rPr>
              <a:t>Food is sugar or more specifically glucose</a:t>
            </a:r>
          </a:p>
          <a:p>
            <a:r>
              <a:rPr lang="en-US" sz="2200" dirty="0" smtClean="0">
                <a:sym typeface="Wingdings" panose="05000000000000000000" pitchFamily="2" charset="2"/>
              </a:rPr>
              <a:t>Cellular respiration is the reverse and occurs in the mitochondria (which plant cells also have) </a:t>
            </a:r>
            <a:endParaRPr lang="en-US" sz="2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4032" y="88099"/>
            <a:ext cx="4726073" cy="668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74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ALL </a:t>
            </a:r>
            <a:r>
              <a:rPr lang="en-US" dirty="0" err="1" smtClean="0"/>
              <a:t>plantS</a:t>
            </a:r>
            <a:r>
              <a:rPr lang="en-US" dirty="0" smtClean="0"/>
              <a:t> HAVE IN COMMON?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2203704"/>
            <a:ext cx="4143282" cy="4489703"/>
          </a:xfrm>
        </p:spPr>
        <p:txBody>
          <a:bodyPr>
            <a:normAutofit/>
          </a:bodyPr>
          <a:lstStyle/>
          <a:p>
            <a:r>
              <a:rPr lang="en-US" b="1" dirty="0"/>
              <a:t>Made of plant cells </a:t>
            </a:r>
          </a:p>
          <a:p>
            <a:pPr lvl="1"/>
            <a:r>
              <a:rPr lang="en-US" dirty="0"/>
              <a:t>Cell wall </a:t>
            </a:r>
          </a:p>
          <a:p>
            <a:pPr lvl="1"/>
            <a:r>
              <a:rPr lang="en-US" dirty="0"/>
              <a:t>Chloroplasts</a:t>
            </a:r>
          </a:p>
          <a:p>
            <a:pPr lvl="1"/>
            <a:r>
              <a:rPr lang="en-US" dirty="0"/>
              <a:t>Central vacuole</a:t>
            </a:r>
          </a:p>
          <a:p>
            <a:pPr lvl="1"/>
            <a:r>
              <a:rPr lang="en-US" dirty="0"/>
              <a:t>Organelles common to all eukaryotes (such as a nucleus, ribosomes, mitochondria, etc.)</a:t>
            </a:r>
          </a:p>
          <a:p>
            <a:r>
              <a:rPr lang="en-US" b="1" dirty="0"/>
              <a:t>Multicellular organisms</a:t>
            </a:r>
          </a:p>
          <a:p>
            <a:r>
              <a:rPr lang="en-US" b="1" dirty="0"/>
              <a:t>Photosynthesis</a:t>
            </a:r>
            <a:r>
              <a:rPr lang="en-US" dirty="0"/>
              <a:t> = the metabolic process for converting solar energy into chemical energy for plants to use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" r="1360" b="1660"/>
          <a:stretch/>
        </p:blipFill>
        <p:spPr>
          <a:xfrm>
            <a:off x="5647920" y="1618487"/>
            <a:ext cx="6092976" cy="487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1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481329"/>
            <a:ext cx="3375186" cy="4398264"/>
          </a:xfrm>
        </p:spPr>
        <p:txBody>
          <a:bodyPr/>
          <a:lstStyle/>
          <a:p>
            <a:r>
              <a:rPr lang="en-US" dirty="0" smtClean="0"/>
              <a:t>The ancestors of land plants were water-dwelling like algae</a:t>
            </a:r>
          </a:p>
          <a:p>
            <a:r>
              <a:rPr lang="en-US" dirty="0" smtClean="0"/>
              <a:t>Land-plants evolved the ability to draw water from the soil, resist drying out and reproduce without water.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272" y="1128451"/>
            <a:ext cx="5885710" cy="428479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82040" y="5250656"/>
            <a:ext cx="10128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u="sng" dirty="0" smtClean="0"/>
              <a:t>Quick Questions</a:t>
            </a:r>
          </a:p>
          <a:p>
            <a:r>
              <a:rPr lang="en-US" dirty="0" smtClean="0"/>
              <a:t>6.   What are the products and reactants of photosynthesis? How does this relate to cellular respiration?</a:t>
            </a:r>
          </a:p>
          <a:p>
            <a:r>
              <a:rPr lang="en-US" dirty="0" smtClean="0"/>
              <a:t>7.   What 3 unique organelles to plant cells? Meaning animal cells do not have them.</a:t>
            </a:r>
          </a:p>
          <a:p>
            <a:r>
              <a:rPr lang="en-US" dirty="0" smtClean="0"/>
              <a:t>8.   What would the first plant on Earth have been like?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97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diversity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8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Diversity</a:t>
            </a:r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 rot="2022835">
            <a:off x="4859432" y="2467235"/>
            <a:ext cx="476538" cy="1435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 rot="19563637">
            <a:off x="7267924" y="2466440"/>
            <a:ext cx="476538" cy="1435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82757" y="1624378"/>
            <a:ext cx="3392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PLANTS</a:t>
            </a:r>
            <a:endParaRPr 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578849" y="3941823"/>
            <a:ext cx="311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Vascular</a:t>
            </a:r>
            <a:endParaRPr lang="en-US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01962" y="3969285"/>
            <a:ext cx="35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Nonvascular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2504" y="5706978"/>
            <a:ext cx="109366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Vascular</a:t>
            </a:r>
            <a:r>
              <a:rPr lang="en-US" dirty="0" smtClean="0"/>
              <a:t> means to have the “tubing” to carry water and nutrients against gravity throughout the plant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</a:t>
            </a:r>
            <a:r>
              <a:rPr lang="en-US" dirty="0" smtClean="0"/>
              <a:t>ike our circulatory system, but no heart, plants use capillary action instead (cohesion and adhesion).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Examples: </a:t>
            </a:r>
            <a:r>
              <a:rPr lang="en-US" b="1" dirty="0" smtClean="0"/>
              <a:t>xylem</a:t>
            </a:r>
            <a:r>
              <a:rPr lang="en-US" dirty="0" smtClean="0"/>
              <a:t> (carries water and nutrients from the roots) and </a:t>
            </a:r>
            <a:r>
              <a:rPr lang="en-US" b="1" dirty="0" smtClean="0"/>
              <a:t>phloem</a:t>
            </a:r>
            <a:r>
              <a:rPr lang="en-US" dirty="0" smtClean="0"/>
              <a:t> (carries products of photosynthesis)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67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Custom 2">
      <a:dk1>
        <a:srgbClr val="0C0C0C"/>
      </a:dk1>
      <a:lt1>
        <a:srgbClr val="F2F2F2"/>
      </a:lt1>
      <a:dk2>
        <a:srgbClr val="3A602E"/>
      </a:dk2>
      <a:lt2>
        <a:srgbClr val="F2F2F2"/>
      </a:lt2>
      <a:accent1>
        <a:srgbClr val="99CB38"/>
      </a:accent1>
      <a:accent2>
        <a:srgbClr val="37A76F"/>
      </a:accent2>
      <a:accent3>
        <a:srgbClr val="44C1A3"/>
      </a:accent3>
      <a:accent4>
        <a:srgbClr val="4EB3CF"/>
      </a:accent4>
      <a:accent5>
        <a:srgbClr val="51C3F9"/>
      </a:accent5>
      <a:accent6>
        <a:srgbClr val="99CB38"/>
      </a:accent6>
      <a:hlink>
        <a:srgbClr val="EE7B08"/>
      </a:hlink>
      <a:folHlink>
        <a:srgbClr val="977B2D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A5F42BC6D33B469B9E4A1B2154A14F" ma:contentTypeVersion="0" ma:contentTypeDescription="Create a new document." ma:contentTypeScope="" ma:versionID="322d4b94a085350762d7824723af5df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413257cd9829394d17656a545d5fa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2E10604-54F3-401F-A392-BD5984FF742F}"/>
</file>

<file path=customXml/itemProps2.xml><?xml version="1.0" encoding="utf-8"?>
<ds:datastoreItem xmlns:ds="http://schemas.openxmlformats.org/officeDocument/2006/customXml" ds:itemID="{C4115A6E-B0E4-423D-85BA-1DE36747617D}"/>
</file>

<file path=customXml/itemProps3.xml><?xml version="1.0" encoding="utf-8"?>
<ds:datastoreItem xmlns:ds="http://schemas.openxmlformats.org/officeDocument/2006/customXml" ds:itemID="{F1A3EAE0-9751-4CCB-BA22-105940DA28F2}"/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1834</TotalTime>
  <Words>1858</Words>
  <Application>Microsoft Office PowerPoint</Application>
  <PresentationFormat>Widescreen</PresentationFormat>
  <Paragraphs>278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Calibri</vt:lpstr>
      <vt:lpstr>Gill Sans MT</vt:lpstr>
      <vt:lpstr>Impact</vt:lpstr>
      <vt:lpstr>Wingdings</vt:lpstr>
      <vt:lpstr>Badge</vt:lpstr>
      <vt:lpstr>Unit 10 plants</vt:lpstr>
      <vt:lpstr>instructions</vt:lpstr>
      <vt:lpstr>Introduction</vt:lpstr>
      <vt:lpstr>Review Let’s see what you remember…</vt:lpstr>
      <vt:lpstr>Photosynthesis  review</vt:lpstr>
      <vt:lpstr>What do ALL plantS HAVE IN COMMON?</vt:lpstr>
      <vt:lpstr>History of plants</vt:lpstr>
      <vt:lpstr>Plant diversity</vt:lpstr>
      <vt:lpstr>Plant Diversity</vt:lpstr>
      <vt:lpstr>PowerPoint Presentation</vt:lpstr>
      <vt:lpstr>Plant Diversity</vt:lpstr>
      <vt:lpstr>Green algae</vt:lpstr>
      <vt:lpstr>Bryophytes</vt:lpstr>
      <vt:lpstr>Plant Diversity</vt:lpstr>
      <vt:lpstr>Tracheophytes</vt:lpstr>
      <vt:lpstr>Gymnosperms</vt:lpstr>
      <vt:lpstr>angiosperms</vt:lpstr>
      <vt:lpstr>Angiosperms</vt:lpstr>
      <vt:lpstr>Parts of a Flower</vt:lpstr>
      <vt:lpstr>Parts of a Flower</vt:lpstr>
      <vt:lpstr>Parts of a Flower</vt:lpstr>
      <vt:lpstr>Parts of a flower the confusing bit.</vt:lpstr>
      <vt:lpstr>structures</vt:lpstr>
      <vt:lpstr>Vascular plant structure</vt:lpstr>
      <vt:lpstr>Vascular plant structure</vt:lpstr>
      <vt:lpstr>Vascular plant Structures</vt:lpstr>
      <vt:lpstr>Vascular plant structure</vt:lpstr>
      <vt:lpstr>Vascular plant structure</vt:lpstr>
      <vt:lpstr>Vascular plant structure</vt:lpstr>
      <vt:lpstr>Transpiration</vt:lpstr>
      <vt:lpstr>Answer key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10 plants</dc:title>
  <dc:creator>Kasey</dc:creator>
  <cp:lastModifiedBy>Kasey</cp:lastModifiedBy>
  <cp:revision>65</cp:revision>
  <dcterms:created xsi:type="dcterms:W3CDTF">2020-04-20T16:53:17Z</dcterms:created>
  <dcterms:modified xsi:type="dcterms:W3CDTF">2020-04-21T23:27:43Z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0x01010038A5F42BC6D33B469B9E4A1B2154A14F</vt:lpwstr>
  </property>
</Properties>
</file>