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sldIdLst>
    <p:sldId id="263" r:id="rId5"/>
    <p:sldId id="258" r:id="rId6"/>
    <p:sldId id="259" r:id="rId7"/>
    <p:sldId id="261" r:id="rId8"/>
    <p:sldId id="262" r:id="rId9"/>
    <p:sldId id="264" r:id="rId10"/>
    <p:sldId id="265" r:id="rId11"/>
    <p:sldId id="266" r:id="rId12"/>
    <p:sldId id="272" r:id="rId13"/>
    <p:sldId id="299" r:id="rId14"/>
    <p:sldId id="300" r:id="rId15"/>
    <p:sldId id="268" r:id="rId16"/>
    <p:sldId id="269" r:id="rId17"/>
    <p:sldId id="270" r:id="rId18"/>
    <p:sldId id="273" r:id="rId19"/>
    <p:sldId id="274" r:id="rId20"/>
    <p:sldId id="276" r:id="rId21"/>
    <p:sldId id="301" r:id="rId22"/>
    <p:sldId id="277" r:id="rId23"/>
    <p:sldId id="302" r:id="rId24"/>
    <p:sldId id="304" r:id="rId25"/>
    <p:sldId id="278" r:id="rId26"/>
    <p:sldId id="305" r:id="rId27"/>
    <p:sldId id="303" r:id="rId28"/>
    <p:sldId id="279" r:id="rId29"/>
    <p:sldId id="280" r:id="rId30"/>
    <p:sldId id="282" r:id="rId31"/>
    <p:sldId id="284" r:id="rId32"/>
    <p:sldId id="285" r:id="rId33"/>
    <p:sldId id="306" r:id="rId34"/>
    <p:sldId id="307" r:id="rId35"/>
    <p:sldId id="309" r:id="rId36"/>
    <p:sldId id="308" r:id="rId37"/>
    <p:sldId id="286" r:id="rId38"/>
    <p:sldId id="287" r:id="rId39"/>
    <p:sldId id="310" r:id="rId40"/>
    <p:sldId id="311" r:id="rId41"/>
    <p:sldId id="288" r:id="rId42"/>
    <p:sldId id="290" r:id="rId43"/>
    <p:sldId id="312" r:id="rId44"/>
    <p:sldId id="313" r:id="rId45"/>
    <p:sldId id="314" r:id="rId46"/>
    <p:sldId id="315" r:id="rId47"/>
    <p:sldId id="316" r:id="rId48"/>
    <p:sldId id="289" r:id="rId49"/>
    <p:sldId id="291" r:id="rId50"/>
    <p:sldId id="292" r:id="rId51"/>
    <p:sldId id="317" r:id="rId52"/>
    <p:sldId id="293" r:id="rId53"/>
    <p:sldId id="294" r:id="rId54"/>
    <p:sldId id="295" r:id="rId55"/>
    <p:sldId id="318" r:id="rId56"/>
    <p:sldId id="296" r:id="rId57"/>
    <p:sldId id="319" r:id="rId58"/>
    <p:sldId id="297" r:id="rId59"/>
    <p:sldId id="320" r:id="rId60"/>
    <p:sldId id="298" r:id="rId61"/>
    <p:sldId id="321" r:id="rId62"/>
    <p:sldId id="322"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7" autoAdjust="0"/>
    <p:restoredTop sz="94660"/>
  </p:normalViewPr>
  <p:slideViewPr>
    <p:cSldViewPr snapToGrid="0">
      <p:cViewPr varScale="1">
        <p:scale>
          <a:sx n="68" d="100"/>
          <a:sy n="68" d="100"/>
        </p:scale>
        <p:origin x="41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08/21/2018</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369623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08/21/2018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61174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08/21/2018</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6153724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08/21/2018</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94502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08/21/2018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778408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08/21/2018</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8413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08/21/2018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317880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08/21/2018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8173176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08/21/2018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079550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08/21/2018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66727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08/21/2018</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47211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08/21/2018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19662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08/21/2018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298193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08/21/2018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956581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08/21/2018</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891818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08/21/2018</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520925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08/21/2018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860427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08/21/2018</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6881707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08/21/2018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37260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08/21/2018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6646924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08/21/2018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997498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08/21/2018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01225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08/21/2018</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091378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08/21/2018</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908326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08/21/2018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042728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08/21/2018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161948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08/21/2018</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745442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08/21/2018</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928101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08/21/2018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583209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08/21/2018</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183793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08/21/2018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8915320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08/21/2018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533173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08/21/2018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17363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08/21/2018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679500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08/21/2018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862057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08/21/2018</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6799391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08/21/2018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238290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08/21/2018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057995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08/21/2018</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75217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08/21/2018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92756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08/21/2018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62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08/21/2018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995297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08/21/2018</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35075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08/21/2018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50177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08/21/2018</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4821097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08/21/2018</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05900935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08/21/2018</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16889144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08/21/2018</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44938040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hyperlink" Target="http://rdicksonict.wikispaces.com/Subject+Specific+-+Geography"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hyperlink" Target="http://www.3spoken.co.uk/2010/11/unanswered-questions-of-modern-monetary.html"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0.xml"/><Relationship Id="rId5" Type="http://schemas.openxmlformats.org/officeDocument/2006/relationships/image" Target="../media/image26.jpeg"/><Relationship Id="rId4" Type="http://schemas.openxmlformats.org/officeDocument/2006/relationships/image" Target="../media/image25.jpeg"/></Relationships>
</file>

<file path=ppt/slides/_rels/slide4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0.xml"/><Relationship Id="rId5" Type="http://schemas.openxmlformats.org/officeDocument/2006/relationships/image" Target="../media/image30.jpeg"/><Relationship Id="rId4" Type="http://schemas.openxmlformats.org/officeDocument/2006/relationships/image" Target="../media/image29.jpeg"/></Relationships>
</file>

<file path=ppt/slides/_rels/slide4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2" name="Rectangle 1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7F8D9227-CEDC-4D54-81B1-F7ACA940485C}"/>
              </a:ext>
            </a:extLst>
          </p:cNvPr>
          <p:cNvSpPr>
            <a:spLocks noGrp="1"/>
          </p:cNvSpPr>
          <p:nvPr>
            <p:ph type="ctrTitle"/>
          </p:nvPr>
        </p:nvSpPr>
        <p:spPr>
          <a:xfrm>
            <a:off x="581191" y="4000698"/>
            <a:ext cx="10993549" cy="1475013"/>
          </a:xfrm>
        </p:spPr>
        <p:txBody>
          <a:bodyPr>
            <a:normAutofit/>
          </a:bodyPr>
          <a:lstStyle/>
          <a:p>
            <a:r>
              <a:rPr lang="en-US" sz="4800" dirty="0"/>
              <a:t>Unit 2 – part </a:t>
            </a:r>
            <a:r>
              <a:rPr lang="en-US" sz="4800" dirty="0" err="1" smtClean="0"/>
              <a:t>iA</a:t>
            </a:r>
            <a:r>
              <a:rPr lang="en-US" sz="4800" dirty="0" smtClean="0"/>
              <a:t>: </a:t>
            </a:r>
            <a:r>
              <a:rPr lang="en-US" sz="4800" dirty="0"/>
              <a:t>population</a:t>
            </a:r>
          </a:p>
        </p:txBody>
      </p:sp>
      <p:sp>
        <p:nvSpPr>
          <p:cNvPr id="3" name="Subtitle 2">
            <a:extLst>
              <a:ext uri="{FF2B5EF4-FFF2-40B4-BE49-F238E27FC236}">
                <a16:creationId xmlns:a16="http://schemas.microsoft.com/office/drawing/2014/main" id="{52F2BC69-16E2-4ECA-ADBB-826DE7639E9F}"/>
              </a:ext>
            </a:extLst>
          </p:cNvPr>
          <p:cNvSpPr>
            <a:spLocks noGrp="1"/>
          </p:cNvSpPr>
          <p:nvPr>
            <p:ph type="subTitle" idx="1"/>
          </p:nvPr>
        </p:nvSpPr>
        <p:spPr>
          <a:xfrm>
            <a:off x="581194" y="5475712"/>
            <a:ext cx="10993546" cy="677438"/>
          </a:xfrm>
        </p:spPr>
        <p:txBody>
          <a:bodyPr>
            <a:normAutofit/>
          </a:bodyPr>
          <a:lstStyle/>
          <a:p>
            <a:r>
              <a:rPr lang="en-US" sz="3600" dirty="0">
                <a:solidFill>
                  <a:schemeClr val="accent2">
                    <a:lumMod val="75000"/>
                  </a:schemeClr>
                </a:solidFill>
              </a:rPr>
              <a:t>Population and migration</a:t>
            </a:r>
          </a:p>
        </p:txBody>
      </p:sp>
      <p:pic>
        <p:nvPicPr>
          <p:cNvPr id="10" name="Picture 4" descr="TCL_12e_ChOpener_02_00_L">
            <a:extLst>
              <a:ext uri="{FF2B5EF4-FFF2-40B4-BE49-F238E27FC236}">
                <a16:creationId xmlns:a16="http://schemas.microsoft.com/office/drawing/2014/main" id="{33A8730B-4C06-4FB8-A874-6ACB87F080C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080" r="-1" b="25370"/>
          <a:stretch/>
        </p:blipFill>
        <p:spPr bwMode="auto">
          <a:xfrm>
            <a:off x="373488" y="599725"/>
            <a:ext cx="11449318" cy="355725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0432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Population distribution</a:t>
            </a:r>
          </a:p>
        </p:txBody>
      </p:sp>
      <p:pic>
        <p:nvPicPr>
          <p:cNvPr id="6" name="Picture 3" descr="TCL_12e_Figure_02_04_L">
            <a:extLst>
              <a:ext uri="{FF2B5EF4-FFF2-40B4-BE49-F238E27FC236}">
                <a16:creationId xmlns:a16="http://schemas.microsoft.com/office/drawing/2014/main" id="{4358A1A2-FAC8-463C-883B-C1C96F190E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971" y="1892832"/>
            <a:ext cx="8377678" cy="4657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a:extLst>
              <a:ext uri="{FF2B5EF4-FFF2-40B4-BE49-F238E27FC236}">
                <a16:creationId xmlns:a16="http://schemas.microsoft.com/office/drawing/2014/main" id="{2B8086D2-8FB3-4A42-BFEA-EA45AC712EEE}"/>
              </a:ext>
            </a:extLst>
          </p:cNvPr>
          <p:cNvSpPr/>
          <p:nvPr/>
        </p:nvSpPr>
        <p:spPr>
          <a:xfrm>
            <a:off x="8956402" y="2270493"/>
            <a:ext cx="2871321" cy="3416320"/>
          </a:xfrm>
          <a:prstGeom prst="rect">
            <a:avLst/>
          </a:prstGeom>
        </p:spPr>
        <p:txBody>
          <a:bodyPr wrap="square">
            <a:spAutoFit/>
          </a:bodyPr>
          <a:lstStyle/>
          <a:p>
            <a:pPr algn="just"/>
            <a:r>
              <a:rPr lang="en-US" sz="2400" dirty="0"/>
              <a:t>Distribution is not uniform – 2/3 of the world’s inhabitants are clustered in four regions</a:t>
            </a:r>
          </a:p>
          <a:p>
            <a:pPr marL="457200" indent="-457200">
              <a:buFont typeface="+mj-lt"/>
              <a:buAutoNum type="arabicPeriod"/>
            </a:pPr>
            <a:r>
              <a:rPr lang="en-US" sz="2400" dirty="0"/>
              <a:t>East Asia</a:t>
            </a:r>
          </a:p>
          <a:p>
            <a:pPr marL="457200" indent="-457200">
              <a:buFont typeface="+mj-lt"/>
              <a:buAutoNum type="arabicPeriod"/>
            </a:pPr>
            <a:r>
              <a:rPr lang="en-US" sz="2400" dirty="0"/>
              <a:t>South Asia</a:t>
            </a:r>
          </a:p>
          <a:p>
            <a:pPr marL="457200" indent="-457200">
              <a:buFont typeface="+mj-lt"/>
              <a:buAutoNum type="arabicPeriod"/>
            </a:pPr>
            <a:r>
              <a:rPr lang="en-US" sz="2400" dirty="0"/>
              <a:t>Europe</a:t>
            </a:r>
          </a:p>
          <a:p>
            <a:pPr marL="457200" indent="-457200">
              <a:buFont typeface="+mj-lt"/>
              <a:buAutoNum type="arabicPeriod"/>
            </a:pPr>
            <a:r>
              <a:rPr lang="en-US" sz="2400" dirty="0"/>
              <a:t>SE Asia</a:t>
            </a:r>
          </a:p>
        </p:txBody>
      </p:sp>
      <p:sp>
        <p:nvSpPr>
          <p:cNvPr id="10" name="Rectangle 9">
            <a:extLst>
              <a:ext uri="{FF2B5EF4-FFF2-40B4-BE49-F238E27FC236}">
                <a16:creationId xmlns:a16="http://schemas.microsoft.com/office/drawing/2014/main" id="{BE08EE2F-8E2D-4700-9E14-926C5B3F8875}"/>
              </a:ext>
            </a:extLst>
          </p:cNvPr>
          <p:cNvSpPr/>
          <p:nvPr/>
        </p:nvSpPr>
        <p:spPr>
          <a:xfrm>
            <a:off x="7320947" y="3087809"/>
            <a:ext cx="354584" cy="461665"/>
          </a:xfrm>
          <a:prstGeom prst="rect">
            <a:avLst/>
          </a:prstGeom>
        </p:spPr>
        <p:txBody>
          <a:bodyPr wrap="none">
            <a:spAutoFit/>
          </a:bodyPr>
          <a:lstStyle/>
          <a:p>
            <a:r>
              <a:rPr lang="en-US" sz="2400" dirty="0">
                <a:solidFill>
                  <a:srgbClr val="000000"/>
                </a:solidFill>
              </a:rPr>
              <a:t>1</a:t>
            </a:r>
            <a:endParaRPr lang="en-US" dirty="0"/>
          </a:p>
        </p:txBody>
      </p:sp>
      <p:sp>
        <p:nvSpPr>
          <p:cNvPr id="11" name="Rectangle 10">
            <a:extLst>
              <a:ext uri="{FF2B5EF4-FFF2-40B4-BE49-F238E27FC236}">
                <a16:creationId xmlns:a16="http://schemas.microsoft.com/office/drawing/2014/main" id="{68F071B8-4FB0-4DA2-8081-0E0B2470AAC0}"/>
              </a:ext>
            </a:extLst>
          </p:cNvPr>
          <p:cNvSpPr/>
          <p:nvPr/>
        </p:nvSpPr>
        <p:spPr>
          <a:xfrm>
            <a:off x="6133278" y="4038995"/>
            <a:ext cx="354584" cy="461665"/>
          </a:xfrm>
          <a:prstGeom prst="rect">
            <a:avLst/>
          </a:prstGeom>
        </p:spPr>
        <p:txBody>
          <a:bodyPr wrap="none">
            <a:spAutoFit/>
          </a:bodyPr>
          <a:lstStyle/>
          <a:p>
            <a:r>
              <a:rPr lang="en-US" sz="2400" dirty="0">
                <a:solidFill>
                  <a:srgbClr val="000000"/>
                </a:solidFill>
              </a:rPr>
              <a:t>2</a:t>
            </a:r>
            <a:endParaRPr lang="en-US" dirty="0"/>
          </a:p>
        </p:txBody>
      </p:sp>
      <p:sp>
        <p:nvSpPr>
          <p:cNvPr id="12" name="Rectangle 11">
            <a:extLst>
              <a:ext uri="{FF2B5EF4-FFF2-40B4-BE49-F238E27FC236}">
                <a16:creationId xmlns:a16="http://schemas.microsoft.com/office/drawing/2014/main" id="{F6FD5700-AFF9-4E56-88E1-0740BEB059CE}"/>
              </a:ext>
            </a:extLst>
          </p:cNvPr>
          <p:cNvSpPr/>
          <p:nvPr/>
        </p:nvSpPr>
        <p:spPr>
          <a:xfrm>
            <a:off x="4020698" y="2972195"/>
            <a:ext cx="354584" cy="461665"/>
          </a:xfrm>
          <a:prstGeom prst="rect">
            <a:avLst/>
          </a:prstGeom>
        </p:spPr>
        <p:txBody>
          <a:bodyPr wrap="none">
            <a:spAutoFit/>
          </a:bodyPr>
          <a:lstStyle/>
          <a:p>
            <a:r>
              <a:rPr lang="en-US" sz="2400" dirty="0">
                <a:solidFill>
                  <a:srgbClr val="000000"/>
                </a:solidFill>
              </a:rPr>
              <a:t>3</a:t>
            </a:r>
            <a:endParaRPr lang="en-US" dirty="0"/>
          </a:p>
        </p:txBody>
      </p:sp>
      <p:sp>
        <p:nvSpPr>
          <p:cNvPr id="13" name="Rectangle 12">
            <a:extLst>
              <a:ext uri="{FF2B5EF4-FFF2-40B4-BE49-F238E27FC236}">
                <a16:creationId xmlns:a16="http://schemas.microsoft.com/office/drawing/2014/main" id="{8A4F315C-E36A-4C82-ADF6-F1B1216A3588}"/>
              </a:ext>
            </a:extLst>
          </p:cNvPr>
          <p:cNvSpPr/>
          <p:nvPr/>
        </p:nvSpPr>
        <p:spPr>
          <a:xfrm>
            <a:off x="7231609" y="3920847"/>
            <a:ext cx="354584" cy="461665"/>
          </a:xfrm>
          <a:prstGeom prst="rect">
            <a:avLst/>
          </a:prstGeom>
        </p:spPr>
        <p:txBody>
          <a:bodyPr wrap="none">
            <a:spAutoFit/>
          </a:bodyPr>
          <a:lstStyle/>
          <a:p>
            <a:r>
              <a:rPr lang="en-US" sz="2400" dirty="0">
                <a:solidFill>
                  <a:srgbClr val="000000"/>
                </a:solidFill>
              </a:rPr>
              <a:t>4</a:t>
            </a:r>
            <a:endParaRPr lang="en-US" dirty="0"/>
          </a:p>
        </p:txBody>
      </p:sp>
    </p:spTree>
    <p:extLst>
      <p:ext uri="{BB962C8B-B14F-4D97-AF65-F5344CB8AC3E}">
        <p14:creationId xmlns:p14="http://schemas.microsoft.com/office/powerpoint/2010/main" val="24469989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Population distribution</a:t>
            </a:r>
          </a:p>
        </p:txBody>
      </p:sp>
      <p:pic>
        <p:nvPicPr>
          <p:cNvPr id="4" name="Picture 3" descr="TCL_12e_Figure_02_03_L">
            <a:extLst>
              <a:ext uri="{FF2B5EF4-FFF2-40B4-BE49-F238E27FC236}">
                <a16:creationId xmlns:a16="http://schemas.microsoft.com/office/drawing/2014/main" id="{8C106831-3E33-45A8-98D8-F78C751FDD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 y="1823903"/>
            <a:ext cx="8658225" cy="5034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172E740D-00B4-4542-A5F2-FBCAD7C804B7}"/>
              </a:ext>
            </a:extLst>
          </p:cNvPr>
          <p:cNvSpPr/>
          <p:nvPr/>
        </p:nvSpPr>
        <p:spPr>
          <a:xfrm>
            <a:off x="9124950" y="2212687"/>
            <a:ext cx="2881450" cy="3046988"/>
          </a:xfrm>
          <a:prstGeom prst="rect">
            <a:avLst/>
          </a:prstGeom>
        </p:spPr>
        <p:txBody>
          <a:bodyPr wrap="square">
            <a:spAutoFit/>
          </a:bodyPr>
          <a:lstStyle/>
          <a:p>
            <a:pPr algn="just"/>
            <a:r>
              <a:rPr lang="en-US" sz="2400" dirty="0"/>
              <a:t>Canada is the 2</a:t>
            </a:r>
            <a:r>
              <a:rPr lang="en-US" sz="2400" baseline="30000" dirty="0"/>
              <a:t>nd</a:t>
            </a:r>
            <a:r>
              <a:rPr lang="en-US" sz="2400" dirty="0"/>
              <a:t> largest country in land area but 37</a:t>
            </a:r>
            <a:r>
              <a:rPr lang="en-US" sz="2400" baseline="30000" dirty="0"/>
              <a:t>th</a:t>
            </a:r>
            <a:r>
              <a:rPr lang="en-US" sz="2400" dirty="0"/>
              <a:t> in population</a:t>
            </a:r>
          </a:p>
          <a:p>
            <a:pPr algn="just"/>
            <a:endParaRPr lang="en-US" sz="2400" dirty="0"/>
          </a:p>
          <a:p>
            <a:pPr algn="just"/>
            <a:r>
              <a:rPr lang="en-US" sz="2400" dirty="0"/>
              <a:t>Bangladesh is 92</a:t>
            </a:r>
            <a:r>
              <a:rPr lang="en-US" sz="2400" baseline="30000" dirty="0"/>
              <a:t>nd</a:t>
            </a:r>
            <a:r>
              <a:rPr lang="en-US" sz="2400" dirty="0"/>
              <a:t> in land area but 8</a:t>
            </a:r>
            <a:r>
              <a:rPr lang="en-US" sz="2400" baseline="30000" dirty="0"/>
              <a:t>th</a:t>
            </a:r>
            <a:r>
              <a:rPr lang="en-US" sz="2400" dirty="0"/>
              <a:t> in population</a:t>
            </a:r>
          </a:p>
        </p:txBody>
      </p:sp>
      <p:cxnSp>
        <p:nvCxnSpPr>
          <p:cNvPr id="6" name="Straight Arrow Connector 5">
            <a:extLst>
              <a:ext uri="{FF2B5EF4-FFF2-40B4-BE49-F238E27FC236}">
                <a16:creationId xmlns:a16="http://schemas.microsoft.com/office/drawing/2014/main" id="{585ACC80-EE31-49D2-8215-B9FA0FF5ADF1}"/>
              </a:ext>
            </a:extLst>
          </p:cNvPr>
          <p:cNvCxnSpPr>
            <a:cxnSpLocks/>
          </p:cNvCxnSpPr>
          <p:nvPr/>
        </p:nvCxnSpPr>
        <p:spPr>
          <a:xfrm>
            <a:off x="1135117" y="1965434"/>
            <a:ext cx="110359" cy="835573"/>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7" name="Straight Arrow Connector 6">
            <a:extLst>
              <a:ext uri="{FF2B5EF4-FFF2-40B4-BE49-F238E27FC236}">
                <a16:creationId xmlns:a16="http://schemas.microsoft.com/office/drawing/2014/main" id="{D62D0198-06F4-49A4-84ED-A0120BBA96D8}"/>
              </a:ext>
            </a:extLst>
          </p:cNvPr>
          <p:cNvCxnSpPr>
            <a:cxnSpLocks/>
          </p:cNvCxnSpPr>
          <p:nvPr/>
        </p:nvCxnSpPr>
        <p:spPr>
          <a:xfrm>
            <a:off x="6490138" y="2128345"/>
            <a:ext cx="199696" cy="2086303"/>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26181483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Where people live – physical factors</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581194" y="2077130"/>
            <a:ext cx="11134556" cy="4331621"/>
          </a:xfrm>
        </p:spPr>
        <p:txBody>
          <a:bodyPr anchor="t">
            <a:normAutofit/>
          </a:bodyPr>
          <a:lstStyle/>
          <a:p>
            <a:pPr algn="just"/>
            <a:r>
              <a:rPr lang="en-US" sz="3200" b="1" dirty="0" err="1">
                <a:solidFill>
                  <a:schemeClr val="tx1"/>
                </a:solidFill>
              </a:rPr>
              <a:t>Ecumene</a:t>
            </a:r>
            <a:r>
              <a:rPr lang="en-US" sz="3200" dirty="0">
                <a:solidFill>
                  <a:schemeClr val="tx1"/>
                </a:solidFill>
              </a:rPr>
              <a:t> is a term used by geographers to mean inhabited land</a:t>
            </a:r>
            <a:endParaRPr lang="en-US" sz="3200" b="1" dirty="0">
              <a:solidFill>
                <a:schemeClr val="tx1"/>
              </a:solidFill>
            </a:endParaRPr>
          </a:p>
          <a:p>
            <a:pPr algn="just"/>
            <a:r>
              <a:rPr lang="en-US" sz="3200" dirty="0">
                <a:solidFill>
                  <a:schemeClr val="tx1"/>
                </a:solidFill>
              </a:rPr>
              <a:t>People want to live in places where survival is easy – raise or obtain food and water and moderate climates</a:t>
            </a:r>
          </a:p>
          <a:p>
            <a:pPr algn="just"/>
            <a:r>
              <a:rPr lang="en-US" sz="3200" dirty="0">
                <a:solidFill>
                  <a:schemeClr val="tx1"/>
                </a:solidFill>
              </a:rPr>
              <a:t>Where don’t people live? </a:t>
            </a:r>
          </a:p>
          <a:p>
            <a:pPr lvl="2" algn="just"/>
            <a:r>
              <a:rPr lang="en-US" sz="3200" dirty="0">
                <a:solidFill>
                  <a:schemeClr val="tx1"/>
                </a:solidFill>
              </a:rPr>
              <a:t>Wetlands, Drylands, </a:t>
            </a:r>
            <a:r>
              <a:rPr lang="en-US" sz="3200" dirty="0" err="1">
                <a:solidFill>
                  <a:schemeClr val="tx1"/>
                </a:solidFill>
              </a:rPr>
              <a:t>Coldlands</a:t>
            </a:r>
            <a:r>
              <a:rPr lang="en-US" sz="3200" dirty="0">
                <a:solidFill>
                  <a:schemeClr val="tx1"/>
                </a:solidFill>
              </a:rPr>
              <a:t>, Highlands</a:t>
            </a:r>
          </a:p>
          <a:p>
            <a:pPr lvl="2" algn="just"/>
            <a:r>
              <a:rPr lang="en-US" sz="3200" dirty="0">
                <a:solidFill>
                  <a:schemeClr val="tx1"/>
                </a:solidFill>
              </a:rPr>
              <a:t>Wet, dry, cold, and high</a:t>
            </a:r>
          </a:p>
        </p:txBody>
      </p:sp>
    </p:spTree>
    <p:extLst>
      <p:ext uri="{BB962C8B-B14F-4D97-AF65-F5344CB8AC3E}">
        <p14:creationId xmlns:p14="http://schemas.microsoft.com/office/powerpoint/2010/main" val="9512721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Where people live – physical factors</a:t>
            </a:r>
          </a:p>
        </p:txBody>
      </p:sp>
      <p:pic>
        <p:nvPicPr>
          <p:cNvPr id="1026" name="Picture 2" descr="Image result for sahara desert">
            <a:extLst>
              <a:ext uri="{FF2B5EF4-FFF2-40B4-BE49-F238E27FC236}">
                <a16:creationId xmlns:a16="http://schemas.microsoft.com/office/drawing/2014/main" id="{A78E2D44-50F0-4351-8038-A4A6E011D2E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99034" y="4353368"/>
            <a:ext cx="3408281" cy="227148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Image result for north pole">
            <a:extLst>
              <a:ext uri="{FF2B5EF4-FFF2-40B4-BE49-F238E27FC236}">
                <a16:creationId xmlns:a16="http://schemas.microsoft.com/office/drawing/2014/main" id="{CB265B99-3EA2-4638-963C-0532CD6E7F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3860" y="1898919"/>
            <a:ext cx="3422201" cy="227148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Image result for rainforest weather">
            <a:extLst>
              <a:ext uri="{FF2B5EF4-FFF2-40B4-BE49-F238E27FC236}">
                <a16:creationId xmlns:a16="http://schemas.microsoft.com/office/drawing/2014/main" id="{E1D654E5-0D80-4490-9CBB-DEA01D2D3B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562" y="1898919"/>
            <a:ext cx="3402975" cy="227148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descr="Image result for driest places on earth">
            <a:extLst>
              <a:ext uri="{FF2B5EF4-FFF2-40B4-BE49-F238E27FC236}">
                <a16:creationId xmlns:a16="http://schemas.microsoft.com/office/drawing/2014/main" id="{17B21900-F297-4C47-9E70-3E6AE55C406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00334" y="1898919"/>
            <a:ext cx="3391332" cy="227148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4" name="Picture 10" descr="Image result for uninhabited mountains">
            <a:extLst>
              <a:ext uri="{FF2B5EF4-FFF2-40B4-BE49-F238E27FC236}">
                <a16:creationId xmlns:a16="http://schemas.microsoft.com/office/drawing/2014/main" id="{4FB058D7-15AF-460B-AEAD-0DB9AFBA70C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07244" y="4353368"/>
            <a:ext cx="3449893" cy="230105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95327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Where people live – physical factors</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581194" y="2077130"/>
            <a:ext cx="11134556" cy="4331621"/>
          </a:xfrm>
        </p:spPr>
        <p:txBody>
          <a:bodyPr anchor="t">
            <a:normAutofit fontScale="92500"/>
          </a:bodyPr>
          <a:lstStyle/>
          <a:p>
            <a:pPr algn="just"/>
            <a:r>
              <a:rPr lang="en-US" sz="2800" dirty="0">
                <a:solidFill>
                  <a:schemeClr val="tx1"/>
                </a:solidFill>
              </a:rPr>
              <a:t>Early survival depended on food, water, and shelter</a:t>
            </a:r>
          </a:p>
          <a:p>
            <a:pPr algn="just"/>
            <a:r>
              <a:rPr lang="en-US" sz="2800" dirty="0">
                <a:solidFill>
                  <a:schemeClr val="tx1"/>
                </a:solidFill>
              </a:rPr>
              <a:t>Today is not much different – as population increases, population density increases</a:t>
            </a:r>
          </a:p>
          <a:p>
            <a:pPr algn="just"/>
            <a:r>
              <a:rPr lang="en-US" sz="2800" dirty="0">
                <a:solidFill>
                  <a:schemeClr val="tx1"/>
                </a:solidFill>
              </a:rPr>
              <a:t>Most people live in </a:t>
            </a:r>
            <a:r>
              <a:rPr lang="en-US" sz="2800" b="1" dirty="0">
                <a:solidFill>
                  <a:schemeClr val="tx1"/>
                </a:solidFill>
              </a:rPr>
              <a:t>midlatitudes</a:t>
            </a:r>
            <a:r>
              <a:rPr lang="en-US" sz="2800" dirty="0">
                <a:solidFill>
                  <a:schemeClr val="tx1"/>
                </a:solidFill>
              </a:rPr>
              <a:t> – more moderate climates and better soils</a:t>
            </a:r>
          </a:p>
          <a:p>
            <a:pPr algn="just"/>
            <a:r>
              <a:rPr lang="en-US" sz="2800" dirty="0">
                <a:solidFill>
                  <a:schemeClr val="tx1"/>
                </a:solidFill>
              </a:rPr>
              <a:t>Low-lying areas typically have better soil and are often close to oceans (transportation, source of food, moderate temperatures)</a:t>
            </a:r>
          </a:p>
          <a:p>
            <a:pPr algn="just"/>
            <a:r>
              <a:rPr lang="en-US" sz="2800" dirty="0">
                <a:solidFill>
                  <a:schemeClr val="tx1"/>
                </a:solidFill>
              </a:rPr>
              <a:t>Fresh water – lakes and rivers (drink, irrigation, transportation, food)</a:t>
            </a:r>
          </a:p>
          <a:p>
            <a:pPr algn="just"/>
            <a:r>
              <a:rPr lang="en-US" sz="2800" dirty="0">
                <a:solidFill>
                  <a:schemeClr val="tx1"/>
                </a:solidFill>
              </a:rPr>
              <a:t>Other resources – natural resources (forest products and materials)</a:t>
            </a:r>
          </a:p>
        </p:txBody>
      </p:sp>
    </p:spTree>
    <p:extLst>
      <p:ext uri="{BB962C8B-B14F-4D97-AF65-F5344CB8AC3E}">
        <p14:creationId xmlns:p14="http://schemas.microsoft.com/office/powerpoint/2010/main" val="32648794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Where people live – human factors</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581194" y="2077130"/>
            <a:ext cx="11134556" cy="4331621"/>
          </a:xfrm>
        </p:spPr>
        <p:txBody>
          <a:bodyPr anchor="t">
            <a:normAutofit/>
          </a:bodyPr>
          <a:lstStyle/>
          <a:p>
            <a:pPr algn="just"/>
            <a:r>
              <a:rPr lang="en-US" sz="2800" dirty="0">
                <a:solidFill>
                  <a:schemeClr val="tx1"/>
                </a:solidFill>
              </a:rPr>
              <a:t>At first, people settled near natural resources but eventually, the people themselves became an attraction</a:t>
            </a:r>
          </a:p>
          <a:p>
            <a:pPr algn="just"/>
            <a:r>
              <a:rPr lang="en-US" sz="2800" dirty="0">
                <a:solidFill>
                  <a:schemeClr val="tx1"/>
                </a:solidFill>
              </a:rPr>
              <a:t>Jobs, friends, family, etc.</a:t>
            </a:r>
          </a:p>
          <a:p>
            <a:pPr algn="just"/>
            <a:r>
              <a:rPr lang="en-US" sz="2800" dirty="0">
                <a:solidFill>
                  <a:schemeClr val="tx1"/>
                </a:solidFill>
              </a:rPr>
              <a:t>People prefer to live close to trade routes (transportation networks – roads, train lines, rivers, etc.)</a:t>
            </a:r>
          </a:p>
          <a:p>
            <a:pPr algn="just"/>
            <a:r>
              <a:rPr lang="en-US" sz="2800" dirty="0">
                <a:solidFill>
                  <a:schemeClr val="tx1"/>
                </a:solidFill>
              </a:rPr>
              <a:t>Political decisions – Canadian military base called Alert is the most northerly community in the world. It was close to the Soviet Union and allowed them to watch for hostile military activities.</a:t>
            </a:r>
          </a:p>
        </p:txBody>
      </p:sp>
    </p:spTree>
    <p:extLst>
      <p:ext uri="{BB962C8B-B14F-4D97-AF65-F5344CB8AC3E}">
        <p14:creationId xmlns:p14="http://schemas.microsoft.com/office/powerpoint/2010/main" val="30774752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Learning objective (2.a.2)</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2077130"/>
            <a:ext cx="11258550" cy="4609420"/>
          </a:xfrm>
        </p:spPr>
        <p:txBody>
          <a:bodyPr anchor="t">
            <a:normAutofit/>
          </a:bodyPr>
          <a:lstStyle/>
          <a:p>
            <a:pPr algn="just"/>
            <a:r>
              <a:rPr lang="en-US" sz="3200" dirty="0">
                <a:solidFill>
                  <a:schemeClr val="tx1"/>
                </a:solidFill>
              </a:rPr>
              <a:t>By the end of this section, you will </a:t>
            </a:r>
            <a:r>
              <a:rPr lang="en-US" sz="3200" i="1" dirty="0">
                <a:solidFill>
                  <a:schemeClr val="tx1"/>
                </a:solidFill>
              </a:rPr>
              <a:t>be able to </a:t>
            </a:r>
            <a:r>
              <a:rPr lang="en-US" sz="3200" b="1" dirty="0">
                <a:solidFill>
                  <a:schemeClr val="tx1"/>
                </a:solidFill>
              </a:rPr>
              <a:t>use population density to explain the relationship between people and the environment.</a:t>
            </a:r>
          </a:p>
          <a:p>
            <a:pPr lvl="3" algn="just"/>
            <a:r>
              <a:rPr lang="en-US" sz="3200" dirty="0">
                <a:solidFill>
                  <a:schemeClr val="tx1"/>
                </a:solidFill>
              </a:rPr>
              <a:t>The three methods for calculating population density are arithmetic, physiological, and agricultural.</a:t>
            </a:r>
            <a:endParaRPr lang="en-US" sz="3200" dirty="0">
              <a:solidFill>
                <a:srgbClr val="7030A0"/>
              </a:solidFill>
            </a:endParaRPr>
          </a:p>
        </p:txBody>
      </p:sp>
    </p:spTree>
    <p:extLst>
      <p:ext uri="{BB962C8B-B14F-4D97-AF65-F5344CB8AC3E}">
        <p14:creationId xmlns:p14="http://schemas.microsoft.com/office/powerpoint/2010/main" val="10256605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Population density - arithmetic</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76252" y="1818987"/>
            <a:ext cx="11134556" cy="3718363"/>
          </a:xfrm>
        </p:spPr>
        <p:txBody>
          <a:bodyPr anchor="t">
            <a:normAutofit/>
          </a:bodyPr>
          <a:lstStyle/>
          <a:p>
            <a:pPr algn="just"/>
            <a:r>
              <a:rPr lang="en-US" sz="2800" dirty="0" smtClean="0">
                <a:solidFill>
                  <a:schemeClr val="tx1"/>
                </a:solidFill>
              </a:rPr>
              <a:t>Calculated by dividing a region’s population by total area</a:t>
            </a:r>
          </a:p>
          <a:p>
            <a:pPr algn="just"/>
            <a:r>
              <a:rPr lang="en-US" sz="2800" dirty="0" smtClean="0">
                <a:solidFill>
                  <a:schemeClr val="tx1"/>
                </a:solidFill>
              </a:rPr>
              <a:t>Example: </a:t>
            </a:r>
          </a:p>
          <a:p>
            <a:pPr lvl="2" algn="just"/>
            <a:r>
              <a:rPr lang="en-US" sz="2400" dirty="0" smtClean="0">
                <a:solidFill>
                  <a:schemeClr val="tx1"/>
                </a:solidFill>
              </a:rPr>
              <a:t>United States population (07/2015) – 321,368,864</a:t>
            </a:r>
          </a:p>
          <a:p>
            <a:pPr lvl="2" algn="just"/>
            <a:r>
              <a:rPr lang="en-US" sz="2400" dirty="0" smtClean="0">
                <a:solidFill>
                  <a:schemeClr val="tx1"/>
                </a:solidFill>
              </a:rPr>
              <a:t>United States total area – 3,841,999 square miles</a:t>
            </a:r>
          </a:p>
          <a:p>
            <a:pPr lvl="2" algn="just"/>
            <a:r>
              <a:rPr lang="en-US" sz="2400" dirty="0" smtClean="0">
                <a:solidFill>
                  <a:schemeClr val="tx1"/>
                </a:solidFill>
              </a:rPr>
              <a:t>Arithmetic density – 83.6 people per square mile</a:t>
            </a:r>
          </a:p>
          <a:p>
            <a:pPr algn="just"/>
            <a:r>
              <a:rPr lang="en-US" sz="2800" dirty="0" smtClean="0">
                <a:solidFill>
                  <a:schemeClr val="tx1"/>
                </a:solidFill>
              </a:rPr>
              <a:t>Says little about population </a:t>
            </a:r>
            <a:r>
              <a:rPr lang="en-US" sz="2800" i="1" dirty="0" smtClean="0">
                <a:solidFill>
                  <a:schemeClr val="tx1"/>
                </a:solidFill>
              </a:rPr>
              <a:t>distribution</a:t>
            </a:r>
            <a:r>
              <a:rPr lang="en-US" sz="2800" dirty="0" smtClean="0">
                <a:solidFill>
                  <a:schemeClr val="tx1"/>
                </a:solidFill>
              </a:rPr>
              <a:t> – where they live</a:t>
            </a:r>
            <a:endParaRPr lang="en-US" sz="2800" dirty="0">
              <a:solidFill>
                <a:schemeClr val="tx1"/>
              </a:solidFill>
            </a:endParaRPr>
          </a:p>
        </p:txBody>
      </p:sp>
      <p:pic>
        <p:nvPicPr>
          <p:cNvPr id="4" name="Picture 3"/>
          <p:cNvPicPr>
            <a:picLocks noChangeAspect="1"/>
          </p:cNvPicPr>
          <p:nvPr/>
        </p:nvPicPr>
        <p:blipFill>
          <a:blip r:embed="rId2"/>
          <a:stretch>
            <a:fillRect/>
          </a:stretch>
        </p:blipFill>
        <p:spPr>
          <a:xfrm>
            <a:off x="3173687" y="5005591"/>
            <a:ext cx="5739685" cy="1762256"/>
          </a:xfrm>
          <a:prstGeom prst="rect">
            <a:avLst/>
          </a:prstGeom>
        </p:spPr>
      </p:pic>
    </p:spTree>
    <p:extLst>
      <p:ext uri="{BB962C8B-B14F-4D97-AF65-F5344CB8AC3E}">
        <p14:creationId xmlns:p14="http://schemas.microsoft.com/office/powerpoint/2010/main" val="20646140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Population density - arithmetic</a:t>
            </a:r>
          </a:p>
        </p:txBody>
      </p:sp>
      <p:pic>
        <p:nvPicPr>
          <p:cNvPr id="4" name="Picture 3" descr="TCL_12e_Figure_02_06_L">
            <a:extLst>
              <a:ext uri="{FF2B5EF4-FFF2-40B4-BE49-F238E27FC236}">
                <a16:creationId xmlns:a16="http://schemas.microsoft.com/office/drawing/2014/main" id="{4F92BCA2-2DA5-4011-B96A-D07A18B3A7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0938" y="1845496"/>
            <a:ext cx="9144000" cy="468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20212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Population density - physiological</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581194" y="2077130"/>
            <a:ext cx="11134556" cy="4780870"/>
          </a:xfrm>
        </p:spPr>
        <p:txBody>
          <a:bodyPr anchor="t">
            <a:normAutofit lnSpcReduction="10000"/>
          </a:bodyPr>
          <a:lstStyle/>
          <a:p>
            <a:pPr algn="just"/>
            <a:r>
              <a:rPr lang="en-US" sz="3200" dirty="0" smtClean="0">
                <a:solidFill>
                  <a:schemeClr val="tx1"/>
                </a:solidFill>
              </a:rPr>
              <a:t>Calculated by dividing population by the amount of </a:t>
            </a:r>
            <a:r>
              <a:rPr lang="en-US" sz="3200" b="1" dirty="0" smtClean="0">
                <a:solidFill>
                  <a:srgbClr val="FF6600"/>
                </a:solidFill>
              </a:rPr>
              <a:t>arable</a:t>
            </a:r>
            <a:r>
              <a:rPr lang="en-US" sz="3200" b="1" dirty="0" smtClean="0">
                <a:solidFill>
                  <a:schemeClr val="tx1"/>
                </a:solidFill>
              </a:rPr>
              <a:t> </a:t>
            </a:r>
            <a:r>
              <a:rPr lang="en-US" sz="3200" dirty="0" smtClean="0">
                <a:solidFill>
                  <a:schemeClr val="tx1"/>
                </a:solidFill>
              </a:rPr>
              <a:t>land (suitable for growing crops)</a:t>
            </a:r>
          </a:p>
          <a:p>
            <a:pPr algn="just"/>
            <a:r>
              <a:rPr lang="en-US" sz="3200" dirty="0" smtClean="0">
                <a:solidFill>
                  <a:schemeClr val="tx1"/>
                </a:solidFill>
              </a:rPr>
              <a:t>Example: </a:t>
            </a:r>
          </a:p>
          <a:p>
            <a:pPr lvl="2" algn="just"/>
            <a:r>
              <a:rPr lang="en-US" sz="2800" dirty="0" smtClean="0">
                <a:solidFill>
                  <a:schemeClr val="tx1"/>
                </a:solidFill>
              </a:rPr>
              <a:t>Egypt – 2.8% arable land with a high population</a:t>
            </a:r>
          </a:p>
          <a:p>
            <a:pPr lvl="2" algn="just"/>
            <a:r>
              <a:rPr lang="en-US" sz="2800" dirty="0" smtClean="0">
                <a:solidFill>
                  <a:schemeClr val="tx1"/>
                </a:solidFill>
              </a:rPr>
              <a:t>Physiological density is 8,078/sq. mile</a:t>
            </a:r>
          </a:p>
          <a:p>
            <a:pPr lvl="2" algn="just"/>
            <a:r>
              <a:rPr lang="en-US" sz="2800" dirty="0" smtClean="0">
                <a:solidFill>
                  <a:schemeClr val="tx1"/>
                </a:solidFill>
              </a:rPr>
              <a:t>Arithmetic density is 226/sq. mile</a:t>
            </a:r>
          </a:p>
          <a:p>
            <a:pPr lvl="1" algn="just"/>
            <a:r>
              <a:rPr lang="en-US" sz="3000" dirty="0" smtClean="0">
                <a:solidFill>
                  <a:schemeClr val="tx1"/>
                </a:solidFill>
              </a:rPr>
              <a:t>This large gap indicates that a small percentage of land is capable of growing crops and indicates the need for greater crop yields or other food sources</a:t>
            </a:r>
            <a:endParaRPr lang="en-US" sz="3000" dirty="0">
              <a:solidFill>
                <a:schemeClr val="tx1"/>
              </a:solidFill>
            </a:endParaRPr>
          </a:p>
        </p:txBody>
      </p:sp>
    </p:spTree>
    <p:extLst>
      <p:ext uri="{BB962C8B-B14F-4D97-AF65-F5344CB8AC3E}">
        <p14:creationId xmlns:p14="http://schemas.microsoft.com/office/powerpoint/2010/main" val="27340036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Enduring Understanding (2.a)</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581194" y="2095417"/>
            <a:ext cx="10763082" cy="3974341"/>
          </a:xfrm>
        </p:spPr>
        <p:txBody>
          <a:bodyPr anchor="t">
            <a:normAutofit/>
          </a:bodyPr>
          <a:lstStyle/>
          <a:p>
            <a:pPr algn="just"/>
            <a:r>
              <a:rPr lang="en-US" sz="3200" dirty="0">
                <a:solidFill>
                  <a:schemeClr val="tx1"/>
                </a:solidFill>
              </a:rPr>
              <a:t>By the end of this section, you will </a:t>
            </a:r>
            <a:r>
              <a:rPr lang="en-US" sz="3200" i="1" dirty="0">
                <a:solidFill>
                  <a:schemeClr val="tx1"/>
                </a:solidFill>
              </a:rPr>
              <a:t>understand</a:t>
            </a:r>
            <a:r>
              <a:rPr lang="en-US" sz="3200" dirty="0">
                <a:solidFill>
                  <a:schemeClr val="tx1"/>
                </a:solidFill>
              </a:rPr>
              <a:t> that </a:t>
            </a:r>
            <a:r>
              <a:rPr lang="en-US" sz="3200" b="1" dirty="0">
                <a:solidFill>
                  <a:schemeClr val="tx1"/>
                </a:solidFill>
              </a:rPr>
              <a:t>knowledge of the geographic patterns and characteristics of human populations facilitates understanding of cultural, political, economic, and urban systems.</a:t>
            </a:r>
            <a:endParaRPr lang="en-US" sz="3200" dirty="0">
              <a:solidFill>
                <a:schemeClr val="tx1"/>
              </a:solidFill>
            </a:endParaRPr>
          </a:p>
        </p:txBody>
      </p:sp>
      <p:pic>
        <p:nvPicPr>
          <p:cNvPr id="4" name="Picture 3" descr="A picture containing clipart&#10;&#10;Description generated with very high confidence">
            <a:extLst>
              <a:ext uri="{FF2B5EF4-FFF2-40B4-BE49-F238E27FC236}">
                <a16:creationId xmlns:a16="http://schemas.microsoft.com/office/drawing/2014/main" id="{FA0FC7E1-09F3-4908-B4CD-D881D9CA5A92}"/>
              </a:ext>
            </a:extLst>
          </p:cNvPr>
          <p:cNvPicPr>
            <a:picLocks noChangeAspect="1"/>
          </p:cNvPicPr>
          <p:nvPr/>
        </p:nvPicPr>
        <p:blipFill>
          <a:blip r:embed="rId2">
            <a:extLst>
              <a:ext uri="{837473B0-CC2E-450A-ABE3-18F120FF3D39}">
                <a1611:picAttrSrcUrl xmlns="" xmlns:a1611="http://schemas.microsoft.com/office/drawing/2016/11/main" r:id="rId3"/>
              </a:ext>
            </a:extLst>
          </a:blip>
          <a:stretch>
            <a:fillRect/>
          </a:stretch>
        </p:blipFill>
        <p:spPr>
          <a:xfrm>
            <a:off x="8620125" y="4382675"/>
            <a:ext cx="3333750" cy="2300482"/>
          </a:xfrm>
          <a:prstGeom prst="rect">
            <a:avLst/>
          </a:prstGeom>
        </p:spPr>
      </p:pic>
    </p:spTree>
    <p:extLst>
      <p:ext uri="{BB962C8B-B14F-4D97-AF65-F5344CB8AC3E}">
        <p14:creationId xmlns:p14="http://schemas.microsoft.com/office/powerpoint/2010/main" val="9441221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Population density - physiological</a:t>
            </a:r>
          </a:p>
        </p:txBody>
      </p:sp>
      <p:pic>
        <p:nvPicPr>
          <p:cNvPr id="6" name="Picture 3" descr="TCL_12e_Figure_02_07_L">
            <a:extLst>
              <a:ext uri="{FF2B5EF4-FFF2-40B4-BE49-F238E27FC236}">
                <a16:creationId xmlns:a16="http://schemas.microsoft.com/office/drawing/2014/main" id="{50506008-CA47-4170-990F-6BD743A468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980744"/>
            <a:ext cx="9144000" cy="463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98585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Population density - physiological</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581194" y="1854558"/>
            <a:ext cx="11134556" cy="5003442"/>
          </a:xfrm>
        </p:spPr>
        <p:txBody>
          <a:bodyPr anchor="t">
            <a:normAutofit lnSpcReduction="10000"/>
          </a:bodyPr>
          <a:lstStyle/>
          <a:p>
            <a:pPr algn="just"/>
            <a:r>
              <a:rPr lang="en-US" sz="3200" dirty="0" smtClean="0">
                <a:solidFill>
                  <a:schemeClr val="tx1"/>
                </a:solidFill>
              </a:rPr>
              <a:t>The physiological density is more useful than arithmetic density when trying to determine a region’s </a:t>
            </a:r>
            <a:r>
              <a:rPr lang="en-US" sz="3200" b="1" dirty="0" smtClean="0">
                <a:solidFill>
                  <a:srgbClr val="FF6600"/>
                </a:solidFill>
              </a:rPr>
              <a:t>carrying capacity </a:t>
            </a:r>
            <a:r>
              <a:rPr lang="en-US" sz="3200" dirty="0" smtClean="0">
                <a:solidFill>
                  <a:schemeClr val="tx1"/>
                </a:solidFill>
              </a:rPr>
              <a:t>- the population it can support without significant environmental deterioration.</a:t>
            </a:r>
          </a:p>
          <a:p>
            <a:pPr algn="just"/>
            <a:r>
              <a:rPr lang="en-US" sz="3200" dirty="0" smtClean="0">
                <a:solidFill>
                  <a:schemeClr val="tx1"/>
                </a:solidFill>
              </a:rPr>
              <a:t>Not all countries can produce higher yields and must import food</a:t>
            </a:r>
          </a:p>
          <a:p>
            <a:pPr algn="just"/>
            <a:r>
              <a:rPr lang="en-US" sz="3200" dirty="0" smtClean="0">
                <a:solidFill>
                  <a:schemeClr val="tx1"/>
                </a:solidFill>
              </a:rPr>
              <a:t>Egypt and Japan both supplement crops through the fishing industry and with imported food – but </a:t>
            </a:r>
            <a:r>
              <a:rPr lang="en-US" sz="3200" i="1" dirty="0" smtClean="0">
                <a:solidFill>
                  <a:schemeClr val="tx1"/>
                </a:solidFill>
              </a:rPr>
              <a:t>paying</a:t>
            </a:r>
            <a:r>
              <a:rPr lang="en-US" sz="3200" dirty="0" smtClean="0">
                <a:solidFill>
                  <a:schemeClr val="tx1"/>
                </a:solidFill>
              </a:rPr>
              <a:t> for it is easier for developed countries (Japan) than less developed countries (Egypt)</a:t>
            </a:r>
            <a:endParaRPr lang="en-US" sz="3000" dirty="0">
              <a:solidFill>
                <a:schemeClr val="tx1"/>
              </a:solidFill>
            </a:endParaRPr>
          </a:p>
        </p:txBody>
      </p:sp>
    </p:spTree>
    <p:extLst>
      <p:ext uri="{BB962C8B-B14F-4D97-AF65-F5344CB8AC3E}">
        <p14:creationId xmlns:p14="http://schemas.microsoft.com/office/powerpoint/2010/main" val="17998958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Population density – physiological</a:t>
            </a:r>
          </a:p>
        </p:txBody>
      </p:sp>
      <p:pic>
        <p:nvPicPr>
          <p:cNvPr id="7" name="Picture 3" descr="TCL_12e_Figure_02_01_L">
            <a:extLst>
              <a:ext uri="{FF2B5EF4-FFF2-40B4-BE49-F238E27FC236}">
                <a16:creationId xmlns:a16="http://schemas.microsoft.com/office/drawing/2014/main" id="{05C371B4-6589-4050-A6D5-9907F3008B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80" t="2614" r="4286" b="5851"/>
          <a:stretch/>
        </p:blipFill>
        <p:spPr bwMode="auto">
          <a:xfrm>
            <a:off x="5464629" y="2061709"/>
            <a:ext cx="6291941" cy="411704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a:extLst>
              <a:ext uri="{FF2B5EF4-FFF2-40B4-BE49-F238E27FC236}">
                <a16:creationId xmlns:a16="http://schemas.microsoft.com/office/drawing/2014/main" id="{300C33AE-8E72-4023-B397-E6E93BC5E20C}"/>
              </a:ext>
            </a:extLst>
          </p:cNvPr>
          <p:cNvSpPr/>
          <p:nvPr/>
        </p:nvSpPr>
        <p:spPr>
          <a:xfrm>
            <a:off x="335279" y="1961041"/>
            <a:ext cx="4791891" cy="48320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a:ea typeface="+mn-ea"/>
                <a:cs typeface="+mn-cs"/>
              </a:rPr>
              <a:t>The Sahel region of Africa, including much of the country of Mali, is threatened by overpopulation. The number of people living here is not very high, but the capacity of the environment to support life is extremely low. These people are chopping down one of the few remaining trees in this region.</a:t>
            </a:r>
          </a:p>
        </p:txBody>
      </p:sp>
      <p:sp>
        <p:nvSpPr>
          <p:cNvPr id="3" name="Rectangle 2">
            <a:extLst>
              <a:ext uri="{FF2B5EF4-FFF2-40B4-BE49-F238E27FC236}">
                <a16:creationId xmlns:a16="http://schemas.microsoft.com/office/drawing/2014/main" id="{EBE88367-ECE7-4335-9485-F31C51B1D973}"/>
              </a:ext>
            </a:extLst>
          </p:cNvPr>
          <p:cNvSpPr/>
          <p:nvPr/>
        </p:nvSpPr>
        <p:spPr>
          <a:xfrm>
            <a:off x="5405289" y="6150114"/>
            <a:ext cx="6410619" cy="70788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6600"/>
                </a:solidFill>
                <a:effectLst/>
                <a:uLnTx/>
                <a:uFillTx/>
                <a:latin typeface="Cambria" panose="02040503050406030204"/>
                <a:ea typeface="+mn-ea"/>
                <a:cs typeface="+mn-cs"/>
              </a:rPr>
              <a:t>Carrying capacity </a:t>
            </a:r>
            <a:r>
              <a:rPr kumimoji="0" lang="en-US" sz="2000" b="0" i="0" u="none" strike="noStrike" kern="1200" cap="none" spc="0" normalizeH="0" baseline="0" noProof="0" dirty="0">
                <a:ln>
                  <a:noFill/>
                </a:ln>
                <a:solidFill>
                  <a:srgbClr val="000000"/>
                </a:solidFill>
                <a:effectLst/>
                <a:uLnTx/>
                <a:uFillTx/>
                <a:latin typeface="Cambria" panose="02040503050406030204"/>
                <a:ea typeface="+mn-ea"/>
                <a:cs typeface="+mn-cs"/>
              </a:rPr>
              <a:t>– population that can be supported without significant environmental deterioration </a:t>
            </a:r>
            <a:endParaRPr kumimoji="0" lang="en-US" sz="1400" b="0" i="0" u="none" strike="noStrike" kern="1200" cap="none" spc="0" normalizeH="0" baseline="0" noProof="0" dirty="0">
              <a:ln>
                <a:noFill/>
              </a:ln>
              <a:solidFill>
                <a:srgbClr val="000000"/>
              </a:solidFill>
              <a:effectLst/>
              <a:uLnTx/>
              <a:uFillTx/>
              <a:latin typeface="Cambria" panose="02040503050406030204"/>
              <a:ea typeface="+mn-ea"/>
              <a:cs typeface="+mn-cs"/>
            </a:endParaRPr>
          </a:p>
        </p:txBody>
      </p:sp>
    </p:spTree>
    <p:extLst>
      <p:ext uri="{BB962C8B-B14F-4D97-AF65-F5344CB8AC3E}">
        <p14:creationId xmlns:p14="http://schemas.microsoft.com/office/powerpoint/2010/main" val="25325221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Population density - </a:t>
            </a:r>
            <a:r>
              <a:rPr lang="en-US" sz="4400" dirty="0" smtClean="0"/>
              <a:t>agricultural</a:t>
            </a:r>
            <a:endParaRPr lang="en-US" sz="4400" dirty="0"/>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581194" y="1854558"/>
            <a:ext cx="11134556" cy="5003442"/>
          </a:xfrm>
        </p:spPr>
        <p:txBody>
          <a:bodyPr anchor="t">
            <a:normAutofit/>
          </a:bodyPr>
          <a:lstStyle/>
          <a:p>
            <a:pPr algn="just"/>
            <a:r>
              <a:rPr lang="en-US" sz="3200" dirty="0" smtClean="0">
                <a:solidFill>
                  <a:schemeClr val="tx1"/>
                </a:solidFill>
              </a:rPr>
              <a:t>Compares the number of </a:t>
            </a:r>
            <a:r>
              <a:rPr lang="en-US" sz="3200" i="1" dirty="0" smtClean="0">
                <a:solidFill>
                  <a:schemeClr val="tx1"/>
                </a:solidFill>
              </a:rPr>
              <a:t>farmers</a:t>
            </a:r>
            <a:r>
              <a:rPr lang="en-US" sz="3200" dirty="0" smtClean="0">
                <a:solidFill>
                  <a:schemeClr val="tx1"/>
                </a:solidFill>
              </a:rPr>
              <a:t> to the area of </a:t>
            </a:r>
            <a:r>
              <a:rPr lang="en-US" sz="3200" b="1" dirty="0" smtClean="0">
                <a:solidFill>
                  <a:srgbClr val="FF6600"/>
                </a:solidFill>
              </a:rPr>
              <a:t>arable land </a:t>
            </a:r>
            <a:r>
              <a:rPr lang="en-US" sz="3200" dirty="0" smtClean="0">
                <a:solidFill>
                  <a:schemeClr val="tx1"/>
                </a:solidFill>
              </a:rPr>
              <a:t>– provides an indication of the </a:t>
            </a:r>
            <a:r>
              <a:rPr lang="en-US" sz="3200" i="1" dirty="0" smtClean="0">
                <a:solidFill>
                  <a:schemeClr val="tx1"/>
                </a:solidFill>
              </a:rPr>
              <a:t>efficiency</a:t>
            </a:r>
            <a:r>
              <a:rPr lang="en-US" sz="3200" dirty="0" smtClean="0">
                <a:solidFill>
                  <a:schemeClr val="tx1"/>
                </a:solidFill>
              </a:rPr>
              <a:t> of the region’s farmers</a:t>
            </a:r>
          </a:p>
          <a:p>
            <a:pPr algn="just"/>
            <a:r>
              <a:rPr lang="en-US" sz="3200" dirty="0" smtClean="0">
                <a:solidFill>
                  <a:schemeClr val="tx1"/>
                </a:solidFill>
              </a:rPr>
              <a:t>Developed countries – less farmers (technology)</a:t>
            </a:r>
          </a:p>
          <a:p>
            <a:pPr algn="just"/>
            <a:r>
              <a:rPr lang="en-US" sz="3200" dirty="0" smtClean="0">
                <a:solidFill>
                  <a:schemeClr val="tx1"/>
                </a:solidFill>
              </a:rPr>
              <a:t>Less developed countries – more farmers (labor)</a:t>
            </a:r>
          </a:p>
          <a:p>
            <a:pPr algn="just"/>
            <a:r>
              <a:rPr lang="en-US" sz="3200" dirty="0" smtClean="0">
                <a:solidFill>
                  <a:schemeClr val="tx1"/>
                </a:solidFill>
              </a:rPr>
              <a:t>Compare Bangladesh to the Netherlands </a:t>
            </a:r>
          </a:p>
          <a:p>
            <a:pPr algn="just"/>
            <a:endParaRPr lang="en-US" sz="3000" dirty="0">
              <a:solidFill>
                <a:schemeClr val="tx1"/>
              </a:solidFill>
            </a:endParaRPr>
          </a:p>
        </p:txBody>
      </p:sp>
    </p:spTree>
    <p:extLst>
      <p:ext uri="{BB962C8B-B14F-4D97-AF65-F5344CB8AC3E}">
        <p14:creationId xmlns:p14="http://schemas.microsoft.com/office/powerpoint/2010/main" val="1232593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Population density - agricultural</a:t>
            </a:r>
          </a:p>
        </p:txBody>
      </p:sp>
      <p:pic>
        <p:nvPicPr>
          <p:cNvPr id="4" name="Picture 3" descr="TCL_12e_Figure_02_08_L">
            <a:extLst>
              <a:ext uri="{FF2B5EF4-FFF2-40B4-BE49-F238E27FC236}">
                <a16:creationId xmlns:a16="http://schemas.microsoft.com/office/drawing/2014/main" id="{A221D31B-8402-4440-A0C0-549FE9C874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7213" y="1896679"/>
            <a:ext cx="9144000" cy="4624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26545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Population density and time</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581194" y="2077130"/>
            <a:ext cx="11134556" cy="4331621"/>
          </a:xfrm>
        </p:spPr>
        <p:txBody>
          <a:bodyPr anchor="t">
            <a:normAutofit/>
          </a:bodyPr>
          <a:lstStyle/>
          <a:p>
            <a:pPr algn="just"/>
            <a:r>
              <a:rPr lang="en-US" sz="3200" dirty="0" smtClean="0">
                <a:solidFill>
                  <a:schemeClr val="tx1"/>
                </a:solidFill>
              </a:rPr>
              <a:t>Density also varies by time of year</a:t>
            </a:r>
          </a:p>
          <a:p>
            <a:pPr lvl="2" algn="just"/>
            <a:r>
              <a:rPr lang="en-US" sz="2800" dirty="0" smtClean="0">
                <a:solidFill>
                  <a:schemeClr val="tx1"/>
                </a:solidFill>
              </a:rPr>
              <a:t>Snowbirds</a:t>
            </a:r>
          </a:p>
          <a:p>
            <a:pPr algn="just"/>
            <a:r>
              <a:rPr lang="en-US" sz="3200" dirty="0" smtClean="0">
                <a:solidFill>
                  <a:schemeClr val="tx1"/>
                </a:solidFill>
              </a:rPr>
              <a:t>Time of day</a:t>
            </a:r>
          </a:p>
          <a:p>
            <a:pPr lvl="2" algn="just"/>
            <a:r>
              <a:rPr lang="en-US" sz="2800" dirty="0" smtClean="0">
                <a:solidFill>
                  <a:schemeClr val="tx1"/>
                </a:solidFill>
              </a:rPr>
              <a:t>Commuters – Manhattan, New York City</a:t>
            </a:r>
          </a:p>
          <a:p>
            <a:pPr lvl="2" algn="just"/>
            <a:r>
              <a:rPr lang="en-US" sz="2800" dirty="0" smtClean="0">
                <a:solidFill>
                  <a:schemeClr val="tx1"/>
                </a:solidFill>
              </a:rPr>
              <a:t>1.5 million people live in Manhattan</a:t>
            </a:r>
          </a:p>
          <a:p>
            <a:pPr lvl="2" algn="just"/>
            <a:r>
              <a:rPr lang="en-US" sz="2800" dirty="0" smtClean="0">
                <a:solidFill>
                  <a:schemeClr val="tx1"/>
                </a:solidFill>
              </a:rPr>
              <a:t>During the workday, the population increased to 3 million</a:t>
            </a:r>
          </a:p>
          <a:p>
            <a:pPr lvl="2" algn="just"/>
            <a:r>
              <a:rPr lang="en-US" sz="2800" dirty="0" smtClean="0">
                <a:solidFill>
                  <a:schemeClr val="tx1"/>
                </a:solidFill>
              </a:rPr>
              <a:t>Water, sewer, fire, services, etc.</a:t>
            </a:r>
            <a:endParaRPr lang="en-US" sz="2800" dirty="0">
              <a:solidFill>
                <a:schemeClr val="tx1"/>
              </a:solidFill>
            </a:endParaRPr>
          </a:p>
        </p:txBody>
      </p:sp>
    </p:spTree>
    <p:extLst>
      <p:ext uri="{BB962C8B-B14F-4D97-AF65-F5344CB8AC3E}">
        <p14:creationId xmlns:p14="http://schemas.microsoft.com/office/powerpoint/2010/main" val="19943426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Learning objective (2.a.3)</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2077130"/>
            <a:ext cx="11258550" cy="4609420"/>
          </a:xfrm>
        </p:spPr>
        <p:txBody>
          <a:bodyPr anchor="t">
            <a:normAutofit fontScale="92500" lnSpcReduction="20000"/>
          </a:bodyPr>
          <a:lstStyle/>
          <a:p>
            <a:pPr algn="just"/>
            <a:r>
              <a:rPr lang="en-US" sz="3200" dirty="0">
                <a:solidFill>
                  <a:schemeClr val="tx1"/>
                </a:solidFill>
              </a:rPr>
              <a:t>By the end of this section, you will </a:t>
            </a:r>
            <a:r>
              <a:rPr lang="en-US" sz="3200" i="1" dirty="0">
                <a:solidFill>
                  <a:schemeClr val="tx1"/>
                </a:solidFill>
              </a:rPr>
              <a:t>be able to </a:t>
            </a:r>
            <a:r>
              <a:rPr lang="en-US" sz="3200" b="1" dirty="0">
                <a:solidFill>
                  <a:schemeClr val="tx1"/>
                </a:solidFill>
              </a:rPr>
              <a:t>explain the implications of population distributions and densities.</a:t>
            </a:r>
          </a:p>
          <a:p>
            <a:pPr lvl="3" algn="just"/>
            <a:r>
              <a:rPr lang="en-US" sz="3200" dirty="0">
                <a:solidFill>
                  <a:schemeClr val="tx1"/>
                </a:solidFill>
              </a:rPr>
              <a:t>Population distribution and density inﬂuence political, economic, and social processes (e.g., redistricting, provision of services such as medical care)</a:t>
            </a:r>
          </a:p>
          <a:p>
            <a:pPr lvl="3" algn="just"/>
            <a:r>
              <a:rPr lang="en-US" sz="3200" dirty="0">
                <a:solidFill>
                  <a:schemeClr val="bg1">
                    <a:lumMod val="75000"/>
                  </a:schemeClr>
                </a:solidFill>
              </a:rPr>
              <a:t>Population distribution and density impact the environment and natural resources (e.g., carrying capacity)</a:t>
            </a:r>
          </a:p>
          <a:p>
            <a:pPr lvl="3" algn="just"/>
            <a:r>
              <a:rPr lang="en-US" sz="3200" dirty="0">
                <a:solidFill>
                  <a:schemeClr val="bg1">
                    <a:lumMod val="75000"/>
                  </a:schemeClr>
                </a:solidFill>
              </a:rPr>
              <a:t>Population distribution and density affect the need for infrastructure (e.g., housing) and urban services (e.g., sanitation)</a:t>
            </a:r>
          </a:p>
          <a:p>
            <a:pPr lvl="3" algn="just"/>
            <a:endParaRPr lang="en-US" sz="3200" dirty="0">
              <a:solidFill>
                <a:srgbClr val="7030A0"/>
              </a:solidFill>
            </a:endParaRPr>
          </a:p>
        </p:txBody>
      </p:sp>
    </p:spTree>
    <p:extLst>
      <p:ext uri="{BB962C8B-B14F-4D97-AF65-F5344CB8AC3E}">
        <p14:creationId xmlns:p14="http://schemas.microsoft.com/office/powerpoint/2010/main" val="25547198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fontScale="90000"/>
          </a:bodyPr>
          <a:lstStyle/>
          <a:p>
            <a:r>
              <a:rPr lang="en-US" sz="4400" dirty="0"/>
              <a:t>Implications of distribution and density</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581192" y="1871068"/>
            <a:ext cx="11134556" cy="4986932"/>
          </a:xfrm>
        </p:spPr>
        <p:txBody>
          <a:bodyPr anchor="t">
            <a:normAutofit fontScale="92500" lnSpcReduction="10000"/>
          </a:bodyPr>
          <a:lstStyle/>
          <a:p>
            <a:pPr algn="just"/>
            <a:r>
              <a:rPr lang="en-US" sz="3200" b="1" dirty="0" smtClean="0">
                <a:solidFill>
                  <a:schemeClr val="tx1"/>
                </a:solidFill>
              </a:rPr>
              <a:t>Economic, Political, and Social</a:t>
            </a:r>
          </a:p>
          <a:p>
            <a:pPr lvl="1" algn="just"/>
            <a:r>
              <a:rPr lang="en-US" sz="3000" dirty="0" smtClean="0">
                <a:solidFill>
                  <a:schemeClr val="tx1"/>
                </a:solidFill>
              </a:rPr>
              <a:t>Businesses earn more when located near large customer base</a:t>
            </a:r>
          </a:p>
          <a:p>
            <a:pPr lvl="1" algn="just"/>
            <a:r>
              <a:rPr lang="en-US" sz="3000" dirty="0" smtClean="0">
                <a:solidFill>
                  <a:schemeClr val="tx1"/>
                </a:solidFill>
              </a:rPr>
              <a:t>Manufacturing plants are closer to a large labor force</a:t>
            </a:r>
          </a:p>
          <a:p>
            <a:pPr lvl="1" algn="just"/>
            <a:r>
              <a:rPr lang="en-US" sz="3000" dirty="0" smtClean="0">
                <a:solidFill>
                  <a:schemeClr val="tx1"/>
                </a:solidFill>
              </a:rPr>
              <a:t>The Supreme Court requires state legislatures to create electoral districts of reasonably equal population size so each representative serves approximately the same people – </a:t>
            </a:r>
            <a:r>
              <a:rPr lang="en-US" sz="3000" b="1" dirty="0" smtClean="0">
                <a:solidFill>
                  <a:srgbClr val="FF6600"/>
                </a:solidFill>
              </a:rPr>
              <a:t>redistricting</a:t>
            </a:r>
            <a:r>
              <a:rPr lang="en-US" sz="3000" dirty="0" smtClean="0">
                <a:solidFill>
                  <a:srgbClr val="FF6600"/>
                </a:solidFill>
              </a:rPr>
              <a:t> </a:t>
            </a:r>
            <a:r>
              <a:rPr lang="en-US" sz="3000" dirty="0" smtClean="0">
                <a:solidFill>
                  <a:schemeClr val="tx1"/>
                </a:solidFill>
              </a:rPr>
              <a:t>occurs every 10 years to adjust boundaries</a:t>
            </a:r>
          </a:p>
          <a:p>
            <a:pPr lvl="1" algn="just"/>
            <a:r>
              <a:rPr lang="en-US" sz="3000" dirty="0" smtClean="0">
                <a:solidFill>
                  <a:schemeClr val="tx1"/>
                </a:solidFill>
              </a:rPr>
              <a:t>Urban districts are usually smaller than rural</a:t>
            </a:r>
          </a:p>
          <a:p>
            <a:pPr lvl="1" algn="just"/>
            <a:r>
              <a:rPr lang="en-US" sz="3000" dirty="0" smtClean="0">
                <a:solidFill>
                  <a:schemeClr val="tx1"/>
                </a:solidFill>
              </a:rPr>
              <a:t>Services – schools, police stations, etc. are usually positioned close to concentrations of population (closer in rural areas)</a:t>
            </a:r>
            <a:endParaRPr lang="en-US" sz="3000" dirty="0">
              <a:solidFill>
                <a:schemeClr val="tx1"/>
              </a:solidFill>
            </a:endParaRPr>
          </a:p>
        </p:txBody>
      </p:sp>
    </p:spTree>
    <p:extLst>
      <p:ext uri="{BB962C8B-B14F-4D97-AF65-F5344CB8AC3E}">
        <p14:creationId xmlns:p14="http://schemas.microsoft.com/office/powerpoint/2010/main" val="24079267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Learning objective (2.a.3)</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2077130"/>
            <a:ext cx="11258550" cy="4609420"/>
          </a:xfrm>
        </p:spPr>
        <p:txBody>
          <a:bodyPr anchor="t">
            <a:normAutofit fontScale="92500" lnSpcReduction="20000"/>
          </a:bodyPr>
          <a:lstStyle/>
          <a:p>
            <a:pPr algn="just"/>
            <a:r>
              <a:rPr lang="en-US" sz="3200" dirty="0">
                <a:solidFill>
                  <a:schemeClr val="tx1"/>
                </a:solidFill>
              </a:rPr>
              <a:t>By the end of this section, you will </a:t>
            </a:r>
            <a:r>
              <a:rPr lang="en-US" sz="3200" i="1" dirty="0">
                <a:solidFill>
                  <a:schemeClr val="tx1"/>
                </a:solidFill>
              </a:rPr>
              <a:t>be able to </a:t>
            </a:r>
            <a:r>
              <a:rPr lang="en-US" sz="3200" b="1" dirty="0">
                <a:solidFill>
                  <a:schemeClr val="tx1"/>
                </a:solidFill>
              </a:rPr>
              <a:t>explain the implications of population distributions and densities.</a:t>
            </a:r>
          </a:p>
          <a:p>
            <a:pPr lvl="3" algn="just"/>
            <a:r>
              <a:rPr lang="en-US" sz="3200" dirty="0">
                <a:solidFill>
                  <a:schemeClr val="bg1">
                    <a:lumMod val="75000"/>
                  </a:schemeClr>
                </a:solidFill>
              </a:rPr>
              <a:t>Population distribution and density inﬂuence political, economic, and social processes (e.g., redistricting, provision of services such as medical care)</a:t>
            </a:r>
          </a:p>
          <a:p>
            <a:pPr lvl="3" algn="just"/>
            <a:r>
              <a:rPr lang="en-US" sz="3200" dirty="0">
                <a:solidFill>
                  <a:schemeClr val="tx1"/>
                </a:solidFill>
              </a:rPr>
              <a:t>Population distribution and density impact the environment and natural resources (e.g., carrying capacity)</a:t>
            </a:r>
          </a:p>
          <a:p>
            <a:pPr lvl="3" algn="just"/>
            <a:r>
              <a:rPr lang="en-US" sz="3200" dirty="0">
                <a:solidFill>
                  <a:schemeClr val="bg1">
                    <a:lumMod val="75000"/>
                  </a:schemeClr>
                </a:solidFill>
              </a:rPr>
              <a:t>Population distribution and density affect the need for infrastructure (e.g., housing) and urban services (e.g., sanitation)</a:t>
            </a:r>
          </a:p>
          <a:p>
            <a:pPr lvl="3" algn="just"/>
            <a:endParaRPr lang="en-US" sz="3200" dirty="0">
              <a:solidFill>
                <a:srgbClr val="7030A0"/>
              </a:solidFill>
            </a:endParaRPr>
          </a:p>
        </p:txBody>
      </p:sp>
    </p:spTree>
    <p:extLst>
      <p:ext uri="{BB962C8B-B14F-4D97-AF65-F5344CB8AC3E}">
        <p14:creationId xmlns:p14="http://schemas.microsoft.com/office/powerpoint/2010/main" val="10939174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fontScale="90000"/>
          </a:bodyPr>
          <a:lstStyle/>
          <a:p>
            <a:r>
              <a:rPr lang="en-US" sz="4400" dirty="0"/>
              <a:t>Implications of distribution and density</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581194" y="2077130"/>
            <a:ext cx="11134556" cy="4671400"/>
          </a:xfrm>
        </p:spPr>
        <p:txBody>
          <a:bodyPr anchor="t">
            <a:normAutofit/>
          </a:bodyPr>
          <a:lstStyle/>
          <a:p>
            <a:pPr algn="just"/>
            <a:r>
              <a:rPr lang="en-US" sz="3200" b="1" dirty="0">
                <a:solidFill>
                  <a:schemeClr val="tx1"/>
                </a:solidFill>
              </a:rPr>
              <a:t>Environment and Natural </a:t>
            </a:r>
            <a:r>
              <a:rPr lang="en-US" sz="3200" b="1" dirty="0" smtClean="0">
                <a:solidFill>
                  <a:schemeClr val="tx1"/>
                </a:solidFill>
              </a:rPr>
              <a:t>Resources</a:t>
            </a:r>
          </a:p>
          <a:p>
            <a:pPr lvl="2" algn="just"/>
            <a:r>
              <a:rPr lang="en-US" sz="2800" b="1" dirty="0" smtClean="0">
                <a:solidFill>
                  <a:srgbClr val="FF6600"/>
                </a:solidFill>
              </a:rPr>
              <a:t>Overpopulation</a:t>
            </a:r>
            <a:r>
              <a:rPr lang="en-US" sz="2800" dirty="0" smtClean="0">
                <a:solidFill>
                  <a:schemeClr val="tx1"/>
                </a:solidFill>
              </a:rPr>
              <a:t> – more people than it can support</a:t>
            </a:r>
          </a:p>
          <a:p>
            <a:pPr lvl="2" algn="just"/>
            <a:r>
              <a:rPr lang="en-US" sz="2800" dirty="0" smtClean="0">
                <a:solidFill>
                  <a:schemeClr val="tx1"/>
                </a:solidFill>
              </a:rPr>
              <a:t>Carrying capacity – higher population density creates a strain on the environment</a:t>
            </a:r>
          </a:p>
          <a:p>
            <a:pPr lvl="2" algn="just"/>
            <a:r>
              <a:rPr lang="en-US" sz="2800" dirty="0" smtClean="0">
                <a:solidFill>
                  <a:schemeClr val="tx1"/>
                </a:solidFill>
              </a:rPr>
              <a:t>Cities </a:t>
            </a:r>
            <a:r>
              <a:rPr lang="en-US" sz="2800" i="1" dirty="0" smtClean="0">
                <a:solidFill>
                  <a:schemeClr val="tx1"/>
                </a:solidFill>
              </a:rPr>
              <a:t>could</a:t>
            </a:r>
            <a:r>
              <a:rPr lang="en-US" sz="2800" dirty="0" smtClean="0">
                <a:solidFill>
                  <a:schemeClr val="tx1"/>
                </a:solidFill>
              </a:rPr>
              <a:t> be built on land with low carrying capacity, such as areas with poor soil, but for historical reasons, many are located on land with the greatest carrying capacity</a:t>
            </a:r>
          </a:p>
          <a:p>
            <a:pPr lvl="2" algn="just"/>
            <a:r>
              <a:rPr lang="en-US" sz="2800" dirty="0" smtClean="0">
                <a:solidFill>
                  <a:schemeClr val="tx1"/>
                </a:solidFill>
              </a:rPr>
              <a:t>Other areas: pollution and depletion of resources (many lakes and rivers no longer provide drinkable water and must be piped in)</a:t>
            </a:r>
          </a:p>
        </p:txBody>
      </p:sp>
    </p:spTree>
    <p:extLst>
      <p:ext uri="{BB962C8B-B14F-4D97-AF65-F5344CB8AC3E}">
        <p14:creationId xmlns:p14="http://schemas.microsoft.com/office/powerpoint/2010/main" val="34342861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Learning objective (2.a.1)</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2077130"/>
            <a:ext cx="11258550" cy="4609420"/>
          </a:xfrm>
        </p:spPr>
        <p:txBody>
          <a:bodyPr anchor="t">
            <a:normAutofit/>
          </a:bodyPr>
          <a:lstStyle/>
          <a:p>
            <a:pPr algn="just"/>
            <a:r>
              <a:rPr lang="en-US" sz="3200" dirty="0">
                <a:solidFill>
                  <a:schemeClr val="tx1"/>
                </a:solidFill>
              </a:rPr>
              <a:t>By the end of this section, you will </a:t>
            </a:r>
            <a:r>
              <a:rPr lang="en-US" sz="3200" i="1" dirty="0">
                <a:solidFill>
                  <a:schemeClr val="tx1"/>
                </a:solidFill>
              </a:rPr>
              <a:t>be able to </a:t>
            </a:r>
            <a:r>
              <a:rPr lang="en-US" sz="3200" b="1" dirty="0">
                <a:solidFill>
                  <a:schemeClr val="tx1"/>
                </a:solidFill>
              </a:rPr>
              <a:t>analyze the distribution of human populations at different scales.</a:t>
            </a:r>
          </a:p>
          <a:p>
            <a:pPr lvl="3" algn="just"/>
            <a:r>
              <a:rPr lang="en-US" sz="3200" dirty="0">
                <a:solidFill>
                  <a:schemeClr val="tx1"/>
                </a:solidFill>
              </a:rPr>
              <a:t>Factors that explain </a:t>
            </a:r>
            <a:r>
              <a:rPr lang="en-US" sz="3200" i="1" dirty="0">
                <a:solidFill>
                  <a:srgbClr val="7030A0"/>
                </a:solidFill>
              </a:rPr>
              <a:t>patterns</a:t>
            </a:r>
            <a:r>
              <a:rPr lang="en-US" sz="3200" dirty="0">
                <a:solidFill>
                  <a:srgbClr val="7030A0"/>
                </a:solidFill>
              </a:rPr>
              <a:t> of population distribution </a:t>
            </a:r>
            <a:r>
              <a:rPr lang="en-US" sz="3200" dirty="0">
                <a:solidFill>
                  <a:schemeClr val="tx1"/>
                </a:solidFill>
              </a:rPr>
              <a:t>vary according to the scale of analysis (i.e., local to global)</a:t>
            </a:r>
          </a:p>
          <a:p>
            <a:pPr lvl="3" algn="just"/>
            <a:r>
              <a:rPr lang="en-US" sz="3200" dirty="0">
                <a:solidFill>
                  <a:schemeClr val="tx1"/>
                </a:solidFill>
              </a:rPr>
              <a:t>Physical factors (e.g., climate, land forms, water bodies) and human factors (e.g., cultural, economic, historical, political) inﬂuence the </a:t>
            </a:r>
            <a:r>
              <a:rPr lang="en-US" sz="3200" i="1" dirty="0">
                <a:solidFill>
                  <a:srgbClr val="7030A0"/>
                </a:solidFill>
              </a:rPr>
              <a:t>distribution</a:t>
            </a:r>
            <a:r>
              <a:rPr lang="en-US" sz="3200" dirty="0">
                <a:solidFill>
                  <a:srgbClr val="7030A0"/>
                </a:solidFill>
              </a:rPr>
              <a:t> of population</a:t>
            </a:r>
          </a:p>
        </p:txBody>
      </p:sp>
    </p:spTree>
    <p:extLst>
      <p:ext uri="{BB962C8B-B14F-4D97-AF65-F5344CB8AC3E}">
        <p14:creationId xmlns:p14="http://schemas.microsoft.com/office/powerpoint/2010/main" val="40787343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polluted lakes and riv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0432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polluted lakes and riv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88398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Image result for polluted lakes and rivers treasure coa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0748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polluted lakes and rivers"/>
          <p:cNvPicPr>
            <a:picLocks noChangeAspect="1" noChangeArrowheads="1"/>
          </p:cNvPicPr>
          <p:nvPr/>
        </p:nvPicPr>
        <p:blipFill rotWithShape="1">
          <a:blip r:embed="rId2">
            <a:extLst>
              <a:ext uri="{28A0092B-C50C-407E-A947-70E740481C1C}">
                <a14:useLocalDpi xmlns:a14="http://schemas.microsoft.com/office/drawing/2010/main" val="0"/>
              </a:ext>
            </a:extLst>
          </a:blip>
          <a:srcRect l="6448"/>
          <a:stretch/>
        </p:blipFill>
        <p:spPr bwMode="auto">
          <a:xfrm>
            <a:off x="0" y="0"/>
            <a:ext cx="12191999"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48482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Learning objective (2.a.3)</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2077130"/>
            <a:ext cx="11258550" cy="4609420"/>
          </a:xfrm>
        </p:spPr>
        <p:txBody>
          <a:bodyPr anchor="t">
            <a:normAutofit fontScale="92500" lnSpcReduction="20000"/>
          </a:bodyPr>
          <a:lstStyle/>
          <a:p>
            <a:pPr algn="just"/>
            <a:r>
              <a:rPr lang="en-US" sz="3200" dirty="0">
                <a:solidFill>
                  <a:schemeClr val="tx1"/>
                </a:solidFill>
              </a:rPr>
              <a:t>By the end of this section, you will </a:t>
            </a:r>
            <a:r>
              <a:rPr lang="en-US" sz="3200" i="1" dirty="0">
                <a:solidFill>
                  <a:schemeClr val="tx1"/>
                </a:solidFill>
              </a:rPr>
              <a:t>be able to </a:t>
            </a:r>
            <a:r>
              <a:rPr lang="en-US" sz="3200" b="1" dirty="0">
                <a:solidFill>
                  <a:schemeClr val="tx1"/>
                </a:solidFill>
              </a:rPr>
              <a:t>explain the implications of population distributions and densities.</a:t>
            </a:r>
          </a:p>
          <a:p>
            <a:pPr lvl="3" algn="just"/>
            <a:r>
              <a:rPr lang="en-US" sz="3200" dirty="0">
                <a:solidFill>
                  <a:schemeClr val="bg1">
                    <a:lumMod val="75000"/>
                  </a:schemeClr>
                </a:solidFill>
              </a:rPr>
              <a:t>Population distribution and density inﬂuence political, economic, and social processes (e.g., redistricting, provision of services such as medical care)</a:t>
            </a:r>
          </a:p>
          <a:p>
            <a:pPr lvl="3" algn="just"/>
            <a:r>
              <a:rPr lang="en-US" sz="3200" dirty="0">
                <a:solidFill>
                  <a:schemeClr val="bg1">
                    <a:lumMod val="75000"/>
                  </a:schemeClr>
                </a:solidFill>
              </a:rPr>
              <a:t>Population distribution and density impact the environment and natural resources (e.g., carrying capacity)</a:t>
            </a:r>
          </a:p>
          <a:p>
            <a:pPr lvl="3" algn="just"/>
            <a:r>
              <a:rPr lang="en-US" sz="3200" dirty="0">
                <a:solidFill>
                  <a:schemeClr val="tx1"/>
                </a:solidFill>
              </a:rPr>
              <a:t>Population distribution and density affect the need for infrastructure (e.g., housing) and urban services (e.g., sanitation)</a:t>
            </a:r>
          </a:p>
          <a:p>
            <a:pPr lvl="3" algn="just"/>
            <a:endParaRPr lang="en-US" sz="3200" dirty="0">
              <a:solidFill>
                <a:srgbClr val="7030A0"/>
              </a:solidFill>
            </a:endParaRPr>
          </a:p>
        </p:txBody>
      </p:sp>
    </p:spTree>
    <p:extLst>
      <p:ext uri="{BB962C8B-B14F-4D97-AF65-F5344CB8AC3E}">
        <p14:creationId xmlns:p14="http://schemas.microsoft.com/office/powerpoint/2010/main" val="33614346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fontScale="90000"/>
          </a:bodyPr>
          <a:lstStyle/>
          <a:p>
            <a:r>
              <a:rPr lang="en-US" sz="4400" dirty="0"/>
              <a:t>Implications of distribution and density</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581194" y="2077130"/>
            <a:ext cx="11134556" cy="4780870"/>
          </a:xfrm>
        </p:spPr>
        <p:txBody>
          <a:bodyPr anchor="t">
            <a:normAutofit/>
          </a:bodyPr>
          <a:lstStyle/>
          <a:p>
            <a:pPr algn="just"/>
            <a:r>
              <a:rPr lang="en-US" sz="3200" b="1" dirty="0">
                <a:solidFill>
                  <a:schemeClr val="tx1"/>
                </a:solidFill>
              </a:rPr>
              <a:t>Infrastructure and Urban </a:t>
            </a:r>
            <a:r>
              <a:rPr lang="en-US" sz="3200" b="1" dirty="0" smtClean="0">
                <a:solidFill>
                  <a:schemeClr val="tx1"/>
                </a:solidFill>
              </a:rPr>
              <a:t>Services</a:t>
            </a:r>
          </a:p>
          <a:p>
            <a:pPr lvl="2" algn="just"/>
            <a:r>
              <a:rPr lang="en-US" sz="2800" dirty="0" smtClean="0">
                <a:solidFill>
                  <a:schemeClr val="tx1"/>
                </a:solidFill>
              </a:rPr>
              <a:t>When people want to live in a particular region, they drive up the population density</a:t>
            </a:r>
          </a:p>
          <a:p>
            <a:pPr lvl="2" algn="just"/>
            <a:r>
              <a:rPr lang="en-US" sz="2800" dirty="0" smtClean="0">
                <a:solidFill>
                  <a:schemeClr val="tx1"/>
                </a:solidFill>
              </a:rPr>
              <a:t>High-density housing vs. single-family homes</a:t>
            </a:r>
          </a:p>
          <a:p>
            <a:pPr lvl="2" algn="just"/>
            <a:r>
              <a:rPr lang="en-US" sz="2800" dirty="0" smtClean="0">
                <a:solidFill>
                  <a:schemeClr val="tx1"/>
                </a:solidFill>
              </a:rPr>
              <a:t>Centers of big cities usually feature apartments and condos</a:t>
            </a:r>
          </a:p>
          <a:p>
            <a:pPr lvl="2" algn="just"/>
            <a:r>
              <a:rPr lang="en-US" sz="2800" dirty="0" smtClean="0">
                <a:solidFill>
                  <a:schemeClr val="tx1"/>
                </a:solidFill>
              </a:rPr>
              <a:t>Example: Chicago, The Loop, 21,000 people/sq. </a:t>
            </a:r>
            <a:r>
              <a:rPr lang="en-US" sz="2800" dirty="0">
                <a:solidFill>
                  <a:schemeClr val="tx1"/>
                </a:solidFill>
              </a:rPr>
              <a:t>mile (Orlando has an estimated </a:t>
            </a:r>
            <a:r>
              <a:rPr lang="en-US" sz="2800" dirty="0" smtClean="0">
                <a:solidFill>
                  <a:schemeClr val="tx1"/>
                </a:solidFill>
              </a:rPr>
              <a:t>population </a:t>
            </a:r>
            <a:r>
              <a:rPr lang="en-US" sz="2800" dirty="0">
                <a:solidFill>
                  <a:schemeClr val="tx1"/>
                </a:solidFill>
              </a:rPr>
              <a:t>density of 2,327 people per </a:t>
            </a:r>
            <a:r>
              <a:rPr lang="en-US" sz="2800" dirty="0" smtClean="0">
                <a:solidFill>
                  <a:schemeClr val="tx1"/>
                </a:solidFill>
              </a:rPr>
              <a:t>sq. mile)</a:t>
            </a:r>
          </a:p>
        </p:txBody>
      </p:sp>
    </p:spTree>
    <p:extLst>
      <p:ext uri="{BB962C8B-B14F-4D97-AF65-F5344CB8AC3E}">
        <p14:creationId xmlns:p14="http://schemas.microsoft.com/office/powerpoint/2010/main" val="6048809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fontScale="90000"/>
          </a:bodyPr>
          <a:lstStyle/>
          <a:p>
            <a:r>
              <a:rPr lang="en-US" sz="4400" dirty="0"/>
              <a:t>Implications of distribution and density</a:t>
            </a:r>
          </a:p>
        </p:txBody>
      </p:sp>
      <p:sp>
        <p:nvSpPr>
          <p:cNvPr id="5" name="Rectangle 4"/>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122" name="Picture 2" descr="Image result for chicago population density"/>
          <p:cNvPicPr>
            <a:picLocks noChangeAspect="1" noChangeArrowheads="1"/>
          </p:cNvPicPr>
          <p:nvPr/>
        </p:nvPicPr>
        <p:blipFill rotWithShape="1">
          <a:blip r:embed="rId2">
            <a:extLst>
              <a:ext uri="{28A0092B-C50C-407E-A947-70E740481C1C}">
                <a14:useLocalDpi xmlns:a14="http://schemas.microsoft.com/office/drawing/2010/main" val="0"/>
              </a:ext>
            </a:extLst>
          </a:blip>
          <a:srcRect l="3060" t="4163" r="3367" b="4082"/>
          <a:stretch/>
        </p:blipFill>
        <p:spPr bwMode="auto">
          <a:xfrm>
            <a:off x="1540042" y="0"/>
            <a:ext cx="9336505"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10109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fontScale="90000"/>
          </a:bodyPr>
          <a:lstStyle/>
          <a:p>
            <a:r>
              <a:rPr lang="en-US" sz="4400" dirty="0"/>
              <a:t>Implications of distribution and density</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581194" y="2077130"/>
            <a:ext cx="11134556" cy="4780870"/>
          </a:xfrm>
        </p:spPr>
        <p:txBody>
          <a:bodyPr anchor="t">
            <a:normAutofit/>
          </a:bodyPr>
          <a:lstStyle/>
          <a:p>
            <a:pPr algn="just"/>
            <a:r>
              <a:rPr lang="en-US" sz="3200" b="1" dirty="0">
                <a:solidFill>
                  <a:schemeClr val="tx1"/>
                </a:solidFill>
              </a:rPr>
              <a:t>Infrastructure and Urban </a:t>
            </a:r>
            <a:r>
              <a:rPr lang="en-US" sz="3200" b="1" dirty="0" smtClean="0">
                <a:solidFill>
                  <a:schemeClr val="tx1"/>
                </a:solidFill>
              </a:rPr>
              <a:t>Services</a:t>
            </a:r>
          </a:p>
          <a:p>
            <a:pPr lvl="2" algn="just"/>
            <a:r>
              <a:rPr lang="en-US" sz="2800" dirty="0" smtClean="0">
                <a:solidFill>
                  <a:schemeClr val="tx1"/>
                </a:solidFill>
              </a:rPr>
              <a:t>Benefits: providing services (sewer, water, snowplowing, and policing) is more cost-effective in high-density areas. The cost mostly comes from labor, not the size of the pipe being used.</a:t>
            </a:r>
          </a:p>
          <a:p>
            <a:pPr lvl="2" algn="just"/>
            <a:r>
              <a:rPr lang="en-US" sz="2800" dirty="0" smtClean="0">
                <a:solidFill>
                  <a:schemeClr val="tx1"/>
                </a:solidFill>
              </a:rPr>
              <a:t>Challenges: contamination of the water supply for a downtown area can make thousands of people ill; disease spreads quickly and is hard to manage.</a:t>
            </a:r>
          </a:p>
          <a:p>
            <a:pPr lvl="2" algn="just"/>
            <a:endParaRPr lang="en-US" sz="2800" dirty="0" smtClean="0">
              <a:solidFill>
                <a:schemeClr val="tx1"/>
              </a:solidFill>
            </a:endParaRPr>
          </a:p>
        </p:txBody>
      </p:sp>
    </p:spTree>
    <p:extLst>
      <p:ext uri="{BB962C8B-B14F-4D97-AF65-F5344CB8AC3E}">
        <p14:creationId xmlns:p14="http://schemas.microsoft.com/office/powerpoint/2010/main" val="25732976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Learning objective (2.a.4)</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2077130"/>
            <a:ext cx="11258550" cy="4609420"/>
          </a:xfrm>
        </p:spPr>
        <p:txBody>
          <a:bodyPr anchor="t">
            <a:normAutofit/>
          </a:bodyPr>
          <a:lstStyle/>
          <a:p>
            <a:pPr algn="just"/>
            <a:r>
              <a:rPr lang="en-US" sz="3200" dirty="0">
                <a:solidFill>
                  <a:schemeClr val="tx1"/>
                </a:solidFill>
              </a:rPr>
              <a:t>By the end of this section, you will </a:t>
            </a:r>
            <a:r>
              <a:rPr lang="en-US" sz="3200" i="1" dirty="0">
                <a:solidFill>
                  <a:schemeClr val="tx1"/>
                </a:solidFill>
              </a:rPr>
              <a:t>be able to </a:t>
            </a:r>
            <a:r>
              <a:rPr lang="en-US" sz="3200" b="1" dirty="0">
                <a:solidFill>
                  <a:schemeClr val="tx1"/>
                </a:solidFill>
              </a:rPr>
              <a:t>analyze population composition.</a:t>
            </a:r>
          </a:p>
          <a:p>
            <a:pPr lvl="3" algn="just"/>
            <a:r>
              <a:rPr lang="en-US" sz="3200" dirty="0">
                <a:solidFill>
                  <a:schemeClr val="tx1"/>
                </a:solidFill>
              </a:rPr>
              <a:t>Age, sex, and ethnicity are elements of population composition that may be mapped and graphed at various scales</a:t>
            </a:r>
          </a:p>
          <a:p>
            <a:pPr lvl="3" algn="just"/>
            <a:r>
              <a:rPr lang="en-US" sz="3200" dirty="0">
                <a:solidFill>
                  <a:schemeClr val="bg1">
                    <a:lumMod val="75000"/>
                  </a:schemeClr>
                </a:solidFill>
              </a:rPr>
              <a:t>Population pyramids are used to project population growth and decline and to predict markets for goods and services</a:t>
            </a:r>
          </a:p>
          <a:p>
            <a:pPr lvl="3" algn="just"/>
            <a:endParaRPr lang="en-US" sz="3200" dirty="0">
              <a:solidFill>
                <a:schemeClr val="tx1"/>
              </a:solidFill>
            </a:endParaRPr>
          </a:p>
          <a:p>
            <a:pPr lvl="3" algn="just"/>
            <a:endParaRPr lang="en-US" sz="3200" dirty="0">
              <a:solidFill>
                <a:srgbClr val="7030A0"/>
              </a:solidFill>
            </a:endParaRPr>
          </a:p>
        </p:txBody>
      </p:sp>
    </p:spTree>
    <p:extLst>
      <p:ext uri="{BB962C8B-B14F-4D97-AF65-F5344CB8AC3E}">
        <p14:creationId xmlns:p14="http://schemas.microsoft.com/office/powerpoint/2010/main" val="29021791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Population composition</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581194" y="2077130"/>
            <a:ext cx="11134556" cy="4331621"/>
          </a:xfrm>
        </p:spPr>
        <p:txBody>
          <a:bodyPr anchor="t">
            <a:normAutofit/>
          </a:bodyPr>
          <a:lstStyle/>
          <a:p>
            <a:pPr algn="just"/>
            <a:r>
              <a:rPr lang="en-US" sz="3200" dirty="0" smtClean="0">
                <a:solidFill>
                  <a:schemeClr val="tx1"/>
                </a:solidFill>
              </a:rPr>
              <a:t>Ethnicity</a:t>
            </a:r>
          </a:p>
          <a:p>
            <a:pPr lvl="2" algn="just"/>
            <a:r>
              <a:rPr lang="en-US" sz="3200" dirty="0" smtClean="0">
                <a:solidFill>
                  <a:schemeClr val="tx1"/>
                </a:solidFill>
              </a:rPr>
              <a:t>Members of a particular ethnic group tend to cluster in particular regions – culture, religion, discrimination</a:t>
            </a:r>
          </a:p>
          <a:p>
            <a:pPr lvl="2" algn="just"/>
            <a:r>
              <a:rPr lang="en-US" sz="3200" dirty="0" smtClean="0">
                <a:solidFill>
                  <a:schemeClr val="tx1"/>
                </a:solidFill>
              </a:rPr>
              <a:t>Example: historically, many cities limited the neighborhoods where African Americans could live</a:t>
            </a:r>
          </a:p>
          <a:p>
            <a:pPr lvl="2" algn="just"/>
            <a:r>
              <a:rPr lang="en-US" sz="3200" dirty="0" smtClean="0">
                <a:solidFill>
                  <a:schemeClr val="tx1"/>
                </a:solidFill>
              </a:rPr>
              <a:t>Many neighborhoods are named for ethnic clusters – Little Italy, Chinatown, Little Havana, Little Haiti</a:t>
            </a:r>
            <a:endParaRPr lang="en-US" sz="3200" dirty="0">
              <a:solidFill>
                <a:schemeClr val="tx1"/>
              </a:solidFill>
            </a:endParaRPr>
          </a:p>
        </p:txBody>
      </p:sp>
    </p:spTree>
    <p:extLst>
      <p:ext uri="{BB962C8B-B14F-4D97-AF65-F5344CB8AC3E}">
        <p14:creationId xmlns:p14="http://schemas.microsoft.com/office/powerpoint/2010/main" val="32463228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Population distribution</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581194" y="2077130"/>
            <a:ext cx="8093680" cy="4647520"/>
          </a:xfrm>
        </p:spPr>
        <p:txBody>
          <a:bodyPr anchor="t">
            <a:normAutofit fontScale="92500" lnSpcReduction="10000"/>
          </a:bodyPr>
          <a:lstStyle/>
          <a:p>
            <a:pPr algn="just">
              <a:lnSpc>
                <a:spcPct val="150000"/>
              </a:lnSpc>
            </a:pPr>
            <a:r>
              <a:rPr lang="en-US" sz="3600" dirty="0">
                <a:solidFill>
                  <a:schemeClr val="tx1"/>
                </a:solidFill>
              </a:rPr>
              <a:t>Essential question: How does understanding </a:t>
            </a:r>
            <a:r>
              <a:rPr lang="en-US" sz="3600" b="1" dirty="0">
                <a:solidFill>
                  <a:schemeClr val="tx1"/>
                </a:solidFill>
              </a:rPr>
              <a:t>where</a:t>
            </a:r>
            <a:r>
              <a:rPr lang="en-US" sz="3600" dirty="0">
                <a:solidFill>
                  <a:schemeClr val="tx1"/>
                </a:solidFill>
              </a:rPr>
              <a:t> people live help to explain </a:t>
            </a:r>
            <a:r>
              <a:rPr lang="en-US" sz="3600" b="1" dirty="0">
                <a:solidFill>
                  <a:schemeClr val="tx1"/>
                </a:solidFill>
              </a:rPr>
              <a:t>how</a:t>
            </a:r>
            <a:r>
              <a:rPr lang="en-US" sz="3600" dirty="0">
                <a:solidFill>
                  <a:schemeClr val="tx1"/>
                </a:solidFill>
              </a:rPr>
              <a:t> they live?</a:t>
            </a:r>
          </a:p>
          <a:p>
            <a:pPr algn="just">
              <a:lnSpc>
                <a:spcPct val="150000"/>
              </a:lnSpc>
            </a:pPr>
            <a:r>
              <a:rPr lang="en-US" sz="3600" dirty="0">
                <a:solidFill>
                  <a:schemeClr val="tx1"/>
                </a:solidFill>
              </a:rPr>
              <a:t>“</a:t>
            </a:r>
            <a:r>
              <a:rPr lang="en-US" sz="3600" i="1" dirty="0">
                <a:solidFill>
                  <a:schemeClr val="tx1"/>
                </a:solidFill>
              </a:rPr>
              <a:t>Half the world’s population lives in just 1 percent of the land</a:t>
            </a:r>
            <a:r>
              <a:rPr lang="en-US" sz="3600" dirty="0">
                <a:solidFill>
                  <a:schemeClr val="tx1"/>
                </a:solidFill>
              </a:rPr>
              <a:t>.” – Max </a:t>
            </a:r>
            <a:r>
              <a:rPr lang="en-US" sz="3600" dirty="0" err="1">
                <a:solidFill>
                  <a:schemeClr val="tx1"/>
                </a:solidFill>
              </a:rPr>
              <a:t>Galka</a:t>
            </a:r>
            <a:r>
              <a:rPr lang="en-US" sz="3600" dirty="0">
                <a:solidFill>
                  <a:schemeClr val="tx1"/>
                </a:solidFill>
              </a:rPr>
              <a:t>, </a:t>
            </a:r>
            <a:r>
              <a:rPr lang="en-US" sz="3600" i="1" dirty="0" err="1">
                <a:solidFill>
                  <a:schemeClr val="tx1"/>
                </a:solidFill>
              </a:rPr>
              <a:t>Metrocosm</a:t>
            </a:r>
            <a:r>
              <a:rPr lang="en-US" sz="3600" dirty="0">
                <a:solidFill>
                  <a:schemeClr val="tx1"/>
                </a:solidFill>
              </a:rPr>
              <a:t>, January 4, 2016</a:t>
            </a:r>
          </a:p>
        </p:txBody>
      </p:sp>
      <p:pic>
        <p:nvPicPr>
          <p:cNvPr id="5" name="Picture 4">
            <a:extLst>
              <a:ext uri="{FF2B5EF4-FFF2-40B4-BE49-F238E27FC236}">
                <a16:creationId xmlns:a16="http://schemas.microsoft.com/office/drawing/2014/main" id="{64523049-BD66-43AE-92E2-4E5327AABD6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14" b="90000" l="10000" r="90000">
                        <a14:foregroundMark x1="62321" y1="2000" x2="15714" y2="286"/>
                        <a14:foregroundMark x1="15714" y1="286" x2="18214" y2="10429"/>
                        <a14:foregroundMark x1="18214" y1="10429" x2="37321" y2="14286"/>
                        <a14:foregroundMark x1="37321" y1="14286" x2="68036" y2="11143"/>
                        <a14:foregroundMark x1="68036" y1="11143" x2="76429" y2="4571"/>
                        <a14:foregroundMark x1="76429" y1="4571" x2="64464" y2="143"/>
                        <a14:foregroundMark x1="64464" y1="143" x2="51964" y2="714"/>
                        <a14:foregroundMark x1="51964" y1="714" x2="50714" y2="1286"/>
                      </a14:backgroundRemoval>
                    </a14:imgEffect>
                  </a14:imgLayer>
                </a14:imgProps>
              </a:ext>
              <a:ext uri="{837473B0-CC2E-450A-ABE3-18F120FF3D39}">
                <a1611:picAttrSrcUrl xmlns="" xmlns:a1611="http://schemas.microsoft.com/office/drawing/2016/11/main" r:id="rId4"/>
              </a:ext>
            </a:extLst>
          </a:blip>
          <a:srcRect l="13142" t="4717" r="16851" b="12897"/>
          <a:stretch/>
        </p:blipFill>
        <p:spPr>
          <a:xfrm>
            <a:off x="9040633" y="2077130"/>
            <a:ext cx="3021496" cy="4444780"/>
          </a:xfrm>
          <a:prstGeom prst="rect">
            <a:avLst/>
          </a:prstGeom>
        </p:spPr>
      </p:pic>
    </p:spTree>
    <p:extLst>
      <p:ext uri="{BB962C8B-B14F-4D97-AF65-F5344CB8AC3E}">
        <p14:creationId xmlns:p14="http://schemas.microsoft.com/office/powerpoint/2010/main" val="15891781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Population composition</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320843" y="2205466"/>
            <a:ext cx="3689684" cy="4331621"/>
          </a:xfrm>
        </p:spPr>
        <p:txBody>
          <a:bodyPr anchor="t">
            <a:normAutofit/>
          </a:bodyPr>
          <a:lstStyle/>
          <a:p>
            <a:r>
              <a:rPr lang="en-US" sz="3200" dirty="0" smtClean="0">
                <a:solidFill>
                  <a:schemeClr val="tx1"/>
                </a:solidFill>
              </a:rPr>
              <a:t>Scale – concentrated in the Southeastern US; clustered in large cities and in particular neighborhoods</a:t>
            </a:r>
            <a:endParaRPr lang="en-US" sz="3200" dirty="0">
              <a:solidFill>
                <a:schemeClr val="tx1"/>
              </a:solidFill>
            </a:endParaRPr>
          </a:p>
        </p:txBody>
      </p:sp>
      <p:pic>
        <p:nvPicPr>
          <p:cNvPr id="4" name="Picture 3"/>
          <p:cNvPicPr>
            <a:picLocks noChangeAspect="1"/>
          </p:cNvPicPr>
          <p:nvPr/>
        </p:nvPicPr>
        <p:blipFill>
          <a:blip r:embed="rId2"/>
          <a:stretch>
            <a:fillRect/>
          </a:stretch>
        </p:blipFill>
        <p:spPr>
          <a:xfrm>
            <a:off x="4074695" y="2061088"/>
            <a:ext cx="7748337" cy="4209106"/>
          </a:xfrm>
          <a:prstGeom prst="rect">
            <a:avLst/>
          </a:prstGeom>
        </p:spPr>
      </p:pic>
    </p:spTree>
    <p:extLst>
      <p:ext uri="{BB962C8B-B14F-4D97-AF65-F5344CB8AC3E}">
        <p14:creationId xmlns:p14="http://schemas.microsoft.com/office/powerpoint/2010/main" val="239080201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little hait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56421" cy="3429001"/>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6150" name="Picture 6" descr="Image result for little haiti"/>
          <p:cNvPicPr>
            <a:picLocks noChangeAspect="1" noChangeArrowheads="1"/>
          </p:cNvPicPr>
          <p:nvPr/>
        </p:nvPicPr>
        <p:blipFill rotWithShape="1">
          <a:blip r:embed="rId3">
            <a:extLst>
              <a:ext uri="{28A0092B-C50C-407E-A947-70E740481C1C}">
                <a14:useLocalDpi xmlns:a14="http://schemas.microsoft.com/office/drawing/2010/main" val="0"/>
              </a:ext>
            </a:extLst>
          </a:blip>
          <a:srcRect b="9759"/>
          <a:stretch/>
        </p:blipFill>
        <p:spPr bwMode="auto">
          <a:xfrm>
            <a:off x="6256421" y="3429001"/>
            <a:ext cx="5935579" cy="342900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6152" name="Picture 8" descr="Image result for little hait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6421" y="1"/>
            <a:ext cx="5935579" cy="342900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6154" name="Picture 10" descr="Image result for little haiti miami fl housing"/>
          <p:cNvPicPr>
            <a:picLocks noChangeAspect="1" noChangeArrowheads="1"/>
          </p:cNvPicPr>
          <p:nvPr/>
        </p:nvPicPr>
        <p:blipFill rotWithShape="1">
          <a:blip r:embed="rId5">
            <a:extLst>
              <a:ext uri="{28A0092B-C50C-407E-A947-70E740481C1C}">
                <a14:useLocalDpi xmlns:a14="http://schemas.microsoft.com/office/drawing/2010/main" val="0"/>
              </a:ext>
            </a:extLst>
          </a:blip>
          <a:srcRect t="5939" b="10643"/>
          <a:stretch/>
        </p:blipFill>
        <p:spPr bwMode="auto">
          <a:xfrm>
            <a:off x="-2" y="3429000"/>
            <a:ext cx="6256423" cy="3418395"/>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010597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little havana miami fl"/>
          <p:cNvPicPr>
            <a:picLocks noChangeAspect="1" noChangeArrowheads="1"/>
          </p:cNvPicPr>
          <p:nvPr/>
        </p:nvPicPr>
        <p:blipFill rotWithShape="1">
          <a:blip r:embed="rId2">
            <a:extLst>
              <a:ext uri="{28A0092B-C50C-407E-A947-70E740481C1C}">
                <a14:useLocalDpi xmlns:a14="http://schemas.microsoft.com/office/drawing/2010/main" val="0"/>
              </a:ext>
            </a:extLst>
          </a:blip>
          <a:srcRect l="10789" r="14795" b="10332"/>
          <a:stretch/>
        </p:blipFill>
        <p:spPr bwMode="auto">
          <a:xfrm>
            <a:off x="0" y="2959768"/>
            <a:ext cx="4427621" cy="38982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176" name="Picture 8" descr="Image result for little havana miami fl"/>
          <p:cNvPicPr>
            <a:picLocks noChangeAspect="1" noChangeArrowheads="1"/>
          </p:cNvPicPr>
          <p:nvPr/>
        </p:nvPicPr>
        <p:blipFill rotWithShape="1">
          <a:blip r:embed="rId3">
            <a:extLst>
              <a:ext uri="{28A0092B-C50C-407E-A947-70E740481C1C}">
                <a14:useLocalDpi xmlns:a14="http://schemas.microsoft.com/office/drawing/2010/main" val="0"/>
              </a:ext>
            </a:extLst>
          </a:blip>
          <a:srcRect t="7754" b="24727"/>
          <a:stretch/>
        </p:blipFill>
        <p:spPr bwMode="auto">
          <a:xfrm>
            <a:off x="4655079" y="0"/>
            <a:ext cx="7520879" cy="33528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174" name="Picture 6" descr="Image result for little havana miami fl"/>
          <p:cNvPicPr>
            <a:picLocks noChangeAspect="1" noChangeArrowheads="1"/>
          </p:cNvPicPr>
          <p:nvPr/>
        </p:nvPicPr>
        <p:blipFill rotWithShape="1">
          <a:blip r:embed="rId4">
            <a:extLst>
              <a:ext uri="{28A0092B-C50C-407E-A947-70E740481C1C}">
                <a14:useLocalDpi xmlns:a14="http://schemas.microsoft.com/office/drawing/2010/main" val="0"/>
              </a:ext>
            </a:extLst>
          </a:blip>
          <a:srcRect b="37656"/>
          <a:stretch/>
        </p:blipFill>
        <p:spPr bwMode="auto">
          <a:xfrm>
            <a:off x="4427621" y="2959768"/>
            <a:ext cx="7748337" cy="38982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178" name="Picture 10" descr="Image result for little havana miami fl"/>
          <p:cNvPicPr>
            <a:picLocks noChangeAspect="1" noChangeArrowheads="1"/>
          </p:cNvPicPr>
          <p:nvPr/>
        </p:nvPicPr>
        <p:blipFill rotWithShape="1">
          <a:blip r:embed="rId5">
            <a:extLst>
              <a:ext uri="{28A0092B-C50C-407E-A947-70E740481C1C}">
                <a14:useLocalDpi xmlns:a14="http://schemas.microsoft.com/office/drawing/2010/main" val="0"/>
              </a:ext>
            </a:extLst>
          </a:blip>
          <a:srcRect l="3648" t="17226" r="15050" b="13850"/>
          <a:stretch/>
        </p:blipFill>
        <p:spPr bwMode="auto">
          <a:xfrm>
            <a:off x="0" y="-16042"/>
            <a:ext cx="4655079" cy="295976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738379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chinatow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095" y="0"/>
            <a:ext cx="1177490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rot="16200000">
            <a:off x="-1376925" y="3449052"/>
            <a:ext cx="3122458" cy="369332"/>
          </a:xfrm>
          <a:prstGeom prst="rect">
            <a:avLst/>
          </a:prstGeom>
          <a:noFill/>
        </p:spPr>
        <p:txBody>
          <a:bodyPr wrap="none" rtlCol="0">
            <a:spAutoFit/>
          </a:bodyPr>
          <a:lstStyle/>
          <a:p>
            <a:r>
              <a:rPr lang="en-US" dirty="0" smtClean="0"/>
              <a:t>Chinatown: New York City, NY</a:t>
            </a:r>
            <a:endParaRPr lang="en-US" dirty="0"/>
          </a:p>
        </p:txBody>
      </p:sp>
    </p:spTree>
    <p:extLst>
      <p:ext uri="{BB962C8B-B14F-4D97-AF65-F5344CB8AC3E}">
        <p14:creationId xmlns:p14="http://schemas.microsoft.com/office/powerpoint/2010/main" val="211776192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result for chinatow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969" y="0"/>
            <a:ext cx="11823032"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rot="16200000">
            <a:off x="-1698553" y="3449052"/>
            <a:ext cx="3765711" cy="369332"/>
          </a:xfrm>
          <a:prstGeom prst="rect">
            <a:avLst/>
          </a:prstGeom>
          <a:noFill/>
        </p:spPr>
        <p:txBody>
          <a:bodyPr wrap="none" rtlCol="0">
            <a:spAutoFit/>
          </a:bodyPr>
          <a:lstStyle/>
          <a:p>
            <a:r>
              <a:rPr lang="en-US" dirty="0" smtClean="0"/>
              <a:t>Chinatown: San Francisco, California</a:t>
            </a:r>
            <a:endParaRPr lang="en-US" dirty="0"/>
          </a:p>
        </p:txBody>
      </p:sp>
    </p:spTree>
    <p:extLst>
      <p:ext uri="{BB962C8B-B14F-4D97-AF65-F5344CB8AC3E}">
        <p14:creationId xmlns:p14="http://schemas.microsoft.com/office/powerpoint/2010/main" val="6211013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Population composition</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581194" y="2077130"/>
            <a:ext cx="11134556" cy="4780870"/>
          </a:xfrm>
        </p:spPr>
        <p:txBody>
          <a:bodyPr anchor="t">
            <a:normAutofit fontScale="92500"/>
          </a:bodyPr>
          <a:lstStyle/>
          <a:p>
            <a:pPr algn="just"/>
            <a:r>
              <a:rPr lang="en-US" sz="3200" dirty="0" smtClean="0">
                <a:solidFill>
                  <a:schemeClr val="tx1"/>
                </a:solidFill>
              </a:rPr>
              <a:t>Age</a:t>
            </a:r>
          </a:p>
          <a:p>
            <a:pPr lvl="2" algn="just"/>
            <a:r>
              <a:rPr lang="en-US" sz="2800" dirty="0" smtClean="0">
                <a:solidFill>
                  <a:schemeClr val="tx1"/>
                </a:solidFill>
              </a:rPr>
              <a:t>In 2013, Utah had the youngest average age in the U.S. at 29.9 years old, while the oldest average age was in Maine at 43.5</a:t>
            </a:r>
          </a:p>
          <a:p>
            <a:pPr lvl="2" algn="just"/>
            <a:r>
              <a:rPr lang="en-US" sz="2800" dirty="0" smtClean="0">
                <a:solidFill>
                  <a:schemeClr val="tx1"/>
                </a:solidFill>
              </a:rPr>
              <a:t>Shapes public policy – school-aged children vs. senior citizen services</a:t>
            </a:r>
          </a:p>
          <a:p>
            <a:pPr algn="just"/>
            <a:r>
              <a:rPr lang="en-US" sz="3200" dirty="0" smtClean="0">
                <a:solidFill>
                  <a:schemeClr val="tx1"/>
                </a:solidFill>
              </a:rPr>
              <a:t>Sex</a:t>
            </a:r>
          </a:p>
          <a:p>
            <a:pPr lvl="2" algn="just"/>
            <a:r>
              <a:rPr lang="en-US" sz="2800" dirty="0" smtClean="0">
                <a:solidFill>
                  <a:schemeClr val="tx1"/>
                </a:solidFill>
              </a:rPr>
              <a:t>Affected by wars, migrations, and government policies</a:t>
            </a:r>
          </a:p>
          <a:p>
            <a:pPr lvl="2" algn="just"/>
            <a:r>
              <a:rPr lang="en-US" sz="2800" dirty="0" smtClean="0">
                <a:solidFill>
                  <a:schemeClr val="tx1"/>
                </a:solidFill>
              </a:rPr>
              <a:t>Mining towns and military bases often have significantly more men</a:t>
            </a:r>
          </a:p>
          <a:p>
            <a:pPr lvl="2" algn="just"/>
            <a:r>
              <a:rPr lang="en-US" sz="2800" dirty="0" smtClean="0">
                <a:solidFill>
                  <a:schemeClr val="tx1"/>
                </a:solidFill>
              </a:rPr>
              <a:t>Colleges offering courses that tend to attract students of one sex</a:t>
            </a:r>
          </a:p>
          <a:p>
            <a:pPr lvl="2" algn="just"/>
            <a:endParaRPr lang="en-US" sz="2800" dirty="0">
              <a:solidFill>
                <a:schemeClr val="tx1"/>
              </a:solidFill>
            </a:endParaRPr>
          </a:p>
        </p:txBody>
      </p:sp>
    </p:spTree>
    <p:extLst>
      <p:ext uri="{BB962C8B-B14F-4D97-AF65-F5344CB8AC3E}">
        <p14:creationId xmlns:p14="http://schemas.microsoft.com/office/powerpoint/2010/main" val="294026097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Learning objective (2.a.4)</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2077130"/>
            <a:ext cx="11258550" cy="4609420"/>
          </a:xfrm>
        </p:spPr>
        <p:txBody>
          <a:bodyPr anchor="t">
            <a:normAutofit/>
          </a:bodyPr>
          <a:lstStyle/>
          <a:p>
            <a:pPr algn="just"/>
            <a:r>
              <a:rPr lang="en-US" sz="3200" dirty="0">
                <a:solidFill>
                  <a:schemeClr val="tx1"/>
                </a:solidFill>
              </a:rPr>
              <a:t>By the end of this section, you will </a:t>
            </a:r>
            <a:r>
              <a:rPr lang="en-US" sz="3200" i="1" dirty="0">
                <a:solidFill>
                  <a:schemeClr val="tx1"/>
                </a:solidFill>
              </a:rPr>
              <a:t>be able to </a:t>
            </a:r>
            <a:r>
              <a:rPr lang="en-US" sz="3200" b="1" dirty="0">
                <a:solidFill>
                  <a:schemeClr val="tx1"/>
                </a:solidFill>
              </a:rPr>
              <a:t>analyze population composition.</a:t>
            </a:r>
          </a:p>
          <a:p>
            <a:pPr lvl="3" algn="just"/>
            <a:r>
              <a:rPr lang="en-US" sz="3200" dirty="0">
                <a:solidFill>
                  <a:schemeClr val="bg1">
                    <a:lumMod val="75000"/>
                  </a:schemeClr>
                </a:solidFill>
              </a:rPr>
              <a:t>Age, sex, and ethnicity are elements of population composition that may be mapped and graphed at various scales</a:t>
            </a:r>
          </a:p>
          <a:p>
            <a:pPr lvl="3" algn="just"/>
            <a:r>
              <a:rPr lang="en-US" sz="3200" dirty="0">
                <a:solidFill>
                  <a:schemeClr val="tx1"/>
                </a:solidFill>
              </a:rPr>
              <a:t>Population pyramids are used to project population growth and decline and to predict markets for goods and services</a:t>
            </a:r>
          </a:p>
          <a:p>
            <a:pPr lvl="3" algn="just"/>
            <a:endParaRPr lang="en-US" sz="3200" dirty="0">
              <a:solidFill>
                <a:schemeClr val="tx1"/>
              </a:solidFill>
            </a:endParaRPr>
          </a:p>
          <a:p>
            <a:pPr lvl="3" algn="just"/>
            <a:endParaRPr lang="en-US" sz="3200" dirty="0">
              <a:solidFill>
                <a:srgbClr val="7030A0"/>
              </a:solidFill>
            </a:endParaRPr>
          </a:p>
        </p:txBody>
      </p:sp>
    </p:spTree>
    <p:extLst>
      <p:ext uri="{BB962C8B-B14F-4D97-AF65-F5344CB8AC3E}">
        <p14:creationId xmlns:p14="http://schemas.microsoft.com/office/powerpoint/2010/main" val="4358480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Population Pyramids</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581194" y="2077130"/>
            <a:ext cx="11134556" cy="4331621"/>
          </a:xfrm>
        </p:spPr>
        <p:txBody>
          <a:bodyPr anchor="t">
            <a:normAutofit/>
          </a:bodyPr>
          <a:lstStyle/>
          <a:p>
            <a:pPr algn="just"/>
            <a:r>
              <a:rPr lang="en-US" sz="3200" dirty="0" smtClean="0">
                <a:solidFill>
                  <a:schemeClr val="tx1"/>
                </a:solidFill>
              </a:rPr>
              <a:t>One of the most useful tools to study population is the </a:t>
            </a:r>
            <a:r>
              <a:rPr lang="en-US" sz="3200" b="1" dirty="0" smtClean="0">
                <a:solidFill>
                  <a:srgbClr val="FF6600"/>
                </a:solidFill>
              </a:rPr>
              <a:t>age-sex composition graph </a:t>
            </a:r>
            <a:r>
              <a:rPr lang="en-US" sz="3200" dirty="0" smtClean="0">
                <a:solidFill>
                  <a:schemeClr val="tx1"/>
                </a:solidFill>
              </a:rPr>
              <a:t>– or population pyramid</a:t>
            </a:r>
          </a:p>
          <a:p>
            <a:pPr algn="just"/>
            <a:r>
              <a:rPr lang="en-US" sz="3200" dirty="0" smtClean="0">
                <a:solidFill>
                  <a:schemeClr val="tx1"/>
                </a:solidFill>
              </a:rPr>
              <a:t>Based solely on age and sex data</a:t>
            </a:r>
          </a:p>
          <a:p>
            <a:pPr algn="just"/>
            <a:r>
              <a:rPr lang="en-US" sz="3200" dirty="0" smtClean="0">
                <a:solidFill>
                  <a:schemeClr val="tx1"/>
                </a:solidFill>
              </a:rPr>
              <a:t>Provides information on birth rates, death rates, average life span, and economic development</a:t>
            </a:r>
          </a:p>
          <a:p>
            <a:pPr algn="just"/>
            <a:r>
              <a:rPr lang="en-US" sz="3200" dirty="0" smtClean="0">
                <a:solidFill>
                  <a:schemeClr val="tx1"/>
                </a:solidFill>
              </a:rPr>
              <a:t>Reflects natural disasters, wars, political changes, and epidemics</a:t>
            </a:r>
            <a:endParaRPr lang="en-US" sz="3200" dirty="0">
              <a:solidFill>
                <a:schemeClr val="tx1"/>
              </a:solidFill>
            </a:endParaRPr>
          </a:p>
        </p:txBody>
      </p:sp>
    </p:spTree>
    <p:extLst>
      <p:ext uri="{BB962C8B-B14F-4D97-AF65-F5344CB8AC3E}">
        <p14:creationId xmlns:p14="http://schemas.microsoft.com/office/powerpoint/2010/main" val="53106389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Population Pyramids</a:t>
            </a:r>
          </a:p>
        </p:txBody>
      </p:sp>
      <p:pic>
        <p:nvPicPr>
          <p:cNvPr id="4" name="Picture 3"/>
          <p:cNvPicPr>
            <a:picLocks noChangeAspect="1"/>
          </p:cNvPicPr>
          <p:nvPr/>
        </p:nvPicPr>
        <p:blipFill>
          <a:blip r:embed="rId2"/>
          <a:stretch>
            <a:fillRect/>
          </a:stretch>
        </p:blipFill>
        <p:spPr>
          <a:xfrm>
            <a:off x="5566611" y="2029004"/>
            <a:ext cx="6577263" cy="4780870"/>
          </a:xfrm>
          <a:prstGeom prst="rect">
            <a:avLst/>
          </a:prstGeom>
        </p:spPr>
      </p:pic>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388687" y="1788373"/>
            <a:ext cx="6284827" cy="4780870"/>
          </a:xfrm>
        </p:spPr>
        <p:txBody>
          <a:bodyPr anchor="t">
            <a:normAutofit/>
          </a:bodyPr>
          <a:lstStyle/>
          <a:p>
            <a:pPr algn="just"/>
            <a:r>
              <a:rPr lang="en-US" sz="3200" dirty="0">
                <a:solidFill>
                  <a:schemeClr val="tx1"/>
                </a:solidFill>
              </a:rPr>
              <a:t>Reading a </a:t>
            </a:r>
            <a:r>
              <a:rPr lang="en-US" sz="3200" dirty="0" smtClean="0">
                <a:solidFill>
                  <a:schemeClr val="tx1"/>
                </a:solidFill>
              </a:rPr>
              <a:t>pyramid</a:t>
            </a:r>
          </a:p>
          <a:p>
            <a:pPr lvl="2" algn="just"/>
            <a:r>
              <a:rPr lang="en-US" sz="2800" dirty="0" smtClean="0">
                <a:solidFill>
                  <a:schemeClr val="tx1"/>
                </a:solidFill>
              </a:rPr>
              <a:t>Vertical axis shows age groups, called </a:t>
            </a:r>
            <a:r>
              <a:rPr lang="en-US" sz="2800" b="1" dirty="0" smtClean="0">
                <a:solidFill>
                  <a:schemeClr val="tx1"/>
                </a:solidFill>
              </a:rPr>
              <a:t>cohorts</a:t>
            </a:r>
            <a:r>
              <a:rPr lang="en-US" sz="2800" dirty="0" smtClean="0">
                <a:solidFill>
                  <a:schemeClr val="tx1"/>
                </a:solidFill>
              </a:rPr>
              <a:t>, usually shown in the middle</a:t>
            </a:r>
          </a:p>
          <a:p>
            <a:pPr lvl="2" algn="just"/>
            <a:r>
              <a:rPr lang="en-US" sz="2800" dirty="0" smtClean="0">
                <a:solidFill>
                  <a:schemeClr val="tx1"/>
                </a:solidFill>
              </a:rPr>
              <a:t>Males on the left and females on the right</a:t>
            </a:r>
          </a:p>
          <a:p>
            <a:pPr lvl="2" algn="just"/>
            <a:r>
              <a:rPr lang="en-US" sz="2800" dirty="0" smtClean="0">
                <a:solidFill>
                  <a:schemeClr val="tx1"/>
                </a:solidFill>
              </a:rPr>
              <a:t>Horizontal axis may be percentages or absolute numbers</a:t>
            </a:r>
          </a:p>
          <a:p>
            <a:pPr lvl="2" algn="just"/>
            <a:r>
              <a:rPr lang="en-US" sz="2800" dirty="0" smtClean="0">
                <a:solidFill>
                  <a:schemeClr val="tx1"/>
                </a:solidFill>
              </a:rPr>
              <a:t>Usually on a country scale </a:t>
            </a:r>
          </a:p>
          <a:p>
            <a:pPr lvl="2" algn="just"/>
            <a:endParaRPr lang="en-US" sz="2400" dirty="0">
              <a:solidFill>
                <a:schemeClr val="tx1"/>
              </a:solidFill>
            </a:endParaRPr>
          </a:p>
        </p:txBody>
      </p:sp>
    </p:spTree>
    <p:extLst>
      <p:ext uri="{BB962C8B-B14F-4D97-AF65-F5344CB8AC3E}">
        <p14:creationId xmlns:p14="http://schemas.microsoft.com/office/powerpoint/2010/main" val="149950519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Population Pyramids</a:t>
            </a:r>
          </a:p>
        </p:txBody>
      </p:sp>
      <p:pic>
        <p:nvPicPr>
          <p:cNvPr id="4" name="Picture 3"/>
          <p:cNvPicPr>
            <a:picLocks noChangeAspect="1"/>
          </p:cNvPicPr>
          <p:nvPr/>
        </p:nvPicPr>
        <p:blipFill>
          <a:blip r:embed="rId2"/>
          <a:stretch>
            <a:fillRect/>
          </a:stretch>
        </p:blipFill>
        <p:spPr>
          <a:xfrm>
            <a:off x="5305711" y="1852504"/>
            <a:ext cx="6886290" cy="5005495"/>
          </a:xfrm>
          <a:prstGeom prst="rect">
            <a:avLst/>
          </a:prstGeom>
        </p:spPr>
      </p:pic>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581194" y="2077130"/>
            <a:ext cx="6188574" cy="4331621"/>
          </a:xfrm>
        </p:spPr>
        <p:txBody>
          <a:bodyPr anchor="t">
            <a:normAutofit/>
          </a:bodyPr>
          <a:lstStyle/>
          <a:p>
            <a:pPr algn="just"/>
            <a:r>
              <a:rPr lang="en-US" sz="3200" dirty="0">
                <a:solidFill>
                  <a:schemeClr val="tx1"/>
                </a:solidFill>
              </a:rPr>
              <a:t>Determining Population </a:t>
            </a:r>
            <a:r>
              <a:rPr lang="en-US" sz="3200" dirty="0" smtClean="0">
                <a:solidFill>
                  <a:schemeClr val="tx1"/>
                </a:solidFill>
              </a:rPr>
              <a:t>Trends</a:t>
            </a:r>
          </a:p>
          <a:p>
            <a:pPr lvl="2" algn="just"/>
            <a:r>
              <a:rPr lang="en-US" sz="2800" dirty="0" smtClean="0">
                <a:solidFill>
                  <a:schemeClr val="tx1"/>
                </a:solidFill>
              </a:rPr>
              <a:t>Wide base and tapers upward – population growth</a:t>
            </a:r>
          </a:p>
          <a:p>
            <a:pPr lvl="2" algn="just"/>
            <a:endParaRPr lang="en-US" sz="2800" dirty="0">
              <a:solidFill>
                <a:schemeClr val="tx1"/>
              </a:solidFill>
            </a:endParaRPr>
          </a:p>
        </p:txBody>
      </p:sp>
    </p:spTree>
    <p:extLst>
      <p:ext uri="{BB962C8B-B14F-4D97-AF65-F5344CB8AC3E}">
        <p14:creationId xmlns:p14="http://schemas.microsoft.com/office/powerpoint/2010/main" val="4878681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Population distribution</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581194" y="2077130"/>
            <a:ext cx="11134556" cy="4331621"/>
          </a:xfrm>
        </p:spPr>
        <p:txBody>
          <a:bodyPr anchor="t">
            <a:normAutofit/>
          </a:bodyPr>
          <a:lstStyle/>
          <a:p>
            <a:pPr algn="just"/>
            <a:r>
              <a:rPr lang="en-US" sz="3600" dirty="0">
                <a:solidFill>
                  <a:schemeClr val="tx1"/>
                </a:solidFill>
              </a:rPr>
              <a:t>Human geography tries to explain why people live where they do through two distinct but related concepts:</a:t>
            </a:r>
          </a:p>
          <a:p>
            <a:pPr lvl="3" algn="just"/>
            <a:r>
              <a:rPr lang="en-US" sz="3600" dirty="0">
                <a:solidFill>
                  <a:schemeClr val="tx1"/>
                </a:solidFill>
              </a:rPr>
              <a:t>Population distribution</a:t>
            </a:r>
          </a:p>
          <a:p>
            <a:pPr lvl="3" algn="just"/>
            <a:r>
              <a:rPr lang="en-US" sz="3600" dirty="0">
                <a:solidFill>
                  <a:schemeClr val="tx1"/>
                </a:solidFill>
              </a:rPr>
              <a:t>Population density</a:t>
            </a:r>
          </a:p>
        </p:txBody>
      </p:sp>
    </p:spTree>
    <p:extLst>
      <p:ext uri="{BB962C8B-B14F-4D97-AF65-F5344CB8AC3E}">
        <p14:creationId xmlns:p14="http://schemas.microsoft.com/office/powerpoint/2010/main" val="32631095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Population Pyramids</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581194" y="2077130"/>
            <a:ext cx="11134556" cy="4331621"/>
          </a:xfrm>
        </p:spPr>
        <p:txBody>
          <a:bodyPr anchor="t">
            <a:normAutofit/>
          </a:bodyPr>
          <a:lstStyle/>
          <a:p>
            <a:pPr algn="just"/>
            <a:r>
              <a:rPr lang="en-US" sz="3200" dirty="0">
                <a:solidFill>
                  <a:schemeClr val="tx1"/>
                </a:solidFill>
              </a:rPr>
              <a:t>Common </a:t>
            </a:r>
            <a:r>
              <a:rPr lang="en-US" sz="3200" dirty="0" smtClean="0">
                <a:solidFill>
                  <a:schemeClr val="tx1"/>
                </a:solidFill>
              </a:rPr>
              <a:t>Patterns</a:t>
            </a:r>
          </a:p>
          <a:p>
            <a:pPr lvl="2" algn="just"/>
            <a:r>
              <a:rPr lang="en-US" sz="2800" dirty="0" smtClean="0">
                <a:solidFill>
                  <a:schemeClr val="tx1"/>
                </a:solidFill>
              </a:rPr>
              <a:t>The Niger pyramid is nearly symmetrical, or balanced, left to right, indicated a balance of males and females until approximately age 65</a:t>
            </a:r>
            <a:r>
              <a:rPr lang="en-US" sz="2800" dirty="0">
                <a:solidFill>
                  <a:schemeClr val="tx1"/>
                </a:solidFill>
              </a:rPr>
              <a:t> </a:t>
            </a:r>
            <a:r>
              <a:rPr lang="en-US" sz="2800" dirty="0" smtClean="0">
                <a:solidFill>
                  <a:schemeClr val="tx1"/>
                </a:solidFill>
              </a:rPr>
              <a:t>– women live longer</a:t>
            </a:r>
          </a:p>
          <a:p>
            <a:pPr lvl="2" algn="just"/>
            <a:r>
              <a:rPr lang="en-US" sz="2800" dirty="0" smtClean="0">
                <a:solidFill>
                  <a:schemeClr val="tx1"/>
                </a:solidFill>
              </a:rPr>
              <a:t>Look for sudden bulges or indentations</a:t>
            </a:r>
          </a:p>
          <a:p>
            <a:pPr lvl="2" algn="just"/>
            <a:r>
              <a:rPr lang="en-US" sz="2800" dirty="0" smtClean="0">
                <a:solidFill>
                  <a:schemeClr val="tx1"/>
                </a:solidFill>
              </a:rPr>
              <a:t>Symmetry and gradual change is normal, assuming there have been no circumstances such as war, natural disaster, epidemics, or government interference.</a:t>
            </a:r>
          </a:p>
        </p:txBody>
      </p:sp>
    </p:spTree>
    <p:extLst>
      <p:ext uri="{BB962C8B-B14F-4D97-AF65-F5344CB8AC3E}">
        <p14:creationId xmlns:p14="http://schemas.microsoft.com/office/powerpoint/2010/main" val="24454235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Population Pyramids</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581194" y="2077130"/>
            <a:ext cx="11134556" cy="4331621"/>
          </a:xfrm>
        </p:spPr>
        <p:txBody>
          <a:bodyPr anchor="t">
            <a:normAutofit/>
          </a:bodyPr>
          <a:lstStyle/>
          <a:p>
            <a:pPr algn="just"/>
            <a:r>
              <a:rPr lang="en-US" sz="3200" dirty="0">
                <a:solidFill>
                  <a:schemeClr val="tx1"/>
                </a:solidFill>
              </a:rPr>
              <a:t>Impact of </a:t>
            </a:r>
            <a:r>
              <a:rPr lang="en-US" sz="3200" dirty="0" smtClean="0">
                <a:solidFill>
                  <a:schemeClr val="tx1"/>
                </a:solidFill>
              </a:rPr>
              <a:t>War</a:t>
            </a:r>
          </a:p>
          <a:p>
            <a:pPr lvl="2" algn="just"/>
            <a:r>
              <a:rPr lang="en-US" sz="2800" dirty="0" smtClean="0">
                <a:solidFill>
                  <a:schemeClr val="tx1"/>
                </a:solidFill>
              </a:rPr>
              <a:t>Clearest impact is death</a:t>
            </a:r>
          </a:p>
          <a:p>
            <a:pPr lvl="2" algn="just"/>
            <a:r>
              <a:rPr lang="en-US" sz="2800" dirty="0" smtClean="0">
                <a:solidFill>
                  <a:schemeClr val="tx1"/>
                </a:solidFill>
              </a:rPr>
              <a:t>Oftentimes, half or more of deaths in wartime are civilians and therefore affect people of all ages</a:t>
            </a:r>
          </a:p>
          <a:p>
            <a:pPr lvl="2" algn="just"/>
            <a:r>
              <a:rPr lang="en-US" sz="2800" dirty="0" smtClean="0">
                <a:solidFill>
                  <a:schemeClr val="tx1"/>
                </a:solidFill>
              </a:rPr>
              <a:t>However, the loss of fighting-age people, traditionally males between the ages of 18 and 40, is often noticeable</a:t>
            </a:r>
          </a:p>
          <a:p>
            <a:pPr lvl="2" algn="just"/>
            <a:r>
              <a:rPr lang="en-US" sz="2800" dirty="0" smtClean="0">
                <a:solidFill>
                  <a:schemeClr val="tx1"/>
                </a:solidFill>
              </a:rPr>
              <a:t>Men and women are usually separated or delay having children creating a slowdown of births called a </a:t>
            </a:r>
            <a:r>
              <a:rPr lang="en-US" sz="2800" b="1" dirty="0" smtClean="0">
                <a:solidFill>
                  <a:srgbClr val="FF6600"/>
                </a:solidFill>
              </a:rPr>
              <a:t>birth deficit</a:t>
            </a:r>
            <a:endParaRPr lang="en-US" sz="2800" dirty="0">
              <a:solidFill>
                <a:srgbClr val="FF6600"/>
              </a:solidFill>
            </a:endParaRPr>
          </a:p>
        </p:txBody>
      </p:sp>
    </p:spTree>
    <p:extLst>
      <p:ext uri="{BB962C8B-B14F-4D97-AF65-F5344CB8AC3E}">
        <p14:creationId xmlns:p14="http://schemas.microsoft.com/office/powerpoint/2010/main" val="15879397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Population Pyramids</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581194" y="2077130"/>
            <a:ext cx="4776869" cy="4331621"/>
          </a:xfrm>
        </p:spPr>
        <p:txBody>
          <a:bodyPr anchor="t">
            <a:normAutofit lnSpcReduction="10000"/>
          </a:bodyPr>
          <a:lstStyle/>
          <a:p>
            <a:pPr algn="just"/>
            <a:r>
              <a:rPr lang="en-US" sz="3200" dirty="0" smtClean="0">
                <a:solidFill>
                  <a:schemeClr val="tx1"/>
                </a:solidFill>
              </a:rPr>
              <a:t>The post-WWII 1946 graph of Germany shows the loss of life of both males and females in the 20 to 40 age cohorts, with a greater loss of men than women</a:t>
            </a:r>
          </a:p>
          <a:p>
            <a:pPr algn="just"/>
            <a:r>
              <a:rPr lang="en-US" sz="3200" dirty="0" smtClean="0">
                <a:solidFill>
                  <a:schemeClr val="tx1"/>
                </a:solidFill>
              </a:rPr>
              <a:t>The birth deficit is evident in the 0-4 cohort</a:t>
            </a:r>
            <a:endParaRPr lang="en-US" sz="2800" dirty="0">
              <a:solidFill>
                <a:schemeClr val="tx1"/>
              </a:solidFill>
            </a:endParaRPr>
          </a:p>
        </p:txBody>
      </p:sp>
      <p:pic>
        <p:nvPicPr>
          <p:cNvPr id="5" name="Picture 4"/>
          <p:cNvPicPr>
            <a:picLocks noChangeAspect="1"/>
          </p:cNvPicPr>
          <p:nvPr/>
        </p:nvPicPr>
        <p:blipFill>
          <a:blip r:embed="rId2"/>
          <a:stretch>
            <a:fillRect/>
          </a:stretch>
        </p:blipFill>
        <p:spPr>
          <a:xfrm>
            <a:off x="5572375" y="1942652"/>
            <a:ext cx="6276975" cy="4600575"/>
          </a:xfrm>
          <a:prstGeom prst="rect">
            <a:avLst/>
          </a:prstGeom>
        </p:spPr>
      </p:pic>
    </p:spTree>
    <p:extLst>
      <p:ext uri="{BB962C8B-B14F-4D97-AF65-F5344CB8AC3E}">
        <p14:creationId xmlns:p14="http://schemas.microsoft.com/office/powerpoint/2010/main" val="281251687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Population Pyramids</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581194" y="2077130"/>
            <a:ext cx="11134556" cy="4780870"/>
          </a:xfrm>
        </p:spPr>
        <p:txBody>
          <a:bodyPr anchor="t">
            <a:normAutofit/>
          </a:bodyPr>
          <a:lstStyle/>
          <a:p>
            <a:pPr algn="just"/>
            <a:r>
              <a:rPr lang="en-US" sz="3200" dirty="0">
                <a:solidFill>
                  <a:schemeClr val="tx1"/>
                </a:solidFill>
              </a:rPr>
              <a:t>Baby Booms, Busts, and </a:t>
            </a:r>
            <a:r>
              <a:rPr lang="en-US" sz="3200" dirty="0" smtClean="0">
                <a:solidFill>
                  <a:schemeClr val="tx1"/>
                </a:solidFill>
              </a:rPr>
              <a:t>Echoes</a:t>
            </a:r>
          </a:p>
          <a:p>
            <a:pPr lvl="2" algn="just"/>
            <a:r>
              <a:rPr lang="en-US" sz="2800" dirty="0" smtClean="0">
                <a:solidFill>
                  <a:schemeClr val="tx1"/>
                </a:solidFill>
              </a:rPr>
              <a:t>Once hostilities end and peace continues, the birth rate often spikes, an increase known as a </a:t>
            </a:r>
            <a:r>
              <a:rPr lang="en-US" sz="2800" b="1" dirty="0" smtClean="0">
                <a:solidFill>
                  <a:schemeClr val="tx1"/>
                </a:solidFill>
              </a:rPr>
              <a:t>baby boom</a:t>
            </a:r>
            <a:endParaRPr lang="en-US" sz="2800" dirty="0" smtClean="0">
              <a:solidFill>
                <a:schemeClr val="tx1"/>
              </a:solidFill>
            </a:endParaRPr>
          </a:p>
          <a:p>
            <a:pPr lvl="2" algn="just"/>
            <a:r>
              <a:rPr lang="en-US" sz="2800" dirty="0" smtClean="0">
                <a:solidFill>
                  <a:schemeClr val="tx1"/>
                </a:solidFill>
              </a:rPr>
              <a:t>The WWII baby boom lasted from 1946 to 1965</a:t>
            </a:r>
          </a:p>
          <a:p>
            <a:pPr lvl="2" algn="just"/>
            <a:r>
              <a:rPr lang="en-US" sz="2800" dirty="0" smtClean="0">
                <a:solidFill>
                  <a:schemeClr val="tx1"/>
                </a:solidFill>
              </a:rPr>
              <a:t>Baby booms are followed by a </a:t>
            </a:r>
            <a:r>
              <a:rPr lang="en-US" sz="2800" b="1" dirty="0" smtClean="0">
                <a:solidFill>
                  <a:schemeClr val="tx1"/>
                </a:solidFill>
              </a:rPr>
              <a:t>baby bust</a:t>
            </a:r>
            <a:r>
              <a:rPr lang="en-US" sz="2800" dirty="0" smtClean="0">
                <a:solidFill>
                  <a:schemeClr val="tx1"/>
                </a:solidFill>
              </a:rPr>
              <a:t>, which continues until the boomers reach child-bearing age, resulting a bulge in the pyramid – this is called an </a:t>
            </a:r>
            <a:r>
              <a:rPr lang="en-US" sz="2800" b="1" dirty="0" smtClean="0">
                <a:solidFill>
                  <a:schemeClr val="tx1"/>
                </a:solidFill>
              </a:rPr>
              <a:t>echo</a:t>
            </a:r>
            <a:endParaRPr lang="en-US" sz="2800" dirty="0">
              <a:solidFill>
                <a:schemeClr val="tx1"/>
              </a:solidFill>
            </a:endParaRPr>
          </a:p>
          <a:p>
            <a:pPr lvl="2" algn="just"/>
            <a:r>
              <a:rPr lang="en-US" sz="2800" dirty="0" smtClean="0">
                <a:solidFill>
                  <a:schemeClr val="tx1"/>
                </a:solidFill>
              </a:rPr>
              <a:t>Anomalies remain in the pyramid and move upward until the cohort dies</a:t>
            </a:r>
          </a:p>
        </p:txBody>
      </p:sp>
    </p:spTree>
    <p:extLst>
      <p:ext uri="{BB962C8B-B14F-4D97-AF65-F5344CB8AC3E}">
        <p14:creationId xmlns:p14="http://schemas.microsoft.com/office/powerpoint/2010/main" val="188445808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12160975" cy="6858000"/>
          </a:xfrm>
          <a:prstGeom prst="rect">
            <a:avLst/>
          </a:prstGeom>
        </p:spPr>
      </p:pic>
    </p:spTree>
    <p:extLst>
      <p:ext uri="{BB962C8B-B14F-4D97-AF65-F5344CB8AC3E}">
        <p14:creationId xmlns:p14="http://schemas.microsoft.com/office/powerpoint/2010/main" val="214767253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Population Pyramids</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581194" y="2077130"/>
            <a:ext cx="11134556" cy="4331621"/>
          </a:xfrm>
        </p:spPr>
        <p:txBody>
          <a:bodyPr anchor="t">
            <a:normAutofit/>
          </a:bodyPr>
          <a:lstStyle/>
          <a:p>
            <a:pPr algn="just"/>
            <a:r>
              <a:rPr lang="en-US" sz="3200" dirty="0">
                <a:solidFill>
                  <a:schemeClr val="tx1"/>
                </a:solidFill>
              </a:rPr>
              <a:t>Migration and Other </a:t>
            </a:r>
            <a:r>
              <a:rPr lang="en-US" sz="3200" dirty="0" smtClean="0">
                <a:solidFill>
                  <a:schemeClr val="tx1"/>
                </a:solidFill>
              </a:rPr>
              <a:t>Anomalies</a:t>
            </a:r>
          </a:p>
          <a:p>
            <a:pPr lvl="2" algn="just"/>
            <a:r>
              <a:rPr lang="en-US" sz="2800" dirty="0" smtClean="0">
                <a:solidFill>
                  <a:schemeClr val="tx1"/>
                </a:solidFill>
              </a:rPr>
              <a:t>Many factors can affect a population pyramid and an asymmetrical pyramid, one with significant differences between cohorts, suggests that something notable happened in the population</a:t>
            </a:r>
          </a:p>
          <a:p>
            <a:pPr lvl="2" algn="just"/>
            <a:r>
              <a:rPr lang="en-US" sz="2800" dirty="0" smtClean="0">
                <a:solidFill>
                  <a:schemeClr val="tx1"/>
                </a:solidFill>
              </a:rPr>
              <a:t>It is your job to determine what historical event caused the irregularity.</a:t>
            </a:r>
            <a:endParaRPr lang="en-US" sz="2800" dirty="0">
              <a:solidFill>
                <a:schemeClr val="tx1"/>
              </a:solidFill>
            </a:endParaRPr>
          </a:p>
        </p:txBody>
      </p:sp>
    </p:spTree>
    <p:extLst>
      <p:ext uri="{BB962C8B-B14F-4D97-AF65-F5344CB8AC3E}">
        <p14:creationId xmlns:p14="http://schemas.microsoft.com/office/powerpoint/2010/main" val="63980204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622"/>
          <a:stretch/>
        </p:blipFill>
        <p:spPr>
          <a:xfrm>
            <a:off x="0" y="0"/>
            <a:ext cx="12192000" cy="6858000"/>
          </a:xfrm>
          <a:prstGeom prst="rect">
            <a:avLst/>
          </a:prstGeom>
        </p:spPr>
      </p:pic>
    </p:spTree>
    <p:extLst>
      <p:ext uri="{BB962C8B-B14F-4D97-AF65-F5344CB8AC3E}">
        <p14:creationId xmlns:p14="http://schemas.microsoft.com/office/powerpoint/2010/main" val="42039804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Population Pyramids</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581194" y="2077130"/>
            <a:ext cx="11134556" cy="4331621"/>
          </a:xfrm>
        </p:spPr>
        <p:txBody>
          <a:bodyPr anchor="t">
            <a:normAutofit/>
          </a:bodyPr>
          <a:lstStyle/>
          <a:p>
            <a:pPr algn="just"/>
            <a:r>
              <a:rPr lang="en-US" sz="3200" dirty="0">
                <a:solidFill>
                  <a:schemeClr val="tx1"/>
                </a:solidFill>
              </a:rPr>
              <a:t>Dependency </a:t>
            </a:r>
            <a:r>
              <a:rPr lang="en-US" sz="3200" dirty="0" smtClean="0">
                <a:solidFill>
                  <a:schemeClr val="tx1"/>
                </a:solidFill>
              </a:rPr>
              <a:t>Ratio</a:t>
            </a:r>
          </a:p>
          <a:p>
            <a:pPr lvl="2" algn="just"/>
            <a:r>
              <a:rPr lang="en-US" sz="2800" dirty="0" smtClean="0">
                <a:solidFill>
                  <a:schemeClr val="tx1"/>
                </a:solidFill>
              </a:rPr>
              <a:t>Population pyramid data is often used to estimate the </a:t>
            </a:r>
            <a:r>
              <a:rPr lang="en-US" sz="2800" b="1" dirty="0" smtClean="0">
                <a:solidFill>
                  <a:schemeClr val="tx1"/>
                </a:solidFill>
              </a:rPr>
              <a:t>dependency ratio</a:t>
            </a:r>
            <a:r>
              <a:rPr lang="en-US" sz="2800" dirty="0" smtClean="0">
                <a:solidFill>
                  <a:schemeClr val="tx1"/>
                </a:solidFill>
              </a:rPr>
              <a:t> (DR), a value comparing the working to the nonworking parts of a population</a:t>
            </a:r>
          </a:p>
          <a:p>
            <a:pPr lvl="2" algn="just"/>
            <a:r>
              <a:rPr lang="en-US" sz="2800" b="1" dirty="0" smtClean="0">
                <a:solidFill>
                  <a:schemeClr val="tx1"/>
                </a:solidFill>
              </a:rPr>
              <a:t>Potential workforce</a:t>
            </a:r>
            <a:r>
              <a:rPr lang="en-US" sz="2800" dirty="0">
                <a:solidFill>
                  <a:schemeClr val="tx1"/>
                </a:solidFill>
              </a:rPr>
              <a:t>:</a:t>
            </a:r>
            <a:r>
              <a:rPr lang="en-US" sz="2800" dirty="0" smtClean="0">
                <a:solidFill>
                  <a:schemeClr val="tx1"/>
                </a:solidFill>
              </a:rPr>
              <a:t> 15-64</a:t>
            </a:r>
          </a:p>
          <a:p>
            <a:pPr lvl="2" algn="just"/>
            <a:r>
              <a:rPr lang="en-US" sz="2800" b="1" dirty="0" smtClean="0">
                <a:solidFill>
                  <a:schemeClr val="tx1"/>
                </a:solidFill>
              </a:rPr>
              <a:t>Dependent population</a:t>
            </a:r>
            <a:r>
              <a:rPr lang="en-US" sz="2800" dirty="0" smtClean="0">
                <a:solidFill>
                  <a:schemeClr val="tx1"/>
                </a:solidFill>
              </a:rPr>
              <a:t>: people under 15 and over 64</a:t>
            </a:r>
          </a:p>
          <a:p>
            <a:pPr lvl="2" algn="just"/>
            <a:r>
              <a:rPr lang="en-US" sz="2800" dirty="0" smtClean="0">
                <a:solidFill>
                  <a:schemeClr val="tx1"/>
                </a:solidFill>
              </a:rPr>
              <a:t>Dividing potential workforce by dependent population results in the dependency ratio (only a rough estimate)</a:t>
            </a:r>
            <a:endParaRPr lang="en-US" sz="2800" dirty="0">
              <a:solidFill>
                <a:schemeClr val="tx1"/>
              </a:solidFill>
            </a:endParaRPr>
          </a:p>
        </p:txBody>
      </p:sp>
    </p:spTree>
    <p:extLst>
      <p:ext uri="{BB962C8B-B14F-4D97-AF65-F5344CB8AC3E}">
        <p14:creationId xmlns:p14="http://schemas.microsoft.com/office/powerpoint/2010/main" val="40936658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1287"/>
          <a:stretch/>
        </p:blipFill>
        <p:spPr>
          <a:xfrm>
            <a:off x="0" y="0"/>
            <a:ext cx="12163902" cy="6858000"/>
          </a:xfrm>
          <a:prstGeom prst="rect">
            <a:avLst/>
          </a:prstGeom>
        </p:spPr>
      </p:pic>
    </p:spTree>
    <p:extLst>
      <p:ext uri="{BB962C8B-B14F-4D97-AF65-F5344CB8AC3E}">
        <p14:creationId xmlns:p14="http://schemas.microsoft.com/office/powerpoint/2010/main" val="34070218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Population Pyramids</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581194" y="2077130"/>
            <a:ext cx="11134556" cy="4780870"/>
          </a:xfrm>
        </p:spPr>
        <p:txBody>
          <a:bodyPr anchor="t">
            <a:normAutofit lnSpcReduction="10000"/>
          </a:bodyPr>
          <a:lstStyle/>
          <a:p>
            <a:pPr algn="just"/>
            <a:r>
              <a:rPr lang="en-US" sz="3200" dirty="0" smtClean="0">
                <a:solidFill>
                  <a:schemeClr val="tx1"/>
                </a:solidFill>
              </a:rPr>
              <a:t>Interpreting DR</a:t>
            </a:r>
          </a:p>
          <a:p>
            <a:pPr lvl="2" algn="just"/>
            <a:r>
              <a:rPr lang="en-US" sz="2800" dirty="0" smtClean="0">
                <a:solidFill>
                  <a:schemeClr val="tx1"/>
                </a:solidFill>
              </a:rPr>
              <a:t>Suggests differences in how people live in each place</a:t>
            </a:r>
          </a:p>
          <a:p>
            <a:pPr lvl="2" algn="just"/>
            <a:r>
              <a:rPr lang="en-US" sz="2800" dirty="0" smtClean="0">
                <a:solidFill>
                  <a:schemeClr val="tx1"/>
                </a:solidFill>
              </a:rPr>
              <a:t>Each person in the US supported himself or herself plus an average of .52 additional people</a:t>
            </a:r>
          </a:p>
          <a:p>
            <a:pPr lvl="2" algn="just"/>
            <a:r>
              <a:rPr lang="en-US" sz="2800" dirty="0" smtClean="0">
                <a:solidFill>
                  <a:schemeClr val="tx1"/>
                </a:solidFill>
              </a:rPr>
              <a:t>Each person in Niger supported 1.08 additional people</a:t>
            </a:r>
          </a:p>
          <a:p>
            <a:pPr lvl="2" algn="just"/>
            <a:r>
              <a:rPr lang="en-US" sz="2800" dirty="0" smtClean="0">
                <a:solidFill>
                  <a:schemeClr val="tx1"/>
                </a:solidFill>
              </a:rPr>
              <a:t>Japan, Australia, and most of Europe have DRs similar to the United States.</a:t>
            </a:r>
          </a:p>
          <a:p>
            <a:pPr lvl="2" algn="just"/>
            <a:r>
              <a:rPr lang="en-US" sz="2800" dirty="0" smtClean="0">
                <a:solidFill>
                  <a:schemeClr val="tx1"/>
                </a:solidFill>
              </a:rPr>
              <a:t>Countries throughout Africa and parts of South America and Asia look more like Niger</a:t>
            </a:r>
            <a:endParaRPr lang="en-US" sz="2800" dirty="0">
              <a:solidFill>
                <a:schemeClr val="tx1"/>
              </a:solidFill>
            </a:endParaRPr>
          </a:p>
        </p:txBody>
      </p:sp>
    </p:spTree>
    <p:extLst>
      <p:ext uri="{BB962C8B-B14F-4D97-AF65-F5344CB8AC3E}">
        <p14:creationId xmlns:p14="http://schemas.microsoft.com/office/powerpoint/2010/main" val="2813623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Population distribution</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581194" y="2077130"/>
            <a:ext cx="11134556" cy="4331621"/>
          </a:xfrm>
        </p:spPr>
        <p:txBody>
          <a:bodyPr anchor="t">
            <a:normAutofit/>
          </a:bodyPr>
          <a:lstStyle/>
          <a:p>
            <a:pPr algn="just"/>
            <a:r>
              <a:rPr lang="en-US" sz="3600" b="1" dirty="0">
                <a:solidFill>
                  <a:srgbClr val="FF6600"/>
                </a:solidFill>
              </a:rPr>
              <a:t>Population distribution</a:t>
            </a:r>
            <a:r>
              <a:rPr lang="en-US" sz="3600" dirty="0">
                <a:solidFill>
                  <a:srgbClr val="FF6600"/>
                </a:solidFill>
              </a:rPr>
              <a:t> </a:t>
            </a:r>
            <a:r>
              <a:rPr lang="en-US" sz="3600" dirty="0">
                <a:solidFill>
                  <a:schemeClr val="tx1"/>
                </a:solidFill>
              </a:rPr>
              <a:t>is the pattern of human settlement – the spread of people across the earth.</a:t>
            </a:r>
          </a:p>
          <a:p>
            <a:pPr algn="just"/>
            <a:r>
              <a:rPr lang="en-US" sz="3600" b="1" dirty="0">
                <a:solidFill>
                  <a:srgbClr val="FF6600"/>
                </a:solidFill>
              </a:rPr>
              <a:t>Population density</a:t>
            </a:r>
            <a:r>
              <a:rPr lang="en-US" sz="3600" dirty="0">
                <a:solidFill>
                  <a:srgbClr val="FF6600"/>
                </a:solidFill>
              </a:rPr>
              <a:t> </a:t>
            </a:r>
            <a:r>
              <a:rPr lang="en-US" sz="3600" dirty="0">
                <a:solidFill>
                  <a:schemeClr val="tx1"/>
                </a:solidFill>
              </a:rPr>
              <a:t>is a measure of the average population per square mile or kilometer of an area – how crowded a place is.</a:t>
            </a:r>
            <a:endParaRPr lang="en-US" sz="3600" b="1" dirty="0">
              <a:solidFill>
                <a:schemeClr val="tx1"/>
              </a:solidFill>
            </a:endParaRPr>
          </a:p>
          <a:p>
            <a:pPr algn="just"/>
            <a:endParaRPr lang="en-US" sz="3600" b="1" dirty="0">
              <a:solidFill>
                <a:schemeClr val="tx1"/>
              </a:solidFill>
            </a:endParaRPr>
          </a:p>
        </p:txBody>
      </p:sp>
    </p:spTree>
    <p:extLst>
      <p:ext uri="{BB962C8B-B14F-4D97-AF65-F5344CB8AC3E}">
        <p14:creationId xmlns:p14="http://schemas.microsoft.com/office/powerpoint/2010/main" val="31008280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Population distribution</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581194" y="2077130"/>
            <a:ext cx="11134556" cy="4331621"/>
          </a:xfrm>
        </p:spPr>
        <p:txBody>
          <a:bodyPr anchor="t">
            <a:normAutofit/>
          </a:bodyPr>
          <a:lstStyle/>
          <a:p>
            <a:pPr algn="just"/>
            <a:r>
              <a:rPr lang="en-US" sz="3600" dirty="0">
                <a:solidFill>
                  <a:schemeClr val="tx1"/>
                </a:solidFill>
              </a:rPr>
              <a:t>Why does it matter?</a:t>
            </a:r>
          </a:p>
          <a:p>
            <a:pPr lvl="2" algn="just"/>
            <a:r>
              <a:rPr lang="en-US" sz="3200" dirty="0">
                <a:solidFill>
                  <a:schemeClr val="tx1"/>
                </a:solidFill>
              </a:rPr>
              <a:t>Set boundaries for electoral districts</a:t>
            </a:r>
          </a:p>
          <a:p>
            <a:pPr lvl="2" algn="just"/>
            <a:r>
              <a:rPr lang="en-US" sz="3200" dirty="0">
                <a:solidFill>
                  <a:schemeClr val="tx1"/>
                </a:solidFill>
              </a:rPr>
              <a:t>Develop new housing</a:t>
            </a:r>
          </a:p>
        </p:txBody>
      </p:sp>
    </p:spTree>
    <p:extLst>
      <p:ext uri="{BB962C8B-B14F-4D97-AF65-F5344CB8AC3E}">
        <p14:creationId xmlns:p14="http://schemas.microsoft.com/office/powerpoint/2010/main" val="11917706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Population distribution</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581194" y="2077130"/>
            <a:ext cx="11134556" cy="4331621"/>
          </a:xfrm>
        </p:spPr>
        <p:txBody>
          <a:bodyPr anchor="t">
            <a:normAutofit/>
          </a:bodyPr>
          <a:lstStyle/>
          <a:p>
            <a:pPr algn="just"/>
            <a:r>
              <a:rPr lang="en-US" sz="3600" dirty="0">
                <a:solidFill>
                  <a:schemeClr val="tx1"/>
                </a:solidFill>
              </a:rPr>
              <a:t>Population density has increased significantly but population distribution has not. Why?</a:t>
            </a:r>
          </a:p>
          <a:p>
            <a:pPr lvl="2" algn="just"/>
            <a:r>
              <a:rPr lang="en-US" sz="3200" dirty="0">
                <a:solidFill>
                  <a:schemeClr val="tx1"/>
                </a:solidFill>
              </a:rPr>
              <a:t>Because the vast majority of growth occurs in places that are already settled</a:t>
            </a:r>
          </a:p>
          <a:p>
            <a:pPr lvl="2" algn="just"/>
            <a:r>
              <a:rPr lang="en-US" sz="3200" dirty="0">
                <a:solidFill>
                  <a:srgbClr val="008000"/>
                </a:solidFill>
              </a:rPr>
              <a:t>Example: eastern China was one of the most populated parts of the world in 1800 – and it still is today</a:t>
            </a:r>
            <a:endParaRPr lang="en-US" sz="3200" dirty="0">
              <a:solidFill>
                <a:schemeClr val="tx1"/>
              </a:solidFill>
            </a:endParaRPr>
          </a:p>
        </p:txBody>
      </p:sp>
    </p:spTree>
    <p:extLst>
      <p:ext uri="{BB962C8B-B14F-4D97-AF65-F5344CB8AC3E}">
        <p14:creationId xmlns:p14="http://schemas.microsoft.com/office/powerpoint/2010/main" val="32020152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Population distribution</a:t>
            </a:r>
          </a:p>
        </p:txBody>
      </p:sp>
      <p:pic>
        <p:nvPicPr>
          <p:cNvPr id="5" name="Picture 3" descr="TCL_12e_Figure_02_02_L">
            <a:extLst>
              <a:ext uri="{FF2B5EF4-FFF2-40B4-BE49-F238E27FC236}">
                <a16:creationId xmlns:a16="http://schemas.microsoft.com/office/drawing/2014/main" id="{72661D40-AAB8-46A6-B43D-701528A2E8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379" y="2024062"/>
            <a:ext cx="9144000" cy="483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0B96D97A-EA57-48BE-A4BB-CC61DC8D1A43}"/>
              </a:ext>
            </a:extLst>
          </p:cNvPr>
          <p:cNvSpPr/>
          <p:nvPr/>
        </p:nvSpPr>
        <p:spPr>
          <a:xfrm>
            <a:off x="433250" y="2917537"/>
            <a:ext cx="2366129" cy="3046988"/>
          </a:xfrm>
          <a:prstGeom prst="rect">
            <a:avLst/>
          </a:prstGeom>
        </p:spPr>
        <p:txBody>
          <a:bodyPr wrap="square">
            <a:spAutoFit/>
          </a:bodyPr>
          <a:lstStyle/>
          <a:p>
            <a:r>
              <a:rPr lang="en-US" sz="2400" dirty="0"/>
              <a:t>Each of the seven portions indicated by color in this figure contains approximately 1 billion inhabitants</a:t>
            </a:r>
          </a:p>
        </p:txBody>
      </p:sp>
    </p:spTree>
    <p:extLst>
      <p:ext uri="{BB962C8B-B14F-4D97-AF65-F5344CB8AC3E}">
        <p14:creationId xmlns:p14="http://schemas.microsoft.com/office/powerpoint/2010/main" val="3495422829"/>
      </p:ext>
    </p:extLst>
  </p:cSld>
  <p:clrMapOvr>
    <a:masterClrMapping/>
  </p:clrMapOvr>
</p:sld>
</file>

<file path=ppt/theme/theme1.xml><?xml version="1.0" encoding="utf-8"?>
<a:theme xmlns:a="http://schemas.openxmlformats.org/drawingml/2006/main" name="Dividend">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1_Dividend">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3.xml><?xml version="1.0" encoding="utf-8"?>
<a:theme xmlns:a="http://schemas.openxmlformats.org/drawingml/2006/main" name="2_Dividend">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4.xml><?xml version="1.0" encoding="utf-8"?>
<a:theme xmlns:a="http://schemas.openxmlformats.org/drawingml/2006/main" name="3_Dividend">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docProps/app.xml><?xml version="1.0" encoding="utf-8"?>
<Properties xmlns="http://schemas.openxmlformats.org/officeDocument/2006/extended-properties" xmlns:vt="http://schemas.openxmlformats.org/officeDocument/2006/docPropsVTypes">
  <TotalTime>484</TotalTime>
  <Words>2435</Words>
  <Application>Microsoft Office PowerPoint</Application>
  <PresentationFormat>Widescreen</PresentationFormat>
  <Paragraphs>216</Paragraphs>
  <Slides>59</Slides>
  <Notes>0</Notes>
  <HiddenSlides>0</HiddenSlides>
  <MMClips>0</MMClips>
  <ScaleCrop>false</ScaleCrop>
  <HeadingPairs>
    <vt:vector size="6" baseType="variant">
      <vt:variant>
        <vt:lpstr>Fonts Used</vt:lpstr>
      </vt:variant>
      <vt:variant>
        <vt:i4>2</vt:i4>
      </vt:variant>
      <vt:variant>
        <vt:lpstr>Theme</vt:lpstr>
      </vt:variant>
      <vt:variant>
        <vt:i4>4</vt:i4>
      </vt:variant>
      <vt:variant>
        <vt:lpstr>Slide Titles</vt:lpstr>
      </vt:variant>
      <vt:variant>
        <vt:i4>59</vt:i4>
      </vt:variant>
    </vt:vector>
  </HeadingPairs>
  <TitlesOfParts>
    <vt:vector size="65" baseType="lpstr">
      <vt:lpstr>Cambria</vt:lpstr>
      <vt:lpstr>Wingdings 2</vt:lpstr>
      <vt:lpstr>Dividend</vt:lpstr>
      <vt:lpstr>1_Dividend</vt:lpstr>
      <vt:lpstr>2_Dividend</vt:lpstr>
      <vt:lpstr>3_Dividend</vt:lpstr>
      <vt:lpstr>Unit 2 – part iA: population</vt:lpstr>
      <vt:lpstr>Enduring Understanding (2.a)</vt:lpstr>
      <vt:lpstr>Learning objective (2.a.1)</vt:lpstr>
      <vt:lpstr>Population distribution</vt:lpstr>
      <vt:lpstr>Population distribution</vt:lpstr>
      <vt:lpstr>Population distribution</vt:lpstr>
      <vt:lpstr>Population distribution</vt:lpstr>
      <vt:lpstr>Population distribution</vt:lpstr>
      <vt:lpstr>Population distribution</vt:lpstr>
      <vt:lpstr>Population distribution</vt:lpstr>
      <vt:lpstr>Population distribution</vt:lpstr>
      <vt:lpstr>Where people live – physical factors</vt:lpstr>
      <vt:lpstr>Where people live – physical factors</vt:lpstr>
      <vt:lpstr>Where people live – physical factors</vt:lpstr>
      <vt:lpstr>Where people live – human factors</vt:lpstr>
      <vt:lpstr>Learning objective (2.a.2)</vt:lpstr>
      <vt:lpstr>Population density - arithmetic</vt:lpstr>
      <vt:lpstr>Population density - arithmetic</vt:lpstr>
      <vt:lpstr>Population density - physiological</vt:lpstr>
      <vt:lpstr>Population density - physiological</vt:lpstr>
      <vt:lpstr>Population density - physiological</vt:lpstr>
      <vt:lpstr>Population density – physiological</vt:lpstr>
      <vt:lpstr>Population density - agricultural</vt:lpstr>
      <vt:lpstr>Population density - agricultural</vt:lpstr>
      <vt:lpstr>Population density and time</vt:lpstr>
      <vt:lpstr>Learning objective (2.a.3)</vt:lpstr>
      <vt:lpstr>Implications of distribution and density</vt:lpstr>
      <vt:lpstr>Learning objective (2.a.3)</vt:lpstr>
      <vt:lpstr>Implications of distribution and density</vt:lpstr>
      <vt:lpstr>PowerPoint Presentation</vt:lpstr>
      <vt:lpstr>PowerPoint Presentation</vt:lpstr>
      <vt:lpstr>PowerPoint Presentation</vt:lpstr>
      <vt:lpstr>PowerPoint Presentation</vt:lpstr>
      <vt:lpstr>Learning objective (2.a.3)</vt:lpstr>
      <vt:lpstr>Implications of distribution and density</vt:lpstr>
      <vt:lpstr>Implications of distribution and density</vt:lpstr>
      <vt:lpstr>Implications of distribution and density</vt:lpstr>
      <vt:lpstr>Learning objective (2.a.4)</vt:lpstr>
      <vt:lpstr>Population composition</vt:lpstr>
      <vt:lpstr>Population composition</vt:lpstr>
      <vt:lpstr>PowerPoint Presentation</vt:lpstr>
      <vt:lpstr>PowerPoint Presentation</vt:lpstr>
      <vt:lpstr>PowerPoint Presentation</vt:lpstr>
      <vt:lpstr>PowerPoint Presentation</vt:lpstr>
      <vt:lpstr>Population composition</vt:lpstr>
      <vt:lpstr>Learning objective (2.a.4)</vt:lpstr>
      <vt:lpstr>Population Pyramids</vt:lpstr>
      <vt:lpstr>Population Pyramids</vt:lpstr>
      <vt:lpstr>Population Pyramids</vt:lpstr>
      <vt:lpstr>Population Pyramids</vt:lpstr>
      <vt:lpstr>Population Pyramids</vt:lpstr>
      <vt:lpstr>Population Pyramids</vt:lpstr>
      <vt:lpstr>Population Pyramids</vt:lpstr>
      <vt:lpstr>PowerPoint Presentation</vt:lpstr>
      <vt:lpstr>Population Pyramids</vt:lpstr>
      <vt:lpstr>PowerPoint Presentation</vt:lpstr>
      <vt:lpstr>Population Pyramids</vt:lpstr>
      <vt:lpstr>PowerPoint Presentation</vt:lpstr>
      <vt:lpstr>Population Pyramids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1 – Part 2</dc:title>
  <dc:creator>Carli Terrell</dc:creator>
  <cp:lastModifiedBy>Welch, Brian</cp:lastModifiedBy>
  <cp:revision>34</cp:revision>
  <dcterms:created xsi:type="dcterms:W3CDTF">2017-07-27T12:08:54Z</dcterms:created>
  <dcterms:modified xsi:type="dcterms:W3CDTF">2018-08-21T14:59:25Z</dcterms:modified>
</cp:coreProperties>
</file>