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318" r:id="rId5"/>
    <p:sldId id="319" r:id="rId6"/>
    <p:sldId id="320" r:id="rId7"/>
    <p:sldId id="322" r:id="rId8"/>
    <p:sldId id="321" r:id="rId9"/>
    <p:sldId id="308" r:id="rId10"/>
    <p:sldId id="317" r:id="rId11"/>
    <p:sldId id="309" r:id="rId12"/>
    <p:sldId id="310" r:id="rId13"/>
    <p:sldId id="314" r:id="rId14"/>
    <p:sldId id="315" r:id="rId15"/>
    <p:sldId id="311" r:id="rId16"/>
    <p:sldId id="323" r:id="rId17"/>
    <p:sldId id="312" r:id="rId18"/>
    <p:sldId id="324" r:id="rId19"/>
    <p:sldId id="313" r:id="rId20"/>
    <p:sldId id="31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Guatemala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356669" cy="861420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ropa</a:t>
            </a:r>
            <a:r>
              <a:rPr lang="en-US" dirty="0"/>
              <a:t> y el </a:t>
            </a:r>
            <a:r>
              <a:rPr lang="en-US" dirty="0" err="1"/>
              <a:t>calzado</a:t>
            </a:r>
            <a:r>
              <a:rPr lang="en-US" dirty="0"/>
              <a:t>, 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gustar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Subject Pronouns and Object Pronoun Equivalents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le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le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2937" y="1759191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Expressing like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I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Bob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Bob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Johnny y 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Johnny and I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all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Mike y David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Mike and David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7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use 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use this formula: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Prepositional phrase + object pronoun + verb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(conjugated) + object being liked</a:t>
            </a:r>
          </a:p>
          <a:p>
            <a:pPr lvl="3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 like pizza.			A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la pizza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			The pizza is liked by me.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She likes the shirt.		A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camisa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		The shirt is liked by her.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D5EDE5-2BA7-4F8C-A6A9-F35D4AB0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868103"/>
              </p:ext>
            </p:extLst>
          </p:nvPr>
        </p:nvGraphicFramePr>
        <p:xfrm>
          <a:off x="1193891" y="3438646"/>
          <a:ext cx="876538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797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speak about one thing use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To speak about an action verb, use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+ the infinitive.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Juan le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camisa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(Juan likes the shirt.)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compras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(We like to go shopping.)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speak about two or more things, use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guantes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(You like the gloves.)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vestidos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(We like the dresses.)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D5EDE5-2BA7-4F8C-A6A9-F35D4AB0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59151"/>
              </p:ext>
            </p:extLst>
          </p:nvPr>
        </p:nvGraphicFramePr>
        <p:xfrm>
          <a:off x="1193891" y="3502256"/>
          <a:ext cx="876538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422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720826" cy="4395151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say that you don’t like something, put no in front of the object pronoun.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Juan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le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camisa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(Juan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doesn’t like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shirt.) 		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compras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(We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like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to go shopping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speak about two or more things, use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guantes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(You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like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gloves.)		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vestidos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(We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like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dresses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D5EDE5-2BA7-4F8C-A6A9-F35D4AB0FC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93891" y="3502256"/>
          <a:ext cx="876538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505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720826" cy="4395151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ask questions with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you will follow the same formula as a regular statement, except you have question marks.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camisa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(Does Juan like the shirt?)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¿A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guantes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? (Do you like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gloves?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3D5EDE5-2BA7-4F8C-A6A9-F35D4AB0F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17032"/>
              </p:ext>
            </p:extLst>
          </p:nvPr>
        </p:nvGraphicFramePr>
        <p:xfrm>
          <a:off x="1285452" y="3253778"/>
          <a:ext cx="876538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95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95593"/>
            <a:ext cx="8946541" cy="439515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 that these people like these items.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Prepositional phrase + object pronoun + verb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(conjugated) + object being liked</a:t>
            </a:r>
          </a:p>
          <a:p>
            <a:pPr lvl="2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/ la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camisa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hablar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Johnny y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primo 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tacos.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Joann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</a:p>
          <a:p>
            <a:pPr lvl="2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7E772C-205F-48EA-A028-966F6F20E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19603"/>
              </p:ext>
            </p:extLst>
          </p:nvPr>
        </p:nvGraphicFramePr>
        <p:xfrm>
          <a:off x="1193891" y="4050823"/>
          <a:ext cx="8765382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177118">
                <a:tc gridSpan="6"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94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95593"/>
            <a:ext cx="8946541" cy="439515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 that these people like these items.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Prepositional phrase + object pronoun + verb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(conjugated) + object being liked</a:t>
            </a:r>
          </a:p>
          <a:p>
            <a:pPr lvl="2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/ la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camisa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 camisa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hablar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hablar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Johnny y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Johnny y 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escuchar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musica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primo 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tacos.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mi primo le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tacos.__________________________________________________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Joann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Joann le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._________________________________________________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7E772C-205F-48EA-A028-966F6F20E3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93891" y="4050823"/>
          <a:ext cx="8765382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177118">
                <a:tc gridSpan="6"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136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95593"/>
            <a:ext cx="8946541" cy="439515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these statements in Spanish.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Prepositional phrase + object pronoun + verb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(conjugated) + object being liked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 like the shoes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_____________________________________________________________________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Bob likes to cut the grass.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Marisa and I like to sweep the living room.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Your friends like tacos.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likes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blue shirts. _____________________________________________________________________</a:t>
            </a:r>
          </a:p>
          <a:p>
            <a:pPr lvl="2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7E772C-205F-48EA-A028-966F6F20E3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93891" y="4050823"/>
          <a:ext cx="8765382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177118">
                <a:tc gridSpan="6"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024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95593"/>
            <a:ext cx="8946541" cy="439515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these statements in Spanish.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Prepositional phrase + object pronoun + verb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(conjugated) + object being liked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 like the shoes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.______________________________________________________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Bob likes to cut the grass.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Bob le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cortar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cesped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.___________________________________________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Marisa and I like to sweep the living room.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Marisa y 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barrer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</a:t>
            </a:r>
            <a:endParaRPr 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Your friends like tacos.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amigos les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tacos._____________________________________________</a:t>
            </a:r>
          </a:p>
          <a:p>
            <a:pPr lvl="2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She likes blue shirts. 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camisas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azules</a:t>
            </a:r>
            <a:r>
              <a:rPr 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._______________________________________________</a:t>
            </a:r>
          </a:p>
          <a:p>
            <a:pPr lvl="2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7E772C-205F-48EA-A028-966F6F20E3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93891" y="4050823"/>
          <a:ext cx="8765382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97">
                  <a:extLst>
                    <a:ext uri="{9D8B030D-6E8A-4147-A177-3AD203B41FA5}">
                      <a16:colId xmlns:a16="http://schemas.microsoft.com/office/drawing/2014/main" val="2017520865"/>
                    </a:ext>
                  </a:extLst>
                </a:gridCol>
                <a:gridCol w="1801463">
                  <a:extLst>
                    <a:ext uri="{9D8B030D-6E8A-4147-A177-3AD203B41FA5}">
                      <a16:colId xmlns:a16="http://schemas.microsoft.com/office/drawing/2014/main" val="4162306332"/>
                    </a:ext>
                  </a:extLst>
                </a:gridCol>
                <a:gridCol w="1392793">
                  <a:extLst>
                    <a:ext uri="{9D8B030D-6E8A-4147-A177-3AD203B41FA5}">
                      <a16:colId xmlns:a16="http://schemas.microsoft.com/office/drawing/2014/main" val="3954731299"/>
                    </a:ext>
                  </a:extLst>
                </a:gridCol>
                <a:gridCol w="1439186">
                  <a:extLst>
                    <a:ext uri="{9D8B030D-6E8A-4147-A177-3AD203B41FA5}">
                      <a16:colId xmlns:a16="http://schemas.microsoft.com/office/drawing/2014/main" val="3631532580"/>
                    </a:ext>
                  </a:extLst>
                </a:gridCol>
                <a:gridCol w="1210146">
                  <a:extLst>
                    <a:ext uri="{9D8B030D-6E8A-4147-A177-3AD203B41FA5}">
                      <a16:colId xmlns:a16="http://schemas.microsoft.com/office/drawing/2014/main" val="808139343"/>
                    </a:ext>
                  </a:extLst>
                </a:gridCol>
                <a:gridCol w="1460897">
                  <a:extLst>
                    <a:ext uri="{9D8B030D-6E8A-4147-A177-3AD203B41FA5}">
                      <a16:colId xmlns:a16="http://schemas.microsoft.com/office/drawing/2014/main" val="1237166328"/>
                    </a:ext>
                  </a:extLst>
                </a:gridCol>
              </a:tblGrid>
              <a:tr h="177118">
                <a:tc gridSpan="6"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 GUSTAR (TO LIKE)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27898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 (not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33377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77109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890010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/ he / she likes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85151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3860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a </a:t>
                      </a: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gustan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 / they like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3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63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95593"/>
            <a:ext cx="10026162" cy="439515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what these people like.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vitrinas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______________________________________________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Bob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regalos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Jack y Marisa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guantes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______________________________________________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amigo 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llevar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_______________________________________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George 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llevar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pantalones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_______________________________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1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 ROPA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blusa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blouse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camisa – shirt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camiseta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t-shirt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chaqueta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jacket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falda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skirt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pantalones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pants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pantalones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cortos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- shorts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suéter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sweater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vestido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dress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bufanda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scarf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gorro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/La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gorra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cap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guantes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gloves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El sombrero - hat</a:t>
            </a:r>
          </a:p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 CALZADO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botas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boots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sandalias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sandals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sneakers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shoes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calcetines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socks</a:t>
            </a:r>
          </a:p>
          <a:p>
            <a:pPr marL="0" indent="0">
              <a:buNone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</a:p>
          <a:p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Llevar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wear</a:t>
            </a:r>
          </a:p>
          <a:p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like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95593"/>
            <a:ext cx="10026162" cy="439515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Fill in the blanks with the correct object pronouns and verb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Write the complete sentence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Ex. A Diana ________ ________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Diana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zapatos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Tim y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abuelo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________ ________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chaquetas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Rita y a Diana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________ ________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Andy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________ ________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camisetas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Janet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________ ________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Bobby y 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________ ________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faldas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rojas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4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 express likes or dislikes we use 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 a regular verb, but usually only two forms are used: </a:t>
            </a:r>
          </a:p>
          <a:p>
            <a:pPr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singular –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	plural –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gustan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does not use subject pronouns. Instead it uses these object pronouns: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FF86DF-C4AF-42A4-BF98-4C9EBC4C7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22896"/>
              </p:ext>
            </p:extLst>
          </p:nvPr>
        </p:nvGraphicFramePr>
        <p:xfrm>
          <a:off x="1512582" y="3599583"/>
          <a:ext cx="8128000" cy="302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040979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621681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592565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84526246"/>
                    </a:ext>
                  </a:extLst>
                </a:gridCol>
              </a:tblGrid>
              <a:tr h="27507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PRONOUNS (NOT USED WITH GUSTAR)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PRONOUNS (USED WITH GUSTAR)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267219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414303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(informal)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80346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(formal)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(formal)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972844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2899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546599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0313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(feminine)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610452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36480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43564"/>
                  </a:ext>
                </a:extLst>
              </a:tr>
              <a:tr h="27507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(feminine)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879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Subject Pronouns and Object Pronoun Equivalents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me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le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le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2937" y="1759191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Expressing like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I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 likes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all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like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8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object pronoun equivalent for these subject pronouns.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object pronoun equivalent for these subject pronouns.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  <a:endParaRPr lang="en-U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Nos_____________________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Les_____________________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  <a:endParaRPr lang="en-U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  <a:endParaRPr lang="en-U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Les_____________________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4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4" y="1750484"/>
            <a:ext cx="8201419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Express that these people like. Remember there are only two forms of 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For this exercise, we will conjugate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2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4" y="1750484"/>
            <a:ext cx="8201419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Express that these people like. Remember there are only two forms of the verb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For this exercise, we will conjugate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 </a:t>
            </a: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0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Guatemala 2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ropa</a:t>
            </a:r>
            <a:r>
              <a:rPr lang="en-US" sz="2400" dirty="0"/>
              <a:t> y el </a:t>
            </a:r>
            <a:r>
              <a:rPr lang="en-US" sz="2400" dirty="0" err="1"/>
              <a:t>calzado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gustar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04" y="1605054"/>
            <a:ext cx="8946541" cy="439515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(to like).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meaning of the pronouns can be clarified with these prepositional phrases:</a:t>
            </a:r>
          </a:p>
          <a:p>
            <a:pPr lvl="2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preposition a, followed be a pronoun. Notice that for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the pronouns after the preposition changes to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The rest of the pronouns remain the same.</a:t>
            </a:r>
          </a:p>
          <a:p>
            <a:pPr lvl="2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preposition a can also be followed by a noun: A Janet, A Bobby y Sam.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01512B-A9D8-4BDE-B11C-7DC453465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97012"/>
              </p:ext>
            </p:extLst>
          </p:nvPr>
        </p:nvGraphicFramePr>
        <p:xfrm>
          <a:off x="1388975" y="3387634"/>
          <a:ext cx="8128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3469238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1218696"/>
                    </a:ext>
                  </a:extLst>
                </a:gridCol>
              </a:tblGrid>
              <a:tr h="17387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PREPOSITIONAL PHRASES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92265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me / to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579242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you / to you (informal)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174520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you / to you (formal)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10211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him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641204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005702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263170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091982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ustedes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you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515633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300656"/>
                  </a:ext>
                </a:extLst>
              </a:tr>
              <a:tr h="1738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63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467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2841</TotalTime>
  <Words>2114</Words>
  <Application>Microsoft Office PowerPoint</Application>
  <PresentationFormat>Widescreen</PresentationFormat>
  <Paragraphs>587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Ion</vt:lpstr>
      <vt:lpstr>Guatemala 2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  <vt:lpstr>Guatemala 2 (La ropa y el calzado, el verbo gustar)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121</cp:revision>
  <dcterms:created xsi:type="dcterms:W3CDTF">2019-07-27T12:02:36Z</dcterms:created>
  <dcterms:modified xsi:type="dcterms:W3CDTF">2020-04-17T13:21:34Z</dcterms:modified>
</cp:coreProperties>
</file>