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73" r:id="rId14"/>
    <p:sldId id="266" r:id="rId15"/>
    <p:sldId id="269" r:id="rId16"/>
    <p:sldId id="271" r:id="rId17"/>
    <p:sldId id="272" r:id="rId18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 Hooser, Amanda " initials="AVH" lastIdx="1" clrIdx="0"/>
  <p:cmAuthor id="1" name="Young, Princess" initials="YP" lastIdx="6" clrIdx="1"/>
  <p:cmAuthor id="2" name="McConnell, Scott" initials="SM" lastIdx="2" clrIdx="2"/>
  <p:cmAuthor id="3" name="Maas, Cristina [USA]" initials="MC[" lastIdx="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4660"/>
  </p:normalViewPr>
  <p:slideViewPr>
    <p:cSldViewPr snapToGrid="0" snapToObjects="1">
      <p:cViewPr>
        <p:scale>
          <a:sx n="78" d="100"/>
          <a:sy n="78" d="100"/>
        </p:scale>
        <p:origin x="-3456" y="-2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 descr="STC-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996" y="6200609"/>
            <a:ext cx="2159922" cy="520866"/>
          </a:xfrm>
          <a:prstGeom prst="rect">
            <a:avLst/>
          </a:prstGeom>
        </p:spPr>
      </p:pic>
      <p:pic>
        <p:nvPicPr>
          <p:cNvPr id="10" name="Picture 9" descr="DHS-whit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46" y="6059933"/>
            <a:ext cx="1948559" cy="73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4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2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1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62864" y="1600200"/>
            <a:ext cx="34082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8529" y="1600200"/>
            <a:ext cx="34082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91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2864" y="1535113"/>
            <a:ext cx="336074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2864" y="2174875"/>
            <a:ext cx="336074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4733" y="1535113"/>
            <a:ext cx="33620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4733" y="2174875"/>
            <a:ext cx="33620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6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1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8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0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A1F42A-A076-FF4C-93C3-C2FED47B5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9158" y="274638"/>
            <a:ext cx="68976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9158" y="1600200"/>
            <a:ext cx="6897642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E8314-FBEC-9E4F-99B4-312334FB5AC7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www.dhs.gov</a:t>
            </a:r>
            <a:r>
              <a:rPr lang="en-US" dirty="0" smtClean="0"/>
              <a:t>/</a:t>
            </a:r>
            <a:r>
              <a:rPr lang="en-US" dirty="0" err="1" smtClean="0"/>
              <a:t>stopthinkconnect</a:t>
            </a:r>
            <a:endParaRPr lang="en-US" dirty="0"/>
          </a:p>
        </p:txBody>
      </p:sp>
      <p:pic>
        <p:nvPicPr>
          <p:cNvPr id="9" name="Picture 8" descr="DHS-grey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504" y="6353824"/>
            <a:ext cx="882471" cy="335012"/>
          </a:xfrm>
          <a:prstGeom prst="rect">
            <a:avLst/>
          </a:prstGeom>
        </p:spPr>
      </p:pic>
      <p:pic>
        <p:nvPicPr>
          <p:cNvPr id="10" name="Picture 9" descr="stc-grey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339" y="6406296"/>
            <a:ext cx="995166" cy="377794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7802131" y="6356350"/>
            <a:ext cx="1" cy="335012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05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lnSpc>
          <a:spcPct val="80000"/>
        </a:lnSpc>
        <a:spcBef>
          <a:spcPct val="0"/>
        </a:spcBef>
        <a:buNone/>
        <a:defRPr sz="3500" kern="1200">
          <a:solidFill>
            <a:schemeClr val="tx1">
              <a:lumMod val="65000"/>
              <a:lumOff val="35000"/>
            </a:schemeClr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iccs.us-cert.gov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ssingkids.com/cybertipline/" TargetMode="External"/><Relationship Id="rId4" Type="http://schemas.openxmlformats.org/officeDocument/2006/relationships/hyperlink" Target="http://www.ice.gov/cyber-crimes/iguardian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onguardonline.gov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hs.gov/stopthinkconnec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fosi.org/policy-research/parenting-digital-ag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4738"/>
            <a:ext cx="7772400" cy="1470025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STOP.THINK.CONNECT™</a:t>
            </a: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22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2200" b="1" dirty="0" smtClean="0">
                <a:solidFill>
                  <a:schemeClr val="bg1">
                    <a:lumMod val="85000"/>
                  </a:schemeClr>
                </a:solidFill>
              </a:rPr>
              <a:t>NATIONAL CYBERSECURITY AWARENESS CAMPAIGN</a:t>
            </a:r>
            <a:endParaRPr lang="en-US" sz="2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905" y="2929235"/>
            <a:ext cx="8280153" cy="23327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500" b="1" dirty="0" smtClean="0"/>
              <a:t>FAMILIES PRESENTATION</a:t>
            </a:r>
            <a:endParaRPr lang="en-US" sz="4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6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08C89"/>
                </a:solidFill>
              </a:rPr>
              <a:t>MOBILE SECURITY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202004"/>
            <a:ext cx="6897642" cy="50581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i="1" dirty="0"/>
              <a:t>A study by Pew Research Center found that almost all Americans, 90</a:t>
            </a:r>
            <a:r>
              <a:rPr lang="en-US" sz="1600" i="1" dirty="0" smtClean="0"/>
              <a:t>%, </a:t>
            </a:r>
            <a:r>
              <a:rPr lang="en-US" sz="1600" i="1" dirty="0"/>
              <a:t>now have a cell phone and 58</a:t>
            </a:r>
            <a:r>
              <a:rPr lang="en-US" sz="1600" i="1" dirty="0" smtClean="0"/>
              <a:t>% </a:t>
            </a:r>
            <a:r>
              <a:rPr lang="en-US" sz="1600" i="1" dirty="0"/>
              <a:t>own a </a:t>
            </a:r>
            <a:r>
              <a:rPr lang="en-US" sz="1600" i="1" dirty="0" smtClean="0"/>
              <a:t>smartphone</a:t>
            </a:r>
            <a:r>
              <a:rPr lang="en-US" sz="1600" i="1" dirty="0"/>
              <a:t>. </a:t>
            </a:r>
            <a:endParaRPr lang="en-US" sz="1600" i="1" dirty="0" smtClean="0"/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r>
              <a:rPr lang="en-US" sz="1600" i="1" dirty="0" smtClean="0"/>
              <a:t>Almost all aspects of our life are now connected to the Internet and our mobile devices. Americans are increasingly using their phones for banking, online shopping, and social media. The </a:t>
            </a:r>
            <a:r>
              <a:rPr lang="en-US" sz="1600" i="1" dirty="0"/>
              <a:t>more we travel and access the Internet on the go, the more risks we face on our mobile devices. </a:t>
            </a:r>
          </a:p>
          <a:p>
            <a:pPr marL="0" indent="0">
              <a:buNone/>
            </a:pPr>
            <a:endParaRPr lang="en-US" sz="105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308C89"/>
                </a:solidFill>
              </a:rPr>
              <a:t>Tips for Securing Mobile Devices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200" b="1" dirty="0" smtClean="0"/>
              <a:t>Think </a:t>
            </a:r>
            <a:r>
              <a:rPr lang="en-US" sz="1200" b="1" dirty="0"/>
              <a:t>Before You Connect</a:t>
            </a:r>
            <a:r>
              <a:rPr lang="en-US" sz="1200" dirty="0"/>
              <a:t>. Before you connect to any public Wi-Fi </a:t>
            </a:r>
            <a:r>
              <a:rPr lang="en-US" sz="1200" dirty="0" smtClean="0"/>
              <a:t>hotspot, </a:t>
            </a:r>
            <a:r>
              <a:rPr lang="en-US" sz="1200" dirty="0"/>
              <a:t>confirm the name of the network and exact login procedures to ensure that the network is legitimate. </a:t>
            </a:r>
            <a:endParaRPr lang="en-US" sz="1200" dirty="0" smtClean="0"/>
          </a:p>
          <a:p>
            <a:r>
              <a:rPr lang="en-US" sz="1200" b="1" dirty="0" smtClean="0"/>
              <a:t>Guard </a:t>
            </a:r>
            <a:r>
              <a:rPr lang="en-US" sz="1200" b="1" dirty="0"/>
              <a:t>Your Mobile Device</a:t>
            </a:r>
            <a:r>
              <a:rPr lang="en-US" sz="1200" dirty="0"/>
              <a:t>. In order to prevent theft, unauthorized access and loss of sensitive information, never leave your mobile devices unattended in a public place. </a:t>
            </a:r>
          </a:p>
          <a:p>
            <a:r>
              <a:rPr lang="en-US" sz="1200" b="1" dirty="0" smtClean="0"/>
              <a:t>Keep </a:t>
            </a:r>
            <a:r>
              <a:rPr lang="en-US" sz="1200" b="1" dirty="0"/>
              <a:t>It Locked. </a:t>
            </a:r>
            <a:r>
              <a:rPr lang="en-US" sz="1200" dirty="0"/>
              <a:t>Always lock your device when you are not using it. Use strong PINs and passwords to prevent others from accessing your device</a:t>
            </a:r>
            <a:r>
              <a:rPr lang="en-US" sz="1200" dirty="0" smtClean="0"/>
              <a:t>.</a:t>
            </a:r>
            <a:r>
              <a:rPr lang="en-US" sz="1200" dirty="0"/>
              <a:t> </a:t>
            </a:r>
          </a:p>
          <a:p>
            <a:r>
              <a:rPr lang="en-US" sz="1200" b="1" dirty="0"/>
              <a:t>Update Your Mobile Software. </a:t>
            </a:r>
            <a:r>
              <a:rPr lang="en-US" sz="1200" dirty="0"/>
              <a:t>Keep your operating system software and apps updated, which will improve your device’s ability to defend against malware</a:t>
            </a:r>
            <a:r>
              <a:rPr lang="en-US" sz="1200" dirty="0" smtClean="0"/>
              <a:t>.</a:t>
            </a:r>
            <a:r>
              <a:rPr lang="en-US" sz="1200" dirty="0"/>
              <a:t> </a:t>
            </a:r>
          </a:p>
          <a:p>
            <a:r>
              <a:rPr lang="en-US" sz="1200" b="1" dirty="0"/>
              <a:t>Only Connect to the Internet if Needed. </a:t>
            </a:r>
            <a:r>
              <a:rPr lang="en-US" sz="1200" dirty="0"/>
              <a:t>Disconnect your device from the Internet when you aren’t using it and make sure your device isn’t programmed to automatically connect to Wi-Fi.  </a:t>
            </a:r>
          </a:p>
          <a:p>
            <a:r>
              <a:rPr lang="en-US" sz="1200" b="1" dirty="0"/>
              <a:t>Know Your Apps</a:t>
            </a:r>
            <a:r>
              <a:rPr lang="en-US" sz="1200" dirty="0"/>
              <a:t>. Be sure to thoroughly review the details and specifications of an application before you download it. Delete any apps that you are not using to increase your security</a:t>
            </a:r>
            <a:r>
              <a:rPr lang="en-US" sz="1200" dirty="0" smtClean="0"/>
              <a:t>.</a:t>
            </a:r>
            <a:endParaRPr lang="en-US" sz="1200" b="1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02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CYBER EDUCATION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600200"/>
            <a:ext cx="70190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The </a:t>
            </a:r>
            <a:r>
              <a:rPr lang="en-US" sz="1600" dirty="0" err="1"/>
              <a:t>Stop.Think.Connect</a:t>
            </a:r>
            <a:r>
              <a:rPr lang="en-US" sz="1600" dirty="0"/>
              <a:t>.™ Campaign also promotes science, technology, engineering, and math (STEM) education among </a:t>
            </a:r>
            <a:r>
              <a:rPr lang="en-US" sz="1600" dirty="0" smtClean="0"/>
              <a:t>students. 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lvl="0"/>
            <a:r>
              <a:rPr lang="en-US" sz="1600" dirty="0"/>
              <a:t>To help keep our computers and our nation’s networks safe, we need more cybersecurity </a:t>
            </a:r>
            <a:r>
              <a:rPr lang="en-US" sz="1600" dirty="0" smtClean="0"/>
              <a:t>professionals.</a:t>
            </a:r>
            <a:endParaRPr lang="en-US" sz="1600" dirty="0"/>
          </a:p>
          <a:p>
            <a:pPr lvl="0"/>
            <a:r>
              <a:rPr lang="en-US" sz="1600" dirty="0"/>
              <a:t>To do that, we need students who have skills in </a:t>
            </a:r>
            <a:r>
              <a:rPr lang="en-US" sz="1600" b="1" dirty="0">
                <a:solidFill>
                  <a:srgbClr val="308C89"/>
                </a:solidFill>
              </a:rPr>
              <a:t>science, technology, engineering, and </a:t>
            </a:r>
            <a:r>
              <a:rPr lang="en-US" sz="1600" b="1" dirty="0" smtClean="0">
                <a:solidFill>
                  <a:srgbClr val="308C89"/>
                </a:solidFill>
              </a:rPr>
              <a:t>math.</a:t>
            </a:r>
            <a:endParaRPr lang="en-US" sz="1600" dirty="0">
              <a:solidFill>
                <a:srgbClr val="308C89"/>
              </a:solidFill>
            </a:endParaRPr>
          </a:p>
          <a:p>
            <a:pPr lvl="0">
              <a:spcAft>
                <a:spcPts val="600"/>
              </a:spcAft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To learn more about STEM education and careers, visit the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National </a:t>
            </a:r>
            <a:r>
              <a:rPr lang="en-US" sz="1600" dirty="0"/>
              <a:t>Initiative for Cyber Careers and Studies (NICCS) Portal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at </a:t>
            </a:r>
            <a:r>
              <a:rPr lang="en-US" sz="1600" b="1" u="sng" dirty="0">
                <a:hlinkClick r:id="rId2"/>
              </a:rPr>
              <a:t>http://niccs.us-cert.gov</a:t>
            </a:r>
            <a:r>
              <a:rPr lang="en-US" sz="1600" b="1" u="sng" dirty="0" smtClean="0">
                <a:hlinkClick r:id="rId2"/>
              </a:rPr>
              <a:t>/</a:t>
            </a:r>
            <a:r>
              <a:rPr lang="en-US" sz="1600" dirty="0" smtClean="0"/>
              <a:t>.</a:t>
            </a:r>
            <a:endParaRPr lang="en-US" sz="1600" b="1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90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57" y="457200"/>
            <a:ext cx="7156109" cy="1143000"/>
          </a:xfrm>
        </p:spPr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RESOURCES AVAILABLE</a:t>
            </a:r>
            <a:br>
              <a:rPr lang="en-US" dirty="0" smtClean="0">
                <a:solidFill>
                  <a:srgbClr val="308C89"/>
                </a:solidFill>
              </a:rPr>
            </a:br>
            <a:r>
              <a:rPr lang="en-US" dirty="0" smtClean="0">
                <a:solidFill>
                  <a:srgbClr val="308C89"/>
                </a:solidFill>
              </a:rPr>
              <a:t>TO YOUR FAMILY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684912"/>
            <a:ext cx="70190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i="1" dirty="0" smtClean="0">
                <a:solidFill>
                  <a:schemeClr val="accent4"/>
                </a:solidFill>
                <a:hlinkClick r:id="rId2"/>
              </a:rPr>
              <a:t>OnGuardOnline.gov</a:t>
            </a:r>
            <a:endParaRPr lang="en-US" sz="16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This </a:t>
            </a:r>
            <a:r>
              <a:rPr lang="en-US" sz="1600" dirty="0"/>
              <a:t>website, run by the Federal Trade Commission, is a one-stop shop for online safety resources available to parents, educators, and </a:t>
            </a:r>
            <a:r>
              <a:rPr lang="en-US" sz="1600" dirty="0" smtClean="0"/>
              <a:t>kids.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solidFill>
                  <a:srgbClr val="308C89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1600" b="1" i="1" dirty="0" smtClean="0">
                <a:solidFill>
                  <a:schemeClr val="accent4"/>
                </a:solidFill>
                <a:hlinkClick r:id="rId3"/>
              </a:rPr>
              <a:t>Cybertipline.com</a:t>
            </a:r>
            <a:endParaRPr lang="en-US" sz="16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Congressionally mandated </a:t>
            </a:r>
            <a:r>
              <a:rPr lang="en-US" sz="1600" dirty="0" err="1"/>
              <a:t>CyberTipline</a:t>
            </a:r>
            <a:r>
              <a:rPr lang="en-US" sz="1600" dirty="0"/>
              <a:t>, which is part of the National Center for Missing and Exploited Children (NCMEC), receives online child solicitation reports 24-hours a day, seven days a week. Submit an online report or call </a:t>
            </a:r>
            <a:r>
              <a:rPr lang="en-US" sz="1600" dirty="0" smtClean="0"/>
              <a:t>1-800-843-5678.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>
                <a:solidFill>
                  <a:srgbClr val="308C89"/>
                </a:solidFill>
                <a:hlinkClick r:id="rId4"/>
              </a:rPr>
              <a:t>Project </a:t>
            </a:r>
            <a:r>
              <a:rPr lang="en-US" sz="1600" b="1" i="1" dirty="0" err="1">
                <a:solidFill>
                  <a:srgbClr val="308C89"/>
                </a:solidFill>
                <a:hlinkClick r:id="rId4"/>
              </a:rPr>
              <a:t>iGuardian</a:t>
            </a:r>
            <a:endParaRPr lang="en-US" sz="1600" b="1" i="1" dirty="0">
              <a:solidFill>
                <a:srgbClr val="308C89"/>
              </a:solidFill>
            </a:endParaRPr>
          </a:p>
          <a:p>
            <a:pPr marL="0" indent="0">
              <a:buNone/>
            </a:pPr>
            <a:r>
              <a:rPr lang="en-US" sz="1600" dirty="0" smtClean="0"/>
              <a:t>DHS’s U.S. Immigrations and Customs Enforcement (ICE) is </a:t>
            </a:r>
            <a:r>
              <a:rPr lang="en-US" sz="1600" dirty="0"/>
              <a:t>one of the leading federal law enforcement agencies that investigates crimes involving child pornography and the sexual exploitation of minors. Project </a:t>
            </a:r>
            <a:r>
              <a:rPr lang="en-US" sz="1600" dirty="0" err="1"/>
              <a:t>iGuardian</a:t>
            </a:r>
            <a:r>
              <a:rPr lang="en-US" sz="1600" dirty="0"/>
              <a:t> provides resources to help children and teens stay safe </a:t>
            </a:r>
            <a:r>
              <a:rPr lang="en-US" sz="1600" dirty="0" smtClean="0"/>
              <a:t>online. Learn </a:t>
            </a:r>
            <a:r>
              <a:rPr lang="en-US" sz="1600" dirty="0"/>
              <a:t>more at </a:t>
            </a:r>
            <a:r>
              <a:rPr lang="en-US" sz="1600" b="1" dirty="0">
                <a:hlinkClick r:id="rId4"/>
              </a:rPr>
              <a:t>http://</a:t>
            </a:r>
            <a:r>
              <a:rPr lang="en-US" sz="1600" b="1" dirty="0" smtClean="0">
                <a:hlinkClick r:id="rId4"/>
              </a:rPr>
              <a:t>www.ice.gov/cyber-crimes/iguardian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48439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108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CALL TO ACTION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600200"/>
            <a:ext cx="6897642" cy="500540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i="1" dirty="0" err="1"/>
              <a:t>Cybersecurity</a:t>
            </a:r>
            <a:r>
              <a:rPr lang="en-US" sz="1600" i="1" dirty="0"/>
              <a:t> is a shared responsibility that all Americans should embrace in their communities to keep the Nation secure in the 21st Century. </a:t>
            </a:r>
            <a:r>
              <a:rPr lang="en-US" sz="1600" b="1" i="1" dirty="0">
                <a:solidFill>
                  <a:srgbClr val="308C89"/>
                </a:solidFill>
              </a:rPr>
              <a:t>Become an advocate in your community </a:t>
            </a:r>
            <a:r>
              <a:rPr lang="en-US" sz="1600" i="1" dirty="0"/>
              <a:t>to help educate and empower the American public to take steps to protect themselves and their families online</a:t>
            </a:r>
            <a:r>
              <a:rPr lang="en-US" sz="1600" i="1" dirty="0" smtClean="0"/>
              <a:t>.</a:t>
            </a:r>
            <a:endParaRPr lang="en-US" sz="16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308C89"/>
                </a:solidFill>
              </a:rPr>
              <a:t>How to Get Involved:</a:t>
            </a:r>
            <a:endParaRPr lang="en-US" sz="1600" dirty="0" smtClean="0">
              <a:solidFill>
                <a:srgbClr val="308C89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Become </a:t>
            </a:r>
            <a:r>
              <a:rPr lang="en-US" sz="1200" dirty="0"/>
              <a:t>a </a:t>
            </a:r>
            <a:r>
              <a:rPr lang="en-US" sz="1200" i="1" dirty="0"/>
              <a:t>Friend </a:t>
            </a:r>
            <a:r>
              <a:rPr lang="en-US" sz="1200" dirty="0"/>
              <a:t>of the Campaign by visiting </a:t>
            </a:r>
            <a:r>
              <a:rPr lang="en-US" sz="1200" b="1" dirty="0" smtClean="0">
                <a:solidFill>
                  <a:srgbClr val="308C89"/>
                </a:solidFill>
                <a:hlinkClick r:id="rId2"/>
              </a:rPr>
              <a:t>www.dhs.gov/stopthinkconnect</a:t>
            </a:r>
            <a:r>
              <a:rPr lang="en-US" sz="1200" dirty="0" smtClean="0"/>
              <a:t>.</a:t>
            </a:r>
            <a:endParaRPr lang="en-US" sz="1200" dirty="0">
              <a:solidFill>
                <a:srgbClr val="308C89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Download and distribute </a:t>
            </a:r>
            <a:r>
              <a:rPr lang="en-US" sz="1200" dirty="0" err="1"/>
              <a:t>Stop.Think.Connect</a:t>
            </a:r>
            <a:r>
              <a:rPr lang="en-US" sz="1200" dirty="0"/>
              <a:t>. materials, such as the brochure, bookmark, and poster, in your neighborhoods and </a:t>
            </a:r>
            <a:r>
              <a:rPr lang="en-US" sz="1200" dirty="0" smtClean="0"/>
              <a:t>communities.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Lead or host a cyber awareness activity in your place of work, school, recreation, or </a:t>
            </a:r>
            <a:r>
              <a:rPr lang="en-US" sz="1200" dirty="0" smtClean="0"/>
              <a:t>worship.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Discuss the importance of cybersecurity with your friends and </a:t>
            </a:r>
            <a:r>
              <a:rPr lang="en-US" sz="1200" dirty="0" smtClean="0"/>
              <a:t>family.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Inform your community about the </a:t>
            </a:r>
            <a:r>
              <a:rPr lang="en-US" sz="1200" dirty="0" err="1"/>
              <a:t>Stop.Think.Connect</a:t>
            </a:r>
            <a:r>
              <a:rPr lang="en-US" sz="1200" dirty="0"/>
              <a:t>. Campaign and the resources </a:t>
            </a:r>
            <a:r>
              <a:rPr lang="en-US" sz="1200" dirty="0" smtClean="0"/>
              <a:t>available.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Blog or post about the issue of cybersecurity and the </a:t>
            </a:r>
            <a:r>
              <a:rPr lang="en-US" sz="1200" dirty="0" err="1"/>
              <a:t>Stop.Think.Connect</a:t>
            </a:r>
            <a:r>
              <a:rPr lang="en-US" sz="1200" dirty="0"/>
              <a:t>. </a:t>
            </a:r>
            <a:r>
              <a:rPr lang="en-US" sz="1200" dirty="0" smtClean="0"/>
              <a:t>Campaign.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Get schools and community organizations involved and informed on </a:t>
            </a:r>
            <a:r>
              <a:rPr lang="en-US" sz="1200" dirty="0" smtClean="0"/>
              <a:t>cybersecurity.</a:t>
            </a:r>
            <a:endParaRPr lang="en-US" sz="1200" dirty="0"/>
          </a:p>
          <a:p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841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4125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SECURING CYBERSPACE STARTS </a:t>
            </a:r>
            <a:r>
              <a:rPr lang="en-US" sz="6600" b="1" dirty="0" smtClean="0"/>
              <a:t>WITH YOU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7631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9815" y="274638"/>
            <a:ext cx="7483322" cy="1143000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</a:rPr>
              <a:t>ABOUT STOP.THINK.CONNECT</a:t>
            </a:r>
            <a:r>
              <a:rPr lang="en-US" dirty="0" smtClean="0">
                <a:solidFill>
                  <a:schemeClr val="accent4"/>
                </a:solidFill>
              </a:rPr>
              <a:t>.™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en-US" sz="1600" dirty="0"/>
              <a:t>In 2009, President Obama issued the </a:t>
            </a:r>
            <a:r>
              <a:rPr lang="en-US" sz="1600" i="1" dirty="0"/>
              <a:t>Cyberspace Policy Review</a:t>
            </a:r>
            <a:r>
              <a:rPr lang="en-US" sz="1600" dirty="0"/>
              <a:t>, which tasked the Department of Homeland Security with creating an ongoing cybersecurity awareness </a:t>
            </a:r>
            <a:r>
              <a:rPr lang="en-US" sz="1600" dirty="0" smtClean="0"/>
              <a:t>campaign – </a:t>
            </a:r>
            <a:r>
              <a:rPr lang="en-US" sz="1600" dirty="0" err="1" smtClean="0"/>
              <a:t>Stop.Think.Connect</a:t>
            </a:r>
            <a:r>
              <a:rPr lang="en-US" sz="1600" smtClean="0"/>
              <a:t>. – </a:t>
            </a:r>
            <a:r>
              <a:rPr lang="en-US" sz="1600" dirty="0" smtClean="0"/>
              <a:t>to </a:t>
            </a:r>
            <a:r>
              <a:rPr lang="en-US" sz="1600" dirty="0"/>
              <a:t>help Americans understand cybersecurity and safety </a:t>
            </a:r>
            <a:r>
              <a:rPr lang="en-US" sz="1600" dirty="0" smtClean="0"/>
              <a:t>online.</a:t>
            </a:r>
            <a:endParaRPr lang="en-US" sz="1600" dirty="0"/>
          </a:p>
          <a:p>
            <a:pPr marL="0" lvl="0" indent="0">
              <a:spcAft>
                <a:spcPts val="1200"/>
              </a:spcAft>
              <a:buNone/>
            </a:pPr>
            <a:r>
              <a:rPr lang="en-US" sz="1600" dirty="0" err="1"/>
              <a:t>Stop.Think.Connect</a:t>
            </a:r>
            <a:r>
              <a:rPr lang="en-US" sz="1600" dirty="0"/>
              <a:t>. challenges Americans to be more vigilant about practicing safe online habits and encourages them to view Internet safety as a </a:t>
            </a:r>
            <a:r>
              <a:rPr lang="en-US" sz="1600" b="1" dirty="0">
                <a:solidFill>
                  <a:srgbClr val="308C89"/>
                </a:solidFill>
              </a:rPr>
              <a:t>shared responsibility </a:t>
            </a:r>
            <a:r>
              <a:rPr lang="en-US" sz="1600" dirty="0"/>
              <a:t>at home, in the workplace, and in our </a:t>
            </a:r>
            <a:r>
              <a:rPr lang="en-US" sz="1600" dirty="0" smtClean="0"/>
              <a:t>communities.</a:t>
            </a:r>
            <a:endParaRPr lang="en-US" sz="16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874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6919" y="274638"/>
            <a:ext cx="7087799" cy="1143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308C89"/>
                </a:solidFill>
              </a:rPr>
              <a:t>CAMPAIGN’S GOAL AND OBJECTIVES</a:t>
            </a:r>
            <a:endParaRPr lang="en-US" sz="3000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600" b="1" i="1" dirty="0" smtClean="0">
                <a:solidFill>
                  <a:srgbClr val="308C89"/>
                </a:solidFill>
              </a:rPr>
              <a:t>To raise </a:t>
            </a:r>
            <a:r>
              <a:rPr lang="en-US" sz="1600" b="1" i="1" dirty="0">
                <a:solidFill>
                  <a:srgbClr val="308C89"/>
                </a:solidFill>
              </a:rPr>
              <a:t>awareness among Americans about cybersecurity, empower them to be safe online, and educate the next generation of the cyber </a:t>
            </a:r>
            <a:r>
              <a:rPr lang="en-US" sz="1600" b="1" i="1" dirty="0" smtClean="0">
                <a:solidFill>
                  <a:srgbClr val="308C89"/>
                </a:solidFill>
              </a:rPr>
              <a:t>workforce.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1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1600" b="1" dirty="0" smtClean="0">
                <a:solidFill>
                  <a:srgbClr val="308C89"/>
                </a:solidFill>
              </a:rPr>
              <a:t>Objectives</a:t>
            </a:r>
            <a:endParaRPr lang="en-US" sz="1600" dirty="0" smtClean="0">
              <a:solidFill>
                <a:srgbClr val="308C89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dirty="0" smtClean="0"/>
              <a:t>Increase </a:t>
            </a:r>
            <a:r>
              <a:rPr lang="en-US" sz="1600" dirty="0"/>
              <a:t>and reinforce awareness of </a:t>
            </a:r>
            <a:r>
              <a:rPr lang="en-US" sz="1600" dirty="0" smtClean="0"/>
              <a:t>cybersecurity. 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Work </a:t>
            </a:r>
            <a:r>
              <a:rPr lang="en-US" sz="1600" dirty="0"/>
              <a:t>with national organizations in educating the public about </a:t>
            </a:r>
            <a:r>
              <a:rPr lang="en-US" sz="1600" dirty="0" smtClean="0"/>
              <a:t>cybersecurity.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Engage </a:t>
            </a:r>
            <a:r>
              <a:rPr lang="en-US" sz="1600" dirty="0"/>
              <a:t>the American public to acknowledge and commit to the </a:t>
            </a:r>
            <a:r>
              <a:rPr lang="en-US" sz="1600" b="1" dirty="0">
                <a:solidFill>
                  <a:srgbClr val="308C89"/>
                </a:solidFill>
              </a:rPr>
              <a:t>shared responsibility </a:t>
            </a:r>
            <a:r>
              <a:rPr lang="en-US" sz="1600" dirty="0"/>
              <a:t>of securing </a:t>
            </a:r>
            <a:r>
              <a:rPr lang="en-US" sz="1600" dirty="0" smtClean="0"/>
              <a:t>cyberspace.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Promote </a:t>
            </a:r>
            <a:r>
              <a:rPr lang="en-US" sz="1600" dirty="0"/>
              <a:t>science, technology, engineering, and math (STEM) education to build the cyber </a:t>
            </a:r>
            <a:r>
              <a:rPr lang="en-US" sz="1600" dirty="0" smtClean="0"/>
              <a:t>workforce.</a:t>
            </a:r>
            <a:endParaRPr lang="en-US" sz="1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12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58" y="517919"/>
            <a:ext cx="6897642" cy="146127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08C89"/>
                </a:solidFill>
              </a:rPr>
              <a:t>DO YOUR KIDS KNOW MORE ABOUT THE INTERNET AND TECHNOLOGY THAN YOU DO?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2399469"/>
            <a:ext cx="6897642" cy="206966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600" dirty="0" smtClean="0"/>
              <a:t>What </a:t>
            </a:r>
            <a:r>
              <a:rPr lang="en-US" sz="1600" dirty="0"/>
              <a:t>is </a:t>
            </a:r>
            <a:r>
              <a:rPr lang="en-US" sz="1600" dirty="0" err="1"/>
              <a:t>cybersecurity</a:t>
            </a:r>
            <a:r>
              <a:rPr lang="en-US" sz="1600" dirty="0"/>
              <a:t>?</a:t>
            </a:r>
          </a:p>
          <a:p>
            <a:pPr>
              <a:spcAft>
                <a:spcPts val="600"/>
              </a:spcAft>
            </a:pPr>
            <a:r>
              <a:rPr lang="en-US" sz="1600" dirty="0" smtClean="0"/>
              <a:t>Do </a:t>
            </a:r>
            <a:r>
              <a:rPr lang="en-US" sz="1600" dirty="0"/>
              <a:t>your kids have their own computers? Do they have their own cell phones? What about a music player, video game system, or tablet</a:t>
            </a:r>
            <a:r>
              <a:rPr lang="en-US" sz="1600" dirty="0" smtClean="0"/>
              <a:t>? 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dirty="0" smtClean="0"/>
              <a:t>Do you set rules for Internet use? If so, what are they?</a:t>
            </a:r>
          </a:p>
          <a:p>
            <a:pPr>
              <a:spcAft>
                <a:spcPts val="600"/>
              </a:spcAft>
            </a:pPr>
            <a:r>
              <a:rPr lang="en-US" sz="1600" dirty="0" smtClean="0"/>
              <a:t>What </a:t>
            </a:r>
            <a:r>
              <a:rPr lang="en-US" sz="1600" dirty="0"/>
              <a:t>are your main concerns about kids using the Internet?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66050" y="1933514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104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KIDS LEAD DIGITAL LIVES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600200"/>
            <a:ext cx="6897642" cy="415167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dirty="0" smtClean="0"/>
              <a:t>Parents of teens (41%) are notably less likely than parents of younger children age 6 to 9 (68%) to say they monitor technology usage very closely.</a:t>
            </a:r>
            <a:r>
              <a:rPr lang="en-US" sz="1600" b="1" i="1" baseline="30000" dirty="0" smtClean="0"/>
              <a:t>1</a:t>
            </a:r>
            <a:endParaRPr lang="en-US" sz="1600" dirty="0" smtClean="0"/>
          </a:p>
          <a:p>
            <a:pPr>
              <a:spcAft>
                <a:spcPts val="600"/>
              </a:spcAft>
            </a:pPr>
            <a:r>
              <a:rPr lang="en-US" sz="1600" dirty="0" smtClean="0"/>
              <a:t>Parents are just as concerned about someone stealing their child’s identity using information posted online (60%) as they are about the cost of technology and devices (60%).</a:t>
            </a:r>
            <a:r>
              <a:rPr lang="en-US" sz="1600" b="1" i="1" baseline="30000" dirty="0" smtClean="0"/>
              <a:t>1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228600" indent="-228600">
              <a:buFont typeface="Arial"/>
              <a:buAutoNum type="arabicPlain"/>
            </a:pPr>
            <a:r>
              <a:rPr lang="en-US" sz="1000" dirty="0" smtClean="0"/>
              <a:t>Parenting in the Digital Age: How Parents Weight the Potential Benefits and Harms of Their Children’s Technology Use, </a:t>
            </a:r>
            <a:r>
              <a:rPr lang="en-US" sz="1000" dirty="0" smtClean="0">
                <a:hlinkClick r:id="rId2"/>
              </a:rPr>
              <a:t>www.fosi.org/policy-research/parenting-digital-age</a:t>
            </a:r>
            <a:r>
              <a:rPr lang="en-US" sz="1000" dirty="0" smtClean="0"/>
              <a:t>, 2014</a:t>
            </a:r>
            <a:endParaRPr lang="en-US" sz="1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892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cap="all" dirty="0">
                <a:solidFill>
                  <a:srgbClr val="308C89"/>
                </a:solidFill>
              </a:rPr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316973"/>
            <a:ext cx="6897642" cy="457599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200" b="1" dirty="0" smtClean="0">
              <a:solidFill>
                <a:schemeClr val="accent1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400" dirty="0"/>
              <a:t>Create an open and honest environment for discussing online behaviors and security </a:t>
            </a:r>
            <a:r>
              <a:rPr lang="en-US" sz="1400" dirty="0" smtClean="0"/>
              <a:t>risks.</a:t>
            </a:r>
            <a:endParaRPr lang="en-US" sz="1400" strike="sngStrike" dirty="0">
              <a:solidFill>
                <a:srgbClr val="FF0000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1400" dirty="0"/>
              <a:t>Start conversations regularly about practicing online safety and focus on offering guidance instead of trying to control children’s online </a:t>
            </a:r>
            <a:r>
              <a:rPr lang="en-US" sz="1400" dirty="0" smtClean="0"/>
              <a:t>behavior.</a:t>
            </a:r>
            <a:endParaRPr lang="en-US" sz="1400" dirty="0"/>
          </a:p>
          <a:p>
            <a:pPr lvl="0">
              <a:spcAft>
                <a:spcPts val="600"/>
              </a:spcAft>
            </a:pPr>
            <a:r>
              <a:rPr lang="en-US" sz="1400" dirty="0"/>
              <a:t>Emphasize the concept of credibility and encourage children to proceed with caution: not everything they see on the Internet is </a:t>
            </a:r>
            <a:r>
              <a:rPr lang="en-US" sz="1400" dirty="0" smtClean="0"/>
              <a:t>true, </a:t>
            </a:r>
            <a:r>
              <a:rPr lang="en-US" sz="1400" dirty="0"/>
              <a:t>and people on the Internet may not be who they appear to be. Talk with children, and especially teens, about the importance of creating and maintaining a positive online </a:t>
            </a:r>
            <a:r>
              <a:rPr lang="en-US" sz="1400" dirty="0" smtClean="0"/>
              <a:t>identity.</a:t>
            </a:r>
            <a:endParaRPr lang="en-US" sz="1400" dirty="0"/>
          </a:p>
          <a:p>
            <a:pPr lvl="0">
              <a:spcAft>
                <a:spcPts val="600"/>
              </a:spcAft>
            </a:pPr>
            <a:r>
              <a:rPr lang="en-US" sz="1400" dirty="0"/>
              <a:t>Watch for changes in behavior: if your child suddenly avoids the </a:t>
            </a:r>
            <a:r>
              <a:rPr lang="en-US" sz="1400" dirty="0" smtClean="0"/>
              <a:t>computer or smartphone, </a:t>
            </a:r>
            <a:r>
              <a:rPr lang="en-US" sz="1400" dirty="0"/>
              <a:t>it may be a sign that he/she is being bullied </a:t>
            </a:r>
            <a:r>
              <a:rPr lang="en-US" sz="1400" dirty="0" smtClean="0"/>
              <a:t>online.</a:t>
            </a:r>
            <a:endParaRPr lang="en-US" sz="1400" dirty="0"/>
          </a:p>
          <a:p>
            <a:pPr lvl="0">
              <a:spcAft>
                <a:spcPts val="600"/>
              </a:spcAft>
            </a:pPr>
            <a:r>
              <a:rPr lang="en-US" sz="1400" dirty="0"/>
              <a:t>Review security settings and privacy policies for the websites your child </a:t>
            </a:r>
            <a:r>
              <a:rPr lang="en-US" sz="1400" dirty="0" smtClean="0"/>
              <a:t>uses.</a:t>
            </a:r>
          </a:p>
          <a:p>
            <a:pPr lvl="0">
              <a:spcAft>
                <a:spcPts val="600"/>
              </a:spcAft>
            </a:pPr>
            <a:r>
              <a:rPr lang="en-US" sz="1400" dirty="0" smtClean="0"/>
              <a:t>Protect all Internet-enabled devices, including mobile phones and tablets.</a:t>
            </a:r>
            <a:endParaRPr lang="en-US" sz="14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1200" b="1" dirty="0"/>
              <a:t> </a:t>
            </a:r>
            <a:endParaRPr lang="en-US" sz="1200" b="1" dirty="0" smtClean="0"/>
          </a:p>
          <a:p>
            <a:pPr marL="0" indent="0">
              <a:lnSpc>
                <a:spcPct val="120000"/>
              </a:lnSpc>
              <a:buNone/>
            </a:pPr>
            <a:endParaRPr lang="en-US" sz="1200" b="1" dirty="0"/>
          </a:p>
          <a:p>
            <a:endParaRPr lang="en-US" sz="1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52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58" y="466494"/>
            <a:ext cx="6897642" cy="1143000"/>
          </a:xfrm>
        </p:spPr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CYBER ETHICS – </a:t>
            </a:r>
            <a:br>
              <a:rPr lang="en-US" dirty="0" smtClean="0">
                <a:solidFill>
                  <a:srgbClr val="308C89"/>
                </a:solidFill>
              </a:rPr>
            </a:br>
            <a:r>
              <a:rPr lang="en-US" dirty="0" smtClean="0">
                <a:solidFill>
                  <a:srgbClr val="308C89"/>
                </a:solidFill>
              </a:rPr>
              <a:t>PREDATORS &amp; BULLIES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7" y="1609494"/>
            <a:ext cx="7110424" cy="498713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b="1" i="1" dirty="0">
                <a:solidFill>
                  <a:srgbClr val="308C89"/>
                </a:solidFill>
              </a:rPr>
              <a:t>Cyber ethics </a:t>
            </a:r>
            <a:r>
              <a:rPr lang="en-US" sz="1600" i="1" dirty="0"/>
              <a:t>help Internet users understand what type of online behavior is right and wrong</a:t>
            </a:r>
            <a:r>
              <a:rPr lang="en-US" sz="1600" dirty="0"/>
              <a:t>. </a:t>
            </a:r>
            <a:r>
              <a:rPr lang="en-US" sz="1600" b="1" i="1" dirty="0">
                <a:solidFill>
                  <a:srgbClr val="308C89"/>
                </a:solidFill>
              </a:rPr>
              <a:t>Cyber predators </a:t>
            </a:r>
            <a:r>
              <a:rPr lang="en-US" sz="1600" i="1" dirty="0"/>
              <a:t>are people who search online for other people in order to use, control, or harm them in some way. </a:t>
            </a:r>
            <a:r>
              <a:rPr lang="en-US" sz="1600" b="1" i="1" dirty="0">
                <a:solidFill>
                  <a:srgbClr val="308C89"/>
                </a:solidFill>
              </a:rPr>
              <a:t>Cyberbullying </a:t>
            </a:r>
            <a:r>
              <a:rPr lang="en-US" sz="1600" i="1" dirty="0"/>
              <a:t>is the electronic posting of mean-spirited messages about a person, often anonymously</a:t>
            </a:r>
            <a:r>
              <a:rPr lang="en-US" sz="1600" i="1" dirty="0" smtClean="0"/>
              <a:t>.</a:t>
            </a: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308C89"/>
                </a:solidFill>
              </a:rPr>
              <a:t>Did You Know?</a:t>
            </a:r>
            <a:endParaRPr lang="en-US" sz="1600" dirty="0">
              <a:solidFill>
                <a:srgbClr val="308C89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One in five U.S. teenagers who regularly log on to the Internet say they have received an unwanted sexual solicitation, </a:t>
            </a:r>
            <a:r>
              <a:rPr lang="en-US" sz="1200" dirty="0" smtClean="0"/>
              <a:t>but </a:t>
            </a:r>
            <a:r>
              <a:rPr lang="en-US" sz="1200" dirty="0"/>
              <a:t>only about 25% tell a parent or adult about </a:t>
            </a:r>
            <a:r>
              <a:rPr lang="en-US" sz="1200" dirty="0" smtClean="0"/>
              <a:t>it.</a:t>
            </a:r>
            <a:r>
              <a:rPr lang="en-US" sz="1200" baseline="30000" dirty="0" smtClean="0"/>
              <a:t>1</a:t>
            </a:r>
            <a:endParaRPr lang="en-US" sz="1200" baseline="30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Seven in 10 young people are victims of cyberbullying and 37% experience cyberbullying on a frequent </a:t>
            </a:r>
            <a:r>
              <a:rPr lang="en-US" sz="1200" dirty="0" smtClean="0"/>
              <a:t>basis.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</a:t>
            </a: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308C89"/>
                </a:solidFill>
              </a:rPr>
              <a:t>Tips to Share with Kids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Keep personal information </a:t>
            </a:r>
            <a:r>
              <a:rPr lang="en-US" sz="1200" dirty="0" smtClean="0"/>
              <a:t>private online, </a:t>
            </a:r>
            <a:r>
              <a:rPr lang="en-US" sz="1200" dirty="0"/>
              <a:t>including the names of your family members, your school, your telephone number, and your </a:t>
            </a:r>
            <a:r>
              <a:rPr lang="en-US" sz="1200" dirty="0" smtClean="0"/>
              <a:t>address.</a:t>
            </a: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Think twice before you post or say anything online; once it is in cyberspace, it is out there </a:t>
            </a:r>
            <a:r>
              <a:rPr lang="en-US" sz="1200" dirty="0" smtClean="0"/>
              <a:t>forever. </a:t>
            </a: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Stop any questionable online behavior; only do and say things online that you would do in real </a:t>
            </a:r>
            <a:r>
              <a:rPr lang="en-US" sz="1200" dirty="0" smtClean="0"/>
              <a:t>life.</a:t>
            </a: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Speak up. If you see something inappropriate, let the website know and tell an adult you trust. Don’t stand for bullying—online or </a:t>
            </a:r>
            <a:r>
              <a:rPr lang="en-US" sz="1200" dirty="0" smtClean="0"/>
              <a:t>off.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900" dirty="0" smtClean="0"/>
              <a:t>Crimes </a:t>
            </a:r>
            <a:r>
              <a:rPr lang="en-US" sz="900" dirty="0"/>
              <a:t>Against Children Research Center, Copyright 2013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900" dirty="0" smtClean="0"/>
              <a:t>Ditch </a:t>
            </a:r>
            <a:r>
              <a:rPr lang="en-US" sz="900" dirty="0"/>
              <a:t>the Label Annual Cyberbullying Survey 2013</a:t>
            </a:r>
          </a:p>
          <a:p>
            <a:endParaRPr lang="en-US" sz="1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502655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99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IDENTITY THEFT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8" y="1600200"/>
            <a:ext cx="6897642" cy="505818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b="1" i="1" dirty="0">
                <a:solidFill>
                  <a:srgbClr val="308C89"/>
                </a:solidFill>
              </a:rPr>
              <a:t>Identity theft </a:t>
            </a:r>
            <a:r>
              <a:rPr lang="en-US" sz="1600" i="1" dirty="0"/>
              <a:t>is the illegal use of someone else's personal information in order to obtain money or credit</a:t>
            </a:r>
            <a:r>
              <a:rPr lang="en-US" sz="1600" i="1" dirty="0" smtClean="0"/>
              <a:t>.</a:t>
            </a:r>
            <a:endParaRPr lang="en-US" sz="14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smtClean="0">
                <a:solidFill>
                  <a:srgbClr val="308C89"/>
                </a:solidFill>
              </a:rPr>
              <a:t>Did </a:t>
            </a:r>
            <a:r>
              <a:rPr lang="en-US" sz="1600" b="1" dirty="0">
                <a:solidFill>
                  <a:srgbClr val="308C89"/>
                </a:solidFill>
              </a:rPr>
              <a:t>You Know?</a:t>
            </a:r>
            <a:endParaRPr lang="en-US" sz="1600" dirty="0">
              <a:solidFill>
                <a:srgbClr val="308C89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In 2012, children ages 19 and under made up 6% of all identity theft </a:t>
            </a:r>
            <a:r>
              <a:rPr lang="en-US" sz="1200" dirty="0" smtClean="0"/>
              <a:t>cases.</a:t>
            </a:r>
            <a:r>
              <a:rPr lang="en-US" sz="1200" baseline="30000" dirty="0" smtClean="0"/>
              <a:t>1</a:t>
            </a:r>
            <a:endParaRPr lang="en-US" sz="1200" baseline="30000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baseline="-250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308C89"/>
                </a:solidFill>
              </a:rPr>
              <a:t>Cyber Tips for Families</a:t>
            </a:r>
            <a:endParaRPr lang="en-US" sz="1600" dirty="0">
              <a:solidFill>
                <a:srgbClr val="308C89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Don’t use the same password on multiple </a:t>
            </a:r>
            <a:r>
              <a:rPr lang="en-US" sz="1200" dirty="0" smtClean="0"/>
              <a:t>websites.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Choose a password that means something to you and you </a:t>
            </a:r>
            <a:r>
              <a:rPr lang="en-US" sz="1200" dirty="0" smtClean="0"/>
              <a:t>only.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Lock your computer and cell phone when they are not in </a:t>
            </a:r>
            <a:r>
              <a:rPr lang="en-US" sz="1200" dirty="0" smtClean="0"/>
              <a:t>use.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Don’t share personal information without knowing exactly who is on the receiving end. Use strong passwords with eight characters or more and a combination of letters, numbers, and symbols; kids should not </a:t>
            </a:r>
            <a:r>
              <a:rPr lang="en-US" sz="1200" dirty="0" smtClean="0"/>
              <a:t>share passwords with </a:t>
            </a:r>
            <a:r>
              <a:rPr lang="en-US" sz="1200" dirty="0"/>
              <a:t>anyone other than </a:t>
            </a:r>
            <a:r>
              <a:rPr lang="en-US" sz="1200" dirty="0" smtClean="0"/>
              <a:t>parents.</a:t>
            </a:r>
            <a:endParaRPr lang="en-US" sz="1200" dirty="0"/>
          </a:p>
          <a:p>
            <a:pPr marL="0" lvl="0" indent="0">
              <a:buNone/>
            </a:pPr>
            <a:endParaRPr lang="en-US" sz="1200" dirty="0"/>
          </a:p>
          <a:p>
            <a:pPr lvl="0"/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900" dirty="0" smtClean="0"/>
              <a:t>Federal </a:t>
            </a:r>
            <a:r>
              <a:rPr lang="en-US" sz="900" dirty="0"/>
              <a:t>Trade Commission, 2012 </a:t>
            </a:r>
          </a:p>
          <a:p>
            <a:pPr marL="0" lvl="0" indent="0">
              <a:buNone/>
            </a:pP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711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08C89"/>
                </a:solidFill>
              </a:rPr>
              <a:t>FRAUD &amp; PHISHING</a:t>
            </a:r>
            <a:endParaRPr lang="en-US" dirty="0">
              <a:solidFill>
                <a:srgbClr val="308C8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157" y="1600200"/>
            <a:ext cx="7174384" cy="50419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600" b="1" i="1" dirty="0">
                <a:solidFill>
                  <a:srgbClr val="308C89"/>
                </a:solidFill>
              </a:rPr>
              <a:t>Fraud</a:t>
            </a:r>
            <a:r>
              <a:rPr lang="en-US" sz="1600" b="1" i="1" dirty="0"/>
              <a:t> </a:t>
            </a:r>
            <a:r>
              <a:rPr lang="en-US" sz="1600" i="1" dirty="0"/>
              <a:t>is the intentional perversion of truth in order to induce another to part with something of value or to surrender a legal right. </a:t>
            </a:r>
            <a:r>
              <a:rPr lang="en-US" sz="1600" b="1" i="1" dirty="0">
                <a:solidFill>
                  <a:srgbClr val="308C89"/>
                </a:solidFill>
              </a:rPr>
              <a:t>Phishing </a:t>
            </a:r>
            <a:r>
              <a:rPr lang="en-US" sz="1600" i="1" dirty="0"/>
              <a:t>is a scam by which an email user is duped into revealing personal or confidential information that the scammer can use illicitly or </a:t>
            </a:r>
            <a:r>
              <a:rPr lang="en-US" sz="1600" i="1" dirty="0" smtClean="0"/>
              <a:t>fraudulently.</a:t>
            </a:r>
            <a:endParaRPr lang="en-US" sz="16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308C89"/>
                </a:solidFill>
              </a:rPr>
              <a:t>Did You Know?</a:t>
            </a:r>
            <a:endParaRPr lang="en-US" sz="1600" dirty="0">
              <a:solidFill>
                <a:srgbClr val="308C89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A study shows that 30% of teens have admitted to meeting someone online who claimed to be someone they were not, using fake photos and fake </a:t>
            </a:r>
            <a:r>
              <a:rPr lang="en-US" sz="1200" dirty="0" smtClean="0"/>
              <a:t>identities.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 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In 2012, 1 in 40 reported cases of identity theft were for adolescents ages 18 and </a:t>
            </a:r>
            <a:r>
              <a:rPr lang="en-US" sz="1200" dirty="0" smtClean="0"/>
              <a:t>below.</a:t>
            </a:r>
            <a:r>
              <a:rPr lang="en-US" sz="1200" baseline="30000" dirty="0" smtClean="0"/>
              <a:t>2</a:t>
            </a:r>
            <a:endParaRPr lang="en-US" sz="1200" baseline="30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308C89"/>
                </a:solidFill>
              </a:rPr>
              <a:t>Cyber Tips for Families</a:t>
            </a:r>
            <a:endParaRPr lang="en-US" sz="1600" dirty="0">
              <a:solidFill>
                <a:srgbClr val="308C89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Most organizations – banks, universities, companies, etc. – don’t ask for your personal information over email. Beware of requests to update or confirm your personal </a:t>
            </a:r>
            <a:r>
              <a:rPr lang="en-US" sz="1200" dirty="0" smtClean="0"/>
              <a:t>information.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Don’t open emails from strangers and avoid clicking on links for unfamiliar sites; if you think an offer is too good to be true, then it probably </a:t>
            </a:r>
            <a:r>
              <a:rPr lang="en-US" sz="1200" dirty="0" smtClean="0"/>
              <a:t>is.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Make sure you change your passwords often and avoid using the same password on multiple </a:t>
            </a:r>
            <a:r>
              <a:rPr lang="en-US" sz="1200" dirty="0" smtClean="0"/>
              <a:t>sites.</a:t>
            </a:r>
            <a:endParaRPr lang="en-US" sz="12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Always enter web addresses by hand instead of following </a:t>
            </a:r>
            <a:r>
              <a:rPr lang="en-US" sz="1200" dirty="0" smtClean="0"/>
              <a:t>links.</a:t>
            </a:r>
            <a:endParaRPr lang="en-US" sz="12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/>
              <a:t> </a:t>
            </a:r>
            <a:endParaRPr lang="en-US" sz="12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dirty="0"/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900" dirty="0" smtClean="0"/>
              <a:t>National Cyber Security Alliance, </a:t>
            </a:r>
            <a:r>
              <a:rPr lang="en-US" sz="900" dirty="0"/>
              <a:t>“Preparing Millennials to Lead id Cyberspace”, 2013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900" dirty="0" smtClean="0"/>
              <a:t>ITAC</a:t>
            </a:r>
            <a:r>
              <a:rPr lang="en-US" sz="900" dirty="0"/>
              <a:t>, 2012 Child Identity Fraud Report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866050" y="517919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66050" y="1128071"/>
            <a:ext cx="68207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546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B2865"/>
      </a:dk2>
      <a:lt2>
        <a:srgbClr val="8C3C8A"/>
      </a:lt2>
      <a:accent1>
        <a:srgbClr val="2B3676"/>
      </a:accent1>
      <a:accent2>
        <a:srgbClr val="3883BD"/>
      </a:accent2>
      <a:accent3>
        <a:srgbClr val="244B5C"/>
      </a:accent3>
      <a:accent4>
        <a:srgbClr val="308C89"/>
      </a:accent4>
      <a:accent5>
        <a:srgbClr val="968B37"/>
      </a:accent5>
      <a:accent6>
        <a:srgbClr val="D9AD33"/>
      </a:accent6>
      <a:hlink>
        <a:srgbClr val="47474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62856B7971684A9EF16D47A002D44B" ma:contentTypeVersion="0" ma:contentTypeDescription="Create a new document." ma:contentTypeScope="" ma:versionID="999394c3386893fb226ff0bf268dea8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8381748-2C36-4BE3-B8A6-E773C8C26D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6E1105C-E234-4439-B811-49C5ED7773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9F4619-D070-414C-91C5-5EEB14E03975}">
  <ds:schemaRefs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1515</Words>
  <Application>Microsoft Macintosh PowerPoint</Application>
  <PresentationFormat>On-screen Show (4:3)</PresentationFormat>
  <Paragraphs>113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STOP.THINK.CONNECT™  NATIONAL CYBERSECURITY AWARENESS CAMPAIGN</vt:lpstr>
      <vt:lpstr>ABOUT STOP.THINK.CONNECT.™</vt:lpstr>
      <vt:lpstr>CAMPAIGN’S GOAL AND OBJECTIVES</vt:lpstr>
      <vt:lpstr>DO YOUR KIDS KNOW MORE ABOUT THE INTERNET AND TECHNOLOGY THAN YOU DO?</vt:lpstr>
      <vt:lpstr>KIDS LEAD DIGITAL LIVES</vt:lpstr>
      <vt:lpstr>Getting Started</vt:lpstr>
      <vt:lpstr>CYBER ETHICS –  PREDATORS &amp; BULLIES</vt:lpstr>
      <vt:lpstr>IDENTITY THEFT</vt:lpstr>
      <vt:lpstr>FRAUD &amp; PHISHING</vt:lpstr>
      <vt:lpstr>MOBILE SECURITY </vt:lpstr>
      <vt:lpstr>CYBER EDUCATION</vt:lpstr>
      <vt:lpstr>RESOURCES AVAILABLE TO YOUR FAMILY</vt:lpstr>
      <vt:lpstr>CALL TO ACTION</vt:lpstr>
      <vt:lpstr>SECURING CYBERSPACE STARTS WITH YOU</vt:lpstr>
    </vt:vector>
  </TitlesOfParts>
  <Company>Fleishman-Hillard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caseya</dc:creator>
  <cp:lastModifiedBy>Chloe Reibold</cp:lastModifiedBy>
  <cp:revision>68</cp:revision>
  <cp:lastPrinted>2014-01-15T17:47:31Z</cp:lastPrinted>
  <dcterms:created xsi:type="dcterms:W3CDTF">2014-01-06T20:00:28Z</dcterms:created>
  <dcterms:modified xsi:type="dcterms:W3CDTF">2015-04-06T15:53:29Z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0x0101009662856B7971684A9EF16D47A002D44B</vt:lpwstr>
  </property>
</Properties>
</file>