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4"/>
  </p:sldMasterIdLst>
  <p:notesMasterIdLst>
    <p:notesMasterId r:id="rId32"/>
  </p:notesMasterIdLst>
  <p:handoutMasterIdLst>
    <p:handoutMasterId r:id="rId33"/>
  </p:handoutMasterIdLst>
  <p:sldIdLst>
    <p:sldId id="262" r:id="rId5"/>
    <p:sldId id="258" r:id="rId6"/>
    <p:sldId id="259" r:id="rId7"/>
    <p:sldId id="284" r:id="rId8"/>
    <p:sldId id="267" r:id="rId9"/>
    <p:sldId id="264" r:id="rId10"/>
    <p:sldId id="285" r:id="rId11"/>
    <p:sldId id="268" r:id="rId12"/>
    <p:sldId id="269" r:id="rId13"/>
    <p:sldId id="270" r:id="rId14"/>
    <p:sldId id="271" r:id="rId15"/>
    <p:sldId id="272" r:id="rId16"/>
    <p:sldId id="273" r:id="rId17"/>
    <p:sldId id="274" r:id="rId18"/>
    <p:sldId id="275" r:id="rId19"/>
    <p:sldId id="276" r:id="rId20"/>
    <p:sldId id="278" r:id="rId21"/>
    <p:sldId id="286" r:id="rId22"/>
    <p:sldId id="279" r:id="rId23"/>
    <p:sldId id="280" r:id="rId24"/>
    <p:sldId id="289" r:id="rId25"/>
    <p:sldId id="294" r:id="rId26"/>
    <p:sldId id="288" r:id="rId27"/>
    <p:sldId id="292" r:id="rId28"/>
    <p:sldId id="291" r:id="rId29"/>
    <p:sldId id="293" r:id="rId30"/>
    <p:sldId id="29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Times New Roman" pitchFamily="18" charset="0"/>
      </a:defRPr>
    </a:lvl1pPr>
    <a:lvl2pPr marL="457200" algn="l" rtl="0" fontAlgn="base">
      <a:spcBef>
        <a:spcPct val="0"/>
      </a:spcBef>
      <a:spcAft>
        <a:spcPct val="0"/>
      </a:spcAft>
      <a:defRPr kern="1200">
        <a:solidFill>
          <a:schemeClr val="tx1"/>
        </a:solidFill>
        <a:latin typeface="Comic Sans MS" pitchFamily="66" charset="0"/>
        <a:ea typeface="+mn-ea"/>
        <a:cs typeface="Times New Roman" pitchFamily="18" charset="0"/>
      </a:defRPr>
    </a:lvl2pPr>
    <a:lvl3pPr marL="914400" algn="l" rtl="0" fontAlgn="base">
      <a:spcBef>
        <a:spcPct val="0"/>
      </a:spcBef>
      <a:spcAft>
        <a:spcPct val="0"/>
      </a:spcAft>
      <a:defRPr kern="1200">
        <a:solidFill>
          <a:schemeClr val="tx1"/>
        </a:solidFill>
        <a:latin typeface="Comic Sans MS" pitchFamily="66" charset="0"/>
        <a:ea typeface="+mn-ea"/>
        <a:cs typeface="Times New Roman" pitchFamily="18" charset="0"/>
      </a:defRPr>
    </a:lvl3pPr>
    <a:lvl4pPr marL="1371600" algn="l" rtl="0" fontAlgn="base">
      <a:spcBef>
        <a:spcPct val="0"/>
      </a:spcBef>
      <a:spcAft>
        <a:spcPct val="0"/>
      </a:spcAft>
      <a:defRPr kern="1200">
        <a:solidFill>
          <a:schemeClr val="tx1"/>
        </a:solidFill>
        <a:latin typeface="Comic Sans MS" pitchFamily="66" charset="0"/>
        <a:ea typeface="+mn-ea"/>
        <a:cs typeface="Times New Roman" pitchFamily="18" charset="0"/>
      </a:defRPr>
    </a:lvl4pPr>
    <a:lvl5pPr marL="1828800" algn="l" rtl="0" fontAlgn="base">
      <a:spcBef>
        <a:spcPct val="0"/>
      </a:spcBef>
      <a:spcAft>
        <a:spcPct val="0"/>
      </a:spcAft>
      <a:defRPr kern="1200">
        <a:solidFill>
          <a:schemeClr val="tx1"/>
        </a:solidFill>
        <a:latin typeface="Comic Sans MS" pitchFamily="66" charset="0"/>
        <a:ea typeface="+mn-ea"/>
        <a:cs typeface="Times New Roman" pitchFamily="18" charset="0"/>
      </a:defRPr>
    </a:lvl5pPr>
    <a:lvl6pPr marL="2286000" algn="l" defTabSz="914400" rtl="0" eaLnBrk="1" latinLnBrk="0" hangingPunct="1">
      <a:defRPr kern="1200">
        <a:solidFill>
          <a:schemeClr val="tx1"/>
        </a:solidFill>
        <a:latin typeface="Comic Sans MS" pitchFamily="66" charset="0"/>
        <a:ea typeface="+mn-ea"/>
        <a:cs typeface="Times New Roman" pitchFamily="18" charset="0"/>
      </a:defRPr>
    </a:lvl6pPr>
    <a:lvl7pPr marL="2743200" algn="l" defTabSz="914400" rtl="0" eaLnBrk="1" latinLnBrk="0" hangingPunct="1">
      <a:defRPr kern="1200">
        <a:solidFill>
          <a:schemeClr val="tx1"/>
        </a:solidFill>
        <a:latin typeface="Comic Sans MS" pitchFamily="66" charset="0"/>
        <a:ea typeface="+mn-ea"/>
        <a:cs typeface="Times New Roman" pitchFamily="18" charset="0"/>
      </a:defRPr>
    </a:lvl7pPr>
    <a:lvl8pPr marL="3200400" algn="l" defTabSz="914400" rtl="0" eaLnBrk="1" latinLnBrk="0" hangingPunct="1">
      <a:defRPr kern="1200">
        <a:solidFill>
          <a:schemeClr val="tx1"/>
        </a:solidFill>
        <a:latin typeface="Comic Sans MS" pitchFamily="66" charset="0"/>
        <a:ea typeface="+mn-ea"/>
        <a:cs typeface="Times New Roman" pitchFamily="18" charset="0"/>
      </a:defRPr>
    </a:lvl8pPr>
    <a:lvl9pPr marL="3657600" algn="l" defTabSz="914400" rtl="0" eaLnBrk="1" latinLnBrk="0" hangingPunct="1">
      <a:defRPr kern="1200">
        <a:solidFill>
          <a:schemeClr val="tx1"/>
        </a:solidFill>
        <a:latin typeface="Comic Sans MS" pitchFamily="66"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ABABA"/>
    <a:srgbClr val="181CB0"/>
    <a:srgbClr val="E98AF6"/>
    <a:srgbClr val="ECC1FF"/>
    <a:srgbClr val="36004E"/>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9" autoAdjust="0"/>
    <p:restoredTop sz="86410" autoAdjust="0"/>
  </p:normalViewPr>
  <p:slideViewPr>
    <p:cSldViewPr>
      <p:cViewPr varScale="1">
        <p:scale>
          <a:sx n="55" d="100"/>
          <a:sy n="55" d="100"/>
        </p:scale>
        <p:origin x="-1104" y="-104"/>
      </p:cViewPr>
      <p:guideLst>
        <p:guide orient="horz" pos="2160"/>
        <p:guide pos="2880"/>
      </p:guideLst>
    </p:cSldViewPr>
  </p:slideViewPr>
  <p:outlineViewPr>
    <p:cViewPr>
      <p:scale>
        <a:sx n="33" d="100"/>
        <a:sy n="33" d="100"/>
      </p:scale>
      <p:origin x="0" y="9904"/>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924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924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924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DA2FC79-20CF-4C43-B729-56CB81118ED3}" type="slidenum">
              <a:rPr lang="en-US"/>
              <a:pPr/>
              <a:t>‹#›</a:t>
            </a:fld>
            <a:endParaRPr lang="en-US"/>
          </a:p>
        </p:txBody>
      </p:sp>
    </p:spTree>
    <p:extLst>
      <p:ext uri="{BB962C8B-B14F-4D97-AF65-F5344CB8AC3E}">
        <p14:creationId xmlns:p14="http://schemas.microsoft.com/office/powerpoint/2010/main" val="110107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E3FC46-1BE4-424C-AE59-2C9159B6BFA5}" type="slidenum">
              <a:rPr lang="en-US"/>
              <a:pPr/>
              <a:t>‹#›</a:t>
            </a:fld>
            <a:endParaRPr lang="en-US"/>
          </a:p>
        </p:txBody>
      </p:sp>
    </p:spTree>
    <p:extLst>
      <p:ext uri="{BB962C8B-B14F-4D97-AF65-F5344CB8AC3E}">
        <p14:creationId xmlns:p14="http://schemas.microsoft.com/office/powerpoint/2010/main" val="18541823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3FC46-1BE4-424C-AE59-2C9159B6BFA5}" type="slidenum">
              <a:rPr lang="en-US" smtClean="0"/>
              <a:pPr/>
              <a:t>5</a:t>
            </a:fld>
            <a:endParaRPr lang="en-US"/>
          </a:p>
        </p:txBody>
      </p:sp>
    </p:spTree>
    <p:extLst>
      <p:ext uri="{BB962C8B-B14F-4D97-AF65-F5344CB8AC3E}">
        <p14:creationId xmlns:p14="http://schemas.microsoft.com/office/powerpoint/2010/main" val="36926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EF931-8100-46A8-9549-F826280F8313}" type="slidenum">
              <a:rPr lang="en-US"/>
              <a:pPr/>
              <a:t>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B</a:t>
            </a:r>
          </a:p>
        </p:txBody>
      </p:sp>
    </p:spTree>
    <p:extLst>
      <p:ext uri="{BB962C8B-B14F-4D97-AF65-F5344CB8AC3E}">
        <p14:creationId xmlns:p14="http://schemas.microsoft.com/office/powerpoint/2010/main" val="137148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BDF7-4361-4723-8C9A-1C4D83801488}"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63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969D5-2130-4114-8CE5-23D96E7F13E5}" type="slidenum">
              <a:rPr lang="en-US" smtClean="0"/>
              <a:pPr/>
              <a:t>‹#›</a:t>
            </a:fld>
            <a:endParaRPr lang="en-US"/>
          </a:p>
        </p:txBody>
      </p:sp>
    </p:spTree>
    <p:extLst>
      <p:ext uri="{BB962C8B-B14F-4D97-AF65-F5344CB8AC3E}">
        <p14:creationId xmlns:p14="http://schemas.microsoft.com/office/powerpoint/2010/main" val="290682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F1B3E-C05B-45DE-9011-F606D1ECD333}"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7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ClipArt Placeholder 2"/>
          <p:cNvSpPr>
            <a:spLocks noGrp="1"/>
          </p:cNvSpPr>
          <p:nvPr>
            <p:ph type="clipArt" sz="half" idx="1"/>
          </p:nvPr>
        </p:nvSpPr>
        <p:spPr>
          <a:xfrm>
            <a:off x="685800" y="1828800"/>
            <a:ext cx="3771900" cy="3657600"/>
          </a:xfrm>
        </p:spPr>
        <p:txBody>
          <a:bodyPr/>
          <a:lstStyle/>
          <a:p>
            <a:endParaRPr lang="en-US"/>
          </a:p>
        </p:txBody>
      </p:sp>
      <p:sp>
        <p:nvSpPr>
          <p:cNvPr id="4" name="Text Placeholder 3"/>
          <p:cNvSpPr>
            <a:spLocks noGrp="1"/>
          </p:cNvSpPr>
          <p:nvPr>
            <p:ph type="body"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37F7B9D6-3149-4956-8A62-354A7F3CF0E3}" type="slidenum">
              <a:rPr lang="en-US"/>
              <a:pPr/>
              <a:t>‹#›</a:t>
            </a:fld>
            <a:endParaRPr lang="en-US"/>
          </a:p>
        </p:txBody>
      </p:sp>
    </p:spTree>
    <p:extLst>
      <p:ext uri="{BB962C8B-B14F-4D97-AF65-F5344CB8AC3E}">
        <p14:creationId xmlns:p14="http://schemas.microsoft.com/office/powerpoint/2010/main" val="179014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0100" y="1828800"/>
            <a:ext cx="3771900" cy="3657600"/>
          </a:xfrm>
        </p:spPr>
        <p:txBody>
          <a:bodyPr/>
          <a:lstStyle/>
          <a:p>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012F3CBF-2D54-41A9-A930-275EA87D5156}" type="slidenum">
              <a:rPr lang="en-US"/>
              <a:pPr/>
              <a:t>‹#›</a:t>
            </a:fld>
            <a:endParaRPr lang="en-US"/>
          </a:p>
        </p:txBody>
      </p:sp>
    </p:spTree>
    <p:extLst>
      <p:ext uri="{BB962C8B-B14F-4D97-AF65-F5344CB8AC3E}">
        <p14:creationId xmlns:p14="http://schemas.microsoft.com/office/powerpoint/2010/main" val="309318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91C0F-CC50-4EFC-BD15-82AE556763F1}" type="slidenum">
              <a:rPr lang="en-US" smtClean="0"/>
              <a:pPr/>
              <a:t>‹#›</a:t>
            </a:fld>
            <a:endParaRPr lang="en-US"/>
          </a:p>
        </p:txBody>
      </p:sp>
    </p:spTree>
    <p:extLst>
      <p:ext uri="{BB962C8B-B14F-4D97-AF65-F5344CB8AC3E}">
        <p14:creationId xmlns:p14="http://schemas.microsoft.com/office/powerpoint/2010/main" val="194131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328BD-1C60-4FBB-BB93-0A5FD62711F2}"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54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01CBE-6EBF-42A4-B978-CE5EEECA3E4C}" type="slidenum">
              <a:rPr lang="en-US" smtClean="0"/>
              <a:pPr/>
              <a:t>‹#›</a:t>
            </a:fld>
            <a:endParaRPr lang="en-US"/>
          </a:p>
        </p:txBody>
      </p:sp>
    </p:spTree>
    <p:extLst>
      <p:ext uri="{BB962C8B-B14F-4D97-AF65-F5344CB8AC3E}">
        <p14:creationId xmlns:p14="http://schemas.microsoft.com/office/powerpoint/2010/main" val="369607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78A1C-9D08-4700-AE5A-FFC5433F1407}" type="slidenum">
              <a:rPr lang="en-US" smtClean="0"/>
              <a:pPr/>
              <a:t>‹#›</a:t>
            </a:fld>
            <a:endParaRPr lang="en-US"/>
          </a:p>
        </p:txBody>
      </p:sp>
    </p:spTree>
    <p:extLst>
      <p:ext uri="{BB962C8B-B14F-4D97-AF65-F5344CB8AC3E}">
        <p14:creationId xmlns:p14="http://schemas.microsoft.com/office/powerpoint/2010/main" val="351295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6D279-672C-40DC-A80E-2D92635405F9}" type="slidenum">
              <a:rPr lang="en-US" smtClean="0"/>
              <a:pPr/>
              <a:t>‹#›</a:t>
            </a:fld>
            <a:endParaRPr lang="en-US"/>
          </a:p>
        </p:txBody>
      </p:sp>
    </p:spTree>
    <p:extLst>
      <p:ext uri="{BB962C8B-B14F-4D97-AF65-F5344CB8AC3E}">
        <p14:creationId xmlns:p14="http://schemas.microsoft.com/office/powerpoint/2010/main" val="350726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A5B13-B1AD-4CFC-A8BB-4CC1AD77576A}" type="slidenum">
              <a:rPr lang="en-US" smtClean="0"/>
              <a:pPr/>
              <a:t>‹#›</a:t>
            </a:fld>
            <a:endParaRPr lang="en-US"/>
          </a:p>
        </p:txBody>
      </p:sp>
    </p:spTree>
    <p:extLst>
      <p:ext uri="{BB962C8B-B14F-4D97-AF65-F5344CB8AC3E}">
        <p14:creationId xmlns:p14="http://schemas.microsoft.com/office/powerpoint/2010/main" val="383458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91718-FC5E-45B7-9097-CDE2355D8C62}" type="slidenum">
              <a:rPr lang="en-US" smtClean="0"/>
              <a:pPr/>
              <a:t>‹#›</a:t>
            </a:fld>
            <a:endParaRPr lang="en-US"/>
          </a:p>
        </p:txBody>
      </p:sp>
    </p:spTree>
    <p:extLst>
      <p:ext uri="{BB962C8B-B14F-4D97-AF65-F5344CB8AC3E}">
        <p14:creationId xmlns:p14="http://schemas.microsoft.com/office/powerpoint/2010/main" val="333569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94469-A365-4A73-946D-22348D170502}"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11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AB2F78-B673-4FD0-B110-6D70C54A5102}"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0662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ds.yahoo.com/_ylt=A9iby4IP3tREuToAveSJzbkF;_ylu=X3oDMTBjcXBoZjEwBHBvcwMzBHNlYwNzcg--/SIG=1f96aabdg/EXP=1154887567/**http:/images.search.yahoo.com/search/images/view?back=http://images.search.yahoo.com/search/images?p=Bells&amp;ei=UTF-8&amp;fr=FP-tab-web-t400&amp;b=1&amp;w=300&amp;h=300&amp;imgurl=www.lil-inspirations.com/images/wedding_bells_with_doves.jpg&amp;rurl=http://www.lil-inspirations.com/wedding_bells_doves.htm&amp;size=13.8kB&amp;name=wedding_bells_with_doves.jpg&amp;p=Bells&amp;type=jpeg&amp;no=3&amp;tt=434,076&amp;ei=UTF-8" TargetMode="Externa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yahoo.com/s/355213" TargetMode="Externa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hyperlink" Target="https://quizlet.com/subject/spanish/"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tudyspanish.com/grammar" TargetMode="External"/><Relationship Id="rId4" Type="http://schemas.openxmlformats.org/officeDocument/2006/relationships/hyperlink" Target="https://www.drlemon.com/Grammar/verbs.html" TargetMode="External"/><Relationship Id="rId5" Type="http://schemas.openxmlformats.org/officeDocument/2006/relationships/hyperlink" Target="https://www.laits.utexas.edu/spe/siteindex.php" TargetMode="External"/><Relationship Id="rId1" Type="http://schemas.openxmlformats.org/officeDocument/2006/relationships/slideLayout" Target="../slideLayouts/slideLayout2.xml"/><Relationship Id="rId2" Type="http://schemas.openxmlformats.org/officeDocument/2006/relationships/hyperlink" Target="https://personal.colby.edu/~bknelson/SL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panishdict.com/guide/category/verbs" TargetMode="External"/><Relationship Id="rId4" Type="http://schemas.openxmlformats.org/officeDocument/2006/relationships/hyperlink" Target="https://www.spanishdict.com/vocabulary" TargetMode="External"/><Relationship Id="rId5" Type="http://schemas.openxmlformats.org/officeDocument/2006/relationships/hyperlink" Target="http://www.bbc.co.uk/languages/spanish/mividaloca/full_details.shtml" TargetMode="External"/><Relationship Id="rId6" Type="http://schemas.openxmlformats.org/officeDocument/2006/relationships/hyperlink" Target="https://en.duolingo.com/course/es/en/Learn-Spanish" TargetMode="External"/><Relationship Id="rId1" Type="http://schemas.openxmlformats.org/officeDocument/2006/relationships/slideLayout" Target="../slideLayouts/slideLayout2.xml"/><Relationship Id="rId2" Type="http://schemas.openxmlformats.org/officeDocument/2006/relationships/hyperlink" Target="https://www.todo-claro.com/e_index.ph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rds.yahoo.com/_ylt=A9iby4EewtREWlIAKQqJzbkF;_ylu=X3oDMTBjdmNoOTVjBHBvcwMyBHNlYwNzcg--/SIG=1ej3ndah0/EXP=1154880414/**http:/images.search.yahoo.com/search/images/view?back=http://images.search.yahoo.com/search/images?p=student+desk&amp;ei=UTF-8&amp;fr=FP-tab-img-t-t400&amp;x=wrt&amp;w=448&amp;h=364&amp;imgurl=www.lyman.k12.sd.us/images/student%20desk.gif&amp;rurl=http://www.lyman.k12.sd.us/images&amp;size=8.6kB&amp;name=student+desk.gif&amp;p=student+desk&amp;type=gif&amp;no=2&amp;tt=18,111&amp;ei=UTF-8" TargetMode="External"/><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TimmS@leonschools.net" TargetMode="External"/><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rds.yahoo.com/_ylt=A9iby6BHzdREc8cAfpWJzbkF;_ylu=X3oDMTBjMHZkMjZyBHBvcwMxBHNlYwNzcg--/SIG=1ecouv6qm/EXP=1154883271/**http:/images.search.yahoo.com/search/images/view?back=http://images.search.yahoo.com/search/images?p=REPORT+CARD&amp;ei=UTF-8&amp;fr=FP-tab-img-t-t400&amp;x=wrt&amp;w=720&amp;h=594&amp;imgurl=www.lttechno.com/images/report%20card.jpg&amp;rurl=http://www.lttechno.com/images&amp;size=90.2kB&amp;name=report+card.jpg&amp;p=REPORT+CARD&amp;type=jpeg&amp;no=1&amp;tt=126,376&amp;ei=UTF-8" TargetMode="External"/><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ds.yahoo.com/_ylt=A9iby4So4NREf1QAc9KJzbkF;_ylu=X3oDMTBkYzBxNmRrBHBvcwMyNgRzZWMDc3I-/SIG=1lec32kab/EXP=1154888232/**http:/images.search.yahoo.com/search/images/view?back=http://images.search.yahoo.com/search/images?p=Teacher+and+parent+conference&amp;ei=UTF-8&amp;qp_p=teacher+parent+conference&amp;imgsz=all&amp;fr=FP-tab-web-t400&amp;b=21&amp;w=304&amp;h=250&amp;imgurl=img.timeinc.net/realsimple/images/0305_KNOW_HOW_conference.jpg&amp;rurl=http://www.realsimple.com/realsimple/web/features/article/0,16466,1018445-1018439,00.html&amp;size=29.3kB&amp;name=0305_KNOW_HOW_conference.jpg&amp;p=Teacher+and+parent+conference&amp;type=jpeg&amp;no=26&amp;tt=673&amp;ei=UTF-8" TargetMode="Externa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pattFill prst="pct90">
          <a:fgClr>
            <a:schemeClr val="tx2">
              <a:lumMod val="50000"/>
              <a:lumOff val="50000"/>
            </a:schemeClr>
          </a:fgClr>
          <a:bgClr>
            <a:schemeClr val="accent6"/>
          </a:bgClr>
        </a:patt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391400" y="1676400"/>
            <a:ext cx="165100" cy="76200"/>
          </a:xfrm>
        </p:spPr>
        <p:txBody>
          <a:bodyPr>
            <a:normAutofit fontScale="90000"/>
          </a:bodyPr>
          <a:lstStyle/>
          <a:p>
            <a:r>
              <a:rPr lang="en-US" sz="6000" dirty="0">
                <a:latin typeface="Bangla MN"/>
                <a:cs typeface="Bangla MN"/>
              </a:rPr>
              <a:t> </a:t>
            </a:r>
          </a:p>
        </p:txBody>
      </p:sp>
      <p:sp>
        <p:nvSpPr>
          <p:cNvPr id="2" name="Rectangle 1"/>
          <p:cNvSpPr/>
          <p:nvPr/>
        </p:nvSpPr>
        <p:spPr>
          <a:xfrm>
            <a:off x="0" y="1676400"/>
            <a:ext cx="9144000" cy="5170646"/>
          </a:xfrm>
          <a:prstGeom prst="rect">
            <a:avLst/>
          </a:prstGeom>
        </p:spPr>
        <p:txBody>
          <a:bodyPr wrap="square">
            <a:spAutoFit/>
          </a:bodyPr>
          <a:lstStyle/>
          <a:p>
            <a:pPr algn="ctr">
              <a:buFontTx/>
              <a:buNone/>
            </a:pPr>
            <a:r>
              <a:rPr lang="es-EC" sz="6600" b="1" dirty="0">
                <a:solidFill>
                  <a:srgbClr val="DDDDDD"/>
                </a:solidFill>
                <a:effectLst>
                  <a:outerShdw blurRad="38100" dist="38100" dir="2700000" algn="tl">
                    <a:srgbClr val="000000"/>
                  </a:outerShdw>
                </a:effectLst>
                <a:latin typeface="Tempus Sans ITC" panose="04020404030D07020202" pitchFamily="82" charset="0"/>
              </a:rPr>
              <a:t>¡Bienvenidos a la clase de español!</a:t>
            </a:r>
            <a:endParaRPr lang="es-EC" sz="11500" b="1" dirty="0">
              <a:solidFill>
                <a:srgbClr val="DDDDDD"/>
              </a:solidFill>
              <a:effectLst>
                <a:outerShdw blurRad="38100" dist="38100" dir="2700000" algn="tl">
                  <a:srgbClr val="000000"/>
                </a:outerShdw>
              </a:effectLst>
              <a:latin typeface="Tempus Sans ITC" panose="04020404030D07020202" pitchFamily="82" charset="0"/>
            </a:endParaRPr>
          </a:p>
          <a:p>
            <a:pPr algn="ctr">
              <a:buFontTx/>
              <a:buNone/>
            </a:pPr>
            <a:endParaRPr lang="es-EC" sz="6600" b="1" dirty="0">
              <a:solidFill>
                <a:srgbClr val="DDDDDD"/>
              </a:solidFill>
              <a:effectLst>
                <a:outerShdw blurRad="38100" dist="38100" dir="2700000" algn="tl">
                  <a:srgbClr val="000000"/>
                </a:outerShdw>
              </a:effectLst>
              <a:latin typeface="Tempus Sans ITC" panose="04020404030D07020202" pitchFamily="82" charset="0"/>
            </a:endParaRPr>
          </a:p>
          <a:p>
            <a:pPr algn="ctr">
              <a:buFontTx/>
              <a:buNone/>
            </a:pPr>
            <a:r>
              <a:rPr lang="es-EC" sz="6600" b="1" dirty="0">
                <a:solidFill>
                  <a:srgbClr val="DDDDDD"/>
                </a:solidFill>
                <a:effectLst>
                  <a:outerShdw blurRad="38100" dist="38100" dir="2700000" algn="tl">
                    <a:srgbClr val="000000"/>
                  </a:outerShdw>
                </a:effectLst>
                <a:latin typeface="Tempus Sans ITC" panose="04020404030D07020202" pitchFamily="82" charset="0"/>
              </a:rPr>
              <a:t>Dra. </a:t>
            </a:r>
            <a:r>
              <a:rPr lang="es-EC" sz="6600" b="1" dirty="0" err="1">
                <a:solidFill>
                  <a:srgbClr val="DDDDDD"/>
                </a:solidFill>
                <a:effectLst>
                  <a:outerShdw blurRad="38100" dist="38100" dir="2700000" algn="tl">
                    <a:srgbClr val="000000"/>
                  </a:outerShdw>
                </a:effectLst>
                <a:latin typeface="Tempus Sans ITC" panose="04020404030D07020202" pitchFamily="82" charset="0"/>
              </a:rPr>
              <a:t>Vogel</a:t>
            </a:r>
            <a:endParaRPr lang="es-EC" sz="6600" b="1" dirty="0">
              <a:solidFill>
                <a:srgbClr val="DDDDDD"/>
              </a:solidFill>
              <a:effectLst>
                <a:outerShdw blurRad="38100" dist="38100" dir="2700000" algn="tl">
                  <a:srgbClr val="000000"/>
                </a:outerShdw>
              </a:effectLst>
              <a:latin typeface="Tempus Sans ITC" panose="04020404030D07020202" pitchFamily="82" charset="0"/>
            </a:endParaRPr>
          </a:p>
          <a:p>
            <a:pPr algn="ctr">
              <a:buFontTx/>
              <a:buNone/>
            </a:pPr>
            <a:r>
              <a:rPr lang="es-EC" sz="6600" b="1" dirty="0">
                <a:solidFill>
                  <a:srgbClr val="DDDDDD"/>
                </a:solidFill>
                <a:effectLst>
                  <a:outerShdw blurRad="38100" dist="38100" dir="2700000" algn="tl">
                    <a:srgbClr val="000000"/>
                  </a:outerShdw>
                </a:effectLst>
                <a:latin typeface="Tempus Sans ITC" panose="04020404030D07020202" pitchFamily="82" charset="0"/>
              </a:rPr>
              <a:t>7-207</a:t>
            </a:r>
          </a:p>
        </p:txBody>
      </p:sp>
      <p:pic>
        <p:nvPicPr>
          <p:cNvPr id="5" name="Picture 4"/>
          <p:cNvPicPr>
            <a:picLocks noChangeAspect="1"/>
          </p:cNvPicPr>
          <p:nvPr/>
        </p:nvPicPr>
        <p:blipFill>
          <a:blip r:embed="rId2"/>
          <a:stretch>
            <a:fillRect/>
          </a:stretch>
        </p:blipFill>
        <p:spPr>
          <a:xfrm>
            <a:off x="0" y="0"/>
            <a:ext cx="9144000" cy="1371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19200" y="533400"/>
            <a:ext cx="6870700" cy="838200"/>
          </a:xfrm>
        </p:spPr>
        <p:txBody>
          <a:bodyPr>
            <a:normAutofit fontScale="90000"/>
          </a:bodyPr>
          <a:lstStyle/>
          <a:p>
            <a:r>
              <a:rPr lang="en-US" sz="6000" dirty="0">
                <a:latin typeface="Bangla MN"/>
                <a:cs typeface="Bangla MN"/>
              </a:rPr>
              <a:t>Bell Ringer Activity</a:t>
            </a:r>
          </a:p>
        </p:txBody>
      </p:sp>
      <p:pic>
        <p:nvPicPr>
          <p:cNvPr id="52232" name="Picture 8" descr="Go to fullsize image">
            <a:hlinkClick r:id="rId2"/>
          </p:cNvPr>
          <p:cNvPicPr>
            <a:picLocks noGrp="1" noChangeAspect="1" noChangeArrowheads="1"/>
          </p:cNvPicPr>
          <p:nvPr>
            <p:ph type="clipArt" sz="half" idx="1"/>
          </p:nvPr>
        </p:nvPicPr>
        <p:blipFill>
          <a:blip r:embed="rId3" cstate="print"/>
          <a:stretch>
            <a:fillRect/>
          </a:stretch>
        </p:blipFill>
        <p:spPr>
          <a:xfrm>
            <a:off x="1133475" y="2124075"/>
            <a:ext cx="2828925" cy="2828925"/>
          </a:xfrm>
          <a:prstGeom prst="rect">
            <a:avLst/>
          </a:prstGeom>
          <a:ln w="228600" cap="sq" cmpd="thickThin">
            <a:solidFill>
              <a:srgbClr val="000000"/>
            </a:solidFill>
            <a:prstDash val="solid"/>
            <a:miter lim="800000"/>
          </a:ln>
          <a:effectLst>
            <a:innerShdw blurRad="76200">
              <a:srgbClr val="000000"/>
            </a:innerShdw>
          </a:effectLst>
        </p:spPr>
      </p:pic>
      <p:sp>
        <p:nvSpPr>
          <p:cNvPr id="52228" name="Rectangle 4"/>
          <p:cNvSpPr>
            <a:spLocks noGrp="1" noChangeArrowheads="1"/>
          </p:cNvSpPr>
          <p:nvPr>
            <p:ph type="body" sz="half" idx="2"/>
          </p:nvPr>
        </p:nvSpPr>
        <p:spPr>
          <a:xfrm>
            <a:off x="4610100" y="1828800"/>
            <a:ext cx="4076700" cy="4572000"/>
          </a:xfrm>
        </p:spPr>
        <p:txBody>
          <a:bodyPr>
            <a:normAutofit fontScale="77500" lnSpcReduction="20000"/>
          </a:bodyPr>
          <a:lstStyle/>
          <a:p>
            <a:pPr>
              <a:lnSpc>
                <a:spcPct val="110000"/>
              </a:lnSpc>
            </a:pPr>
            <a:r>
              <a:rPr lang="en-US" sz="2800" dirty="0">
                <a:latin typeface="Bangla MN"/>
                <a:cs typeface="Bangla MN"/>
              </a:rPr>
              <a:t>Bell work will be on the front board every day.</a:t>
            </a:r>
          </a:p>
          <a:p>
            <a:pPr>
              <a:lnSpc>
                <a:spcPct val="110000"/>
              </a:lnSpc>
            </a:pPr>
            <a:r>
              <a:rPr lang="en-US" sz="2800" dirty="0">
                <a:latin typeface="Bangla MN"/>
                <a:cs typeface="Bangla MN"/>
              </a:rPr>
              <a:t>You are to begin when the bell rings.</a:t>
            </a:r>
          </a:p>
          <a:p>
            <a:pPr>
              <a:lnSpc>
                <a:spcPct val="110000"/>
              </a:lnSpc>
            </a:pPr>
            <a:r>
              <a:rPr lang="en-US" sz="2800" dirty="0">
                <a:latin typeface="Bangla MN"/>
                <a:cs typeface="Bangla MN"/>
              </a:rPr>
              <a:t>This activity should take approx. 5 min. or so.</a:t>
            </a:r>
          </a:p>
          <a:p>
            <a:pPr>
              <a:lnSpc>
                <a:spcPct val="110000"/>
              </a:lnSpc>
            </a:pPr>
            <a:r>
              <a:rPr lang="en-US" sz="2800" b="1" u="sng" dirty="0">
                <a:latin typeface="Bangla MN"/>
                <a:cs typeface="Bangla MN"/>
              </a:rPr>
              <a:t>Bell Work</a:t>
            </a:r>
            <a:r>
              <a:rPr lang="en-US" sz="2800" dirty="0">
                <a:latin typeface="Bangla MN"/>
                <a:cs typeface="Bangla MN"/>
              </a:rPr>
              <a:t>:  ‘Verb of the day’ or ‘Word of the day’ or review of past material</a:t>
            </a:r>
          </a:p>
          <a:p>
            <a:pPr>
              <a:lnSpc>
                <a:spcPct val="110000"/>
              </a:lnSpc>
            </a:pPr>
            <a:r>
              <a:rPr lang="en-US" sz="2800" dirty="0">
                <a:latin typeface="Bangla MN"/>
                <a:cs typeface="Bangla MN"/>
              </a:rPr>
              <a:t>You will be tested on Bell Ringers.</a:t>
            </a:r>
          </a:p>
        </p:txBody>
      </p:sp>
      <p:sp>
        <p:nvSpPr>
          <p:cNvPr id="52229" name="Rectangle 5"/>
          <p:cNvSpPr>
            <a:spLocks noChangeArrowheads="1"/>
          </p:cNvSpPr>
          <p:nvPr/>
        </p:nvSpPr>
        <p:spPr bwMode="auto">
          <a:xfrm>
            <a:off x="206375" y="2686050"/>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2590800" y="6400800"/>
            <a:ext cx="9144000" cy="0"/>
          </a:xfrm>
          <a:prstGeom prst="rect">
            <a:avLst/>
          </a:prstGeom>
          <a:noFill/>
          <a:ln w="9525">
            <a:noFill/>
            <a:miter lim="800000"/>
            <a:headEnd/>
            <a:tailEnd/>
          </a:ln>
          <a:effectLst/>
        </p:spPr>
        <p:txBody>
          <a:bodyPr>
            <a:spAutoFit/>
          </a:bodyPr>
          <a:lstStyle/>
          <a:p>
            <a:endParaRPr lang="en-US"/>
          </a:p>
        </p:txBody>
      </p:sp>
      <p:sp>
        <p:nvSpPr>
          <p:cNvPr id="53257" name="Rectangle 9"/>
          <p:cNvSpPr>
            <a:spLocks noChangeArrowheads="1"/>
          </p:cNvSpPr>
          <p:nvPr/>
        </p:nvSpPr>
        <p:spPr bwMode="auto">
          <a:xfrm>
            <a:off x="777195" y="487008"/>
            <a:ext cx="7924800" cy="2308324"/>
          </a:xfrm>
          <a:prstGeom prst="rect">
            <a:avLst/>
          </a:prstGeom>
          <a:noFill/>
          <a:ln w="9525">
            <a:noFill/>
            <a:miter lim="800000"/>
            <a:headEnd/>
            <a:tailEnd/>
          </a:ln>
          <a:effectLst/>
        </p:spPr>
        <p:txBody>
          <a:bodyPr wrap="square">
            <a:spAutoFit/>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WHAT HAPPENS WHEN YOU DON’T FOLLOW THE RULES!</a:t>
            </a:r>
          </a:p>
        </p:txBody>
      </p:sp>
      <p:sp>
        <p:nvSpPr>
          <p:cNvPr id="53265" name="Rectangle 17"/>
          <p:cNvSpPr>
            <a:spLocks noChangeArrowheads="1"/>
          </p:cNvSpPr>
          <p:nvPr/>
        </p:nvSpPr>
        <p:spPr bwMode="auto">
          <a:xfrm>
            <a:off x="165100" y="2846388"/>
            <a:ext cx="9144000" cy="0"/>
          </a:xfrm>
          <a:prstGeom prst="rect">
            <a:avLst/>
          </a:prstGeom>
          <a:noFill/>
          <a:ln w="9525">
            <a:noFill/>
            <a:miter lim="800000"/>
            <a:headEnd/>
            <a:tailEnd/>
          </a:ln>
          <a:effectLst/>
        </p:spPr>
        <p:txBody>
          <a:bodyPr>
            <a:spAutoFit/>
          </a:bodyPr>
          <a:lstStyle/>
          <a:p>
            <a:endParaRPr lang="en-US"/>
          </a:p>
        </p:txBody>
      </p:sp>
      <p:sp>
        <p:nvSpPr>
          <p:cNvPr id="53268" name="Rectangle 20"/>
          <p:cNvSpPr>
            <a:spLocks noChangeArrowheads="1"/>
          </p:cNvSpPr>
          <p:nvPr/>
        </p:nvSpPr>
        <p:spPr bwMode="auto">
          <a:xfrm>
            <a:off x="-474663" y="250825"/>
            <a:ext cx="9144001" cy="0"/>
          </a:xfrm>
          <a:prstGeom prst="rect">
            <a:avLst/>
          </a:prstGeom>
          <a:noFill/>
          <a:ln w="9525">
            <a:noFill/>
            <a:miter lim="800000"/>
            <a:headEnd/>
            <a:tailEnd/>
          </a:ln>
          <a:effectLst/>
        </p:spPr>
        <p:txBody>
          <a:bodyPr>
            <a:spAutoFit/>
          </a:bodyPr>
          <a:lstStyle/>
          <a:p>
            <a:endParaRPr lang="en-US"/>
          </a:p>
        </p:txBody>
      </p:sp>
      <p:sp>
        <p:nvSpPr>
          <p:cNvPr id="53277" name="Rectangle 29"/>
          <p:cNvSpPr>
            <a:spLocks noChangeArrowheads="1"/>
          </p:cNvSpPr>
          <p:nvPr/>
        </p:nvSpPr>
        <p:spPr bwMode="auto">
          <a:xfrm>
            <a:off x="0" y="-593725"/>
            <a:ext cx="9144000" cy="0"/>
          </a:xfrm>
          <a:prstGeom prst="rect">
            <a:avLst/>
          </a:prstGeom>
          <a:noFill/>
          <a:ln w="9525">
            <a:noFill/>
            <a:miter lim="800000"/>
            <a:headEnd/>
            <a:tailEnd/>
          </a:ln>
          <a:effectLst/>
        </p:spPr>
        <p:txBody>
          <a:bodyPr>
            <a:spAutoFit/>
          </a:bodyPr>
          <a:lstStyle/>
          <a:p>
            <a:endParaRPr lang="en-US"/>
          </a:p>
        </p:txBody>
      </p:sp>
      <p:pic>
        <p:nvPicPr>
          <p:cNvPr id="53294" name="Picture 46" descr="crying_kid"/>
          <p:cNvPicPr>
            <a:picLocks noChangeAspect="1" noChangeArrowheads="1"/>
          </p:cNvPicPr>
          <p:nvPr/>
        </p:nvPicPr>
        <p:blipFill>
          <a:blip r:embed="rId2" cstate="print"/>
          <a:srcRect/>
          <a:stretch>
            <a:fillRect/>
          </a:stretch>
        </p:blipFill>
        <p:spPr bwMode="auto">
          <a:xfrm>
            <a:off x="3213100" y="3031514"/>
            <a:ext cx="3048000" cy="304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429000" y="25400"/>
            <a:ext cx="4953000" cy="2438400"/>
          </a:xfrm>
        </p:spPr>
        <p:txBody>
          <a:bodyPr/>
          <a:lstStyle/>
          <a:p>
            <a:r>
              <a:rPr lang="en-US" sz="9600" b="1" dirty="0">
                <a:effectLst>
                  <a:outerShdw blurRad="38100" dist="38100" dir="2700000" algn="tl">
                    <a:srgbClr val="FFFFFF"/>
                  </a:outerShdw>
                </a:effectLst>
                <a:latin typeface="Bangla MN"/>
                <a:cs typeface="Bangla MN"/>
              </a:rPr>
              <a:t>Big</a:t>
            </a:r>
            <a:r>
              <a:rPr lang="en-US" sz="2400" b="1" dirty="0">
                <a:effectLst>
                  <a:outerShdw blurRad="38100" dist="38100" dir="2700000" algn="tl">
                    <a:srgbClr val="FFFFFF"/>
                  </a:outerShdw>
                </a:effectLst>
                <a:latin typeface="Bangla MN"/>
                <a:cs typeface="Bangla MN"/>
              </a:rPr>
              <a:t> Trouble</a:t>
            </a:r>
          </a:p>
        </p:txBody>
      </p:sp>
      <p:pic>
        <p:nvPicPr>
          <p:cNvPr id="54315" name="Picture 43" descr="boy_-_scared_2"/>
          <p:cNvPicPr>
            <a:picLocks noGrp="1" noChangeAspect="1" noChangeArrowheads="1"/>
          </p:cNvPicPr>
          <p:nvPr>
            <p:ph type="clipArt" sz="half" idx="1"/>
          </p:nvPr>
        </p:nvPicPr>
        <p:blipFill>
          <a:blip r:embed="rId2" cstate="print"/>
          <a:stretch>
            <a:fillRect/>
          </a:stretch>
        </p:blipFill>
        <p:spPr>
          <a:xfrm>
            <a:off x="936509" y="1828800"/>
            <a:ext cx="3270481"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4276" name="Rectangle 4"/>
          <p:cNvSpPr>
            <a:spLocks noGrp="1" noChangeArrowheads="1"/>
          </p:cNvSpPr>
          <p:nvPr>
            <p:ph type="body" sz="half" idx="2"/>
          </p:nvPr>
        </p:nvSpPr>
        <p:spPr>
          <a:xfrm>
            <a:off x="5372100" y="2514600"/>
            <a:ext cx="3771900" cy="3657600"/>
          </a:xfrm>
        </p:spPr>
        <p:txBody>
          <a:bodyPr>
            <a:normAutofit lnSpcReduction="10000"/>
          </a:bodyPr>
          <a:lstStyle/>
          <a:p>
            <a:pPr marL="533400" indent="-533400">
              <a:lnSpc>
                <a:spcPct val="90000"/>
              </a:lnSpc>
              <a:buFontTx/>
              <a:buAutoNum type="arabicPeriod"/>
            </a:pPr>
            <a:r>
              <a:rPr lang="en-US" sz="2800" dirty="0">
                <a:latin typeface="Bangla MN"/>
                <a:cs typeface="Bangla MN"/>
              </a:rPr>
              <a:t>Verbal Warning.</a:t>
            </a:r>
          </a:p>
          <a:p>
            <a:pPr marL="533400" indent="-533400">
              <a:lnSpc>
                <a:spcPct val="90000"/>
              </a:lnSpc>
              <a:buFontTx/>
              <a:buAutoNum type="arabicPeriod"/>
            </a:pPr>
            <a:r>
              <a:rPr lang="en-US" sz="2800" dirty="0">
                <a:latin typeface="Bangla MN"/>
                <a:cs typeface="Bangla MN"/>
              </a:rPr>
              <a:t>Lunch Detention.</a:t>
            </a:r>
          </a:p>
          <a:p>
            <a:pPr marL="533400" indent="-533400">
              <a:lnSpc>
                <a:spcPct val="90000"/>
              </a:lnSpc>
              <a:buFontTx/>
              <a:buAutoNum type="arabicPeriod"/>
            </a:pPr>
            <a:r>
              <a:rPr lang="en-US" sz="2800" dirty="0">
                <a:latin typeface="Bangla MN"/>
                <a:cs typeface="Bangla MN"/>
              </a:rPr>
              <a:t>Phone call to parents.</a:t>
            </a:r>
          </a:p>
          <a:p>
            <a:pPr marL="533400" indent="-533400">
              <a:lnSpc>
                <a:spcPct val="90000"/>
              </a:lnSpc>
              <a:buFontTx/>
              <a:buAutoNum type="arabicPeriod"/>
            </a:pPr>
            <a:r>
              <a:rPr lang="en-US" sz="2800" dirty="0">
                <a:latin typeface="Bangla MN"/>
                <a:cs typeface="Bangla MN"/>
              </a:rPr>
              <a:t>Referral.</a:t>
            </a:r>
          </a:p>
          <a:p>
            <a:pPr marL="533400" indent="-533400">
              <a:lnSpc>
                <a:spcPct val="90000"/>
              </a:lnSpc>
              <a:buFontTx/>
              <a:buAutoNum type="arabicPeriod"/>
            </a:pPr>
            <a:r>
              <a:rPr lang="en-US" sz="2800" dirty="0">
                <a:latin typeface="Bangla MN"/>
                <a:cs typeface="Bangla MN"/>
              </a:rPr>
              <a:t>Teacher-Parent conference.</a:t>
            </a:r>
          </a:p>
          <a:p>
            <a:pPr marL="533400" indent="-533400">
              <a:lnSpc>
                <a:spcPct val="90000"/>
              </a:lnSpc>
              <a:buFontTx/>
              <a:buNone/>
            </a:pPr>
            <a:endParaRPr lang="en-US" sz="2800" dirty="0">
              <a:latin typeface="Bangla MN"/>
              <a:cs typeface="Bangla MN"/>
            </a:endParaRPr>
          </a:p>
        </p:txBody>
      </p:sp>
      <p:sp>
        <p:nvSpPr>
          <p:cNvPr id="54283" name="Rectangle 11"/>
          <p:cNvSpPr>
            <a:spLocks noChangeArrowheads="1"/>
          </p:cNvSpPr>
          <p:nvPr/>
        </p:nvSpPr>
        <p:spPr bwMode="auto">
          <a:xfrm>
            <a:off x="0" y="3055938"/>
            <a:ext cx="9144000" cy="260350"/>
          </a:xfrm>
          <a:prstGeom prst="rect">
            <a:avLst/>
          </a:prstGeom>
          <a:noFill/>
          <a:ln w="9525">
            <a:noFill/>
            <a:miter lim="800000"/>
            <a:headEnd/>
            <a:tailEnd/>
          </a:ln>
          <a:effectLst/>
        </p:spPr>
        <p:txBody>
          <a:bodyPr lIns="872850">
            <a:spAutoFit/>
          </a:bodyPr>
          <a:lstStyle/>
          <a:p>
            <a:r>
              <a:rPr lang="en-US" sz="1100">
                <a:latin typeface="Times New Roman" pitchFamily="18" charset="0"/>
              </a:rPr>
              <a:t> </a:t>
            </a:r>
            <a:endParaRPr lang="en-US" sz="2400">
              <a:latin typeface="Times New Roman" pitchFamily="18" charset="0"/>
            </a:endParaRPr>
          </a:p>
        </p:txBody>
      </p:sp>
      <p:sp>
        <p:nvSpPr>
          <p:cNvPr id="54286" name="Rectangle 14"/>
          <p:cNvSpPr>
            <a:spLocks noChangeArrowheads="1"/>
          </p:cNvSpPr>
          <p:nvPr/>
        </p:nvSpPr>
        <p:spPr bwMode="auto">
          <a:xfrm>
            <a:off x="-192088" y="22225"/>
            <a:ext cx="9144001" cy="0"/>
          </a:xfrm>
          <a:prstGeom prst="rect">
            <a:avLst/>
          </a:prstGeom>
          <a:noFill/>
          <a:ln w="9525">
            <a:noFill/>
            <a:miter lim="800000"/>
            <a:headEnd/>
            <a:tailEnd/>
          </a:ln>
          <a:effectLst/>
        </p:spPr>
        <p:txBody>
          <a:bodyPr>
            <a:spAutoFit/>
          </a:bodyPr>
          <a:lstStyle/>
          <a:p>
            <a:endParaRPr lang="en-US"/>
          </a:p>
        </p:txBody>
      </p:sp>
      <p:sp>
        <p:nvSpPr>
          <p:cNvPr id="54306" name="Rectangle 34"/>
          <p:cNvSpPr>
            <a:spLocks noChangeArrowheads="1"/>
          </p:cNvSpPr>
          <p:nvPr/>
        </p:nvSpPr>
        <p:spPr bwMode="auto">
          <a:xfrm>
            <a:off x="-474663" y="250825"/>
            <a:ext cx="9144001"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533400"/>
            <a:ext cx="7924800" cy="1600200"/>
          </a:xfrm>
        </p:spPr>
        <p:txBody>
          <a:bodyPr>
            <a:normAutofit fontScale="90000"/>
          </a:bodyPr>
          <a:lstStyle/>
          <a:p>
            <a:r>
              <a:rPr lang="en-US" sz="4800" dirty="0">
                <a:latin typeface="Bangla MN"/>
                <a:cs typeface="Bangla MN"/>
              </a:rPr>
              <a:t>Following the rules will result in:</a:t>
            </a:r>
          </a:p>
        </p:txBody>
      </p:sp>
      <p:pic>
        <p:nvPicPr>
          <p:cNvPr id="55304" name="Picture 8" descr="Yahoo! Messenger">
            <a:hlinkClick r:id="rId2" tooltip="Yahoo! Messenger"/>
          </p:cNvPr>
          <p:cNvPicPr>
            <a:picLocks noGrp="1" noChangeAspect="1" noChangeArrowheads="1"/>
          </p:cNvPicPr>
          <p:nvPr>
            <p:ph type="clipArt" sz="half" idx="1"/>
          </p:nvPr>
        </p:nvPicPr>
        <p:blipFill>
          <a:blip r:embed="rId3" cstate="print"/>
          <a:stretch>
            <a:fillRect/>
          </a:stretch>
        </p:blipFill>
        <p:spPr>
          <a:xfrm>
            <a:off x="914400" y="3119437"/>
            <a:ext cx="3314700" cy="1076325"/>
          </a:xfrm>
        </p:spPr>
      </p:pic>
      <p:sp>
        <p:nvSpPr>
          <p:cNvPr id="55300" name="Rectangle 4"/>
          <p:cNvSpPr>
            <a:spLocks noGrp="1" noChangeArrowheads="1"/>
          </p:cNvSpPr>
          <p:nvPr>
            <p:ph type="body" sz="half" idx="2"/>
          </p:nvPr>
        </p:nvSpPr>
        <p:spPr>
          <a:xfrm>
            <a:off x="4343399" y="2286000"/>
            <a:ext cx="4308475" cy="3505200"/>
          </a:xfrm>
        </p:spPr>
        <p:txBody>
          <a:bodyPr>
            <a:normAutofit fontScale="92500" lnSpcReduction="10000"/>
          </a:bodyPr>
          <a:lstStyle/>
          <a:p>
            <a:r>
              <a:rPr lang="en-US" sz="2800" dirty="0">
                <a:latin typeface="Bangla MN"/>
                <a:cs typeface="Bangla MN"/>
              </a:rPr>
              <a:t>A stress free learning environment.</a:t>
            </a:r>
          </a:p>
          <a:p>
            <a:r>
              <a:rPr lang="en-US" sz="2800" dirty="0">
                <a:latin typeface="Bangla MN"/>
                <a:cs typeface="Bangla MN"/>
              </a:rPr>
              <a:t>A pleasant and orderly classroom atmosphere.</a:t>
            </a:r>
          </a:p>
          <a:p>
            <a:r>
              <a:rPr lang="en-US" sz="2800" dirty="0">
                <a:latin typeface="Bangla MN"/>
                <a:cs typeface="Bangla MN"/>
              </a:rPr>
              <a:t>Verbal praise.</a:t>
            </a:r>
          </a:p>
          <a:p>
            <a:r>
              <a:rPr lang="en-US" sz="2800" dirty="0">
                <a:latin typeface="Bangla MN"/>
                <a:cs typeface="Bangla MN"/>
              </a:rPr>
              <a:t>Little to no pop quizzes.</a:t>
            </a:r>
          </a:p>
          <a:p>
            <a:r>
              <a:rPr lang="en-US" sz="2800" dirty="0">
                <a:latin typeface="Bangla MN"/>
                <a:cs typeface="Bangla MN"/>
              </a:rPr>
              <a:t>Little to no homework.</a:t>
            </a:r>
          </a:p>
        </p:txBody>
      </p:sp>
      <p:sp>
        <p:nvSpPr>
          <p:cNvPr id="55303" name="Rectangle 7"/>
          <p:cNvSpPr>
            <a:spLocks noChangeArrowheads="1"/>
          </p:cNvSpPr>
          <p:nvPr/>
        </p:nvSpPr>
        <p:spPr bwMode="auto">
          <a:xfrm>
            <a:off x="-492125" y="2828925"/>
            <a:ext cx="9144000" cy="127000"/>
          </a:xfrm>
          <a:prstGeom prst="rect">
            <a:avLst/>
          </a:prstGeom>
          <a:noFill/>
          <a:ln w="9525">
            <a:noFill/>
            <a:miter lim="800000"/>
            <a:headEnd/>
            <a:tailEnd/>
          </a:ln>
          <a:effectLst/>
        </p:spPr>
        <p:txBody>
          <a:bodyPr lIns="0" tIns="0" rIns="-9522" bIns="80937">
            <a:spAutoFit/>
          </a:bodyPr>
          <a:lstStyle/>
          <a:p>
            <a:pPr algn="r"/>
            <a:r>
              <a:rPr lang="en-US" sz="300" b="1">
                <a:latin typeface="Verdana" pitchFamily="34" charset="0"/>
              </a:rPr>
              <a:t> </a:t>
            </a:r>
            <a:endParaRPr lang="en-US" sz="240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533400"/>
            <a:ext cx="7848600" cy="1219200"/>
          </a:xfrm>
        </p:spPr>
        <p:txBody>
          <a:bodyPr>
            <a:normAutofit fontScale="90000"/>
          </a:bodyPr>
          <a:lstStyle/>
          <a:p>
            <a:r>
              <a:rPr lang="en-US" sz="6000" dirty="0">
                <a:latin typeface="Bangla MN"/>
                <a:cs typeface="Bangla MN"/>
              </a:rPr>
              <a:t>When you are tardy</a:t>
            </a:r>
          </a:p>
        </p:txBody>
      </p:sp>
      <p:sp>
        <p:nvSpPr>
          <p:cNvPr id="56324" name="Rectangle 4"/>
          <p:cNvSpPr>
            <a:spLocks noGrp="1" noChangeArrowheads="1"/>
          </p:cNvSpPr>
          <p:nvPr>
            <p:ph type="body" sz="half" idx="1"/>
          </p:nvPr>
        </p:nvSpPr>
        <p:spPr/>
        <p:txBody>
          <a:bodyPr/>
          <a:lstStyle/>
          <a:p>
            <a:pPr>
              <a:lnSpc>
                <a:spcPct val="90000"/>
              </a:lnSpc>
            </a:pPr>
            <a:r>
              <a:rPr lang="en-US" sz="3200" dirty="0">
                <a:latin typeface="Bangla MN"/>
                <a:cs typeface="Bangla MN"/>
              </a:rPr>
              <a:t>Enter quietly.</a:t>
            </a:r>
          </a:p>
          <a:p>
            <a:pPr>
              <a:lnSpc>
                <a:spcPct val="90000"/>
              </a:lnSpc>
            </a:pPr>
            <a:r>
              <a:rPr lang="en-US" sz="3200" i="1" dirty="0">
                <a:latin typeface="Bangla MN"/>
                <a:cs typeface="Bangla MN"/>
              </a:rPr>
              <a:t>Excused Tardy: </a:t>
            </a:r>
            <a:r>
              <a:rPr lang="en-US" sz="3200" dirty="0">
                <a:latin typeface="Bangla MN"/>
                <a:cs typeface="Bangla MN"/>
              </a:rPr>
              <a:t>Place excuse on my desk.</a:t>
            </a:r>
          </a:p>
          <a:p>
            <a:pPr>
              <a:lnSpc>
                <a:spcPct val="90000"/>
              </a:lnSpc>
            </a:pPr>
            <a:r>
              <a:rPr lang="en-US" sz="3200" dirty="0">
                <a:latin typeface="Bangla MN"/>
                <a:cs typeface="Bangla MN"/>
              </a:rPr>
              <a:t>Have a seat and take out our materials.</a:t>
            </a:r>
            <a:endParaRPr lang="en-US" sz="3200" i="1" dirty="0">
              <a:latin typeface="Bangla MN"/>
              <a:cs typeface="Bangla MN"/>
            </a:endParaRPr>
          </a:p>
          <a:p>
            <a:pPr>
              <a:lnSpc>
                <a:spcPct val="90000"/>
              </a:lnSpc>
            </a:pPr>
            <a:endParaRPr lang="en-US" dirty="0">
              <a:latin typeface="Bangla MN"/>
              <a:cs typeface="Bangla MN"/>
            </a:endParaRPr>
          </a:p>
        </p:txBody>
      </p:sp>
      <p:pic>
        <p:nvPicPr>
          <p:cNvPr id="56355" name="Picture 35" descr="late_for_vacation"/>
          <p:cNvPicPr>
            <a:picLocks noGrp="1" noChangeAspect="1" noChangeArrowheads="1"/>
          </p:cNvPicPr>
          <p:nvPr>
            <p:ph type="clipArt" sz="half" idx="2"/>
          </p:nvPr>
        </p:nvPicPr>
        <p:blipFill>
          <a:blip r:embed="rId2" cstate="print"/>
          <a:srcRect/>
          <a:stretch>
            <a:fillRect/>
          </a:stretch>
        </p:blipFill>
        <p:spPr>
          <a:xfrm>
            <a:off x="4572000" y="1676400"/>
            <a:ext cx="3771900" cy="3581400"/>
          </a:xfrm>
        </p:spPr>
      </p:pic>
      <p:sp>
        <p:nvSpPr>
          <p:cNvPr id="56325" name="Rectangle 5"/>
          <p:cNvSpPr>
            <a:spLocks noChangeArrowheads="1"/>
          </p:cNvSpPr>
          <p:nvPr/>
        </p:nvSpPr>
        <p:spPr bwMode="auto">
          <a:xfrm>
            <a:off x="188913" y="2725738"/>
            <a:ext cx="9144000" cy="0"/>
          </a:xfrm>
          <a:prstGeom prst="rect">
            <a:avLst/>
          </a:prstGeom>
          <a:noFill/>
          <a:ln w="9525">
            <a:noFill/>
            <a:miter lim="800000"/>
            <a:headEnd/>
            <a:tailEnd/>
          </a:ln>
          <a:effectLst/>
        </p:spPr>
        <p:txBody>
          <a:bodyPr>
            <a:spAutoFit/>
          </a:bodyPr>
          <a:lstStyle/>
          <a:p>
            <a:endParaRPr lang="en-US"/>
          </a:p>
        </p:txBody>
      </p:sp>
      <p:sp>
        <p:nvSpPr>
          <p:cNvPr id="56332" name="Rectangle 12"/>
          <p:cNvSpPr>
            <a:spLocks noChangeArrowheads="1"/>
          </p:cNvSpPr>
          <p:nvPr/>
        </p:nvSpPr>
        <p:spPr bwMode="auto">
          <a:xfrm>
            <a:off x="166688" y="2925763"/>
            <a:ext cx="9144000" cy="0"/>
          </a:xfrm>
          <a:prstGeom prst="rect">
            <a:avLst/>
          </a:prstGeom>
          <a:noFill/>
          <a:ln w="9525">
            <a:noFill/>
            <a:miter lim="800000"/>
            <a:headEnd/>
            <a:tailEnd/>
          </a:ln>
          <a:effectLst/>
        </p:spPr>
        <p:txBody>
          <a:bodyPr>
            <a:spAutoFit/>
          </a:bodyPr>
          <a:lstStyle/>
          <a:p>
            <a:endParaRPr lang="en-US"/>
          </a:p>
        </p:txBody>
      </p:sp>
      <p:sp>
        <p:nvSpPr>
          <p:cNvPr id="56346" name="Rectangle 26"/>
          <p:cNvSpPr>
            <a:spLocks noChangeArrowheads="1"/>
          </p:cNvSpPr>
          <p:nvPr/>
        </p:nvSpPr>
        <p:spPr bwMode="auto">
          <a:xfrm>
            <a:off x="-320675" y="1793875"/>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52400"/>
            <a:ext cx="7772400" cy="1600200"/>
          </a:xfrm>
        </p:spPr>
        <p:txBody>
          <a:bodyPr>
            <a:normAutofit fontScale="90000"/>
          </a:bodyPr>
          <a:lstStyle/>
          <a:p>
            <a:r>
              <a:rPr lang="en-US" sz="7200" dirty="0">
                <a:effectLst>
                  <a:outerShdw blurRad="38100" dist="38100" dir="2700000" algn="tl">
                    <a:srgbClr val="FFFFFF"/>
                  </a:outerShdw>
                </a:effectLst>
                <a:latin typeface="Bangla MN"/>
                <a:cs typeface="Bangla MN"/>
              </a:rPr>
              <a:t>Paper Heading</a:t>
            </a:r>
          </a:p>
        </p:txBody>
      </p:sp>
      <p:pic>
        <p:nvPicPr>
          <p:cNvPr id="57361" name="Picture 17" descr="cheating_on_test"/>
          <p:cNvPicPr>
            <a:picLocks noGrp="1" noChangeAspect="1" noChangeArrowheads="1"/>
          </p:cNvPicPr>
          <p:nvPr>
            <p:ph type="clipArt" sz="half" idx="1"/>
          </p:nvPr>
        </p:nvPicPr>
        <p:blipFill>
          <a:blip r:embed="rId2" cstate="print"/>
          <a:srcRect l="16642" r="16642"/>
          <a:stretch>
            <a:fillRect/>
          </a:stretch>
        </p:blipFill>
        <p:spPr>
          <a:xfrm>
            <a:off x="304800" y="1828800"/>
            <a:ext cx="3771900" cy="3657600"/>
          </a:xfrm>
        </p:spPr>
      </p:pic>
      <p:sp>
        <p:nvSpPr>
          <p:cNvPr id="57349" name="Rectangle 5"/>
          <p:cNvSpPr>
            <a:spLocks noGrp="1" noChangeArrowheads="1"/>
          </p:cNvSpPr>
          <p:nvPr>
            <p:ph type="body" sz="half" idx="2"/>
          </p:nvPr>
        </p:nvSpPr>
        <p:spPr>
          <a:xfrm>
            <a:off x="4203700" y="1828800"/>
            <a:ext cx="4940300" cy="3810000"/>
          </a:xfrm>
        </p:spPr>
        <p:txBody>
          <a:bodyPr>
            <a:normAutofit/>
          </a:bodyPr>
          <a:lstStyle/>
          <a:p>
            <a:pPr algn="ctr">
              <a:lnSpc>
                <a:spcPct val="120000"/>
              </a:lnSpc>
              <a:buFontTx/>
              <a:buNone/>
            </a:pPr>
            <a:r>
              <a:rPr lang="en-US" dirty="0">
                <a:latin typeface="Bangla MN"/>
                <a:cs typeface="Bangla MN"/>
              </a:rPr>
              <a:t> PLACE THIS HEADING ON </a:t>
            </a:r>
            <a:r>
              <a:rPr lang="en-US" b="1" i="1" u="sng" dirty="0">
                <a:effectLst>
                  <a:outerShdw blurRad="38100" dist="38100" dir="2700000" algn="tl">
                    <a:srgbClr val="FFFFFF"/>
                  </a:outerShdw>
                </a:effectLst>
                <a:latin typeface="Bangla MN"/>
                <a:cs typeface="Bangla MN"/>
              </a:rPr>
              <a:t>ALL</a:t>
            </a:r>
            <a:r>
              <a:rPr lang="en-US" dirty="0">
                <a:latin typeface="Bangla MN"/>
                <a:cs typeface="Bangla MN"/>
              </a:rPr>
              <a:t> ASSIGNMENTS</a:t>
            </a:r>
          </a:p>
          <a:p>
            <a:pPr algn="ctr">
              <a:lnSpc>
                <a:spcPct val="120000"/>
              </a:lnSpc>
              <a:buFontTx/>
              <a:buNone/>
            </a:pPr>
            <a:endParaRPr lang="en-US" dirty="0">
              <a:latin typeface="Bangla MN"/>
              <a:cs typeface="Bangla MN"/>
            </a:endParaRPr>
          </a:p>
          <a:p>
            <a:pPr lvl="2">
              <a:lnSpc>
                <a:spcPct val="120000"/>
              </a:lnSpc>
              <a:buFontTx/>
              <a:buNone/>
            </a:pPr>
            <a:r>
              <a:rPr lang="en-US" sz="2400" b="1" dirty="0">
                <a:effectLst>
                  <a:outerShdw blurRad="38100" dist="38100" dir="2700000" algn="tl">
                    <a:srgbClr val="FFFFFF"/>
                  </a:outerShdw>
                </a:effectLst>
                <a:latin typeface="Bangla MN"/>
                <a:cs typeface="Bangla MN"/>
              </a:rPr>
              <a:t>    </a:t>
            </a:r>
            <a:r>
              <a:rPr lang="en-US" sz="2400" b="1" dirty="0" err="1">
                <a:effectLst>
                  <a:outerShdw blurRad="38100" dist="38100" dir="2700000" algn="tl">
                    <a:srgbClr val="FFFFFF"/>
                  </a:outerShdw>
                </a:effectLst>
                <a:latin typeface="Bangla MN"/>
                <a:cs typeface="Bangla MN"/>
              </a:rPr>
              <a:t>Nombre</a:t>
            </a:r>
            <a:r>
              <a:rPr lang="en-US" sz="2400" b="1" dirty="0">
                <a:effectLst>
                  <a:outerShdw blurRad="38100" dist="38100" dir="2700000" algn="tl">
                    <a:srgbClr val="FFFFFF"/>
                  </a:outerShdw>
                </a:effectLst>
                <a:latin typeface="Bangla MN"/>
                <a:cs typeface="Bangla MN"/>
              </a:rPr>
              <a:t>:</a:t>
            </a:r>
          </a:p>
          <a:p>
            <a:pPr lvl="2">
              <a:lnSpc>
                <a:spcPct val="120000"/>
              </a:lnSpc>
              <a:buFontTx/>
              <a:buNone/>
            </a:pPr>
            <a:r>
              <a:rPr lang="en-US" sz="2400" b="1" dirty="0">
                <a:effectLst>
                  <a:outerShdw blurRad="38100" dist="38100" dir="2700000" algn="tl">
                    <a:srgbClr val="FFFFFF"/>
                  </a:outerShdw>
                </a:effectLst>
                <a:latin typeface="Bangla MN"/>
                <a:cs typeface="Bangla MN"/>
              </a:rPr>
              <a:t>    </a:t>
            </a:r>
            <a:r>
              <a:rPr lang="en-US" sz="2400" b="1" dirty="0" err="1">
                <a:effectLst>
                  <a:outerShdw blurRad="38100" dist="38100" dir="2700000" algn="tl">
                    <a:srgbClr val="FFFFFF"/>
                  </a:outerShdw>
                </a:effectLst>
                <a:latin typeface="Bangla MN"/>
                <a:cs typeface="Bangla MN"/>
              </a:rPr>
              <a:t>Fecha</a:t>
            </a:r>
            <a:r>
              <a:rPr lang="en-US" sz="2400" b="1" dirty="0">
                <a:effectLst>
                  <a:outerShdw blurRad="38100" dist="38100" dir="2700000" algn="tl">
                    <a:srgbClr val="FFFFFF"/>
                  </a:outerShdw>
                </a:effectLst>
                <a:latin typeface="Bangla MN"/>
                <a:cs typeface="Bangla MN"/>
              </a:rPr>
              <a:t>:</a:t>
            </a:r>
          </a:p>
          <a:p>
            <a:pPr lvl="2">
              <a:lnSpc>
                <a:spcPct val="120000"/>
              </a:lnSpc>
              <a:buFontTx/>
              <a:buNone/>
            </a:pPr>
            <a:r>
              <a:rPr lang="en-US" sz="2400" b="1" dirty="0">
                <a:effectLst>
                  <a:outerShdw blurRad="38100" dist="38100" dir="2700000" algn="tl">
                    <a:srgbClr val="FFFFFF"/>
                  </a:outerShdw>
                </a:effectLst>
                <a:latin typeface="Bangla MN"/>
                <a:cs typeface="Bangla MN"/>
              </a:rPr>
              <a:t>    </a:t>
            </a:r>
            <a:r>
              <a:rPr lang="en-US" sz="2400" b="1" dirty="0" err="1">
                <a:effectLst>
                  <a:outerShdw blurRad="38100" dist="38100" dir="2700000" algn="tl">
                    <a:srgbClr val="FFFFFF"/>
                  </a:outerShdw>
                </a:effectLst>
                <a:latin typeface="Bangla MN"/>
                <a:cs typeface="Bangla MN"/>
              </a:rPr>
              <a:t>Periodo</a:t>
            </a:r>
            <a:r>
              <a:rPr lang="en-US" sz="2400" b="1" dirty="0">
                <a:effectLst>
                  <a:outerShdw blurRad="38100" dist="38100" dir="2700000" algn="tl">
                    <a:srgbClr val="FFFFFF"/>
                  </a:outerShdw>
                </a:effectLst>
                <a:latin typeface="Bangla MN"/>
                <a:cs typeface="Bangla MN"/>
              </a:rPr>
              <a:t>:</a:t>
            </a:r>
          </a:p>
          <a:p>
            <a:pPr lvl="2">
              <a:lnSpc>
                <a:spcPct val="120000"/>
              </a:lnSpc>
              <a:buFontTx/>
              <a:buNone/>
            </a:pPr>
            <a:r>
              <a:rPr lang="en-US" sz="2400" b="1" dirty="0">
                <a:effectLst>
                  <a:outerShdw blurRad="38100" dist="38100" dir="2700000" algn="tl">
                    <a:srgbClr val="FFFFFF"/>
                  </a:outerShdw>
                </a:effectLst>
                <a:latin typeface="Bangla MN"/>
                <a:cs typeface="Bangla MN"/>
              </a:rPr>
              <a:t>   </a:t>
            </a:r>
          </a:p>
        </p:txBody>
      </p:sp>
      <p:sp>
        <p:nvSpPr>
          <p:cNvPr id="57352" name="Rectangle 8"/>
          <p:cNvSpPr>
            <a:spLocks noChangeArrowheads="1"/>
          </p:cNvSpPr>
          <p:nvPr/>
        </p:nvSpPr>
        <p:spPr bwMode="auto">
          <a:xfrm>
            <a:off x="-342900" y="1571625"/>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8114" name="Rectangle 2"/>
          <p:cNvSpPr>
            <a:spLocks noGrp="1" noChangeArrowheads="1"/>
          </p:cNvSpPr>
          <p:nvPr>
            <p:ph type="title"/>
          </p:nvPr>
        </p:nvSpPr>
        <p:spPr>
          <a:xfrm>
            <a:off x="685800" y="152400"/>
            <a:ext cx="7467600" cy="1600200"/>
          </a:xfrm>
        </p:spPr>
        <p:txBody>
          <a:bodyPr>
            <a:normAutofit/>
          </a:bodyPr>
          <a:lstStyle/>
          <a:p>
            <a:r>
              <a:rPr lang="en-US" sz="5400" dirty="0">
                <a:latin typeface="Bangla MN"/>
                <a:cs typeface="Bangla MN"/>
              </a:rPr>
              <a:t>Finish Class Work Early?</a:t>
            </a:r>
          </a:p>
        </p:txBody>
      </p:sp>
      <p:sp>
        <p:nvSpPr>
          <p:cNvPr id="2778115" name="Rectangle 3"/>
          <p:cNvSpPr>
            <a:spLocks noGrp="1" noChangeArrowheads="1"/>
          </p:cNvSpPr>
          <p:nvPr>
            <p:ph type="body" sz="half" idx="1"/>
          </p:nvPr>
        </p:nvSpPr>
        <p:spPr>
          <a:xfrm>
            <a:off x="304800" y="1828800"/>
            <a:ext cx="4648200" cy="4495800"/>
          </a:xfrm>
        </p:spPr>
        <p:txBody>
          <a:bodyPr>
            <a:normAutofit/>
          </a:bodyPr>
          <a:lstStyle/>
          <a:p>
            <a:pPr algn="ctr">
              <a:buFontTx/>
              <a:buNone/>
            </a:pPr>
            <a:r>
              <a:rPr lang="en-US" b="1" u="sng" dirty="0">
                <a:latin typeface="Bangla MN"/>
                <a:cs typeface="Bangla MN"/>
              </a:rPr>
              <a:t>What can I do next?</a:t>
            </a:r>
          </a:p>
          <a:p>
            <a:pPr>
              <a:buFont typeface="Arial" pitchFamily="34" charset="0"/>
              <a:buChar char="•"/>
            </a:pPr>
            <a:r>
              <a:rPr lang="en-US" sz="2400" dirty="0">
                <a:latin typeface="Bangla MN"/>
                <a:cs typeface="Bangla MN"/>
              </a:rPr>
              <a:t> Review vocabulary words.</a:t>
            </a:r>
          </a:p>
          <a:p>
            <a:pPr>
              <a:buFont typeface="Arial" pitchFamily="34" charset="0"/>
              <a:buChar char="•"/>
            </a:pPr>
            <a:r>
              <a:rPr lang="en-US" sz="2400" dirty="0">
                <a:latin typeface="Bangla MN"/>
                <a:cs typeface="Bangla MN"/>
              </a:rPr>
              <a:t> Review the grammar.</a:t>
            </a:r>
          </a:p>
          <a:p>
            <a:pPr>
              <a:buFont typeface="Arial" pitchFamily="34" charset="0"/>
              <a:buChar char="•"/>
            </a:pPr>
            <a:r>
              <a:rPr lang="en-US" sz="2400" dirty="0">
                <a:latin typeface="Bangla MN"/>
                <a:cs typeface="Bangla MN"/>
              </a:rPr>
              <a:t> Review for the next quiz or test.</a:t>
            </a:r>
          </a:p>
          <a:p>
            <a:pPr>
              <a:buFont typeface="Arial" pitchFamily="34" charset="0"/>
              <a:buChar char="•"/>
            </a:pPr>
            <a:r>
              <a:rPr lang="en-US" sz="2400" dirty="0">
                <a:latin typeface="Bangla MN"/>
                <a:cs typeface="Bangla MN"/>
              </a:rPr>
              <a:t> Start working on tonight’s homework.</a:t>
            </a:r>
          </a:p>
          <a:p>
            <a:pPr>
              <a:buFont typeface="Arial" pitchFamily="34" charset="0"/>
              <a:buChar char="•"/>
            </a:pPr>
            <a:r>
              <a:rPr lang="en-US" sz="2400" dirty="0">
                <a:latin typeface="Bangla MN"/>
                <a:cs typeface="Bangla MN"/>
              </a:rPr>
              <a:t> Make flashcards with vocabulary words and verb conjugations.</a:t>
            </a:r>
          </a:p>
        </p:txBody>
      </p:sp>
      <p:pic>
        <p:nvPicPr>
          <p:cNvPr id="2778138" name="Picture 26" descr="classroom_2"/>
          <p:cNvPicPr>
            <a:picLocks noGrp="1" noChangeAspect="1" noChangeArrowheads="1"/>
          </p:cNvPicPr>
          <p:nvPr>
            <p:ph type="clipArt" sz="half" idx="2"/>
          </p:nvPr>
        </p:nvPicPr>
        <p:blipFill>
          <a:blip r:embed="rId2" cstate="print"/>
          <a:stretch>
            <a:fillRect/>
          </a:stretch>
        </p:blipFill>
        <p:spPr>
          <a:xfrm>
            <a:off x="5257800" y="1752600"/>
            <a:ext cx="3771900" cy="3617944"/>
          </a:xfrm>
        </p:spPr>
      </p:pic>
      <p:sp>
        <p:nvSpPr>
          <p:cNvPr id="2778118" name="Rectangle 6"/>
          <p:cNvSpPr>
            <a:spLocks noChangeArrowheads="1"/>
          </p:cNvSpPr>
          <p:nvPr/>
        </p:nvSpPr>
        <p:spPr bwMode="auto">
          <a:xfrm>
            <a:off x="-484188" y="160338"/>
            <a:ext cx="9144001" cy="0"/>
          </a:xfrm>
          <a:prstGeom prst="rect">
            <a:avLst/>
          </a:prstGeom>
          <a:noFill/>
          <a:ln w="9525">
            <a:noFill/>
            <a:miter lim="800000"/>
            <a:headEnd/>
            <a:tailEnd/>
          </a:ln>
          <a:effectLst/>
        </p:spPr>
        <p:txBody>
          <a:bodyPr>
            <a:spAutoFit/>
          </a:bodyPr>
          <a:lstStyle/>
          <a:p>
            <a:endParaRPr lang="en-US"/>
          </a:p>
        </p:txBody>
      </p:sp>
      <p:sp>
        <p:nvSpPr>
          <p:cNvPr id="2778129" name="Rectangle 17"/>
          <p:cNvSpPr>
            <a:spLocks noChangeArrowheads="1"/>
          </p:cNvSpPr>
          <p:nvPr/>
        </p:nvSpPr>
        <p:spPr bwMode="auto">
          <a:xfrm>
            <a:off x="-430213" y="696913"/>
            <a:ext cx="9144001"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186" name="Rectangle 2"/>
          <p:cNvSpPr>
            <a:spLocks noGrp="1" noChangeArrowheads="1"/>
          </p:cNvSpPr>
          <p:nvPr>
            <p:ph type="title"/>
          </p:nvPr>
        </p:nvSpPr>
        <p:spPr>
          <a:xfrm>
            <a:off x="381000" y="0"/>
            <a:ext cx="6172200" cy="1676400"/>
          </a:xfrm>
        </p:spPr>
        <p:txBody>
          <a:bodyPr/>
          <a:lstStyle/>
          <a:p>
            <a:r>
              <a:rPr lang="en-US" u="sng" dirty="0">
                <a:latin typeface="Bangla MN"/>
                <a:cs typeface="Bangla MN"/>
              </a:rPr>
              <a:t>Absences</a:t>
            </a:r>
          </a:p>
        </p:txBody>
      </p:sp>
      <p:pic>
        <p:nvPicPr>
          <p:cNvPr id="2781202" name="Picture 18" descr="sick_1"/>
          <p:cNvPicPr>
            <a:picLocks noGrp="1" noChangeAspect="1" noChangeArrowheads="1"/>
          </p:cNvPicPr>
          <p:nvPr>
            <p:ph type="clipArt" sz="half" idx="1"/>
          </p:nvPr>
        </p:nvPicPr>
        <p:blipFill>
          <a:blip r:embed="rId2" cstate="print"/>
          <a:srcRect l="13591" r="13591"/>
          <a:stretch>
            <a:fillRect/>
          </a:stretch>
        </p:blipFill>
        <p:spPr>
          <a:xfrm>
            <a:off x="228600" y="1524000"/>
            <a:ext cx="2971800" cy="3962400"/>
          </a:xfrm>
        </p:spPr>
      </p:pic>
      <p:sp>
        <p:nvSpPr>
          <p:cNvPr id="2781187" name="Rectangle 3"/>
          <p:cNvSpPr>
            <a:spLocks noGrp="1" noChangeArrowheads="1"/>
          </p:cNvSpPr>
          <p:nvPr>
            <p:ph type="body" sz="half" idx="2"/>
          </p:nvPr>
        </p:nvSpPr>
        <p:spPr>
          <a:xfrm>
            <a:off x="3505200" y="1143000"/>
            <a:ext cx="5349308" cy="5181599"/>
          </a:xfrm>
        </p:spPr>
        <p:txBody>
          <a:bodyPr>
            <a:noAutofit/>
          </a:bodyPr>
          <a:lstStyle/>
          <a:p>
            <a:pPr lvl="0"/>
            <a:r>
              <a:rPr lang="en-US" sz="3200" dirty="0"/>
              <a:t>If you are absent from class, it is your responsibility to make up the work and get the notes from a classmate.</a:t>
            </a:r>
          </a:p>
          <a:p>
            <a:pPr lvl="0"/>
            <a:r>
              <a:rPr lang="en-US" sz="3200" dirty="0"/>
              <a:t>Tests and quizzes will be made up at lunch or after school, within one week of the absence.</a:t>
            </a:r>
          </a:p>
          <a:p>
            <a:pPr lvl="0"/>
            <a:r>
              <a:rPr lang="en-US" sz="3200" dirty="0"/>
              <a:t>Schedule a time on the calendar near the door.</a:t>
            </a:r>
          </a:p>
        </p:txBody>
      </p:sp>
      <p:sp>
        <p:nvSpPr>
          <p:cNvPr id="2781193" name="Rectangle 9"/>
          <p:cNvSpPr>
            <a:spLocks noChangeArrowheads="1"/>
          </p:cNvSpPr>
          <p:nvPr/>
        </p:nvSpPr>
        <p:spPr bwMode="auto">
          <a:xfrm>
            <a:off x="-358775" y="1406525"/>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290054" cy="914401"/>
          </a:xfrm>
        </p:spPr>
        <p:txBody>
          <a:bodyPr/>
          <a:lstStyle/>
          <a:p>
            <a:r>
              <a:rPr lang="en-US" u="sng" dirty="0"/>
              <a:t>Class schedule:</a:t>
            </a:r>
          </a:p>
        </p:txBody>
      </p:sp>
      <p:sp>
        <p:nvSpPr>
          <p:cNvPr id="3" name="Content Placeholder 2"/>
          <p:cNvSpPr>
            <a:spLocks noGrp="1"/>
          </p:cNvSpPr>
          <p:nvPr>
            <p:ph idx="1"/>
          </p:nvPr>
        </p:nvSpPr>
        <p:spPr>
          <a:xfrm>
            <a:off x="768096" y="1295400"/>
            <a:ext cx="7290055" cy="5181600"/>
          </a:xfrm>
        </p:spPr>
        <p:txBody>
          <a:bodyPr>
            <a:normAutofit/>
          </a:bodyPr>
          <a:lstStyle/>
          <a:p>
            <a:pPr lvl="0">
              <a:buFont typeface="Wingdings" charset="2"/>
              <a:buChar char="Ø"/>
            </a:pPr>
            <a:r>
              <a:rPr lang="en-US" sz="2800" dirty="0"/>
              <a:t>Classwork check (at the end of each week)- turn in classwork (on Fridays)</a:t>
            </a:r>
          </a:p>
          <a:p>
            <a:pPr lvl="0">
              <a:buFont typeface="Wingdings" charset="2"/>
              <a:buChar char="Ø"/>
            </a:pPr>
            <a:r>
              <a:rPr lang="en-US" sz="2800" dirty="0"/>
              <a:t>Quizzes (once or twice a week)</a:t>
            </a:r>
          </a:p>
          <a:p>
            <a:pPr lvl="0">
              <a:buFont typeface="Wingdings" charset="2"/>
              <a:buChar char="Ø"/>
            </a:pPr>
            <a:r>
              <a:rPr lang="en-US" sz="2800" dirty="0"/>
              <a:t>If I notice that students are not paying attention in class, there could be a pop quiz the following day or within the same class period.</a:t>
            </a:r>
          </a:p>
          <a:p>
            <a:pPr lvl="0">
              <a:buFont typeface="Wingdings" charset="2"/>
              <a:buChar char="Ø"/>
            </a:pPr>
            <a:r>
              <a:rPr lang="en-US" sz="2800" dirty="0"/>
              <a:t>Midterm &amp; Final </a:t>
            </a:r>
          </a:p>
          <a:p>
            <a:pPr lvl="0">
              <a:buFont typeface="Wingdings" charset="2"/>
              <a:buChar char="Ø"/>
            </a:pPr>
            <a:r>
              <a:rPr lang="en-US" sz="2800" dirty="0"/>
              <a:t>1 cumulative exam each grading period</a:t>
            </a:r>
          </a:p>
          <a:p>
            <a:pPr lvl="0">
              <a:buFont typeface="Wingdings" charset="2"/>
              <a:buChar char="Ø"/>
            </a:pPr>
            <a:r>
              <a:rPr lang="en-US" sz="2800" dirty="0"/>
              <a:t>1 project per semester </a:t>
            </a:r>
          </a:p>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lvl="0">
              <a:buFont typeface="Wingdings" charset="2"/>
              <a:buChar char="Ø"/>
            </a:pPr>
            <a:endParaRPr lang="en-US" sz="2800" dirty="0"/>
          </a:p>
          <a:p>
            <a:endParaRPr lang="en-US" sz="2800" dirty="0"/>
          </a:p>
        </p:txBody>
      </p:sp>
    </p:spTree>
    <p:extLst>
      <p:ext uri="{BB962C8B-B14F-4D97-AF65-F5344CB8AC3E}">
        <p14:creationId xmlns:p14="http://schemas.microsoft.com/office/powerpoint/2010/main" val="3209641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2210" name="Rectangle 2"/>
          <p:cNvSpPr>
            <a:spLocks noGrp="1" noChangeArrowheads="1"/>
          </p:cNvSpPr>
          <p:nvPr>
            <p:ph type="title"/>
          </p:nvPr>
        </p:nvSpPr>
        <p:spPr>
          <a:xfrm>
            <a:off x="1828800" y="304800"/>
            <a:ext cx="5715000" cy="990600"/>
          </a:xfrm>
        </p:spPr>
        <p:txBody>
          <a:bodyPr>
            <a:normAutofit fontScale="90000"/>
          </a:bodyPr>
          <a:lstStyle/>
          <a:p>
            <a:r>
              <a:rPr lang="en-US" sz="5400" dirty="0">
                <a:latin typeface="Bangla MN"/>
                <a:cs typeface="Bangla MN"/>
              </a:rPr>
              <a:t>Classroom Discussions</a:t>
            </a:r>
          </a:p>
        </p:txBody>
      </p:sp>
      <p:pic>
        <p:nvPicPr>
          <p:cNvPr id="2782226" name="Picture 18" descr="students_2"/>
          <p:cNvPicPr>
            <a:picLocks noGrp="1" noChangeAspect="1" noChangeArrowheads="1"/>
          </p:cNvPicPr>
          <p:nvPr>
            <p:ph type="clipArt" sz="half" idx="1"/>
          </p:nvPr>
        </p:nvPicPr>
        <p:blipFill>
          <a:blip r:embed="rId2" cstate="print"/>
          <a:srcRect t="15533" b="15533"/>
          <a:stretch>
            <a:fillRect/>
          </a:stretch>
        </p:blipFill>
        <p:spPr>
          <a:xfrm>
            <a:off x="762000" y="1828800"/>
            <a:ext cx="2590800" cy="4333871"/>
          </a:xfrm>
        </p:spPr>
      </p:pic>
      <p:sp>
        <p:nvSpPr>
          <p:cNvPr id="2782211" name="Rectangle 3"/>
          <p:cNvSpPr>
            <a:spLocks noGrp="1" noChangeArrowheads="1"/>
          </p:cNvSpPr>
          <p:nvPr>
            <p:ph type="body" sz="half" idx="2"/>
          </p:nvPr>
        </p:nvSpPr>
        <p:spPr>
          <a:xfrm>
            <a:off x="4741863" y="1981200"/>
            <a:ext cx="4114800" cy="3810000"/>
          </a:xfrm>
        </p:spPr>
        <p:txBody>
          <a:bodyPr>
            <a:normAutofit fontScale="85000" lnSpcReduction="20000"/>
          </a:bodyPr>
          <a:lstStyle/>
          <a:p>
            <a:pPr>
              <a:lnSpc>
                <a:spcPct val="110000"/>
              </a:lnSpc>
            </a:pPr>
            <a:r>
              <a:rPr lang="en-US" sz="2800" dirty="0">
                <a:latin typeface="Bangla MN"/>
                <a:cs typeface="Bangla MN"/>
              </a:rPr>
              <a:t>PLEASE participate!</a:t>
            </a:r>
          </a:p>
          <a:p>
            <a:pPr>
              <a:lnSpc>
                <a:spcPct val="110000"/>
              </a:lnSpc>
            </a:pPr>
            <a:r>
              <a:rPr lang="en-US" sz="2800" dirty="0">
                <a:latin typeface="Bangla MN"/>
                <a:cs typeface="Bangla MN"/>
              </a:rPr>
              <a:t>I </a:t>
            </a:r>
            <a:r>
              <a:rPr lang="en-US" sz="2800" u="sng" dirty="0">
                <a:latin typeface="Bangla MN"/>
                <a:cs typeface="Bangla MN"/>
              </a:rPr>
              <a:t>want</a:t>
            </a:r>
            <a:r>
              <a:rPr lang="en-US" sz="2800" dirty="0">
                <a:latin typeface="Bangla MN"/>
                <a:cs typeface="Bangla MN"/>
              </a:rPr>
              <a:t> to hear what you have to say.</a:t>
            </a:r>
          </a:p>
          <a:p>
            <a:pPr>
              <a:lnSpc>
                <a:spcPct val="110000"/>
              </a:lnSpc>
            </a:pPr>
            <a:r>
              <a:rPr lang="en-US" sz="2800" dirty="0">
                <a:latin typeface="Bangla MN"/>
                <a:cs typeface="Bangla MN"/>
              </a:rPr>
              <a:t>If you do not participate your grade will be negatively affected.</a:t>
            </a:r>
          </a:p>
          <a:p>
            <a:pPr>
              <a:lnSpc>
                <a:spcPct val="110000"/>
              </a:lnSpc>
            </a:pPr>
            <a:r>
              <a:rPr lang="en-US" sz="2800" dirty="0">
                <a:latin typeface="Bangla MN"/>
                <a:cs typeface="Bangla MN"/>
              </a:rPr>
              <a:t>It is okay to make errors in Spanish. That is how we learn.</a:t>
            </a:r>
          </a:p>
        </p:txBody>
      </p:sp>
      <p:sp>
        <p:nvSpPr>
          <p:cNvPr id="2782217" name="Rectangle 9"/>
          <p:cNvSpPr>
            <a:spLocks noChangeArrowheads="1"/>
          </p:cNvSpPr>
          <p:nvPr/>
        </p:nvSpPr>
        <p:spPr bwMode="auto">
          <a:xfrm>
            <a:off x="-287338" y="22225"/>
            <a:ext cx="9144001"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43770" y="457200"/>
            <a:ext cx="7866829" cy="1600200"/>
          </a:xfrm>
        </p:spPr>
        <p:txBody>
          <a:bodyPr>
            <a:normAutofit/>
          </a:bodyPr>
          <a:lstStyle/>
          <a:p>
            <a:r>
              <a:rPr lang="en-US" sz="5400" b="1" dirty="0">
                <a:effectLst>
                  <a:outerShdw blurRad="38100" dist="38100" dir="2700000" algn="tl">
                    <a:srgbClr val="FFFFFF"/>
                  </a:outerShdw>
                </a:effectLst>
                <a:latin typeface="Bangla MN"/>
                <a:cs typeface="Bangla MN"/>
              </a:rPr>
              <a:t>Am I in the right room?</a:t>
            </a:r>
          </a:p>
        </p:txBody>
      </p:sp>
      <p:pic>
        <p:nvPicPr>
          <p:cNvPr id="4105" name="Picture 9" descr="bd06663_"/>
          <p:cNvPicPr>
            <a:picLocks noGrp="1" noChangeAspect="1" noChangeArrowheads="1"/>
          </p:cNvPicPr>
          <p:nvPr>
            <p:ph type="clipArt" sz="half" idx="1"/>
          </p:nvPr>
        </p:nvPicPr>
        <p:blipFill>
          <a:blip r:embed="rId2" cstate="print"/>
          <a:stretch>
            <a:fillRect/>
          </a:stretch>
        </p:blipFill>
        <p:spPr>
          <a:xfrm>
            <a:off x="23287" y="2819400"/>
            <a:ext cx="2964485" cy="2570907"/>
          </a:xfrm>
        </p:spPr>
      </p:pic>
      <p:sp>
        <p:nvSpPr>
          <p:cNvPr id="4099" name="Rectangle 3"/>
          <p:cNvSpPr>
            <a:spLocks noGrp="1" noChangeArrowheads="1"/>
          </p:cNvSpPr>
          <p:nvPr>
            <p:ph type="body" sz="half" idx="2"/>
          </p:nvPr>
        </p:nvSpPr>
        <p:spPr>
          <a:xfrm>
            <a:off x="3505200" y="2438400"/>
            <a:ext cx="5486400" cy="4191000"/>
          </a:xfrm>
        </p:spPr>
        <p:txBody>
          <a:bodyPr>
            <a:normAutofit/>
          </a:bodyPr>
          <a:lstStyle/>
          <a:p>
            <a:pPr>
              <a:lnSpc>
                <a:spcPct val="90000"/>
              </a:lnSpc>
            </a:pPr>
            <a:r>
              <a:rPr lang="en-US" sz="2800" b="1" dirty="0">
                <a:solidFill>
                  <a:srgbClr val="000000"/>
                </a:solidFill>
                <a:effectLst>
                  <a:outerShdw blurRad="38100" dist="38100" dir="2700000" algn="tl">
                    <a:srgbClr val="FFFFFF"/>
                  </a:outerShdw>
                </a:effectLst>
                <a:latin typeface="Bangla MN"/>
                <a:cs typeface="Bangla MN"/>
              </a:rPr>
              <a:t>Teacher name:</a:t>
            </a:r>
          </a:p>
          <a:p>
            <a:pPr marL="457200" lvl="1" indent="0">
              <a:lnSpc>
                <a:spcPct val="90000"/>
              </a:lnSpc>
              <a:buNone/>
            </a:pPr>
            <a:r>
              <a:rPr lang="en-US" sz="2600" b="1" dirty="0">
                <a:solidFill>
                  <a:srgbClr val="000000"/>
                </a:solidFill>
                <a:effectLst>
                  <a:outerShdw blurRad="38100" dist="38100" dir="2700000" algn="tl">
                    <a:srgbClr val="FFFFFF"/>
                  </a:outerShdw>
                </a:effectLst>
                <a:latin typeface="Bangla MN"/>
                <a:cs typeface="Bangla MN"/>
              </a:rPr>
              <a:t>Dr. Vogel</a:t>
            </a:r>
          </a:p>
          <a:p>
            <a:pPr marL="457200" lvl="1" indent="0">
              <a:lnSpc>
                <a:spcPct val="90000"/>
              </a:lnSpc>
              <a:buNone/>
            </a:pPr>
            <a:endParaRPr lang="en-US" sz="2600" b="1" dirty="0">
              <a:solidFill>
                <a:srgbClr val="000000"/>
              </a:solidFill>
              <a:effectLst>
                <a:outerShdw blurRad="38100" dist="38100" dir="2700000" algn="tl">
                  <a:srgbClr val="FFFFFF"/>
                </a:outerShdw>
              </a:effectLst>
              <a:latin typeface="Bangla MN"/>
              <a:cs typeface="Bangla MN"/>
            </a:endParaRPr>
          </a:p>
          <a:p>
            <a:pPr>
              <a:lnSpc>
                <a:spcPct val="90000"/>
              </a:lnSpc>
            </a:pPr>
            <a:r>
              <a:rPr lang="en-US" sz="2800" b="1" dirty="0">
                <a:solidFill>
                  <a:srgbClr val="000000"/>
                </a:solidFill>
                <a:effectLst>
                  <a:outerShdw blurRad="38100" dist="38100" dir="2700000" algn="tl">
                    <a:srgbClr val="FFFFFF"/>
                  </a:outerShdw>
                </a:effectLst>
                <a:latin typeface="Bangla MN"/>
                <a:cs typeface="Bangla MN"/>
              </a:rPr>
              <a:t>Room: 7-207</a:t>
            </a:r>
          </a:p>
          <a:p>
            <a:pPr>
              <a:lnSpc>
                <a:spcPct val="90000"/>
              </a:lnSpc>
            </a:pPr>
            <a:endParaRPr lang="en-US" sz="2800" b="1" dirty="0">
              <a:solidFill>
                <a:srgbClr val="000000"/>
              </a:solidFill>
              <a:effectLst>
                <a:outerShdw blurRad="38100" dist="38100" dir="2700000" algn="tl">
                  <a:srgbClr val="FFFFFF"/>
                </a:outerShdw>
              </a:effectLst>
              <a:latin typeface="Bangla MN"/>
              <a:cs typeface="Bangla MN"/>
            </a:endParaRPr>
          </a:p>
          <a:p>
            <a:pPr>
              <a:lnSpc>
                <a:spcPct val="90000"/>
              </a:lnSpc>
            </a:pPr>
            <a:r>
              <a:rPr lang="en-US" sz="2800" b="1" dirty="0">
                <a:solidFill>
                  <a:srgbClr val="000000"/>
                </a:solidFill>
                <a:effectLst>
                  <a:outerShdw blurRad="38100" dist="38100" dir="2700000" algn="tl">
                    <a:srgbClr val="FFFFFF"/>
                  </a:outerShdw>
                </a:effectLst>
                <a:latin typeface="Bangla MN"/>
                <a:cs typeface="Bangla MN"/>
              </a:rPr>
              <a:t>If yes, you are in the right room!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3234" name="Rectangle 2"/>
          <p:cNvSpPr>
            <a:spLocks noGrp="1" noChangeArrowheads="1"/>
          </p:cNvSpPr>
          <p:nvPr>
            <p:ph type="title"/>
          </p:nvPr>
        </p:nvSpPr>
        <p:spPr>
          <a:xfrm>
            <a:off x="609600" y="152400"/>
            <a:ext cx="8534400" cy="1554162"/>
          </a:xfrm>
        </p:spPr>
        <p:txBody>
          <a:bodyPr>
            <a:normAutofit/>
          </a:bodyPr>
          <a:lstStyle/>
          <a:p>
            <a:r>
              <a:rPr lang="en-US" sz="5400" dirty="0">
                <a:latin typeface="Bangla MN"/>
                <a:cs typeface="Bangla MN"/>
              </a:rPr>
              <a:t>Moving around the room</a:t>
            </a:r>
          </a:p>
        </p:txBody>
      </p:sp>
      <p:sp>
        <p:nvSpPr>
          <p:cNvPr id="2783235" name="Rectangle 3"/>
          <p:cNvSpPr>
            <a:spLocks noGrp="1" noChangeArrowheads="1"/>
          </p:cNvSpPr>
          <p:nvPr>
            <p:ph idx="1"/>
          </p:nvPr>
        </p:nvSpPr>
        <p:spPr>
          <a:xfrm>
            <a:off x="609600" y="1706562"/>
            <a:ext cx="8229600" cy="4846638"/>
          </a:xfrm>
        </p:spPr>
        <p:txBody>
          <a:bodyPr>
            <a:normAutofit fontScale="55000" lnSpcReduction="20000"/>
          </a:bodyPr>
          <a:lstStyle/>
          <a:p>
            <a:pPr>
              <a:lnSpc>
                <a:spcPct val="120000"/>
              </a:lnSpc>
            </a:pPr>
            <a:r>
              <a:rPr lang="en-US" sz="4000" dirty="0">
                <a:cs typeface="Bangla MN"/>
              </a:rPr>
              <a:t>You may leave your seat to get tissue paper or to use the pencil sharpener. Find the appropriate time to take care of these personal needs (i.e., before class or at the end of class).</a:t>
            </a:r>
          </a:p>
          <a:p>
            <a:pPr lvl="0">
              <a:lnSpc>
                <a:spcPct val="120000"/>
              </a:lnSpc>
            </a:pPr>
            <a:r>
              <a:rPr lang="en-US" sz="4000" dirty="0"/>
              <a:t>If you need to leave the classroom to go to the bathroom, make sure to sign-out and sign back in. Only one student can go to the bathroom at a time.</a:t>
            </a:r>
          </a:p>
          <a:p>
            <a:pPr lvl="0">
              <a:lnSpc>
                <a:spcPct val="120000"/>
              </a:lnSpc>
            </a:pPr>
            <a:r>
              <a:rPr lang="en-US" sz="4000" dirty="0"/>
              <a:t>If bathroom use is excessive and becomes an issue, I will give you a warning. If the behavior continues, I will call home.  </a:t>
            </a:r>
          </a:p>
          <a:p>
            <a:pPr lvl="0">
              <a:lnSpc>
                <a:spcPct val="120000"/>
              </a:lnSpc>
            </a:pPr>
            <a:r>
              <a:rPr lang="en-US" sz="4000" dirty="0"/>
              <a:t>*DO NOT interrupt class instruction to ask to use the bathroom.</a:t>
            </a:r>
          </a:p>
          <a:p>
            <a:pPr lvl="0">
              <a:lnSpc>
                <a:spcPct val="120000"/>
              </a:lnSpc>
            </a:pPr>
            <a:r>
              <a:rPr lang="en-US" sz="4000" dirty="0"/>
              <a:t>Remain in your assigned seat until the teacher dismisses you from class.</a:t>
            </a:r>
          </a:p>
          <a:p>
            <a:pPr lvl="0">
              <a:lnSpc>
                <a:spcPct val="120000"/>
              </a:lnSpc>
            </a:pPr>
            <a:r>
              <a:rPr lang="en-US" sz="4000" dirty="0"/>
              <a:t>My computer, desk, and desk area are NEVER for student use.  </a:t>
            </a:r>
          </a:p>
          <a:p>
            <a:pPr>
              <a:lnSpc>
                <a:spcPct val="120000"/>
              </a:lnSpc>
            </a:pPr>
            <a:endParaRPr lang="en-US" sz="4000" dirty="0">
              <a:latin typeface="Bangla MN"/>
              <a:cs typeface="Bangla MN"/>
            </a:endParaRPr>
          </a:p>
          <a:p>
            <a:pPr>
              <a:lnSpc>
                <a:spcPct val="90000"/>
              </a:lnSpc>
              <a:buFontTx/>
              <a:buNone/>
            </a:pPr>
            <a:endParaRPr lang="en-US" sz="4000" dirty="0">
              <a:latin typeface="Bangla MN"/>
              <a:cs typeface="Bangla M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43584"/>
          </a:xfrm>
        </p:spPr>
        <p:txBody>
          <a:bodyPr>
            <a:normAutofit/>
          </a:bodyPr>
          <a:lstStyle/>
          <a:p>
            <a:r>
              <a:rPr lang="en-US" sz="4800" dirty="0"/>
              <a:t>Food and drink</a:t>
            </a:r>
          </a:p>
        </p:txBody>
      </p:sp>
      <p:sp>
        <p:nvSpPr>
          <p:cNvPr id="3" name="Content Placeholder 2"/>
          <p:cNvSpPr>
            <a:spLocks noGrp="1"/>
          </p:cNvSpPr>
          <p:nvPr>
            <p:ph idx="1"/>
          </p:nvPr>
        </p:nvSpPr>
        <p:spPr>
          <a:xfrm>
            <a:off x="768097" y="1905000"/>
            <a:ext cx="4565904" cy="4404360"/>
          </a:xfrm>
        </p:spPr>
        <p:txBody>
          <a:bodyPr>
            <a:normAutofit/>
          </a:bodyPr>
          <a:lstStyle/>
          <a:p>
            <a:pPr>
              <a:buFont typeface="Wingdings" panose="05000000000000000000" pitchFamily="2" charset="2"/>
              <a:buChar char="§"/>
            </a:pPr>
            <a:r>
              <a:rPr lang="en-US" sz="2800" dirty="0"/>
              <a:t> You may not bring food into the classroom</a:t>
            </a:r>
          </a:p>
          <a:p>
            <a:pPr>
              <a:buFont typeface="Wingdings" panose="05000000000000000000" pitchFamily="2" charset="2"/>
              <a:buChar char="§"/>
            </a:pPr>
            <a:r>
              <a:rPr lang="en-US" sz="2800" dirty="0"/>
              <a:t> You may not eat during class</a:t>
            </a:r>
          </a:p>
          <a:p>
            <a:pPr>
              <a:buFont typeface="Wingdings" panose="05000000000000000000" pitchFamily="2" charset="2"/>
              <a:buChar char="§"/>
            </a:pPr>
            <a:r>
              <a:rPr lang="en-US" sz="2800" dirty="0"/>
              <a:t> You may bring a water bottle </a:t>
            </a:r>
          </a:p>
        </p:txBody>
      </p:sp>
      <p:pic>
        <p:nvPicPr>
          <p:cNvPr id="4" name="Picture 3"/>
          <p:cNvPicPr>
            <a:picLocks noChangeAspect="1"/>
          </p:cNvPicPr>
          <p:nvPr/>
        </p:nvPicPr>
        <p:blipFill>
          <a:blip r:embed="rId2"/>
          <a:stretch>
            <a:fillRect/>
          </a:stretch>
        </p:blipFill>
        <p:spPr>
          <a:xfrm>
            <a:off x="6248400" y="1880616"/>
            <a:ext cx="2452751" cy="3390900"/>
          </a:xfrm>
          <a:prstGeom prst="rect">
            <a:avLst/>
          </a:prstGeom>
        </p:spPr>
      </p:pic>
    </p:spTree>
    <p:extLst>
      <p:ext uri="{BB962C8B-B14F-4D97-AF65-F5344CB8AC3E}">
        <p14:creationId xmlns:p14="http://schemas.microsoft.com/office/powerpoint/2010/main" val="52594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6013704" cy="1499616"/>
          </a:xfrm>
        </p:spPr>
        <p:txBody>
          <a:bodyPr>
            <a:normAutofit fontScale="90000"/>
          </a:bodyPr>
          <a:lstStyle/>
          <a:p>
            <a:r>
              <a:rPr lang="en-US" dirty="0"/>
              <a:t>Keep your cell phones in your backpack during class</a:t>
            </a:r>
          </a:p>
        </p:txBody>
      </p:sp>
      <p:sp>
        <p:nvSpPr>
          <p:cNvPr id="3" name="Content Placeholder 2"/>
          <p:cNvSpPr>
            <a:spLocks noGrp="1"/>
          </p:cNvSpPr>
          <p:nvPr>
            <p:ph idx="1"/>
          </p:nvPr>
        </p:nvSpPr>
        <p:spPr>
          <a:xfrm>
            <a:off x="457200" y="2590800"/>
            <a:ext cx="8305800" cy="3718560"/>
          </a:xfrm>
        </p:spPr>
        <p:txBody>
          <a:bodyPr/>
          <a:lstStyle/>
          <a:p>
            <a:pPr marL="0" indent="0">
              <a:buNone/>
            </a:pPr>
            <a:r>
              <a:rPr lang="en-US" dirty="0"/>
              <a:t> </a:t>
            </a:r>
          </a:p>
          <a:p>
            <a:pPr>
              <a:buFont typeface="Wingdings" panose="05000000000000000000" pitchFamily="2" charset="2"/>
              <a:buChar char="§"/>
            </a:pPr>
            <a:r>
              <a:rPr lang="en-US" dirty="0"/>
              <a:t>Keep cell phones in your backpack during class unless you are using your phone to look up a word or a conjugation (i.e., during the Bell Ringer or during classwork).</a:t>
            </a:r>
          </a:p>
          <a:p>
            <a:pPr>
              <a:buFont typeface="Wingdings" panose="05000000000000000000" pitchFamily="2" charset="2"/>
              <a:buChar char="§"/>
            </a:pPr>
            <a:r>
              <a:rPr lang="en-US" dirty="0"/>
              <a:t>I will collect your phones on quiz days. When you finish your quiz, you cannot re-collect your phone until </a:t>
            </a:r>
            <a:r>
              <a:rPr lang="en-US" u="sng" dirty="0"/>
              <a:t>MOST</a:t>
            </a:r>
            <a:r>
              <a:rPr lang="en-US" dirty="0"/>
              <a:t> of the class has finished with their quiz. If I see you with your phone out during a quiz or test, it is an automatic ‘zero’.  </a:t>
            </a:r>
          </a:p>
          <a:p>
            <a:pPr>
              <a:buFont typeface="Wingdings" panose="05000000000000000000" pitchFamily="2" charset="2"/>
              <a:buChar char="§"/>
            </a:pPr>
            <a:r>
              <a:rPr lang="en-US" dirty="0"/>
              <a:t>If you are getting distracted by your phone and having trouble concentrating on the content for Spanish class, I will ask you to put your phone over by the charging station. If you continue to use your phone after I’ve asked you to put it away, you will get a detention and a phone call home. </a:t>
            </a:r>
          </a:p>
        </p:txBody>
      </p:sp>
      <p:pic>
        <p:nvPicPr>
          <p:cNvPr id="4" name="Picture 3"/>
          <p:cNvPicPr>
            <a:picLocks noChangeAspect="1"/>
          </p:cNvPicPr>
          <p:nvPr/>
        </p:nvPicPr>
        <p:blipFill>
          <a:blip r:embed="rId2"/>
          <a:stretch>
            <a:fillRect/>
          </a:stretch>
        </p:blipFill>
        <p:spPr>
          <a:xfrm>
            <a:off x="6248400" y="152400"/>
            <a:ext cx="2676525" cy="2666999"/>
          </a:xfrm>
          <a:prstGeom prst="rect">
            <a:avLst/>
          </a:prstGeom>
        </p:spPr>
      </p:pic>
    </p:spTree>
    <p:extLst>
      <p:ext uri="{BB962C8B-B14F-4D97-AF65-F5344CB8AC3E}">
        <p14:creationId xmlns:p14="http://schemas.microsoft.com/office/powerpoint/2010/main" val="338193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994904" cy="990600"/>
          </a:xfrm>
        </p:spPr>
        <p:txBody>
          <a:bodyPr>
            <a:normAutofit fontScale="90000"/>
          </a:bodyPr>
          <a:lstStyle/>
          <a:p>
            <a:r>
              <a:rPr lang="en-US" sz="4000" dirty="0"/>
              <a:t/>
            </a:r>
            <a:br>
              <a:rPr lang="en-US" sz="4000" dirty="0"/>
            </a:br>
            <a:endParaRPr lang="en-US" sz="4000" dirty="0"/>
          </a:p>
        </p:txBody>
      </p:sp>
      <p:sp>
        <p:nvSpPr>
          <p:cNvPr id="3" name="Content Placeholder 2"/>
          <p:cNvSpPr>
            <a:spLocks noGrp="1"/>
          </p:cNvSpPr>
          <p:nvPr>
            <p:ph idx="1"/>
          </p:nvPr>
        </p:nvSpPr>
        <p:spPr>
          <a:xfrm>
            <a:off x="990600" y="1600200"/>
            <a:ext cx="6400800" cy="1828800"/>
          </a:xfrm>
        </p:spPr>
        <p:txBody>
          <a:bodyPr>
            <a:normAutofit/>
          </a:bodyPr>
          <a:lstStyle/>
          <a:p>
            <a:r>
              <a:rPr lang="en-US" dirty="0"/>
              <a:t>Quizlet:</a:t>
            </a:r>
          </a:p>
          <a:p>
            <a:r>
              <a:rPr lang="en-US" u="sng" dirty="0">
                <a:hlinkClick r:id="rId2"/>
              </a:rPr>
              <a:t>https://quizlet.com/subject/spanish/</a:t>
            </a:r>
            <a:endParaRPr lang="en-US" dirty="0"/>
          </a:p>
          <a:p>
            <a:endParaRPr lang="en-US" dirty="0">
              <a:solidFill>
                <a:srgbClr val="000000"/>
              </a:solidFill>
            </a:endParaRPr>
          </a:p>
        </p:txBody>
      </p:sp>
      <p:pic>
        <p:nvPicPr>
          <p:cNvPr id="5" name="Picture 4" descr="quizl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28600"/>
            <a:ext cx="4419600" cy="1285900"/>
          </a:xfrm>
          <a:prstGeom prst="rect">
            <a:avLst/>
          </a:prstGeom>
        </p:spPr>
      </p:pic>
      <p:pic>
        <p:nvPicPr>
          <p:cNvPr id="6" name="Picture 5" descr="quizlet-tutorial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285" y="2895600"/>
            <a:ext cx="5309430" cy="3157966"/>
          </a:xfrm>
          <a:prstGeom prst="rect">
            <a:avLst/>
          </a:prstGeom>
        </p:spPr>
      </p:pic>
    </p:spTree>
    <p:extLst>
      <p:ext uri="{BB962C8B-B14F-4D97-AF65-F5344CB8AC3E}">
        <p14:creationId xmlns:p14="http://schemas.microsoft.com/office/powerpoint/2010/main" val="389464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9200"/>
          </a:xfrm>
        </p:spPr>
        <p:txBody>
          <a:bodyPr>
            <a:normAutofit/>
          </a:bodyPr>
          <a:lstStyle/>
          <a:p>
            <a:r>
              <a:rPr lang="en-US" sz="3600" b="1" u="sng" dirty="0"/>
              <a:t>List of helpful study resources for Spanish 2 &amp; 3:</a:t>
            </a:r>
            <a:endParaRPr lang="en-US" sz="3600" dirty="0"/>
          </a:p>
        </p:txBody>
      </p:sp>
      <p:sp>
        <p:nvSpPr>
          <p:cNvPr id="3" name="Content Placeholder 2"/>
          <p:cNvSpPr>
            <a:spLocks noGrp="1"/>
          </p:cNvSpPr>
          <p:nvPr>
            <p:ph idx="1"/>
          </p:nvPr>
        </p:nvSpPr>
        <p:spPr>
          <a:xfrm>
            <a:off x="533400" y="1524000"/>
            <a:ext cx="8382000" cy="5029200"/>
          </a:xfrm>
        </p:spPr>
        <p:txBody>
          <a:bodyPr>
            <a:normAutofit fontScale="85000" lnSpcReduction="20000"/>
          </a:bodyPr>
          <a:lstStyle/>
          <a:p>
            <a:r>
              <a:rPr lang="en-US" sz="2900" dirty="0"/>
              <a:t>Click on activities on the right hand side of the homepage:</a:t>
            </a:r>
          </a:p>
          <a:p>
            <a:r>
              <a:rPr lang="en-US" sz="2900" u="sng" dirty="0">
                <a:hlinkClick r:id="rId2"/>
              </a:rPr>
              <a:t>https://personal.colby.edu/~bknelson/SLC/</a:t>
            </a:r>
            <a:endParaRPr lang="en-US" sz="2900" dirty="0"/>
          </a:p>
          <a:p>
            <a:r>
              <a:rPr lang="en-US" sz="2900" dirty="0"/>
              <a:t> </a:t>
            </a:r>
          </a:p>
          <a:p>
            <a:r>
              <a:rPr lang="en-US" sz="2900" dirty="0"/>
              <a:t>Study Spanish grammar:</a:t>
            </a:r>
          </a:p>
          <a:p>
            <a:r>
              <a:rPr lang="en-US" sz="2900" u="sng" dirty="0">
                <a:hlinkClick r:id="rId3"/>
              </a:rPr>
              <a:t>https://studyspanish.com/grammar</a:t>
            </a:r>
            <a:endParaRPr lang="en-US" sz="2900" dirty="0"/>
          </a:p>
          <a:p>
            <a:r>
              <a:rPr lang="en-US" sz="2900" dirty="0"/>
              <a:t> </a:t>
            </a:r>
          </a:p>
          <a:p>
            <a:r>
              <a:rPr lang="en-US" sz="2900" dirty="0"/>
              <a:t>Drlemon.com:</a:t>
            </a:r>
          </a:p>
          <a:p>
            <a:r>
              <a:rPr lang="en-US" sz="2900" u="sng" dirty="0">
                <a:hlinkClick r:id="rId4"/>
              </a:rPr>
              <a:t>https://www.drlemon.com/Grammar/verbs.html</a:t>
            </a:r>
            <a:endParaRPr lang="en-US" sz="2900" dirty="0"/>
          </a:p>
          <a:p>
            <a:r>
              <a:rPr lang="en-US" sz="2900" dirty="0"/>
              <a:t> </a:t>
            </a:r>
          </a:p>
          <a:p>
            <a:r>
              <a:rPr lang="en-US" sz="2900" dirty="0"/>
              <a:t>Spanish Proficiency exercises:</a:t>
            </a:r>
          </a:p>
          <a:p>
            <a:r>
              <a:rPr lang="en-US" sz="2900" u="sng" dirty="0">
                <a:hlinkClick r:id="rId5"/>
              </a:rPr>
              <a:t>https://www.laits.utexas.edu/spe/siteindex.php</a:t>
            </a:r>
            <a:endParaRPr lang="en-US" sz="2900" dirty="0"/>
          </a:p>
          <a:p>
            <a:endParaRPr lang="en-US" dirty="0"/>
          </a:p>
        </p:txBody>
      </p:sp>
    </p:spTree>
    <p:extLst>
      <p:ext uri="{BB962C8B-B14F-4D97-AF65-F5344CB8AC3E}">
        <p14:creationId xmlns:p14="http://schemas.microsoft.com/office/powerpoint/2010/main" val="384492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371600"/>
          </a:xfrm>
        </p:spPr>
        <p:txBody>
          <a:bodyPr>
            <a:noAutofit/>
          </a:bodyPr>
          <a:lstStyle/>
          <a:p>
            <a:r>
              <a:rPr lang="en-US" sz="3600" b="1" u="sng" dirty="0"/>
              <a:t>List of helpful study resources for Spanish 2 &amp; 3:</a:t>
            </a:r>
            <a:br>
              <a:rPr lang="en-US" sz="3600" b="1" u="sng" dirty="0"/>
            </a:br>
            <a:endParaRPr lang="en-US" sz="3600" dirty="0"/>
          </a:p>
        </p:txBody>
      </p:sp>
      <p:sp>
        <p:nvSpPr>
          <p:cNvPr id="3" name="Content Placeholder 2"/>
          <p:cNvSpPr>
            <a:spLocks noGrp="1"/>
          </p:cNvSpPr>
          <p:nvPr>
            <p:ph idx="1"/>
          </p:nvPr>
        </p:nvSpPr>
        <p:spPr>
          <a:xfrm>
            <a:off x="768096" y="1676400"/>
            <a:ext cx="8071104" cy="4632960"/>
          </a:xfrm>
        </p:spPr>
        <p:txBody>
          <a:bodyPr>
            <a:normAutofit fontScale="92500" lnSpcReduction="20000"/>
          </a:bodyPr>
          <a:lstStyle/>
          <a:p>
            <a:r>
              <a:rPr lang="en-US" dirty="0" err="1"/>
              <a:t>Todo-claro</a:t>
            </a:r>
            <a:r>
              <a:rPr lang="en-US" dirty="0"/>
              <a:t>:  Go to the intermediate level (B1/B2) and click on grammar:</a:t>
            </a:r>
          </a:p>
          <a:p>
            <a:r>
              <a:rPr lang="en-US" u="sng" dirty="0">
                <a:hlinkClick r:id="rId2"/>
              </a:rPr>
              <a:t>https://www.todo-claro.com/e_index.php</a:t>
            </a:r>
            <a:endParaRPr lang="en-US" u="sng" dirty="0"/>
          </a:p>
          <a:p>
            <a:endParaRPr lang="en-US" u="sng" dirty="0"/>
          </a:p>
          <a:p>
            <a:r>
              <a:rPr lang="en-US" dirty="0"/>
              <a:t>Spanishdict.com: </a:t>
            </a:r>
          </a:p>
          <a:p>
            <a:r>
              <a:rPr lang="en-US" u="sng" dirty="0">
                <a:hlinkClick r:id="rId3"/>
              </a:rPr>
              <a:t>https://www.spanishdict.com/guide/category/verbs</a:t>
            </a:r>
            <a:endParaRPr lang="en-US" dirty="0"/>
          </a:p>
          <a:p>
            <a:r>
              <a:rPr lang="en-US" u="sng" dirty="0">
                <a:hlinkClick r:id="rId4"/>
              </a:rPr>
              <a:t>https://www.spanishdict.com/vocabulary</a:t>
            </a:r>
            <a:endParaRPr lang="en-US" dirty="0"/>
          </a:p>
          <a:p>
            <a:r>
              <a:rPr lang="en-US" dirty="0"/>
              <a:t> </a:t>
            </a:r>
          </a:p>
          <a:p>
            <a:r>
              <a:rPr lang="en-US" dirty="0"/>
              <a:t>An interactive video drama and Spanish course:</a:t>
            </a:r>
          </a:p>
          <a:p>
            <a:r>
              <a:rPr lang="en-US" u="sng" dirty="0">
                <a:hlinkClick r:id="rId5"/>
              </a:rPr>
              <a:t>http://www.bbc.co.uk/languages/spanish/mividaloca/full_details.shtml</a:t>
            </a:r>
            <a:endParaRPr lang="en-US" dirty="0"/>
          </a:p>
          <a:p>
            <a:r>
              <a:rPr lang="en-US" dirty="0"/>
              <a:t>  </a:t>
            </a:r>
          </a:p>
          <a:p>
            <a:r>
              <a:rPr lang="en-US" dirty="0" err="1"/>
              <a:t>Duolingo</a:t>
            </a:r>
            <a:r>
              <a:rPr lang="en-US" dirty="0"/>
              <a:t>:</a:t>
            </a:r>
          </a:p>
          <a:p>
            <a:r>
              <a:rPr lang="en-US" u="sng" dirty="0">
                <a:hlinkClick r:id="rId6"/>
              </a:rPr>
              <a:t>https://en.duolingo.com/course/es/en/Learn-Spanish</a:t>
            </a:r>
            <a:endParaRPr lang="en-US" dirty="0"/>
          </a:p>
          <a:p>
            <a:endParaRPr lang="en-US" dirty="0"/>
          </a:p>
        </p:txBody>
      </p:sp>
    </p:spTree>
    <p:extLst>
      <p:ext uri="{BB962C8B-B14F-4D97-AF65-F5344CB8AC3E}">
        <p14:creationId xmlns:p14="http://schemas.microsoft.com/office/powerpoint/2010/main" val="167776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28600"/>
            <a:ext cx="7613904" cy="1371600"/>
          </a:xfrm>
        </p:spPr>
        <p:txBody>
          <a:bodyPr/>
          <a:lstStyle/>
          <a:p>
            <a:r>
              <a:rPr lang="en-US" dirty="0"/>
              <a:t>Curriculum </a:t>
            </a:r>
            <a:r>
              <a:rPr lang="en-US" dirty="0" smtClean="0"/>
              <a:t>for the </a:t>
            </a:r>
            <a:r>
              <a:rPr lang="en-US" dirty="0"/>
              <a:t>school year</a:t>
            </a:r>
          </a:p>
        </p:txBody>
      </p:sp>
      <p:sp>
        <p:nvSpPr>
          <p:cNvPr id="3" name="Content Placeholder 2"/>
          <p:cNvSpPr>
            <a:spLocks noGrp="1"/>
          </p:cNvSpPr>
          <p:nvPr>
            <p:ph idx="1"/>
          </p:nvPr>
        </p:nvSpPr>
        <p:spPr>
          <a:xfrm>
            <a:off x="381000" y="1828800"/>
            <a:ext cx="8382000" cy="4800600"/>
          </a:xfrm>
        </p:spPr>
        <p:txBody>
          <a:bodyPr>
            <a:normAutofit lnSpcReduction="10000"/>
          </a:bodyPr>
          <a:lstStyle/>
          <a:p>
            <a:r>
              <a:rPr lang="en-US" sz="2400" b="1" dirty="0"/>
              <a:t>We will follow the </a:t>
            </a:r>
            <a:r>
              <a:rPr lang="en-US" sz="2400" b="1" u="sng" dirty="0" err="1"/>
              <a:t>Santillana</a:t>
            </a:r>
            <a:r>
              <a:rPr lang="en-US" sz="2400" b="1" dirty="0"/>
              <a:t> textbook, workbook, and online resources in order of the book.</a:t>
            </a:r>
          </a:p>
          <a:p>
            <a:endParaRPr lang="en-US" sz="2400" b="1" dirty="0"/>
          </a:p>
          <a:p>
            <a:r>
              <a:rPr lang="en-US" u="sng" dirty="0"/>
              <a:t>1</a:t>
            </a:r>
            <a:r>
              <a:rPr lang="en-US" u="sng" baseline="30000" dirty="0"/>
              <a:t>st</a:t>
            </a:r>
            <a:r>
              <a:rPr lang="en-US" u="sng" dirty="0"/>
              <a:t> grading period:</a:t>
            </a:r>
          </a:p>
          <a:p>
            <a:r>
              <a:rPr lang="en-US" b="1" dirty="0"/>
              <a:t>Units 1 &amp;2 </a:t>
            </a:r>
          </a:p>
          <a:p>
            <a:pPr marL="0" indent="0">
              <a:buNone/>
            </a:pPr>
            <a:r>
              <a:rPr lang="en-US" u="sng" dirty="0"/>
              <a:t>2</a:t>
            </a:r>
            <a:r>
              <a:rPr lang="en-US" u="sng" baseline="30000" dirty="0"/>
              <a:t>nd</a:t>
            </a:r>
            <a:r>
              <a:rPr lang="en-US" u="sng" dirty="0"/>
              <a:t> grading period:</a:t>
            </a:r>
          </a:p>
          <a:p>
            <a:r>
              <a:rPr lang="en-US" b="1" dirty="0"/>
              <a:t>Units 3 &amp;4</a:t>
            </a:r>
          </a:p>
          <a:p>
            <a:r>
              <a:rPr lang="en-US" u="sng" dirty="0"/>
              <a:t>3</a:t>
            </a:r>
            <a:r>
              <a:rPr lang="en-US" u="sng" baseline="30000" dirty="0"/>
              <a:t>rd</a:t>
            </a:r>
            <a:r>
              <a:rPr lang="en-US" u="sng" dirty="0"/>
              <a:t> grading period:</a:t>
            </a:r>
          </a:p>
          <a:p>
            <a:r>
              <a:rPr lang="en-US" b="1" dirty="0"/>
              <a:t>Units 5 &amp; 6</a:t>
            </a:r>
          </a:p>
          <a:p>
            <a:r>
              <a:rPr lang="en-US" u="sng" dirty="0"/>
              <a:t>4</a:t>
            </a:r>
            <a:r>
              <a:rPr lang="en-US" u="sng" baseline="30000" dirty="0"/>
              <a:t>th</a:t>
            </a:r>
            <a:r>
              <a:rPr lang="en-US" u="sng" dirty="0"/>
              <a:t> grading period:</a:t>
            </a:r>
          </a:p>
          <a:p>
            <a:r>
              <a:rPr lang="en-US" b="1" dirty="0"/>
              <a:t>Units 7 &amp; 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176" y="3429000"/>
            <a:ext cx="1537647" cy="198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409950"/>
            <a:ext cx="1981200" cy="1981200"/>
          </a:xfrm>
          <a:prstGeom prst="rect">
            <a:avLst/>
          </a:prstGeom>
        </p:spPr>
      </p:pic>
    </p:spTree>
    <p:extLst>
      <p:ext uri="{BB962C8B-B14F-4D97-AF65-F5344CB8AC3E}">
        <p14:creationId xmlns:p14="http://schemas.microsoft.com/office/powerpoint/2010/main" val="15875691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81000"/>
            <a:ext cx="7613904" cy="1219200"/>
          </a:xfrm>
        </p:spPr>
        <p:txBody>
          <a:bodyPr>
            <a:normAutofit/>
          </a:bodyPr>
          <a:lstStyle/>
          <a:p>
            <a:r>
              <a:rPr lang="en-US" sz="2400" b="1" dirty="0"/>
              <a:t>You can access </a:t>
            </a:r>
            <a:r>
              <a:rPr lang="en-US" sz="2400" b="1" dirty="0" err="1"/>
              <a:t>Santillana</a:t>
            </a:r>
            <a:r>
              <a:rPr lang="en-US" sz="2400" b="1" dirty="0"/>
              <a:t> through </a:t>
            </a:r>
            <a:r>
              <a:rPr lang="en-US" sz="2400" b="1" u="sng" dirty="0" err="1"/>
              <a:t>Classlink</a:t>
            </a:r>
            <a:r>
              <a:rPr lang="en-US" sz="2400" b="1" dirty="0"/>
              <a:t> by downloading the </a:t>
            </a:r>
            <a:r>
              <a:rPr lang="en-US" sz="2400" b="1" u="sng" dirty="0" err="1"/>
              <a:t>Santillana</a:t>
            </a:r>
            <a:r>
              <a:rPr lang="en-US" sz="2400" b="1" u="sng" dirty="0"/>
              <a:t>- </a:t>
            </a:r>
            <a:r>
              <a:rPr lang="en-US" sz="2400" b="1" u="sng" dirty="0" err="1"/>
              <a:t>schoology</a:t>
            </a:r>
            <a:r>
              <a:rPr lang="en-US" sz="2400" b="1" dirty="0"/>
              <a:t> application. </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828800"/>
            <a:ext cx="8077200" cy="4479925"/>
          </a:xfrm>
        </p:spPr>
      </p:pic>
    </p:spTree>
    <p:extLst>
      <p:ext uri="{BB962C8B-B14F-4D97-AF65-F5344CB8AC3E}">
        <p14:creationId xmlns:p14="http://schemas.microsoft.com/office/powerpoint/2010/main" val="36562942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600200"/>
          </a:xfrm>
        </p:spPr>
        <p:txBody>
          <a:bodyPr>
            <a:normAutofit/>
          </a:bodyPr>
          <a:lstStyle/>
          <a:p>
            <a:r>
              <a:rPr lang="en-US" sz="5400" dirty="0">
                <a:latin typeface="Bangla MN"/>
                <a:cs typeface="Bangla MN"/>
              </a:rPr>
              <a:t>Where am I supposed to sit?</a:t>
            </a:r>
          </a:p>
        </p:txBody>
      </p:sp>
      <p:sp>
        <p:nvSpPr>
          <p:cNvPr id="9219" name="Rectangle 3"/>
          <p:cNvSpPr>
            <a:spLocks noGrp="1" noChangeArrowheads="1"/>
          </p:cNvSpPr>
          <p:nvPr>
            <p:ph type="body" sz="half" idx="1"/>
          </p:nvPr>
        </p:nvSpPr>
        <p:spPr>
          <a:xfrm>
            <a:off x="685800" y="1828800"/>
            <a:ext cx="4419600" cy="4572000"/>
          </a:xfrm>
        </p:spPr>
        <p:txBody>
          <a:bodyPr>
            <a:normAutofit lnSpcReduction="10000"/>
          </a:bodyPr>
          <a:lstStyle/>
          <a:p>
            <a:pPr marL="609600" indent="-609600">
              <a:lnSpc>
                <a:spcPct val="90000"/>
              </a:lnSpc>
              <a:buFontTx/>
              <a:buAutoNum type="arabicPeriod"/>
            </a:pPr>
            <a:r>
              <a:rPr lang="en-US" sz="2800" dirty="0">
                <a:latin typeface="Bangla MN"/>
                <a:cs typeface="Bangla MN"/>
              </a:rPr>
              <a:t>I will assign seats based on alphabetical order</a:t>
            </a:r>
          </a:p>
          <a:p>
            <a:pPr marL="609600" indent="-609600">
              <a:lnSpc>
                <a:spcPct val="90000"/>
              </a:lnSpc>
              <a:buFontTx/>
              <a:buAutoNum type="arabicPeriod"/>
            </a:pPr>
            <a:r>
              <a:rPr lang="en-US" sz="2800" dirty="0">
                <a:latin typeface="Bangla MN"/>
                <a:cs typeface="Bangla MN"/>
              </a:rPr>
              <a:t>New seats will be assigned every quarter. </a:t>
            </a:r>
          </a:p>
          <a:p>
            <a:pPr marL="609600" indent="-609600">
              <a:lnSpc>
                <a:spcPct val="90000"/>
              </a:lnSpc>
              <a:buFontTx/>
              <a:buAutoNum type="arabicPeriod"/>
            </a:pPr>
            <a:r>
              <a:rPr lang="en-US" sz="2800" dirty="0">
                <a:latin typeface="Bangla MN"/>
                <a:cs typeface="Bangla MN"/>
              </a:rPr>
              <a:t>If you have any special needs, please let me know so that I may make any necessary changes</a:t>
            </a:r>
            <a:r>
              <a:rPr lang="en-US" sz="2400" dirty="0">
                <a:latin typeface="Bangla MN"/>
                <a:cs typeface="Bangla MN"/>
              </a:rPr>
              <a:t>.</a:t>
            </a:r>
            <a:endParaRPr lang="en-US" sz="4400" dirty="0">
              <a:latin typeface="Bangla MN"/>
              <a:cs typeface="Bangla MN"/>
            </a:endParaRPr>
          </a:p>
        </p:txBody>
      </p:sp>
      <p:pic>
        <p:nvPicPr>
          <p:cNvPr id="9222" name="Picture 6" descr="bd10267_"/>
          <p:cNvPicPr>
            <a:picLocks noGrp="1" noChangeAspect="1" noChangeArrowheads="1"/>
          </p:cNvPicPr>
          <p:nvPr>
            <p:ph type="clipArt" sz="half" idx="2"/>
          </p:nvPr>
        </p:nvPicPr>
        <p:blipFill>
          <a:blip r:embed="rId2" cstate="print"/>
          <a:srcRect/>
          <a:stretch>
            <a:fillRect/>
          </a:stretch>
        </p:blipFill>
        <p:spPr>
          <a:xfrm>
            <a:off x="6248400" y="3276600"/>
            <a:ext cx="304800" cy="304800"/>
          </a:xfrm>
        </p:spPr>
      </p:pic>
      <p:sp>
        <p:nvSpPr>
          <p:cNvPr id="9223" name="Rectangle 7"/>
          <p:cNvSpPr>
            <a:spLocks noChangeArrowheads="1"/>
          </p:cNvSpPr>
          <p:nvPr/>
        </p:nvSpPr>
        <p:spPr bwMode="auto">
          <a:xfrm>
            <a:off x="206375" y="2782888"/>
            <a:ext cx="9144000" cy="0"/>
          </a:xfrm>
          <a:prstGeom prst="rect">
            <a:avLst/>
          </a:prstGeom>
          <a:noFill/>
          <a:ln w="9525">
            <a:noFill/>
            <a:miter lim="800000"/>
            <a:headEnd/>
            <a:tailEnd/>
          </a:ln>
          <a:effectLst/>
        </p:spPr>
        <p:txBody>
          <a:bodyPr>
            <a:spAutoFit/>
          </a:bodyPr>
          <a:lstStyle/>
          <a:p>
            <a:endParaRPr lang="en-US"/>
          </a:p>
        </p:txBody>
      </p:sp>
      <p:pic>
        <p:nvPicPr>
          <p:cNvPr id="9225" name="Picture 9" descr="Go to fullsize image">
            <a:hlinkClick r:id="rId3"/>
          </p:cNvPr>
          <p:cNvPicPr>
            <a:picLocks noChangeAspect="1" noChangeArrowheads="1"/>
          </p:cNvPicPr>
          <p:nvPr/>
        </p:nvPicPr>
        <p:blipFill>
          <a:blip r:embed="rId4" cstate="print"/>
          <a:srcRect/>
          <a:stretch>
            <a:fillRect/>
          </a:stretch>
        </p:blipFill>
        <p:spPr bwMode="auto">
          <a:xfrm>
            <a:off x="5334000" y="2286000"/>
            <a:ext cx="3048000" cy="24606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1600200"/>
          </a:xfrm>
        </p:spPr>
        <p:txBody>
          <a:bodyPr/>
          <a:lstStyle/>
          <a:p>
            <a:r>
              <a:rPr lang="en-US" dirty="0">
                <a:latin typeface="Bangla MN"/>
                <a:cs typeface="Bangla MN"/>
              </a:rPr>
              <a:t>How do I contact my teacher?</a:t>
            </a:r>
            <a:endParaRPr lang="es-EC" dirty="0">
              <a:latin typeface="Bangla MN"/>
              <a:cs typeface="Bangla MN"/>
            </a:endParaRPr>
          </a:p>
        </p:txBody>
      </p:sp>
      <p:pic>
        <p:nvPicPr>
          <p:cNvPr id="1026" name="Picture 2" descr="C:\Program Files (x86)\Microsoft Office\MEDIA\CAGCAT10\j0332268.wmf"/>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1524000"/>
            <a:ext cx="1600200" cy="1808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3886200" y="2362200"/>
            <a:ext cx="4800600" cy="3124200"/>
          </a:xfrm>
        </p:spPr>
        <p:txBody>
          <a:bodyPr>
            <a:normAutofit/>
          </a:bodyPr>
          <a:lstStyle/>
          <a:p>
            <a:pPr marL="0" indent="0">
              <a:buNone/>
            </a:pPr>
            <a:r>
              <a:rPr lang="en-US" sz="2800" b="1" i="1" dirty="0">
                <a:solidFill>
                  <a:srgbClr val="000000"/>
                </a:solidFill>
                <a:latin typeface="Bangla MN"/>
                <a:cs typeface="Bangla MN"/>
              </a:rPr>
              <a:t>Email: </a:t>
            </a:r>
            <a:r>
              <a:rPr lang="en-US" sz="2800" b="1" i="1" dirty="0">
                <a:solidFill>
                  <a:schemeClr val="accent5">
                    <a:lumMod val="75000"/>
                  </a:schemeClr>
                </a:solidFill>
                <a:latin typeface="Bangla MN"/>
                <a:cs typeface="Bangla MN"/>
              </a:rPr>
              <a:t>vogele2</a:t>
            </a:r>
            <a:r>
              <a:rPr lang="en-US" sz="2800" b="1" i="1" dirty="0">
                <a:solidFill>
                  <a:schemeClr val="accent5">
                    <a:lumMod val="75000"/>
                  </a:schemeClr>
                </a:solidFill>
                <a:latin typeface="Bangla MN"/>
                <a:cs typeface="Bangla MN"/>
                <a:hlinkClick r:id="rId3"/>
              </a:rPr>
              <a:t>@leonschools.net</a:t>
            </a:r>
            <a:endParaRPr lang="en-US" sz="2800" b="1" i="1" dirty="0">
              <a:solidFill>
                <a:schemeClr val="accent5">
                  <a:lumMod val="75000"/>
                </a:schemeClr>
              </a:solidFill>
              <a:latin typeface="Bangla MN"/>
              <a:cs typeface="Bangla MN"/>
            </a:endParaRPr>
          </a:p>
          <a:p>
            <a:pPr marL="0" indent="0">
              <a:buNone/>
            </a:pPr>
            <a:endParaRPr lang="en-US" sz="1600" b="1" dirty="0">
              <a:latin typeface="Bangla MN"/>
              <a:cs typeface="Bangla MN"/>
            </a:endParaRPr>
          </a:p>
          <a:p>
            <a:pPr marL="0" indent="0">
              <a:buNone/>
            </a:pPr>
            <a:endParaRPr lang="en-US" sz="2900" b="1" dirty="0">
              <a:latin typeface="Bangla MN"/>
              <a:cs typeface="Bangla MN"/>
            </a:endParaRPr>
          </a:p>
        </p:txBody>
      </p:sp>
      <p:pic>
        <p:nvPicPr>
          <p:cNvPr id="1027" name="Picture 3" descr="C:\Users\BIPOLAR\AppData\Local\Microsoft\Windows\Temporary Internet Files\Content.IE5\PELD1GXO\MC91021640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54164"/>
            <a:ext cx="2590800" cy="19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4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482600"/>
            <a:ext cx="6870700" cy="762000"/>
          </a:xfrm>
        </p:spPr>
        <p:txBody>
          <a:bodyPr>
            <a:normAutofit/>
          </a:bodyPr>
          <a:lstStyle/>
          <a:p>
            <a:r>
              <a:rPr lang="en-US" sz="5400" dirty="0">
                <a:latin typeface="Bangla MN"/>
                <a:cs typeface="Bangla MN"/>
              </a:rPr>
              <a:t>Materials</a:t>
            </a:r>
          </a:p>
        </p:txBody>
      </p:sp>
      <p:pic>
        <p:nvPicPr>
          <p:cNvPr id="49177" name="Picture 25" descr="school_supplies"/>
          <p:cNvPicPr>
            <a:picLocks noGrp="1" noChangeAspect="1" noChangeArrowheads="1"/>
          </p:cNvPicPr>
          <p:nvPr>
            <p:ph type="clipArt" sz="half" idx="1"/>
          </p:nvPr>
        </p:nvPicPr>
        <p:blipFill>
          <a:blip r:embed="rId3" cstate="print"/>
          <a:srcRect/>
          <a:stretch>
            <a:fillRect/>
          </a:stretch>
        </p:blipFill>
        <p:spPr>
          <a:xfrm>
            <a:off x="304800" y="1752600"/>
            <a:ext cx="3200400" cy="3024620"/>
          </a:xfrm>
        </p:spPr>
      </p:pic>
      <p:sp>
        <p:nvSpPr>
          <p:cNvPr id="49156" name="Rectangle 4"/>
          <p:cNvSpPr>
            <a:spLocks noGrp="1" noChangeArrowheads="1"/>
          </p:cNvSpPr>
          <p:nvPr>
            <p:ph type="body" sz="half" idx="2"/>
          </p:nvPr>
        </p:nvSpPr>
        <p:spPr>
          <a:xfrm>
            <a:off x="3352800" y="1466517"/>
            <a:ext cx="5791200" cy="5384799"/>
          </a:xfrm>
        </p:spPr>
        <p:txBody>
          <a:bodyPr>
            <a:noAutofit/>
          </a:bodyPr>
          <a:lstStyle/>
          <a:p>
            <a:pPr marL="0" lvl="0" indent="0">
              <a:buNone/>
            </a:pPr>
            <a:r>
              <a:rPr lang="en-US" sz="2800" dirty="0"/>
              <a:t>	3- ring binder </a:t>
            </a:r>
          </a:p>
          <a:p>
            <a:pPr marL="0" lvl="0" indent="0">
              <a:buNone/>
            </a:pPr>
            <a:r>
              <a:rPr lang="en-US" sz="2800" dirty="0"/>
              <a:t>	Pen/pencil</a:t>
            </a:r>
          </a:p>
          <a:p>
            <a:pPr marL="0" lvl="0" indent="0">
              <a:buNone/>
            </a:pPr>
            <a:r>
              <a:rPr lang="en-US" sz="2800" dirty="0"/>
              <a:t>	Workbook</a:t>
            </a:r>
          </a:p>
          <a:p>
            <a:pPr marL="0" lvl="0" indent="0">
              <a:buNone/>
            </a:pPr>
            <a:r>
              <a:rPr lang="en-US" sz="2800" dirty="0"/>
              <a:t>	Index cards</a:t>
            </a:r>
          </a:p>
          <a:p>
            <a:pPr marL="0" lvl="0" indent="0">
              <a:buNone/>
            </a:pPr>
            <a:r>
              <a:rPr lang="en-US" sz="2800" dirty="0"/>
              <a:t>	Dry erase markers</a:t>
            </a:r>
          </a:p>
          <a:p>
            <a:pPr lvl="0"/>
            <a:endParaRPr lang="en-US" sz="2800" dirty="0"/>
          </a:p>
          <a:p>
            <a:pPr lvl="0"/>
            <a:r>
              <a:rPr lang="en-US" sz="2800" dirty="0"/>
              <a:t>  </a:t>
            </a:r>
          </a:p>
          <a:p>
            <a:pPr marL="0" lvl="0" indent="0">
              <a:buNone/>
            </a:pPr>
            <a:r>
              <a:rPr lang="en-US" sz="2800" b="1" dirty="0"/>
              <a:t>BRING TO CLASS EVERY DAY!</a:t>
            </a:r>
            <a:endParaRPr lang="es-AR" sz="3200" dirty="0"/>
          </a:p>
          <a:p>
            <a:pPr>
              <a:lnSpc>
                <a:spcPct val="70000"/>
              </a:lnSpc>
            </a:pPr>
            <a:endParaRPr lang="en-US" sz="3200" dirty="0">
              <a:latin typeface="Bangla MN"/>
              <a:cs typeface="Bangla MN"/>
            </a:endParaRPr>
          </a:p>
        </p:txBody>
      </p:sp>
      <p:sp>
        <p:nvSpPr>
          <p:cNvPr id="49168" name="Rectangle 16"/>
          <p:cNvSpPr>
            <a:spLocks noChangeArrowheads="1"/>
          </p:cNvSpPr>
          <p:nvPr/>
        </p:nvSpPr>
        <p:spPr bwMode="auto">
          <a:xfrm>
            <a:off x="-425450" y="736600"/>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304800"/>
            <a:ext cx="8001000" cy="1066800"/>
          </a:xfrm>
        </p:spPr>
        <p:txBody>
          <a:bodyPr>
            <a:normAutofit fontScale="90000"/>
          </a:bodyPr>
          <a:lstStyle/>
          <a:p>
            <a:r>
              <a:rPr lang="en-US" dirty="0">
                <a:latin typeface="Bangla MN"/>
                <a:cs typeface="Bangla MN"/>
              </a:rPr>
              <a:t>How will I be graded in this class?</a:t>
            </a:r>
          </a:p>
        </p:txBody>
      </p:sp>
      <p:pic>
        <p:nvPicPr>
          <p:cNvPr id="41992" name="Picture 8" descr="Go to fullsize image">
            <a:hlinkClick r:id="rId3"/>
          </p:cNvPr>
          <p:cNvPicPr>
            <a:picLocks noGrp="1" noChangeAspect="1" noChangeArrowheads="1"/>
          </p:cNvPicPr>
          <p:nvPr>
            <p:ph type="clipArt" sz="half" idx="1"/>
          </p:nvPr>
        </p:nvPicPr>
        <p:blipFill>
          <a:blip r:embed="rId4" cstate="print"/>
          <a:stretch>
            <a:fillRect/>
          </a:stretch>
        </p:blipFill>
        <p:spPr>
          <a:xfrm>
            <a:off x="6280150" y="5473720"/>
            <a:ext cx="1428750" cy="1171575"/>
          </a:xfrm>
        </p:spPr>
      </p:pic>
      <p:sp>
        <p:nvSpPr>
          <p:cNvPr id="2" name="Rectangle 1"/>
          <p:cNvSpPr/>
          <p:nvPr/>
        </p:nvSpPr>
        <p:spPr>
          <a:xfrm>
            <a:off x="5791200" y="1676400"/>
            <a:ext cx="3200400" cy="3539430"/>
          </a:xfrm>
          <a:prstGeom prst="rect">
            <a:avLst/>
          </a:prstGeom>
        </p:spPr>
        <p:txBody>
          <a:bodyPr wrap="square">
            <a:spAutoFit/>
          </a:bodyPr>
          <a:lstStyle/>
          <a:p>
            <a:r>
              <a:rPr lang="en-US" sz="3200" b="1" u="sng" dirty="0">
                <a:latin typeface="Times New Roman" pitchFamily="18" charset="0"/>
              </a:rPr>
              <a:t>Grading Scale:</a:t>
            </a:r>
          </a:p>
          <a:p>
            <a:r>
              <a:rPr lang="en-US" sz="3200" b="1" dirty="0">
                <a:latin typeface="Times New Roman" pitchFamily="18" charset="0"/>
              </a:rPr>
              <a:t> </a:t>
            </a:r>
          </a:p>
          <a:p>
            <a:r>
              <a:rPr lang="en-US" sz="3200" b="1" dirty="0">
                <a:latin typeface="Times New Roman" pitchFamily="18" charset="0"/>
              </a:rPr>
              <a:t>A - 90 to 100 </a:t>
            </a:r>
          </a:p>
          <a:p>
            <a:r>
              <a:rPr lang="en-US" sz="3200" b="1" dirty="0">
                <a:latin typeface="Times New Roman" pitchFamily="18" charset="0"/>
              </a:rPr>
              <a:t>B - 80 to 89 </a:t>
            </a:r>
          </a:p>
          <a:p>
            <a:r>
              <a:rPr lang="en-US" sz="3200" b="1" dirty="0">
                <a:latin typeface="Times New Roman" pitchFamily="18" charset="0"/>
              </a:rPr>
              <a:t>C - 70 to 79 </a:t>
            </a:r>
          </a:p>
          <a:p>
            <a:r>
              <a:rPr lang="en-US" sz="3200" b="1" dirty="0">
                <a:latin typeface="Times New Roman" pitchFamily="18" charset="0"/>
              </a:rPr>
              <a:t>D - 60 to 69 </a:t>
            </a:r>
          </a:p>
          <a:p>
            <a:r>
              <a:rPr lang="en-US" sz="3200" b="1" dirty="0">
                <a:latin typeface="Times New Roman" pitchFamily="18" charset="0"/>
              </a:rPr>
              <a:t>F – 59-0</a:t>
            </a:r>
          </a:p>
        </p:txBody>
      </p:sp>
      <p:sp>
        <p:nvSpPr>
          <p:cNvPr id="4" name="TextBox 3"/>
          <p:cNvSpPr txBox="1"/>
          <p:nvPr/>
        </p:nvSpPr>
        <p:spPr>
          <a:xfrm>
            <a:off x="533400" y="2057400"/>
            <a:ext cx="4343400" cy="3970318"/>
          </a:xfrm>
          <a:prstGeom prst="rect">
            <a:avLst/>
          </a:prstGeom>
          <a:noFill/>
        </p:spPr>
        <p:txBody>
          <a:bodyPr wrap="square" rtlCol="0">
            <a:spAutoFit/>
          </a:bodyPr>
          <a:lstStyle/>
          <a:p>
            <a:pPr marL="285750" lvl="0" indent="-285750">
              <a:buFont typeface="Arial" pitchFamily="34" charset="0"/>
              <a:buChar char="•"/>
            </a:pPr>
            <a:r>
              <a:rPr lang="en-US" dirty="0">
                <a:solidFill>
                  <a:srgbClr val="C00000"/>
                </a:solidFill>
              </a:rPr>
              <a:t>Assessments</a:t>
            </a:r>
            <a:r>
              <a:rPr lang="en-US" dirty="0"/>
              <a:t>		   	</a:t>
            </a:r>
            <a:r>
              <a:rPr lang="en-US" dirty="0">
                <a:solidFill>
                  <a:srgbClr val="C00000"/>
                </a:solidFill>
              </a:rPr>
              <a:t>70%</a:t>
            </a:r>
          </a:p>
          <a:p>
            <a:pPr lvl="0"/>
            <a:r>
              <a:rPr lang="en-US" i="1" dirty="0"/>
              <a:t>   </a:t>
            </a:r>
            <a:r>
              <a:rPr lang="en-US" i="1" dirty="0">
                <a:solidFill>
                  <a:srgbClr val="C00000"/>
                </a:solidFill>
              </a:rPr>
              <a:t>(Tests, Projects, and Quizzes)</a:t>
            </a:r>
          </a:p>
          <a:p>
            <a:pPr lvl="0"/>
            <a:endParaRPr lang="en-US" dirty="0">
              <a:solidFill>
                <a:srgbClr val="C00000"/>
              </a:solidFill>
            </a:endParaRPr>
          </a:p>
          <a:p>
            <a:pPr marL="285750" lvl="0" indent="-285750">
              <a:buFont typeface="Arial" pitchFamily="34" charset="0"/>
              <a:buChar char="•"/>
            </a:pPr>
            <a:r>
              <a:rPr lang="en-US" dirty="0">
                <a:solidFill>
                  <a:srgbClr val="00B050"/>
                </a:solidFill>
              </a:rPr>
              <a:t>Daily Work</a:t>
            </a:r>
            <a:r>
              <a:rPr lang="en-US" dirty="0"/>
              <a:t>	   	   	</a:t>
            </a:r>
            <a:r>
              <a:rPr lang="en-US" dirty="0">
                <a:solidFill>
                  <a:srgbClr val="00B050"/>
                </a:solidFill>
              </a:rPr>
              <a:t>20%   </a:t>
            </a:r>
            <a:r>
              <a:rPr lang="en-US" i="1" dirty="0">
                <a:solidFill>
                  <a:srgbClr val="00B050"/>
                </a:solidFill>
              </a:rPr>
              <a:t>(Homework and Classwork)</a:t>
            </a:r>
          </a:p>
          <a:p>
            <a:pPr lvl="0"/>
            <a:endParaRPr lang="en-US" dirty="0">
              <a:solidFill>
                <a:srgbClr val="00B050"/>
              </a:solidFill>
            </a:endParaRPr>
          </a:p>
          <a:p>
            <a:pPr marL="285750" lvl="0" indent="-285750">
              <a:buFont typeface="Arial" pitchFamily="34" charset="0"/>
              <a:buChar char="•"/>
            </a:pPr>
            <a:r>
              <a:rPr lang="en-US" dirty="0">
                <a:solidFill>
                  <a:srgbClr val="7030A0"/>
                </a:solidFill>
              </a:rPr>
              <a:t>Speaking Participation   </a:t>
            </a:r>
            <a:r>
              <a:rPr lang="en-US" dirty="0"/>
              <a:t>	</a:t>
            </a:r>
            <a:r>
              <a:rPr lang="en-US" dirty="0">
                <a:solidFill>
                  <a:srgbClr val="7030A0"/>
                </a:solidFill>
              </a:rPr>
              <a:t>10%</a:t>
            </a:r>
          </a:p>
          <a:p>
            <a:pPr lvl="0"/>
            <a:endParaRPr lang="en-US" dirty="0">
              <a:solidFill>
                <a:srgbClr val="7030A0"/>
              </a:solidFill>
            </a:endParaRPr>
          </a:p>
          <a:p>
            <a:pPr lvl="0"/>
            <a:endParaRPr lang="en-US" dirty="0">
              <a:solidFill>
                <a:srgbClr val="7030A0"/>
              </a:solidFill>
            </a:endParaRPr>
          </a:p>
          <a:p>
            <a:pPr lvl="0"/>
            <a:r>
              <a:rPr lang="en-US" dirty="0">
                <a:solidFill>
                  <a:srgbClr val="7030A0"/>
                </a:solidFill>
              </a:rPr>
              <a:t>**No extra credit will be given in any category except for your weekly participation</a:t>
            </a:r>
            <a:r>
              <a:rPr lang="en-US" dirty="0"/>
              <a:t> </a:t>
            </a:r>
            <a:r>
              <a:rPr lang="en-US" dirty="0">
                <a:solidFill>
                  <a:srgbClr val="7030A0"/>
                </a:solidFill>
              </a:rPr>
              <a:t>grade or if there is an extra credit section on a test or quiz</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70700" cy="990600"/>
          </a:xfrm>
        </p:spPr>
        <p:txBody>
          <a:bodyPr/>
          <a:lstStyle/>
          <a:p>
            <a:pPr algn="ctr"/>
            <a:r>
              <a:rPr lang="en-US" cap="none" dirty="0">
                <a:solidFill>
                  <a:srgbClr val="C00000"/>
                </a:solidFill>
                <a:latin typeface="Arial Rounded MT Bold" pitchFamily="34" charset="0"/>
              </a:rPr>
              <a:t>EXPECTATIONS</a:t>
            </a:r>
          </a:p>
        </p:txBody>
      </p:sp>
      <p:sp>
        <p:nvSpPr>
          <p:cNvPr id="5" name="Rectangle 4"/>
          <p:cNvSpPr txBox="1">
            <a:spLocks noChangeArrowheads="1"/>
          </p:cNvSpPr>
          <p:nvPr/>
        </p:nvSpPr>
        <p:spPr>
          <a:xfrm>
            <a:off x="533400" y="990600"/>
            <a:ext cx="3962400" cy="5257800"/>
          </a:xfrm>
          <a:prstGeom prst="rect">
            <a:avLst/>
          </a:prstGeom>
        </p:spPr>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pPr marL="0" indent="0">
              <a:buNone/>
            </a:pPr>
            <a:r>
              <a:rPr lang="en-US" sz="2000" b="1" u="sng" dirty="0">
                <a:solidFill>
                  <a:srgbClr val="00B050"/>
                </a:solidFill>
                <a:latin typeface="Bangla MN"/>
                <a:cs typeface="Bangla MN"/>
              </a:rPr>
              <a:t>What I expect of you: </a:t>
            </a:r>
          </a:p>
          <a:p>
            <a:pPr>
              <a:buFont typeface="Arial"/>
              <a:buChar char="•"/>
            </a:pPr>
            <a:r>
              <a:rPr lang="en-US" sz="2000" dirty="0">
                <a:solidFill>
                  <a:srgbClr val="00B050"/>
                </a:solidFill>
                <a:latin typeface="Bangla MN"/>
                <a:cs typeface="Bangla MN"/>
              </a:rPr>
              <a:t>Patience and Respect. </a:t>
            </a:r>
          </a:p>
          <a:p>
            <a:pPr>
              <a:buFont typeface="Arial"/>
              <a:buChar char="•"/>
            </a:pPr>
            <a:r>
              <a:rPr lang="en-US" sz="2000" dirty="0">
                <a:solidFill>
                  <a:srgbClr val="00B050"/>
                </a:solidFill>
                <a:latin typeface="Bangla MN"/>
                <a:cs typeface="Bangla MN"/>
              </a:rPr>
              <a:t>Enthusiastic participation. </a:t>
            </a:r>
          </a:p>
          <a:p>
            <a:pPr>
              <a:buFont typeface="Arial"/>
              <a:buChar char="•"/>
            </a:pPr>
            <a:r>
              <a:rPr lang="en-US" sz="2000" dirty="0">
                <a:solidFill>
                  <a:srgbClr val="00B050"/>
                </a:solidFill>
                <a:latin typeface="Bangla MN"/>
                <a:cs typeface="Bangla MN"/>
              </a:rPr>
              <a:t>Completion of the assigned work. </a:t>
            </a:r>
          </a:p>
          <a:p>
            <a:pPr>
              <a:buFont typeface="Arial"/>
              <a:buChar char="•"/>
            </a:pPr>
            <a:r>
              <a:rPr lang="en-US" sz="2000" dirty="0">
                <a:solidFill>
                  <a:srgbClr val="00B050"/>
                </a:solidFill>
                <a:latin typeface="Bangla MN"/>
                <a:cs typeface="Bangla MN"/>
              </a:rPr>
              <a:t>Being prepared for class.</a:t>
            </a:r>
          </a:p>
          <a:p>
            <a:pPr>
              <a:buFont typeface="Arial"/>
              <a:buChar char="•"/>
            </a:pPr>
            <a:r>
              <a:rPr lang="en-US" sz="2000" dirty="0">
                <a:solidFill>
                  <a:srgbClr val="00B050"/>
                </a:solidFill>
                <a:latin typeface="Bangla MN"/>
                <a:cs typeface="Bangla MN"/>
              </a:rPr>
              <a:t>Making every effort to </a:t>
            </a:r>
            <a:r>
              <a:rPr lang="en-US" sz="2000" b="1" dirty="0">
                <a:solidFill>
                  <a:srgbClr val="00B050"/>
                </a:solidFill>
                <a:latin typeface="Bangla MN"/>
                <a:cs typeface="Bangla MN"/>
              </a:rPr>
              <a:t>communicate</a:t>
            </a:r>
            <a:r>
              <a:rPr lang="en-US" sz="2000" dirty="0">
                <a:solidFill>
                  <a:srgbClr val="00B050"/>
                </a:solidFill>
                <a:latin typeface="Bangla MN"/>
                <a:cs typeface="Bangla MN"/>
              </a:rPr>
              <a:t> and </a:t>
            </a:r>
            <a:r>
              <a:rPr lang="en-US" sz="2000" b="1" dirty="0">
                <a:solidFill>
                  <a:srgbClr val="00B050"/>
                </a:solidFill>
                <a:latin typeface="Bangla MN"/>
                <a:cs typeface="Bangla MN"/>
              </a:rPr>
              <a:t>participate</a:t>
            </a:r>
            <a:r>
              <a:rPr lang="en-US" sz="2000" dirty="0">
                <a:solidFill>
                  <a:srgbClr val="00B050"/>
                </a:solidFill>
                <a:latin typeface="Bangla MN"/>
                <a:cs typeface="Bangla MN"/>
              </a:rPr>
              <a:t> in Spanish in class.</a:t>
            </a:r>
          </a:p>
        </p:txBody>
      </p:sp>
      <p:sp>
        <p:nvSpPr>
          <p:cNvPr id="6" name="Rectangle 5"/>
          <p:cNvSpPr/>
          <p:nvPr/>
        </p:nvSpPr>
        <p:spPr>
          <a:xfrm>
            <a:off x="4572000" y="990600"/>
            <a:ext cx="4572000" cy="3939540"/>
          </a:xfrm>
          <a:prstGeom prst="rect">
            <a:avLst/>
          </a:prstGeom>
        </p:spPr>
        <p:txBody>
          <a:bodyPr wrap="square">
            <a:spAutoFit/>
          </a:bodyPr>
          <a:lstStyle/>
          <a:p>
            <a:r>
              <a:rPr lang="en-US" sz="2000" b="1" u="sng" dirty="0">
                <a:solidFill>
                  <a:srgbClr val="00B0F0"/>
                </a:solidFill>
                <a:latin typeface="Bangla MN"/>
                <a:cs typeface="Bangla MN"/>
              </a:rPr>
              <a:t>What you can expect from me: </a:t>
            </a:r>
          </a:p>
          <a:p>
            <a:endParaRPr lang="en-US" sz="2000" b="1" dirty="0">
              <a:solidFill>
                <a:srgbClr val="00B0F0"/>
              </a:solidFill>
              <a:latin typeface="Bangla MN"/>
              <a:cs typeface="Bangla MN"/>
            </a:endParaRPr>
          </a:p>
          <a:p>
            <a:pPr marL="342900" indent="-342900">
              <a:lnSpc>
                <a:spcPct val="150000"/>
              </a:lnSpc>
              <a:buFont typeface="Arial"/>
              <a:buChar char="•"/>
            </a:pPr>
            <a:r>
              <a:rPr lang="en-US" sz="2000" dirty="0">
                <a:solidFill>
                  <a:srgbClr val="00B0F0"/>
                </a:solidFill>
                <a:latin typeface="Bangla MN"/>
                <a:cs typeface="Bangla MN"/>
              </a:rPr>
              <a:t>Patience and Respect.</a:t>
            </a:r>
          </a:p>
          <a:p>
            <a:pPr marL="342900" indent="-342900">
              <a:lnSpc>
                <a:spcPct val="150000"/>
              </a:lnSpc>
              <a:buFont typeface="Arial"/>
              <a:buChar char="•"/>
            </a:pPr>
            <a:r>
              <a:rPr lang="en-US" sz="2000" dirty="0">
                <a:solidFill>
                  <a:srgbClr val="00B0F0"/>
                </a:solidFill>
                <a:latin typeface="Bangla MN"/>
                <a:cs typeface="Bangla MN"/>
              </a:rPr>
              <a:t>Enthusiasm. </a:t>
            </a:r>
          </a:p>
          <a:p>
            <a:pPr marL="342900" indent="-342900">
              <a:lnSpc>
                <a:spcPct val="150000"/>
              </a:lnSpc>
              <a:buFont typeface="Arial"/>
              <a:buChar char="•"/>
            </a:pPr>
            <a:r>
              <a:rPr lang="en-US" sz="2000" dirty="0">
                <a:solidFill>
                  <a:srgbClr val="00B0F0"/>
                </a:solidFill>
                <a:latin typeface="Bangla MN"/>
                <a:cs typeface="Bangla MN"/>
              </a:rPr>
              <a:t>Prompt evaluation of assignments. </a:t>
            </a:r>
          </a:p>
          <a:p>
            <a:pPr marL="342900" indent="-342900">
              <a:lnSpc>
                <a:spcPct val="150000"/>
              </a:lnSpc>
              <a:buFont typeface="Arial"/>
              <a:buChar char="•"/>
            </a:pPr>
            <a:r>
              <a:rPr lang="en-US" sz="2000" dirty="0">
                <a:solidFill>
                  <a:srgbClr val="00B0F0"/>
                </a:solidFill>
                <a:latin typeface="Bangla MN"/>
                <a:cs typeface="Bangla MN"/>
              </a:rPr>
              <a:t>Making every effort to help you communicate in Spanish. </a:t>
            </a:r>
          </a:p>
          <a:p>
            <a:pPr marL="342900" indent="-342900">
              <a:lnSpc>
                <a:spcPct val="150000"/>
              </a:lnSpc>
              <a:buFont typeface="Arial"/>
              <a:buChar char="•"/>
            </a:pPr>
            <a:r>
              <a:rPr lang="en-US" sz="2000" dirty="0">
                <a:solidFill>
                  <a:srgbClr val="00B0F0"/>
                </a:solidFill>
                <a:latin typeface="Bangla MN"/>
                <a:cs typeface="Bangla MN"/>
              </a:rPr>
              <a:t>Cultural presentations, songs, and supplementary learning material.</a:t>
            </a:r>
          </a:p>
        </p:txBody>
      </p:sp>
    </p:spTree>
    <p:extLst>
      <p:ext uri="{BB962C8B-B14F-4D97-AF65-F5344CB8AC3E}">
        <p14:creationId xmlns:p14="http://schemas.microsoft.com/office/powerpoint/2010/main" val="33626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8458200" cy="1219200"/>
          </a:xfrm>
        </p:spPr>
        <p:txBody>
          <a:bodyPr>
            <a:normAutofit fontScale="90000"/>
          </a:bodyPr>
          <a:lstStyle/>
          <a:p>
            <a:r>
              <a:rPr lang="en-US" sz="6000" dirty="0">
                <a:solidFill>
                  <a:srgbClr val="C00000"/>
                </a:solidFill>
                <a:latin typeface="Bangla MN"/>
                <a:cs typeface="Bangla MN"/>
              </a:rPr>
              <a:t>Classroom routines</a:t>
            </a:r>
          </a:p>
        </p:txBody>
      </p:sp>
      <p:pic>
        <p:nvPicPr>
          <p:cNvPr id="50206" name="Picture 30" descr="rules"/>
          <p:cNvPicPr>
            <a:picLocks noGrp="1" noChangeAspect="1" noChangeArrowheads="1"/>
          </p:cNvPicPr>
          <p:nvPr>
            <p:ph type="clipArt" sz="half" idx="1"/>
          </p:nvPr>
        </p:nvPicPr>
        <p:blipFill>
          <a:blip r:embed="rId2" cstate="print"/>
          <a:stretch>
            <a:fillRect/>
          </a:stretch>
        </p:blipFill>
        <p:spPr>
          <a:xfrm>
            <a:off x="4267200" y="5257800"/>
            <a:ext cx="4365171" cy="1318726"/>
          </a:xfrm>
        </p:spPr>
      </p:pic>
      <p:sp>
        <p:nvSpPr>
          <p:cNvPr id="50180" name="Rectangle 4"/>
          <p:cNvSpPr>
            <a:spLocks noGrp="1" noChangeArrowheads="1"/>
          </p:cNvSpPr>
          <p:nvPr>
            <p:ph type="body" sz="half" idx="2"/>
          </p:nvPr>
        </p:nvSpPr>
        <p:spPr>
          <a:xfrm>
            <a:off x="228600" y="1524000"/>
            <a:ext cx="8686800" cy="3581400"/>
          </a:xfrm>
        </p:spPr>
        <p:txBody>
          <a:bodyPr>
            <a:normAutofit fontScale="40000" lnSpcReduction="20000"/>
          </a:bodyPr>
          <a:lstStyle/>
          <a:p>
            <a:pPr marL="0" indent="0">
              <a:lnSpc>
                <a:spcPct val="110000"/>
              </a:lnSpc>
              <a:buNone/>
            </a:pPr>
            <a:endParaRPr lang="en-US" sz="5000" b="1" dirty="0">
              <a:latin typeface="+mj-lt"/>
              <a:cs typeface="Bangla MN"/>
            </a:endParaRPr>
          </a:p>
          <a:p>
            <a:pPr>
              <a:lnSpc>
                <a:spcPct val="110000"/>
              </a:lnSpc>
              <a:buFont typeface="Wingdings" panose="05000000000000000000" pitchFamily="2" charset="2"/>
              <a:buChar char="§"/>
            </a:pPr>
            <a:r>
              <a:rPr lang="en-US" sz="5000" b="1" dirty="0">
                <a:latin typeface="Arial" pitchFamily="34" charset="0"/>
                <a:cs typeface="Arial" pitchFamily="34" charset="0"/>
              </a:rPr>
              <a:t>Come to class on time. </a:t>
            </a:r>
          </a:p>
          <a:p>
            <a:pPr>
              <a:lnSpc>
                <a:spcPct val="110000"/>
              </a:lnSpc>
              <a:buFont typeface="Wingdings" panose="05000000000000000000" pitchFamily="2" charset="2"/>
              <a:buChar char="§"/>
            </a:pPr>
            <a:r>
              <a:rPr lang="en-US" sz="5000" b="1" dirty="0">
                <a:latin typeface="Arial" pitchFamily="34" charset="0"/>
                <a:cs typeface="Arial" pitchFamily="34" charset="0"/>
              </a:rPr>
              <a:t>Attend to personal needs before coming to class.</a:t>
            </a:r>
          </a:p>
          <a:p>
            <a:pPr>
              <a:lnSpc>
                <a:spcPct val="110000"/>
              </a:lnSpc>
              <a:buFont typeface="Wingdings" panose="05000000000000000000" pitchFamily="2" charset="2"/>
              <a:buChar char="§"/>
            </a:pPr>
            <a:r>
              <a:rPr lang="en-US" sz="5000" b="1" dirty="0">
                <a:latin typeface="Arial" pitchFamily="34" charset="0"/>
                <a:cs typeface="Arial" pitchFamily="34" charset="0"/>
              </a:rPr>
              <a:t>**</a:t>
            </a:r>
            <a:r>
              <a:rPr lang="en-US" sz="5000" b="1" u="sng" dirty="0">
                <a:latin typeface="Arial" pitchFamily="34" charset="0"/>
                <a:cs typeface="Arial" pitchFamily="34" charset="0"/>
              </a:rPr>
              <a:t>Be seated and begin the Bell Work activity when the bell rings</a:t>
            </a:r>
            <a:r>
              <a:rPr lang="en-US" sz="5000" b="1" dirty="0">
                <a:latin typeface="Arial" pitchFamily="34" charset="0"/>
                <a:cs typeface="Arial" pitchFamily="34" charset="0"/>
              </a:rPr>
              <a:t>.**</a:t>
            </a:r>
          </a:p>
          <a:p>
            <a:pPr>
              <a:lnSpc>
                <a:spcPct val="110000"/>
              </a:lnSpc>
              <a:buFont typeface="Wingdings" panose="05000000000000000000" pitchFamily="2" charset="2"/>
              <a:buChar char="§"/>
            </a:pPr>
            <a:r>
              <a:rPr lang="en-US" sz="5100" b="1" dirty="0">
                <a:latin typeface="Arial" pitchFamily="34" charset="0"/>
                <a:cs typeface="Arial" pitchFamily="34" charset="0"/>
              </a:rPr>
              <a:t>**</a:t>
            </a:r>
            <a:r>
              <a:rPr lang="en-US" sz="5100" b="1" u="sng" dirty="0">
                <a:latin typeface="Arial" pitchFamily="34" charset="0"/>
                <a:cs typeface="Arial" pitchFamily="34" charset="0"/>
              </a:rPr>
              <a:t>Do not disrupt class</a:t>
            </a:r>
            <a:r>
              <a:rPr lang="en-US" sz="5100" b="1" dirty="0">
                <a:latin typeface="Arial" pitchFamily="34" charset="0"/>
                <a:cs typeface="Arial" pitchFamily="34" charset="0"/>
              </a:rPr>
              <a:t>.**</a:t>
            </a:r>
          </a:p>
          <a:p>
            <a:pPr>
              <a:lnSpc>
                <a:spcPct val="110000"/>
              </a:lnSpc>
              <a:buFont typeface="Wingdings" panose="05000000000000000000" pitchFamily="2" charset="2"/>
              <a:buChar char="§"/>
            </a:pPr>
            <a:r>
              <a:rPr lang="en-US" sz="5100" b="1" dirty="0">
                <a:latin typeface="Arial" pitchFamily="34" charset="0"/>
                <a:cs typeface="Arial" pitchFamily="34" charset="0"/>
              </a:rPr>
              <a:t>Show respect for the teacher and your fellow peers.</a:t>
            </a:r>
          </a:p>
          <a:p>
            <a:pPr>
              <a:lnSpc>
                <a:spcPct val="110000"/>
              </a:lnSpc>
              <a:buFont typeface="Wingdings" panose="05000000000000000000" pitchFamily="2" charset="2"/>
              <a:buChar char="§"/>
            </a:pPr>
            <a:r>
              <a:rPr lang="en-US" sz="5000" b="1" dirty="0">
                <a:latin typeface="Arial" pitchFamily="34" charset="0"/>
                <a:cs typeface="Arial" pitchFamily="34" charset="0"/>
              </a:rPr>
              <a:t>Use polite speech and body language. </a:t>
            </a:r>
          </a:p>
          <a:p>
            <a:pPr>
              <a:lnSpc>
                <a:spcPct val="110000"/>
              </a:lnSpc>
              <a:buFont typeface="Wingdings" panose="05000000000000000000" pitchFamily="2" charset="2"/>
              <a:buChar char="§"/>
            </a:pPr>
            <a:r>
              <a:rPr lang="en-US" sz="5000" b="1" dirty="0">
                <a:latin typeface="Arial" pitchFamily="34" charset="0"/>
                <a:cs typeface="Arial" pitchFamily="34" charset="0"/>
              </a:rPr>
              <a:t>Keep your electronics off and in your backpacks</a:t>
            </a:r>
            <a:r>
              <a:rPr lang="en-US" sz="2000" b="1" dirty="0">
                <a:latin typeface="Arial" pitchFamily="34" charset="0"/>
                <a:cs typeface="Arial" pitchFamily="34" charset="0"/>
              </a:rPr>
              <a:t>.</a:t>
            </a:r>
            <a:endParaRPr lang="en-US" sz="2000" dirty="0">
              <a:latin typeface="Arial" pitchFamily="34" charset="0"/>
              <a:cs typeface="Arial" pitchFamily="34" charset="0"/>
            </a:endParaRPr>
          </a:p>
        </p:txBody>
      </p:sp>
      <p:sp>
        <p:nvSpPr>
          <p:cNvPr id="50190" name="Rectangle 14"/>
          <p:cNvSpPr>
            <a:spLocks noChangeArrowheads="1"/>
          </p:cNvSpPr>
          <p:nvPr/>
        </p:nvSpPr>
        <p:spPr bwMode="auto">
          <a:xfrm>
            <a:off x="0" y="-623888"/>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0" y="457200"/>
            <a:ext cx="6870700" cy="990600"/>
          </a:xfrm>
        </p:spPr>
        <p:txBody>
          <a:bodyPr>
            <a:normAutofit fontScale="90000"/>
          </a:bodyPr>
          <a:lstStyle/>
          <a:p>
            <a:r>
              <a:rPr lang="en-US" sz="4800" dirty="0">
                <a:latin typeface="Bangla MN"/>
                <a:cs typeface="Bangla MN"/>
              </a:rPr>
              <a:t>Entering Our Classroom</a:t>
            </a:r>
          </a:p>
        </p:txBody>
      </p:sp>
      <p:pic>
        <p:nvPicPr>
          <p:cNvPr id="51213" name="Picture 13" descr="Go to fullsize image">
            <a:hlinkClick r:id="rId2"/>
          </p:cNvPr>
          <p:cNvPicPr>
            <a:picLocks noGrp="1" noChangeAspect="1" noChangeArrowheads="1"/>
          </p:cNvPicPr>
          <p:nvPr>
            <p:ph type="clipArt" sz="half" idx="1"/>
          </p:nvPr>
        </p:nvPicPr>
        <p:blipFill>
          <a:blip r:embed="rId3" cstate="print"/>
          <a:stretch>
            <a:fillRect/>
          </a:stretch>
        </p:blipFill>
        <p:spPr>
          <a:xfrm>
            <a:off x="494546" y="1752600"/>
            <a:ext cx="4111925" cy="335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1204" name="Rectangle 4"/>
          <p:cNvSpPr>
            <a:spLocks noGrp="1" noChangeArrowheads="1"/>
          </p:cNvSpPr>
          <p:nvPr>
            <p:ph type="body" sz="half" idx="2"/>
          </p:nvPr>
        </p:nvSpPr>
        <p:spPr>
          <a:xfrm>
            <a:off x="4610100" y="1828800"/>
            <a:ext cx="3771900" cy="3505200"/>
          </a:xfrm>
        </p:spPr>
        <p:txBody>
          <a:bodyPr>
            <a:normAutofit/>
          </a:bodyPr>
          <a:lstStyle/>
          <a:p>
            <a:r>
              <a:rPr lang="en-US" sz="2800" dirty="0">
                <a:latin typeface="Bangla MN"/>
                <a:cs typeface="Bangla MN"/>
              </a:rPr>
              <a:t>Please enter quietly.</a:t>
            </a:r>
          </a:p>
          <a:p>
            <a:r>
              <a:rPr lang="en-US" sz="2800" dirty="0">
                <a:latin typeface="Bangla MN"/>
                <a:cs typeface="Bangla MN"/>
              </a:rPr>
              <a:t>Have a seat.</a:t>
            </a:r>
          </a:p>
          <a:p>
            <a:r>
              <a:rPr lang="en-US" sz="2800" dirty="0">
                <a:latin typeface="Bangla MN"/>
                <a:cs typeface="Bangla MN"/>
              </a:rPr>
              <a:t>Take out your materials.</a:t>
            </a:r>
          </a:p>
          <a:p>
            <a:r>
              <a:rPr lang="en-US" sz="2800" dirty="0">
                <a:latin typeface="Bangla MN"/>
                <a:cs typeface="Bangla MN"/>
              </a:rPr>
              <a:t>Begin Bell Ringer assignment.</a:t>
            </a:r>
          </a:p>
        </p:txBody>
      </p:sp>
      <p:sp>
        <p:nvSpPr>
          <p:cNvPr id="51205" name="Rectangle 5"/>
          <p:cNvSpPr>
            <a:spLocks noChangeArrowheads="1"/>
          </p:cNvSpPr>
          <p:nvPr/>
        </p:nvSpPr>
        <p:spPr bwMode="auto">
          <a:xfrm>
            <a:off x="258763" y="2457450"/>
            <a:ext cx="9144000" cy="0"/>
          </a:xfrm>
          <a:prstGeom prst="rect">
            <a:avLst/>
          </a:prstGeom>
          <a:noFill/>
          <a:ln w="9525">
            <a:noFill/>
            <a:miter lim="800000"/>
            <a:headEnd/>
            <a:tailEnd/>
          </a:ln>
          <a:effectLst/>
        </p:spPr>
        <p:txBody>
          <a:bodyPr>
            <a:spAutoFit/>
          </a:bodyPr>
          <a:lstStyle/>
          <a:p>
            <a:endParaRPr lang="en-US"/>
          </a:p>
        </p:txBody>
      </p:sp>
      <p:sp>
        <p:nvSpPr>
          <p:cNvPr id="51210" name="Rectangle 10"/>
          <p:cNvSpPr>
            <a:spLocks noChangeArrowheads="1"/>
          </p:cNvSpPr>
          <p:nvPr/>
        </p:nvSpPr>
        <p:spPr bwMode="auto">
          <a:xfrm>
            <a:off x="179388" y="2824163"/>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AFCD4417C18D4A8C2427100289CC4E" ma:contentTypeVersion="12" ma:contentTypeDescription="Create a new document." ma:contentTypeScope="" ma:versionID="9a8961512e672d83d232df4245bfe0ae">
  <xsd:schema xmlns:xsd="http://www.w3.org/2001/XMLSchema" xmlns:xs="http://www.w3.org/2001/XMLSchema" xmlns:p="http://schemas.microsoft.com/office/2006/metadata/properties" xmlns:ns3="7ce730ef-abf8-4105-b051-5fb758dca9b0" xmlns:ns4="b103b0eb-7b2a-40e9-b2c4-809f2f2a8f29" targetNamespace="http://schemas.microsoft.com/office/2006/metadata/properties" ma:root="true" ma:fieldsID="39e43fad817e037e5e0d1a945f6815cc" ns3:_="" ns4:_="">
    <xsd:import namespace="7ce730ef-abf8-4105-b051-5fb758dca9b0"/>
    <xsd:import namespace="b103b0eb-7b2a-40e9-b2c4-809f2f2a8f2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730ef-abf8-4105-b051-5fb758dca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03b0eb-7b2a-40e9-b2c4-809f2f2a8f2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AE267F-7E91-4323-8F6A-00E0E3CF868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A1C95CE-2976-4512-8B86-A196EE5C2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730ef-abf8-4105-b051-5fb758dca9b0"/>
    <ds:schemaRef ds:uri="b103b0eb-7b2a-40e9-b2c4-809f2f2a8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9D1EE4-94CF-4FC8-BEC3-8F32A6DEE7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5481</TotalTime>
  <Words>1201</Words>
  <Application>Microsoft Macintosh PowerPoint</Application>
  <PresentationFormat>On-screen Show (4:3)</PresentationFormat>
  <Paragraphs>190</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Integral</vt:lpstr>
      <vt:lpstr> </vt:lpstr>
      <vt:lpstr>Am I in the right room?</vt:lpstr>
      <vt:lpstr>Where am I supposed to sit?</vt:lpstr>
      <vt:lpstr>How do I contact my teacher?</vt:lpstr>
      <vt:lpstr>Materials</vt:lpstr>
      <vt:lpstr>How will I be graded in this class?</vt:lpstr>
      <vt:lpstr>EXPECTATIONS</vt:lpstr>
      <vt:lpstr>Classroom routines</vt:lpstr>
      <vt:lpstr>Entering Our Classroom</vt:lpstr>
      <vt:lpstr>Bell Ringer Activity</vt:lpstr>
      <vt:lpstr>PowerPoint Presentation</vt:lpstr>
      <vt:lpstr>Big Trouble</vt:lpstr>
      <vt:lpstr>Following the rules will result in:</vt:lpstr>
      <vt:lpstr>When you are tardy</vt:lpstr>
      <vt:lpstr>Paper Heading</vt:lpstr>
      <vt:lpstr>Finish Class Work Early?</vt:lpstr>
      <vt:lpstr>Absences</vt:lpstr>
      <vt:lpstr>Class schedule:</vt:lpstr>
      <vt:lpstr>Classroom Discussions</vt:lpstr>
      <vt:lpstr>Moving around the room</vt:lpstr>
      <vt:lpstr>Food and drink</vt:lpstr>
      <vt:lpstr>Keep your cell phones in your backpack during class</vt:lpstr>
      <vt:lpstr> </vt:lpstr>
      <vt:lpstr>List of helpful study resources for Spanish 2 &amp; 3:</vt:lpstr>
      <vt:lpstr>List of helpful study resources for Spanish 2 &amp; 3: </vt:lpstr>
      <vt:lpstr>Curriculum for the school year</vt:lpstr>
      <vt:lpstr>You can access Santillana through Classlink by downloading the Santillana- schoology application.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Aventura City School Of Excellence</dc:title>
  <dc:creator>Sandra Timm</dc:creator>
  <cp:lastModifiedBy>Elena Belkin</cp:lastModifiedBy>
  <cp:revision>167</cp:revision>
  <dcterms:created xsi:type="dcterms:W3CDTF">2006-08-05T15:42:39Z</dcterms:created>
  <dcterms:modified xsi:type="dcterms:W3CDTF">2019-08-10T16:54:05Z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0x010100F6AFCD4417C18D4A8C2427100289CC4E</vt:lpwstr>
  </property>
</Properties>
</file>