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7"/>
  </p:notesMasterIdLst>
  <p:sldIdLst>
    <p:sldId id="257" r:id="rId2"/>
    <p:sldId id="315" r:id="rId3"/>
    <p:sldId id="260" r:id="rId4"/>
    <p:sldId id="318" r:id="rId5"/>
    <p:sldId id="472" r:id="rId6"/>
    <p:sldId id="316" r:id="rId7"/>
    <p:sldId id="317" r:id="rId8"/>
    <p:sldId id="411" r:id="rId9"/>
    <p:sldId id="474" r:id="rId10"/>
    <p:sldId id="473" r:id="rId11"/>
    <p:sldId id="481" r:id="rId12"/>
    <p:sldId id="482" r:id="rId13"/>
    <p:sldId id="483" r:id="rId14"/>
    <p:sldId id="484" r:id="rId15"/>
    <p:sldId id="485" r:id="rId16"/>
    <p:sldId id="486" r:id="rId17"/>
    <p:sldId id="487" r:id="rId18"/>
    <p:sldId id="488" r:id="rId19"/>
    <p:sldId id="489" r:id="rId20"/>
    <p:sldId id="490" r:id="rId21"/>
    <p:sldId id="491" r:id="rId22"/>
    <p:sldId id="494" r:id="rId23"/>
    <p:sldId id="492" r:id="rId24"/>
    <p:sldId id="503" r:id="rId25"/>
    <p:sldId id="493" r:id="rId26"/>
    <p:sldId id="504" r:id="rId27"/>
    <p:sldId id="495" r:id="rId28"/>
    <p:sldId id="505" r:id="rId29"/>
    <p:sldId id="496" r:id="rId30"/>
    <p:sldId id="506" r:id="rId31"/>
    <p:sldId id="497" r:id="rId32"/>
    <p:sldId id="507" r:id="rId33"/>
    <p:sldId id="498" r:id="rId34"/>
    <p:sldId id="508" r:id="rId35"/>
    <p:sldId id="499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363A7C"/>
    <a:srgbClr val="000066"/>
    <a:srgbClr val="3D3D3D"/>
    <a:srgbClr val="6262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53" autoAdjust="0"/>
    <p:restoredTop sz="95899" autoAdjust="0"/>
  </p:normalViewPr>
  <p:slideViewPr>
    <p:cSldViewPr snapToGrid="0">
      <p:cViewPr varScale="1">
        <p:scale>
          <a:sx n="64" d="100"/>
          <a:sy n="64" d="100"/>
        </p:scale>
        <p:origin x="93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013640-153C-47B9-B733-0367B6B1766B}" type="datetimeFigureOut">
              <a:rPr lang="en-US" smtClean="0"/>
              <a:t>02/21/2019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3D181B-E7A5-4CFE-AC87-76776D998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646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2DBAC3-9169-40BF-B003-A043C3ADD0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860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E7FF12-898E-4818-B425-6C0292AD4DA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4573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>
                <a:solidFill>
                  <a:srgbClr val="418AB3">
                    <a:lumMod val="75000"/>
                    <a:lumOff val="25000"/>
                  </a:srgbClr>
                </a:solidFill>
              </a:rPr>
              <a:pPr/>
              <a:t>02/21/2019</a:t>
            </a:fld>
            <a:endParaRPr lang="en-US" dirty="0">
              <a:solidFill>
                <a:srgbClr val="418AB3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srgbClr val="418AB3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>
                <a:solidFill>
                  <a:srgbClr val="418AB3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18AB3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245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A6B727"/>
                </a:solidFill>
              </a:rPr>
              <a:pPr/>
              <a:t>02/21/2019</a:t>
            </a:fld>
            <a:endParaRPr lang="en-US" dirty="0">
              <a:solidFill>
                <a:srgbClr val="A6B72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A6B72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A6B727"/>
                </a:solidFill>
              </a:rPr>
              <a:pPr/>
              <a:t>‹#›</a:t>
            </a:fld>
            <a:endParaRPr lang="en-US" dirty="0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07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>
                <a:solidFill>
                  <a:srgbClr val="418AB3">
                    <a:lumMod val="75000"/>
                    <a:lumOff val="25000"/>
                  </a:srgbClr>
                </a:solidFill>
              </a:rPr>
              <a:pPr/>
              <a:t>02/21/2019</a:t>
            </a:fld>
            <a:endParaRPr lang="en-US" dirty="0">
              <a:solidFill>
                <a:srgbClr val="418AB3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>
              <a:solidFill>
                <a:srgbClr val="A6B72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>
                <a:solidFill>
                  <a:srgbClr val="418AB3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18AB3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453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A6B727"/>
                </a:solidFill>
              </a:rPr>
              <a:pPr/>
              <a:t>02/21/2019</a:t>
            </a:fld>
            <a:endParaRPr lang="en-US" dirty="0">
              <a:solidFill>
                <a:srgbClr val="A6B72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A6B72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rgbClr val="A6B727"/>
                </a:solidFill>
              </a:rPr>
              <a:pPr/>
              <a:t>‹#›</a:t>
            </a:fld>
            <a:endParaRPr lang="en-US" dirty="0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371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>
                <a:solidFill>
                  <a:srgbClr val="418AB3">
                    <a:lumMod val="75000"/>
                    <a:lumOff val="25000"/>
                  </a:srgbClr>
                </a:solidFill>
              </a:rPr>
              <a:pPr/>
              <a:t>02/21/2019</a:t>
            </a:fld>
            <a:endParaRPr lang="en-US" dirty="0">
              <a:solidFill>
                <a:srgbClr val="418AB3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srgbClr val="418AB3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>
                <a:solidFill>
                  <a:srgbClr val="418AB3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18AB3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933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A6B727"/>
                </a:solidFill>
              </a:rPr>
              <a:pPr/>
              <a:t>02/21/2019</a:t>
            </a:fld>
            <a:endParaRPr lang="en-US" dirty="0">
              <a:solidFill>
                <a:srgbClr val="A6B72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A6B72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A6B727"/>
                </a:solidFill>
              </a:rPr>
              <a:pPr/>
              <a:t>‹#›</a:t>
            </a:fld>
            <a:endParaRPr lang="en-US" dirty="0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342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A6B727"/>
                </a:solidFill>
              </a:rPr>
              <a:pPr/>
              <a:t>02/21/2019</a:t>
            </a:fld>
            <a:endParaRPr lang="en-US" dirty="0">
              <a:solidFill>
                <a:srgbClr val="A6B72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A6B72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A6B727"/>
                </a:solidFill>
              </a:rPr>
              <a:pPr/>
              <a:t>‹#›</a:t>
            </a:fld>
            <a:endParaRPr lang="en-US" dirty="0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944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A6B727"/>
                </a:solidFill>
              </a:rPr>
              <a:pPr/>
              <a:t>02/21/2019</a:t>
            </a:fld>
            <a:endParaRPr lang="en-US" dirty="0">
              <a:solidFill>
                <a:srgbClr val="A6B72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A6B72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A6B727"/>
                </a:solidFill>
              </a:rPr>
              <a:pPr/>
              <a:t>‹#›</a:t>
            </a:fld>
            <a:endParaRPr lang="en-US" dirty="0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323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A6B727"/>
                </a:solidFill>
              </a:rPr>
              <a:pPr/>
              <a:t>02/21/2019</a:t>
            </a:fld>
            <a:endParaRPr lang="en-US" dirty="0">
              <a:solidFill>
                <a:srgbClr val="A6B72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A6B72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A6B727"/>
                </a:solidFill>
              </a:rPr>
              <a:pPr/>
              <a:t>‹#›</a:t>
            </a:fld>
            <a:endParaRPr lang="en-US" dirty="0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010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>
                <a:solidFill>
                  <a:srgbClr val="418AB3">
                    <a:lumMod val="75000"/>
                    <a:lumOff val="25000"/>
                  </a:srgbClr>
                </a:solidFill>
              </a:rPr>
              <a:pPr/>
              <a:t>02/21/2019</a:t>
            </a:fld>
            <a:endParaRPr lang="en-US" dirty="0">
              <a:solidFill>
                <a:srgbClr val="418AB3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srgbClr val="418AB3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>
                <a:solidFill>
                  <a:srgbClr val="418AB3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18AB3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653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A6B727"/>
                </a:solidFill>
              </a:rPr>
              <a:pPr/>
              <a:t>02/21/2019</a:t>
            </a:fld>
            <a:endParaRPr lang="en-US" dirty="0">
              <a:solidFill>
                <a:srgbClr val="A6B72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A6B72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A6B727"/>
                </a:solidFill>
              </a:rPr>
              <a:pPr/>
              <a:t>‹#›</a:t>
            </a:fld>
            <a:endParaRPr lang="en-US" dirty="0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894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0BFFC00C-26AD-48B2-9813-219222F1974A}" type="datetimeFigureOut">
              <a:rPr lang="en-US" smtClean="0"/>
              <a:t>02/21/2019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7E0F85DB-BD45-4747-ABA3-F0D58816A82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85012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World_borders_lamb_azi.pn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5873675"/>
            <a:ext cx="11296733" cy="51689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5422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4341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Rectangle 2"/>
          <p:cNvSpPr/>
          <p:nvPr/>
        </p:nvSpPr>
        <p:spPr>
          <a:xfrm>
            <a:off x="451123" y="6021646"/>
            <a:ext cx="11292143" cy="52322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This PPT has been created using the information from the AMSCO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Human Geography: Preparing for the Advanced Placement Examination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book.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Palmer, David. AMSCO Advanced Placement Human Geography. Perfection Learning, 2019.</a:t>
            </a: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85304" y="5430358"/>
            <a:ext cx="3557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By: Carli Terrell (Orlando, Florida)</a:t>
            </a:r>
          </a:p>
        </p:txBody>
      </p:sp>
      <p:sp>
        <p:nvSpPr>
          <p:cNvPr id="2" name="Rectangle 1"/>
          <p:cNvSpPr/>
          <p:nvPr/>
        </p:nvSpPr>
        <p:spPr>
          <a:xfrm>
            <a:off x="1908496" y="717380"/>
            <a:ext cx="8372805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alifornian FB" panose="0207040306080B030204" pitchFamily="18" charset="0"/>
              </a:rPr>
              <a:t>Unit 5</a:t>
            </a:r>
          </a:p>
          <a:p>
            <a:pPr algn="ctr"/>
            <a:r>
              <a:rPr lang="en-US" sz="9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alifornian FB" panose="0207040306080B030204" pitchFamily="18" charset="0"/>
              </a:rPr>
              <a:t>Agriculture &amp; </a:t>
            </a:r>
          </a:p>
          <a:p>
            <a:pPr algn="ctr"/>
            <a:r>
              <a:rPr lang="en-US" sz="9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alifornian FB" panose="0207040306080B030204" pitchFamily="18" charset="0"/>
              </a:rPr>
              <a:t>Rural Land Use</a:t>
            </a:r>
            <a:endParaRPr lang="en-US" sz="9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761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7444" y="1704326"/>
            <a:ext cx="11320670" cy="5183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</a:rPr>
              <a:t>Climate Conditions and Agricultural Production</a:t>
            </a:r>
            <a:endParaRPr lang="en-US" sz="2800" noProof="0" dirty="0">
              <a:latin typeface="Cambria" panose="02040503050406030204" pitchFamily="18" charset="0"/>
            </a:endParaRPr>
          </a:p>
          <a:p>
            <a:pPr marL="914400" lvl="1" indent="-457200" defTabSz="9144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</a:rPr>
              <a:t>Most of the earth’s land surface supports some type of agricultural activity.</a:t>
            </a:r>
          </a:p>
          <a:p>
            <a:pPr marL="914400" lvl="1" indent="-457200" defTabSz="9144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</a:rPr>
              <a:t>Exceptions: high latitudes around the north and south poles and high altitudes like the tops of mountains.</a:t>
            </a:r>
          </a:p>
          <a:p>
            <a:pPr marL="914400" lvl="1" indent="-457200" defTabSz="9144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</a:rPr>
              <a:t>Derwent Whittlesey</a:t>
            </a:r>
          </a:p>
          <a:p>
            <a:pPr marL="1828800" lvl="3" indent="-457200" defTabSz="9144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</a:rPr>
              <a:t>In 1936, Whittlesey identified </a:t>
            </a:r>
            <a:r>
              <a:rPr lang="en-US" sz="2800" i="1" dirty="0">
                <a:solidFill>
                  <a:prstClr val="black"/>
                </a:solidFill>
                <a:latin typeface="Cambria" panose="02040503050406030204" pitchFamily="18" charset="0"/>
              </a:rPr>
              <a:t>eleven</a:t>
            </a: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</a:rPr>
              <a:t> main agricultural regions.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z="4400" dirty="0">
                <a:solidFill>
                  <a:schemeClr val="bg1">
                    <a:lumMod val="95000"/>
                  </a:schemeClr>
                </a:solidFill>
                <a:latin typeface="Cambria" panose="02040503050406030204"/>
              </a:rPr>
              <a:t>Climate and Agriculture (pg. 209)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200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D0E34CA-9F88-486D-B37D-00D70A8DDE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53" y="256111"/>
            <a:ext cx="11590493" cy="646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706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9575" y="1833533"/>
            <a:ext cx="11615189" cy="3244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</a:rPr>
              <a:t>Climate Conditions and Agricultural Production</a:t>
            </a:r>
            <a:endParaRPr lang="en-US" sz="2800" noProof="0" dirty="0">
              <a:latin typeface="Cambria" panose="02040503050406030204" pitchFamily="18" charset="0"/>
            </a:endParaRPr>
          </a:p>
          <a:p>
            <a:pPr marL="914400" lvl="1" indent="-457200" defTabSz="9144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</a:rPr>
              <a:t>Compare the two maps on the next slide. </a:t>
            </a:r>
          </a:p>
          <a:p>
            <a:pPr marL="914400" lvl="1" indent="-457200" defTabSz="9144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</a:rPr>
              <a:t>Do the agricultural regions match the climate regions more closely in the developed regions of North America and Europe or in the developing regions of Latin America, Africa, and Asia?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z="4400" dirty="0">
                <a:solidFill>
                  <a:schemeClr val="bg1">
                    <a:lumMod val="95000"/>
                  </a:schemeClr>
                </a:solidFill>
                <a:latin typeface="Cambria" panose="02040503050406030204"/>
              </a:rPr>
              <a:t>Climate and Agriculture (pg. 209)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146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CL_12e_Figure_09_14_L">
            <a:extLst>
              <a:ext uri="{FF2B5EF4-FFF2-40B4-BE49-F238E27FC236}">
                <a16:creationId xmlns:a16="http://schemas.microsoft.com/office/drawing/2014/main" id="{645905D1-FAEC-4CBE-8811-417D5FBBE5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63" b="16522"/>
          <a:stretch/>
        </p:blipFill>
        <p:spPr bwMode="auto">
          <a:xfrm>
            <a:off x="133632" y="1836149"/>
            <a:ext cx="6200615" cy="3185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4C86BA3-DCB9-4079-898D-53F21E81E9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628" y="1836149"/>
            <a:ext cx="5708372" cy="3185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3786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FDF3C6F-5AA9-485B-B709-B2236713B075}"/>
              </a:ext>
            </a:extLst>
          </p:cNvPr>
          <p:cNvSpPr/>
          <p:nvPr/>
        </p:nvSpPr>
        <p:spPr>
          <a:xfrm>
            <a:off x="209550" y="314325"/>
            <a:ext cx="11620500" cy="5619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8ADEFC9-EDCB-4826-9858-5E685B74FC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2294"/>
          <a:stretch/>
        </p:blipFill>
        <p:spPr>
          <a:xfrm>
            <a:off x="361950" y="37907"/>
            <a:ext cx="11468100" cy="678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6600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FDF3C6F-5AA9-485B-B709-B2236713B075}"/>
              </a:ext>
            </a:extLst>
          </p:cNvPr>
          <p:cNvSpPr/>
          <p:nvPr/>
        </p:nvSpPr>
        <p:spPr>
          <a:xfrm>
            <a:off x="209550" y="314325"/>
            <a:ext cx="11620500" cy="5619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8ADEFC9-EDCB-4826-9858-5E685B74FC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878"/>
          <a:stretch/>
        </p:blipFill>
        <p:spPr>
          <a:xfrm>
            <a:off x="909637" y="104938"/>
            <a:ext cx="10372725" cy="664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4725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1841242"/>
            <a:ext cx="1161518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</a:rPr>
              <a:t>Climate Conditions and Agricultural Production</a:t>
            </a:r>
            <a:endParaRPr lang="en-US" sz="3200" noProof="0" dirty="0">
              <a:latin typeface="Cambria" panose="02040503050406030204" pitchFamily="18" charset="0"/>
            </a:endParaRPr>
          </a:p>
          <a:p>
            <a:pPr marL="914400" lvl="1" indent="-457200" defTabSz="9144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</a:rPr>
              <a:t>Climate influences agriculture.</a:t>
            </a:r>
          </a:p>
          <a:p>
            <a:pPr marL="1828800" lvl="3" indent="-457200" defTabSz="914400">
              <a:buFont typeface="Arial" panose="020B0604020202020204" pitchFamily="34" charset="0"/>
              <a:buChar char="•"/>
              <a:defRPr/>
            </a:pPr>
            <a:r>
              <a:rPr lang="en-US" sz="3200" b="1" dirty="0">
                <a:solidFill>
                  <a:srgbClr val="00B050"/>
                </a:solidFill>
                <a:latin typeface="Cambria" panose="02040503050406030204" pitchFamily="18" charset="0"/>
              </a:rPr>
              <a:t>Example</a:t>
            </a:r>
            <a:r>
              <a:rPr lang="en-US" sz="3200" dirty="0">
                <a:solidFill>
                  <a:srgbClr val="00B050"/>
                </a:solidFill>
                <a:latin typeface="Cambria" panose="02040503050406030204" pitchFamily="18" charset="0"/>
              </a:rPr>
              <a:t>: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</a:rPr>
              <a:t> animal herding takes place in drier climates (western U.S., North Africa, Southeast Asia)</a:t>
            </a:r>
          </a:p>
          <a:p>
            <a:pPr marL="914400" lvl="1" indent="-457200" defTabSz="9144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</a:rPr>
              <a:t>However, economics can influence animal herding too.</a:t>
            </a:r>
          </a:p>
          <a:p>
            <a:pPr marL="1828800" lvl="3" indent="-457200" defTabSz="914400">
              <a:buFont typeface="Arial" panose="020B0604020202020204" pitchFamily="34" charset="0"/>
              <a:buChar char="•"/>
              <a:defRPr/>
            </a:pP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</a:rPr>
              <a:t>Pastoral nomadism 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</a:rPr>
              <a:t>in the developing world – people travel from place to place with their herds of animals.</a:t>
            </a:r>
          </a:p>
          <a:p>
            <a:pPr marL="1828800" lvl="3" indent="-457200" defTabSz="914400">
              <a:buFont typeface="Arial" panose="020B0604020202020204" pitchFamily="34" charset="0"/>
              <a:buChar char="•"/>
              <a:defRPr/>
            </a:pP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</a:rPr>
              <a:t>Ranching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</a:rPr>
              <a:t> in the developed world – livestock graze over large areas while the owners stay in the same place.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z="4400" dirty="0">
                <a:solidFill>
                  <a:schemeClr val="bg1">
                    <a:lumMod val="95000"/>
                  </a:schemeClr>
                </a:solidFill>
                <a:latin typeface="Cambria" panose="02040503050406030204"/>
              </a:rPr>
              <a:t>Climate and Agriculture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8060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ranching">
            <a:extLst>
              <a:ext uri="{FF2B5EF4-FFF2-40B4-BE49-F238E27FC236}">
                <a16:creationId xmlns:a16="http://schemas.microsoft.com/office/drawing/2014/main" id="{FBD8A120-100C-4204-9620-CAB382AC4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5419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1841242"/>
            <a:ext cx="1161518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</a:rPr>
              <a:t>Climate Conditions and Agricultural Production</a:t>
            </a:r>
            <a:endParaRPr lang="en-US" sz="3200" noProof="0" dirty="0">
              <a:latin typeface="Cambria" panose="02040503050406030204" pitchFamily="18" charset="0"/>
            </a:endParaRPr>
          </a:p>
          <a:p>
            <a:pPr marL="914400" lvl="1" indent="-457200" defTabSz="9144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</a:rPr>
              <a:t>Technology can overcome climate.</a:t>
            </a:r>
          </a:p>
          <a:p>
            <a:pPr marL="1828800" lvl="3" indent="-457200" defTabSz="914400">
              <a:buFont typeface="Arial" panose="020B0604020202020204" pitchFamily="34" charset="0"/>
              <a:buChar char="•"/>
              <a:defRPr/>
            </a:pPr>
            <a:r>
              <a:rPr lang="en-US" sz="3200" b="1" dirty="0">
                <a:solidFill>
                  <a:srgbClr val="00B050"/>
                </a:solidFill>
                <a:latin typeface="Cambria" panose="02040503050406030204" pitchFamily="18" charset="0"/>
              </a:rPr>
              <a:t>Example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</a:rPr>
              <a:t>: Iceland and Greenland are cold but farmers can grow crops in greenhouses.</a:t>
            </a:r>
          </a:p>
          <a:p>
            <a:pPr marL="1828800" lvl="3" indent="-457200" defTabSz="914400">
              <a:buFont typeface="Arial" panose="020B0604020202020204" pitchFamily="34" charset="0"/>
              <a:buChar char="•"/>
              <a:defRPr/>
            </a:pPr>
            <a:r>
              <a:rPr lang="en-US" sz="3200" b="1" dirty="0">
                <a:solidFill>
                  <a:srgbClr val="00B050"/>
                </a:solidFill>
                <a:latin typeface="Cambria" panose="02040503050406030204" pitchFamily="18" charset="0"/>
              </a:rPr>
              <a:t>Example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</a:rPr>
              <a:t>: tomatoes, once grown mostly in Florida and California, are now grown in Canadian indoor facilities.</a:t>
            </a:r>
          </a:p>
          <a:p>
            <a:pPr marL="914400" lvl="1" indent="-457200" defTabSz="9144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</a:rPr>
              <a:t>Culture can shape economic activity.</a:t>
            </a:r>
          </a:p>
          <a:p>
            <a:pPr marL="1828800" lvl="3" indent="-457200" defTabSz="914400">
              <a:buFont typeface="Arial" panose="020B0604020202020204" pitchFamily="34" charset="0"/>
              <a:buChar char="•"/>
              <a:defRPr/>
            </a:pPr>
            <a:r>
              <a:rPr lang="en-US" sz="3200" b="1" dirty="0">
                <a:solidFill>
                  <a:srgbClr val="00B050"/>
                </a:solidFill>
                <a:latin typeface="Cambria" panose="02040503050406030204" pitchFamily="18" charset="0"/>
              </a:rPr>
              <a:t>Example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</a:rPr>
              <a:t>: consider food – southwest Asia is good for raising hogs but the region is mostly Muslims and Jews who object to eating hogs.</a:t>
            </a:r>
            <a:endParaRPr lang="en-US" sz="3200" b="1" dirty="0">
              <a:solidFill>
                <a:srgbClr val="00B050"/>
              </a:solidFill>
              <a:latin typeface="Cambria" panose="020405030504060302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z="4400" dirty="0">
                <a:solidFill>
                  <a:schemeClr val="bg1">
                    <a:lumMod val="95000"/>
                  </a:schemeClr>
                </a:solidFill>
                <a:latin typeface="Cambria" panose="02040503050406030204"/>
              </a:rPr>
              <a:t>Climate and Agriculture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98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1841242"/>
            <a:ext cx="11615189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</a:rPr>
              <a:t>Agricultural Regions Associated with Bioclimatic Zones</a:t>
            </a:r>
            <a:endParaRPr lang="en-US" sz="3200" noProof="0" dirty="0">
              <a:latin typeface="Cambria" panose="02040503050406030204" pitchFamily="18" charset="0"/>
            </a:endParaRPr>
          </a:p>
          <a:p>
            <a:pPr marL="914400" lvl="1" indent="-457200" defTabSz="9144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</a:rPr>
              <a:t>Crops and livestock thrive best in specific bioclimates.</a:t>
            </a:r>
          </a:p>
          <a:p>
            <a:pPr marL="1828800" lvl="3" indent="-457200" defTabSz="9144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</a:rPr>
              <a:t>Pastoral nomadism</a:t>
            </a:r>
          </a:p>
          <a:p>
            <a:pPr marL="1828800" lvl="3" indent="-457200" defTabSz="9144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</a:rPr>
              <a:t>Shifting cultivation</a:t>
            </a:r>
          </a:p>
          <a:p>
            <a:pPr marL="1828800" lvl="3" indent="-457200" defTabSz="9144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</a:rPr>
              <a:t>Plantation agriculture</a:t>
            </a:r>
          </a:p>
          <a:p>
            <a:pPr marL="1828800" lvl="3" indent="-457200" defTabSz="9144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</a:rPr>
              <a:t>Mixed crop/livestock farming</a:t>
            </a:r>
          </a:p>
          <a:p>
            <a:pPr marL="1828800" lvl="3" indent="-457200" defTabSz="9144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</a:rPr>
              <a:t>Grain farming</a:t>
            </a:r>
          </a:p>
          <a:p>
            <a:pPr marL="1828800" lvl="3" indent="-457200" defTabSz="9144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</a:rPr>
              <a:t>Commercial gardening (truck farming)</a:t>
            </a:r>
          </a:p>
          <a:p>
            <a:pPr marL="1828800" lvl="3" indent="-457200" defTabSz="9144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</a:rPr>
              <a:t>Dairy farming</a:t>
            </a:r>
          </a:p>
          <a:p>
            <a:pPr marL="1828800" lvl="3" indent="-457200" defTabSz="9144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</a:rPr>
              <a:t>Mediterranean agriculture</a:t>
            </a:r>
          </a:p>
          <a:p>
            <a:pPr marL="1828800" lvl="3" indent="-457200" defTabSz="9144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</a:rPr>
              <a:t>Livestock ranching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z="4400" dirty="0">
                <a:solidFill>
                  <a:schemeClr val="bg1">
                    <a:lumMod val="95000"/>
                  </a:schemeClr>
                </a:solidFill>
                <a:latin typeface="Cambria" panose="02040503050406030204"/>
              </a:rPr>
              <a:t>Climate and Agriculture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110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grpSp>
        <p:nvGrpSpPr>
          <p:cNvPr id="11" name="Group 10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2" name="Rectangle 1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13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F8D9227-CEDC-4D54-81B1-F7ACA94048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1918" y="4666945"/>
            <a:ext cx="10688162" cy="1475013"/>
          </a:xfrm>
        </p:spPr>
        <p:txBody>
          <a:bodyPr>
            <a:normAutofit/>
          </a:bodyPr>
          <a:lstStyle/>
          <a:p>
            <a:pPr algn="ctr"/>
            <a:r>
              <a:rPr lang="en-US" sz="3700" dirty="0">
                <a:latin typeface="Cambria" panose="02040503050406030204" pitchFamily="18" charset="0"/>
              </a:rPr>
              <a:t>Unit 5 – Agriculture, food, &amp; rural land use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F2BC69-16E2-4ECA-ADBB-826DE7639E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6533" y="6141958"/>
            <a:ext cx="11298932" cy="677438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accent5"/>
                </a:solidFill>
                <a:latin typeface="Cambria" panose="02040503050406030204" pitchFamily="18" charset="0"/>
              </a:rPr>
              <a:t>Ch 13: AGRICULTURAL REGIONS</a:t>
            </a:r>
          </a:p>
        </p:txBody>
      </p:sp>
      <p:pic>
        <p:nvPicPr>
          <p:cNvPr id="15" name="Picture 4" descr="TCL_12e_ChOpener_09_00_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33" y="548640"/>
            <a:ext cx="11298932" cy="4813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20678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8625" y="1841242"/>
            <a:ext cx="11567564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</a:rPr>
              <a:t>Pastoral Nomadism</a:t>
            </a:r>
            <a:endParaRPr lang="en-US" sz="3200" noProof="0" dirty="0">
              <a:latin typeface="Cambria" panose="02040503050406030204" pitchFamily="18" charset="0"/>
            </a:endParaRPr>
          </a:p>
          <a:p>
            <a:pPr marL="914400" lvl="1" indent="-457200" defTabSz="914400">
              <a:buFont typeface="Arial" panose="020B0604020202020204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  <a:latin typeface="Cambria" panose="02040503050406030204" pitchFamily="18" charset="0"/>
              </a:rPr>
              <a:t>A form of subsistence agriculture practiced in the developing world</a:t>
            </a:r>
          </a:p>
          <a:p>
            <a:pPr marL="914400" lvl="1" indent="-457200" defTabSz="914400">
              <a:buFont typeface="Arial" panose="020B0604020202020204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  <a:latin typeface="Cambria" panose="02040503050406030204" pitchFamily="18" charset="0"/>
              </a:rPr>
              <a:t>Arid and semi-arid climates</a:t>
            </a:r>
          </a:p>
          <a:p>
            <a:pPr marL="914400" lvl="1" indent="-457200" defTabSz="914400">
              <a:buFont typeface="Arial" panose="020B0604020202020204" pitchFamily="34" charset="0"/>
              <a:buChar char="•"/>
              <a:defRPr/>
            </a:pPr>
            <a:r>
              <a:rPr lang="en-US" sz="2600" b="1" dirty="0">
                <a:solidFill>
                  <a:prstClr val="black"/>
                </a:solidFill>
                <a:latin typeface="Cambria" panose="02040503050406030204" pitchFamily="18" charset="0"/>
              </a:rPr>
              <a:t>Nomadism</a:t>
            </a:r>
            <a:r>
              <a:rPr lang="en-US" sz="2600" dirty="0">
                <a:solidFill>
                  <a:prstClr val="black"/>
                </a:solidFill>
                <a:latin typeface="Cambria" panose="02040503050406030204" pitchFamily="18" charset="0"/>
              </a:rPr>
              <a:t>: a way of life of peoples who do not live continually in the same place but move cyclically or periodically.</a:t>
            </a:r>
          </a:p>
          <a:p>
            <a:pPr marL="914400" lvl="1" indent="-457200" defTabSz="914400">
              <a:buFont typeface="Arial" panose="020B0604020202020204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  <a:latin typeface="Cambria" panose="02040503050406030204" pitchFamily="18" charset="0"/>
              </a:rPr>
              <a:t>Rely on animals – cattle, camels, reindeer, goats, yaks, sheep, and horses provide meat, milk for food, and hides for clothing and shelter.</a:t>
            </a:r>
          </a:p>
          <a:p>
            <a:pPr marL="914400" lvl="1" indent="-457200" defTabSz="914400">
              <a:buFont typeface="Arial" panose="020B0604020202020204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  <a:latin typeface="Cambria" panose="02040503050406030204" pitchFamily="18" charset="0"/>
              </a:rPr>
              <a:t>Nomads travel and trade meat for crops with other subsistence farmers.</a:t>
            </a:r>
          </a:p>
          <a:p>
            <a:pPr marL="914400" lvl="1" indent="-457200" defTabSz="914400">
              <a:buFont typeface="Arial" panose="020B0604020202020204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  <a:latin typeface="Cambria" panose="02040503050406030204" pitchFamily="18" charset="0"/>
              </a:rPr>
              <a:t>Regional animals: south central Asia and east Africa (cattle adapt to hot climate); deserts of the Middle East (camels survive without water); northern Siberia (reindeer thrive in cold weather)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z="4400" dirty="0">
                <a:solidFill>
                  <a:schemeClr val="bg1">
                    <a:lumMod val="95000"/>
                  </a:schemeClr>
                </a:solidFill>
                <a:latin typeface="Cambria" panose="02040503050406030204"/>
              </a:rPr>
              <a:t>Climate and Agriculture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637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8625" y="1841242"/>
            <a:ext cx="1156756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</a:rPr>
              <a:t>Shifting Cultivation</a:t>
            </a:r>
            <a:endParaRPr lang="en-US" sz="3200" noProof="0" dirty="0">
              <a:latin typeface="Cambria" panose="02040503050406030204" pitchFamily="18" charset="0"/>
            </a:endParaRPr>
          </a:p>
          <a:p>
            <a:pPr marL="914400" lvl="1" indent="-457200" defTabSz="9144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</a:rPr>
              <a:t>Subsistence agriculture where farmers in tropical climate regions move from one field to another.</a:t>
            </a:r>
          </a:p>
          <a:p>
            <a:pPr marL="914400" lvl="1" indent="-457200" defTabSz="9144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</a:rPr>
              <a:t>Also called 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</a:rPr>
              <a:t>slash and burn</a:t>
            </a: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</a:rPr>
              <a:t> or 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</a:rPr>
              <a:t>swidden</a:t>
            </a: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</a:rPr>
              <a:t> agriculture</a:t>
            </a:r>
          </a:p>
          <a:p>
            <a:pPr marL="914400" lvl="1" indent="-457200" defTabSz="9144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</a:rPr>
              <a:t>Clear the land with fire (enriches nutrient-poor soil by adding nitrogen to it), plant and harvest crops, and when the soil is less fertile, they move to another location and repeat the process.</a:t>
            </a:r>
          </a:p>
          <a:p>
            <a:pPr marL="914400" lvl="1" indent="-457200" defTabSz="9144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</a:rPr>
              <a:t>Rice in SE Asia</a:t>
            </a:r>
          </a:p>
          <a:p>
            <a:pPr marL="914400" lvl="1" indent="-457200" defTabSz="9144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</a:rPr>
              <a:t>Maize (corn) in South America</a:t>
            </a:r>
          </a:p>
          <a:p>
            <a:pPr marL="914400" lvl="1" indent="-457200" defTabSz="9144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</a:rPr>
              <a:t>Millet and sorghum in sub-Sahara Africa</a:t>
            </a:r>
          </a:p>
          <a:p>
            <a:pPr marL="914400" lvl="1" indent="-457200" defTabSz="9144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</a:rPr>
              <a:t>One field, usually communal, is used for a variety of crops.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z="4400" dirty="0">
                <a:solidFill>
                  <a:schemeClr val="bg1">
                    <a:lumMod val="95000"/>
                  </a:schemeClr>
                </a:solidFill>
                <a:latin typeface="Cambria" panose="02040503050406030204"/>
              </a:rPr>
              <a:t>Climate and Agriculture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4845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slash and burn">
            <a:extLst>
              <a:ext uri="{FF2B5EF4-FFF2-40B4-BE49-F238E27FC236}">
                <a16:creationId xmlns:a16="http://schemas.microsoft.com/office/drawing/2014/main" id="{4AC304C6-00EE-4208-B3A7-63F3907FBB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3464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8625" y="1841242"/>
            <a:ext cx="11332115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</a:rPr>
              <a:t>Plantation Farming</a:t>
            </a:r>
            <a:endParaRPr lang="en-US" sz="3200" noProof="0" dirty="0">
              <a:latin typeface="Cambria" panose="02040503050406030204" pitchFamily="18" charset="0"/>
            </a:endParaRPr>
          </a:p>
          <a:p>
            <a:pPr marL="914400" lvl="1" indent="-457200" defTabSz="9144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</a:rPr>
              <a:t>Biproduct of colonialism</a:t>
            </a:r>
          </a:p>
          <a:p>
            <a:pPr marL="914400" lvl="1" indent="-457200" defTabSz="9144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</a:rPr>
              <a:t>Large commercial farm that specializes in one crop</a:t>
            </a:r>
          </a:p>
          <a:p>
            <a:pPr marL="914400" lvl="1" indent="-457200" defTabSz="9144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</a:rPr>
              <a:t>Usually in low latitudes (the tropics) in hot, humid climates with a lot of rain.</a:t>
            </a:r>
          </a:p>
          <a:p>
            <a:pPr marL="914400" lvl="1" indent="-457200" defTabSz="9144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</a:rPr>
              <a:t>Labor intensive and often exploit cheap labor in nearby villages</a:t>
            </a:r>
          </a:p>
          <a:p>
            <a:pPr marL="914400" lvl="1" indent="-457200" defTabSz="9144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</a:rPr>
              <a:t>Processing may occur near plantation to reduce transportation costs.</a:t>
            </a:r>
          </a:p>
          <a:p>
            <a:pPr marL="914400" lvl="1" indent="-457200" defTabSz="9144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</a:rPr>
              <a:t>Crops include coffee, cocoa, rubber, sugarcane, bananas, tobacco, tea, coconuts, and cotton.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z="4400" dirty="0">
                <a:solidFill>
                  <a:schemeClr val="bg1">
                    <a:lumMod val="95000"/>
                  </a:schemeClr>
                </a:solidFill>
                <a:latin typeface="Cambria" panose="02040503050406030204"/>
              </a:rPr>
              <a:t>Climate and Agriculture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9947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plantation farm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48" y="705079"/>
            <a:ext cx="11268916" cy="599317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0855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8625" y="1841242"/>
            <a:ext cx="11567564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</a:rPr>
              <a:t>Mixed Crop/Livestock Farming</a:t>
            </a:r>
            <a:endParaRPr lang="en-US" sz="3200" noProof="0" dirty="0">
              <a:latin typeface="Cambria" panose="02040503050406030204" pitchFamily="18" charset="0"/>
            </a:endParaRPr>
          </a:p>
          <a:p>
            <a:pPr marL="914400" lvl="1" indent="-457200" defTabSz="9144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</a:rPr>
              <a:t>An integrated system common in </a:t>
            </a:r>
            <a:r>
              <a:rPr lang="en-US" sz="2800" i="1" dirty="0">
                <a:solidFill>
                  <a:prstClr val="black"/>
                </a:solidFill>
                <a:latin typeface="Cambria" panose="02040503050406030204" pitchFamily="18" charset="0"/>
              </a:rPr>
              <a:t>developed</a:t>
            </a: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</a:rPr>
              <a:t> regions, such as the Midwestern United States, northern Europe, and Canada but has diffused to the developing world.</a:t>
            </a:r>
          </a:p>
          <a:p>
            <a:pPr marL="914400" lvl="1" indent="-457200" defTabSz="9144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</a:rPr>
              <a:t>Majority of crops raised are fed to livestock fattened for eventual slaughter or fed to dairy cows.</a:t>
            </a:r>
          </a:p>
          <a:p>
            <a:pPr marL="914400" lvl="1" indent="-457200" defTabSz="9144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</a:rPr>
              <a:t>Animal manure is used as fertilizer.</a:t>
            </a:r>
          </a:p>
          <a:p>
            <a:pPr marL="914400" lvl="1" indent="-457200" defTabSz="9144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</a:rPr>
              <a:t>Owners of land and animals may be different but there is a strong interrelationship between the </a:t>
            </a:r>
            <a:r>
              <a:rPr lang="en-US" sz="2800" dirty="0" smtClean="0">
                <a:solidFill>
                  <a:prstClr val="black"/>
                </a:solidFill>
                <a:latin typeface="Cambria" panose="02040503050406030204" pitchFamily="18" charset="0"/>
              </a:rPr>
              <a:t>two.</a:t>
            </a:r>
          </a:p>
          <a:p>
            <a:pPr marL="914400" lvl="1" indent="-457200" defTabSz="914400"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solidFill>
                  <a:prstClr val="black"/>
                </a:solidFill>
                <a:latin typeface="Cambria" panose="02040503050406030204" pitchFamily="18" charset="0"/>
              </a:rPr>
              <a:t>Most common in the United States: soybeans and corn</a:t>
            </a:r>
            <a:endParaRPr lang="en-US" sz="2800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z="4400" dirty="0">
                <a:solidFill>
                  <a:schemeClr val="bg1">
                    <a:lumMod val="95000"/>
                  </a:schemeClr>
                </a:solidFill>
                <a:latin typeface="Cambria" panose="02040503050406030204"/>
              </a:rPr>
              <a:t>Climate and Agriculture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7173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mixed crop and livestock farm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47" y="665143"/>
            <a:ext cx="11257900" cy="593396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5017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8625" y="1841242"/>
            <a:ext cx="1156756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</a:rPr>
              <a:t>Grain Farming</a:t>
            </a:r>
            <a:endParaRPr lang="en-US" sz="3200" noProof="0" dirty="0">
              <a:latin typeface="Cambria" panose="02040503050406030204" pitchFamily="18" charset="0"/>
            </a:endParaRPr>
          </a:p>
          <a:p>
            <a:pPr marL="914400" lvl="1" indent="-457200" defTabSz="914400"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solidFill>
                  <a:prstClr val="black"/>
                </a:solidFill>
                <a:latin typeface="Cambria" panose="02040503050406030204" pitchFamily="18" charset="0"/>
              </a:rPr>
              <a:t>Regions too dry for mixed crop, farmers often raise wheat</a:t>
            </a:r>
          </a:p>
          <a:p>
            <a:pPr marL="914400" lvl="1" indent="-457200" defTabSz="914400"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solidFill>
                  <a:prstClr val="black"/>
                </a:solidFill>
                <a:latin typeface="Cambria" panose="02040503050406030204" pitchFamily="18" charset="0"/>
              </a:rPr>
              <a:t>Prairies and plains</a:t>
            </a:r>
          </a:p>
          <a:p>
            <a:pPr marL="914400" lvl="1" indent="-457200" defTabSz="914400"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solidFill>
                  <a:prstClr val="black"/>
                </a:solidFill>
                <a:latin typeface="Cambria" panose="02040503050406030204" pitchFamily="18" charset="0"/>
              </a:rPr>
              <a:t>Top producers: China, India, Russia, and the United States</a:t>
            </a:r>
          </a:p>
          <a:p>
            <a:pPr marL="914400" lvl="1" indent="-457200" defTabSz="914400"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solidFill>
                  <a:prstClr val="black"/>
                </a:solidFill>
                <a:latin typeface="Cambria" panose="02040503050406030204" pitchFamily="18" charset="0"/>
              </a:rPr>
              <a:t>Type of wheat reflects climate</a:t>
            </a:r>
          </a:p>
          <a:p>
            <a:pPr marL="1828800" lvl="3" indent="-457200" defTabSz="914400">
              <a:buFont typeface="Arial" panose="020B0604020202020204" pitchFamily="34" charset="0"/>
              <a:buChar char="•"/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Spring wheat </a:t>
            </a:r>
            <a:r>
              <a:rPr lang="en-US" sz="2800" dirty="0" smtClean="0">
                <a:solidFill>
                  <a:prstClr val="black"/>
                </a:solidFill>
                <a:latin typeface="Cambria" panose="02040503050406030204" pitchFamily="18" charset="0"/>
              </a:rPr>
              <a:t>– planted in early spring and harvested in the fall; cold regions like North Dakota, South Dakota, Montana, and parts of Canada</a:t>
            </a:r>
          </a:p>
          <a:p>
            <a:pPr marL="1828800" lvl="3" indent="-457200" defTabSz="914400">
              <a:buFont typeface="Arial" panose="020B0604020202020204" pitchFamily="34" charset="0"/>
              <a:buChar char="•"/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Winter wheat </a:t>
            </a:r>
            <a:r>
              <a:rPr lang="en-US" sz="2800" dirty="0" smtClean="0">
                <a:solidFill>
                  <a:prstClr val="black"/>
                </a:solidFill>
                <a:latin typeface="Cambria" panose="02040503050406030204" pitchFamily="18" charset="0"/>
              </a:rPr>
              <a:t>– planted in the fall and harvested in early summer; warmer regions like Kansas, Oklahoma, and Colorado</a:t>
            </a:r>
          </a:p>
          <a:p>
            <a:pPr marL="914400" lvl="1" indent="-457200" defTabSz="914400"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z="4400" dirty="0">
                <a:solidFill>
                  <a:schemeClr val="bg1">
                    <a:lumMod val="95000"/>
                  </a:schemeClr>
                </a:solidFill>
                <a:latin typeface="Cambria" panose="02040503050406030204"/>
              </a:rPr>
              <a:t>Climate and Agriculture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0336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grain farm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29" y="690792"/>
            <a:ext cx="11290952" cy="6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6464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8625" y="1841242"/>
            <a:ext cx="11567564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</a:rPr>
              <a:t>Commercial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</a:rPr>
              <a:t> Gardening</a:t>
            </a:r>
            <a:endParaRPr lang="en-US" sz="3200" noProof="0" dirty="0">
              <a:latin typeface="Cambria" panose="02040503050406030204" pitchFamily="18" charset="0"/>
            </a:endParaRPr>
          </a:p>
          <a:p>
            <a:pPr marL="914400" lvl="1" indent="-457200" defTabSz="914400"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solidFill>
                  <a:prstClr val="black"/>
                </a:solidFill>
                <a:latin typeface="Cambria" panose="02040503050406030204" pitchFamily="18" charset="0"/>
              </a:rPr>
              <a:t>In the United States, commercial gardening and fruit farming is known as </a:t>
            </a:r>
            <a:r>
              <a:rPr lang="en-US" sz="2800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market gardening</a:t>
            </a:r>
            <a:r>
              <a:rPr lang="en-US" sz="2800" dirty="0" smtClean="0">
                <a:solidFill>
                  <a:prstClr val="black"/>
                </a:solidFill>
                <a:latin typeface="Cambria" panose="02040503050406030204" pitchFamily="18" charset="0"/>
              </a:rPr>
              <a:t> and is found mostly in California and the Southeast (long growing seasons)</a:t>
            </a:r>
          </a:p>
          <a:p>
            <a:pPr marL="914400" lvl="1" indent="-457200" defTabSz="914400"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solidFill>
                  <a:prstClr val="black"/>
                </a:solidFill>
                <a:latin typeface="Cambria" panose="02040503050406030204" pitchFamily="18" charset="0"/>
              </a:rPr>
              <a:t>Also called </a:t>
            </a:r>
            <a:r>
              <a:rPr lang="en-US" sz="2800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truck farming</a:t>
            </a:r>
            <a:r>
              <a:rPr lang="en-US" sz="2800" dirty="0" smtClean="0">
                <a:solidFill>
                  <a:prstClr val="black"/>
                </a:solidFill>
                <a:latin typeface="Cambria" panose="02040503050406030204" pitchFamily="18" charset="0"/>
              </a:rPr>
              <a:t> as products were traditionally driven to urban markets to sell.</a:t>
            </a:r>
          </a:p>
          <a:p>
            <a:pPr marL="914400" lvl="1" indent="-457200" defTabSz="914400"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solidFill>
                  <a:prstClr val="black"/>
                </a:solidFill>
                <a:latin typeface="Cambria" panose="02040503050406030204" pitchFamily="18" charset="0"/>
              </a:rPr>
              <a:t>Today, most products are sold to companies for canning or freezing.</a:t>
            </a:r>
          </a:p>
          <a:p>
            <a:pPr marL="914400" lvl="1" indent="-457200" defTabSz="914400"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solidFill>
                  <a:prstClr val="black"/>
                </a:solidFill>
                <a:latin typeface="Cambria" panose="02040503050406030204" pitchFamily="18" charset="0"/>
              </a:rPr>
              <a:t>Most common in United States: lettuce, broccoli, apples, oranges, and tomatoes.</a:t>
            </a:r>
          </a:p>
          <a:p>
            <a:pPr marL="914400" lvl="1" indent="-457200" defTabSz="914400"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z="4400" dirty="0">
                <a:solidFill>
                  <a:schemeClr val="bg1">
                    <a:lumMod val="95000"/>
                  </a:schemeClr>
                </a:solidFill>
                <a:latin typeface="Cambria" panose="02040503050406030204"/>
              </a:rPr>
              <a:t>Climate and Agriculture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199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D656ECC-9496-488F-BC2C-E6416E6FE203}"/>
              </a:ext>
            </a:extLst>
          </p:cNvPr>
          <p:cNvSpPr txBox="1">
            <a:spLocks/>
          </p:cNvSpPr>
          <p:nvPr/>
        </p:nvSpPr>
        <p:spPr>
          <a:xfrm>
            <a:off x="605929" y="882046"/>
            <a:ext cx="11151798" cy="48577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629DD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/>
              </a:rPr>
              <a:t>“Without agriculture it is not possible to have a city, stock market, banks, university, church or army. Agriculture is the foundation of civilization and any stable economy.”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629DD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t>-Allan Savory, biologist and farmer, Zimbabwe</a:t>
            </a:r>
          </a:p>
        </p:txBody>
      </p:sp>
      <p:pic>
        <p:nvPicPr>
          <p:cNvPr id="1026" name="Picture 2" descr="Image result for allan savory zimbabwe">
            <a:extLst>
              <a:ext uri="{FF2B5EF4-FFF2-40B4-BE49-F238E27FC236}">
                <a16:creationId xmlns:a16="http://schemas.microsoft.com/office/drawing/2014/main" id="{20A8ADCE-6832-4874-820D-E6CBC9D7B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69" y="3010883"/>
            <a:ext cx="6442234" cy="343949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4879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market garde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96" y="688554"/>
            <a:ext cx="11313774" cy="569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6114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8625" y="1841242"/>
            <a:ext cx="11567564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</a:rPr>
              <a:t>Dairy Farming</a:t>
            </a:r>
            <a:endParaRPr lang="en-US" sz="3200" noProof="0" dirty="0">
              <a:latin typeface="Cambria" panose="02040503050406030204" pitchFamily="18" charset="0"/>
            </a:endParaRPr>
          </a:p>
          <a:p>
            <a:pPr marL="914400" lvl="1" indent="-457200" defTabSz="914400">
              <a:buFont typeface="Arial" panose="020B0604020202020204" pitchFamily="34" charset="0"/>
              <a:buChar char="•"/>
              <a:defRPr/>
            </a:pPr>
            <a:r>
              <a:rPr lang="en-US" sz="2600" dirty="0" smtClean="0">
                <a:solidFill>
                  <a:prstClr val="black"/>
                </a:solidFill>
                <a:latin typeface="Cambria" panose="02040503050406030204" pitchFamily="18" charset="0"/>
              </a:rPr>
              <a:t>Traditionally, dairies and creameries were local and supplied to customers in small geographic areas; currently in LDCs.</a:t>
            </a:r>
          </a:p>
          <a:p>
            <a:pPr marL="914400" lvl="1" indent="-457200" defTabSz="914400">
              <a:buFont typeface="Arial" panose="020B0604020202020204" pitchFamily="34" charset="0"/>
              <a:buChar char="•"/>
              <a:defRPr/>
            </a:pPr>
            <a:r>
              <a:rPr lang="en-US" sz="2600" dirty="0" smtClean="0">
                <a:solidFill>
                  <a:prstClr val="black"/>
                </a:solidFill>
                <a:latin typeface="Cambria" panose="02040503050406030204" pitchFamily="18" charset="0"/>
              </a:rPr>
              <a:t>Late 1900s, improvements in refrigeration and transportation expanded the </a:t>
            </a:r>
            <a:r>
              <a:rPr lang="en-US" sz="2600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milk shed</a:t>
            </a:r>
            <a:r>
              <a:rPr lang="en-US" sz="2600" dirty="0" smtClean="0">
                <a:solidFill>
                  <a:prstClr val="black"/>
                </a:solidFill>
                <a:latin typeface="Cambria" panose="02040503050406030204" pitchFamily="18" charset="0"/>
              </a:rPr>
              <a:t>, geographic distance that milk is delivered.</a:t>
            </a:r>
          </a:p>
          <a:p>
            <a:pPr marL="914400" lvl="1" indent="-457200" defTabSz="914400">
              <a:buFont typeface="Arial" panose="020B0604020202020204" pitchFamily="34" charset="0"/>
              <a:buChar char="•"/>
              <a:defRPr/>
            </a:pPr>
            <a:r>
              <a:rPr lang="en-US" sz="2600" dirty="0" smtClean="0">
                <a:solidFill>
                  <a:prstClr val="black"/>
                </a:solidFill>
                <a:latin typeface="Cambria" panose="02040503050406030204" pitchFamily="18" charset="0"/>
              </a:rPr>
              <a:t>Large corporate dairy operations replaced smaller family-owned farms (decreased farms but increased milk production).</a:t>
            </a:r>
          </a:p>
          <a:p>
            <a:pPr marL="914400" lvl="1" indent="-457200" defTabSz="914400">
              <a:buFont typeface="Arial" panose="020B0604020202020204" pitchFamily="34" charset="0"/>
              <a:buChar char="•"/>
              <a:defRPr/>
            </a:pPr>
            <a:r>
              <a:rPr lang="en-US" sz="2600" dirty="0" smtClean="0">
                <a:solidFill>
                  <a:prstClr val="black"/>
                </a:solidFill>
                <a:latin typeface="Cambria" panose="02040503050406030204" pitchFamily="18" charset="0"/>
              </a:rPr>
              <a:t>Most commercial dairy farms are in the US, Canada, Europe, and other highly developed countries near urban centers and transportation corridors. </a:t>
            </a:r>
          </a:p>
          <a:p>
            <a:pPr marL="914400" lvl="1" indent="-457200" defTabSz="914400">
              <a:buFont typeface="Arial" panose="020B0604020202020204" pitchFamily="34" charset="0"/>
              <a:buChar char="•"/>
              <a:defRPr/>
            </a:pPr>
            <a:r>
              <a:rPr lang="en-US" sz="2600" dirty="0" smtClean="0">
                <a:solidFill>
                  <a:prstClr val="black"/>
                </a:solidFill>
                <a:latin typeface="Cambria" panose="02040503050406030204" pitchFamily="18" charset="0"/>
              </a:rPr>
              <a:t>Some countries (Argentina, Brazil) saw an increase in a demand without an increase in consolidation, leading to more dairy farms.</a:t>
            </a:r>
            <a:endParaRPr lang="en-US" sz="2800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z="4400" dirty="0">
                <a:solidFill>
                  <a:schemeClr val="bg1">
                    <a:lumMod val="95000"/>
                  </a:schemeClr>
                </a:solidFill>
                <a:latin typeface="Cambria" panose="02040503050406030204"/>
              </a:rPr>
              <a:t>Climate and Agriculture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020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subsistence dairy farm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80" y="1474511"/>
            <a:ext cx="5450358" cy="396364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dairy farm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310" y="608357"/>
            <a:ext cx="5651653" cy="284797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elated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" b="18565"/>
          <a:stretch/>
        </p:blipFill>
        <p:spPr bwMode="auto">
          <a:xfrm>
            <a:off x="6081311" y="3577520"/>
            <a:ext cx="5651652" cy="313060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2601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8625" y="1841242"/>
            <a:ext cx="1156756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</a:rPr>
              <a:t>Mediterranean Agriculture</a:t>
            </a:r>
            <a:endParaRPr lang="en-US" sz="3200" noProof="0" dirty="0">
              <a:latin typeface="Cambria" panose="02040503050406030204" pitchFamily="18" charset="0"/>
            </a:endParaRPr>
          </a:p>
          <a:p>
            <a:pPr marL="914400" lvl="1" indent="-457200" defTabSz="914400"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solidFill>
                  <a:prstClr val="black"/>
                </a:solidFill>
                <a:latin typeface="Cambria" panose="02040503050406030204" pitchFamily="18" charset="0"/>
              </a:rPr>
              <a:t>Regions with hot-dry summers, mild winters, narrow valleys, and often some type of irrigation system.</a:t>
            </a:r>
          </a:p>
          <a:p>
            <a:pPr marL="914400" lvl="1" indent="-457200" defTabSz="914400"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solidFill>
                  <a:prstClr val="black"/>
                </a:solidFill>
                <a:latin typeface="Cambria" panose="02040503050406030204" pitchFamily="18" charset="0"/>
              </a:rPr>
              <a:t>Examples: southern Europe, northern Africa, southwestern </a:t>
            </a: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</a:rPr>
              <a:t>Africa, </a:t>
            </a:r>
            <a:r>
              <a:rPr lang="en-US" sz="2800" dirty="0" smtClean="0">
                <a:solidFill>
                  <a:prstClr val="black"/>
                </a:solidFill>
                <a:latin typeface="Cambria" panose="02040503050406030204" pitchFamily="18" charset="0"/>
              </a:rPr>
              <a:t>southwestern Asia, southwestern Australia, California, and central Chile.</a:t>
            </a:r>
          </a:p>
          <a:p>
            <a:pPr marL="914400" lvl="1" indent="-457200" defTabSz="914400"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solidFill>
                  <a:prstClr val="black"/>
                </a:solidFill>
                <a:latin typeface="Cambria" panose="02040503050406030204" pitchFamily="18" charset="0"/>
              </a:rPr>
              <a:t>Crops: figs, dates, olives, and grapes</a:t>
            </a:r>
          </a:p>
          <a:p>
            <a:pPr marL="914400" lvl="1" indent="-457200" defTabSz="914400"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solidFill>
                  <a:prstClr val="black"/>
                </a:solidFill>
                <a:latin typeface="Cambria" panose="02040503050406030204" pitchFamily="18" charset="0"/>
              </a:rPr>
              <a:t>Herders practice </a:t>
            </a:r>
            <a:r>
              <a:rPr lang="en-US" sz="2800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transhumance</a:t>
            </a:r>
            <a:r>
              <a:rPr lang="en-US" sz="2800" dirty="0" smtClean="0">
                <a:solidFill>
                  <a:prstClr val="black"/>
                </a:solidFill>
                <a:latin typeface="Cambria" panose="02040503050406030204" pitchFamily="18" charset="0"/>
              </a:rPr>
              <a:t>, seasonal herded of animals from higher elevations in the summer to lower elevations in the winter.</a:t>
            </a:r>
          </a:p>
          <a:p>
            <a:pPr marL="914400" lvl="1" indent="-457200" defTabSz="914400"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solidFill>
                  <a:prstClr val="black"/>
                </a:solidFill>
                <a:latin typeface="Cambria" panose="02040503050406030204" pitchFamily="18" charset="0"/>
              </a:rPr>
              <a:t>Principal livestock: goats and sheep (due to rugged terrain) </a:t>
            </a:r>
          </a:p>
          <a:p>
            <a:pPr marL="914400" lvl="1" indent="-457200" defTabSz="914400"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z="4400" dirty="0">
                <a:solidFill>
                  <a:schemeClr val="bg1">
                    <a:lumMod val="95000"/>
                  </a:schemeClr>
                </a:solidFill>
                <a:latin typeface="Cambria" panose="02040503050406030204"/>
              </a:rPr>
              <a:t>Climate and Agriculture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3064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olives mediterranean agricul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47" y="681891"/>
            <a:ext cx="5881668" cy="344140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13"/>
          <a:stretch/>
        </p:blipFill>
        <p:spPr bwMode="auto">
          <a:xfrm>
            <a:off x="6543632" y="2644048"/>
            <a:ext cx="5648368" cy="421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6796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8625" y="1841242"/>
            <a:ext cx="5694831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</a:rPr>
              <a:t>Livestock Ranching</a:t>
            </a:r>
            <a:endParaRPr lang="en-US" sz="3200" noProof="0" dirty="0">
              <a:latin typeface="Cambria" panose="02040503050406030204" pitchFamily="18" charset="0"/>
            </a:endParaRPr>
          </a:p>
          <a:p>
            <a:pPr marL="914400" lvl="1" indent="-457200" algn="just" defTabSz="914400">
              <a:buFont typeface="Arial" panose="020B0604020202020204" pitchFamily="34" charset="0"/>
              <a:buChar char="•"/>
              <a:defRPr/>
            </a:pPr>
            <a:r>
              <a:rPr lang="en-US" sz="2600" dirty="0" smtClean="0">
                <a:solidFill>
                  <a:prstClr val="black"/>
                </a:solidFill>
                <a:latin typeface="Cambria" panose="02040503050406030204" pitchFamily="18" charset="0"/>
              </a:rPr>
              <a:t>Commercial grazing of animals confined to a specific area.</a:t>
            </a:r>
          </a:p>
          <a:p>
            <a:pPr marL="914400" lvl="1" indent="-457200" algn="just" defTabSz="914400">
              <a:buFont typeface="Arial" panose="020B0604020202020204" pitchFamily="34" charset="0"/>
              <a:buChar char="•"/>
              <a:defRPr/>
            </a:pPr>
            <a:r>
              <a:rPr lang="en-US" sz="2600" dirty="0" smtClean="0">
                <a:solidFill>
                  <a:prstClr val="black"/>
                </a:solidFill>
                <a:latin typeface="Cambria" panose="02040503050406030204" pitchFamily="18" charset="0"/>
              </a:rPr>
              <a:t>Regions that are too dry for growing crops in large quantities</a:t>
            </a:r>
          </a:p>
          <a:p>
            <a:pPr marL="914400" lvl="1" indent="-457200" algn="just" defTabSz="914400">
              <a:buFont typeface="Arial" panose="020B0604020202020204" pitchFamily="34" charset="0"/>
              <a:buChar char="•"/>
              <a:defRPr/>
            </a:pPr>
            <a:r>
              <a:rPr lang="en-US" sz="2600" dirty="0" smtClean="0">
                <a:solidFill>
                  <a:prstClr val="black"/>
                </a:solidFill>
                <a:latin typeface="Cambria" panose="02040503050406030204" pitchFamily="18" charset="0"/>
              </a:rPr>
              <a:t>Prevalent in the western United States, pampas of Argentina, southern Brazil, Uruguay, parts of Spain and Portugal, China, and central Australia.</a:t>
            </a:r>
            <a:endParaRPr lang="en-US" sz="2600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z="4400" dirty="0">
                <a:solidFill>
                  <a:schemeClr val="bg1">
                    <a:lumMod val="95000"/>
                  </a:schemeClr>
                </a:solidFill>
                <a:latin typeface="Cambria" panose="02040503050406030204"/>
              </a:rPr>
              <a:t>Climate and Agriculture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7170" name="Picture 2" descr="Image result for parts of the c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744" y="2500829"/>
            <a:ext cx="5643468" cy="3772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034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52636" y="2521129"/>
            <a:ext cx="6545194" cy="3013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Cambria" panose="02040503050406030204" pitchFamily="18" charset="0"/>
              </a:rPr>
              <a:t>Why does agriculture vary so greatly around the world?</a:t>
            </a:r>
            <a:endParaRPr kumimoji="0" lang="en-US" sz="440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z="4400">
                <a:solidFill>
                  <a:schemeClr val="bg1">
                    <a:lumMod val="95000"/>
                  </a:schemeClr>
                </a:solidFill>
                <a:latin typeface="Cambria" panose="02040503050406030204"/>
              </a:rPr>
              <a:t>Essential Question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84B58C-7F34-4BAB-8950-579DAAF443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81192" y="2055377"/>
            <a:ext cx="4171444" cy="417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972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7674" y="1922318"/>
            <a:ext cx="11123134" cy="4536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</a:rPr>
              <a:t>Two forces that shape agriculture are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</a:rPr>
              <a:t>physical geography 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</a:rPr>
              <a:t>and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</a:rPr>
              <a:t>climate</a:t>
            </a:r>
            <a:r>
              <a:rPr lang="en-US" sz="2800" dirty="0">
                <a:latin typeface="Cambria" panose="02040503050406030204" pitchFamily="18" charset="0"/>
              </a:rPr>
              <a:t>.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</a:rPr>
              <a:t>Climate and landforms determine which crops can be grown and what animals can be raised (example</a:t>
            </a: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</a:rPr>
              <a:t>: coffee in low latitudes)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</a:rPr>
              <a:t>Economics, the working</a:t>
            </a: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</a:rPr>
              <a:t>s of supply and demand, influence the competing use of land. Consumer demand influences what farmers will decide to grow. </a:t>
            </a:r>
            <a:endParaRPr kumimoji="0" lang="en-US" sz="280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z="4400" dirty="0">
                <a:solidFill>
                  <a:schemeClr val="bg1">
                    <a:lumMod val="95000"/>
                  </a:schemeClr>
                </a:solidFill>
                <a:latin typeface="Cambria" panose="02040503050406030204"/>
              </a:rPr>
              <a:t>Overview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518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chemeClr val="bg1">
                    <a:lumMod val="95000"/>
                  </a:schemeClr>
                </a:solidFill>
                <a:latin typeface="Cambria" panose="02040503050406030204"/>
              </a:rPr>
              <a:t>Enduring Understanding (5.B)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D656ECC-9496-488F-BC2C-E6416E6FE203}"/>
              </a:ext>
            </a:extLst>
          </p:cNvPr>
          <p:cNvSpPr txBox="1">
            <a:spLocks/>
          </p:cNvSpPr>
          <p:nvPr/>
        </p:nvSpPr>
        <p:spPr>
          <a:xfrm>
            <a:off x="581194" y="2095417"/>
            <a:ext cx="10763082" cy="171641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629DD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t>By the end of this section, you will 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t>understand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t> that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t>major agricultural regions reflect physical geography and economic forces.</a:t>
            </a:r>
            <a:endParaRPr kumimoji="0" lang="en-US" sz="3600" b="1" i="0" u="none" strike="noStrike" kern="1200" cap="none" spc="0" normalizeH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  <p:pic>
        <p:nvPicPr>
          <p:cNvPr id="4" name="Picture 3" descr="TCL_12e_UnFigure_02_Pg306_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983" y="3723701"/>
            <a:ext cx="2681186" cy="2663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3" descr="TCL_12e_UnFigure_01_Pg307_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701" y="3704226"/>
            <a:ext cx="2711882" cy="26938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" name="Picture 3" descr="TCL_12e_UnFigure_02_Pg307_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612" y="3665022"/>
            <a:ext cx="2753031" cy="27346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" name="Picture 3" descr="TCL_12e_UnFigure_03_Pg307_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5026" y="3637307"/>
            <a:ext cx="2779250" cy="27607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9070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chemeClr val="bg1">
                    <a:lumMod val="95000"/>
                  </a:schemeClr>
                </a:solidFill>
                <a:latin typeface="Cambria" panose="02040503050406030204"/>
              </a:rPr>
              <a:t>Learning objective (5.B.1)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D656ECC-9496-488F-BC2C-E6416E6FE203}"/>
              </a:ext>
            </a:extLst>
          </p:cNvPr>
          <p:cNvSpPr txBox="1">
            <a:spLocks/>
          </p:cNvSpPr>
          <p:nvPr/>
        </p:nvSpPr>
        <p:spPr>
          <a:xfrm>
            <a:off x="581192" y="1977076"/>
            <a:ext cx="11029616" cy="44029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629DD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t>By the end of this section, you will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t>be able to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t>identify agricultural production regions associated with major bioclimatic zones.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629DD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endParaRPr lang="en-US" sz="3200" b="1" dirty="0">
              <a:solidFill>
                <a:sysClr val="windowText" lastClr="000000"/>
              </a:solidFill>
              <a:latin typeface="Cambria" panose="02040503050406030204"/>
            </a:endParaRPr>
          </a:p>
        </p:txBody>
      </p:sp>
      <p:pic>
        <p:nvPicPr>
          <p:cNvPr id="2050" name="Picture 2" descr="Image result for what?? png">
            <a:extLst>
              <a:ext uri="{FF2B5EF4-FFF2-40B4-BE49-F238E27FC236}">
                <a16:creationId xmlns:a16="http://schemas.microsoft.com/office/drawing/2014/main" id="{64467715-5DE0-47D0-84AC-799CB36263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86"/>
          <a:stretch/>
        </p:blipFill>
        <p:spPr bwMode="auto">
          <a:xfrm>
            <a:off x="8272635" y="3429000"/>
            <a:ext cx="3531622" cy="3118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huh? png">
            <a:extLst>
              <a:ext uri="{FF2B5EF4-FFF2-40B4-BE49-F238E27FC236}">
                <a16:creationId xmlns:a16="http://schemas.microsoft.com/office/drawing/2014/main" id="{1C03F362-4A9A-41FD-8036-0075D859E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56" y="3674582"/>
            <a:ext cx="2873347" cy="28733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E409CCC-CB66-49EF-81D6-EB6C51930BD8}"/>
              </a:ext>
            </a:extLst>
          </p:cNvPr>
          <p:cNvSpPr/>
          <p:nvPr/>
        </p:nvSpPr>
        <p:spPr>
          <a:xfrm>
            <a:off x="3731007" y="4178547"/>
            <a:ext cx="454162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spcAft>
                <a:spcPts val="600"/>
              </a:spcAft>
              <a:buClr>
                <a:srgbClr val="629DD1"/>
              </a:buClr>
              <a:buSzPct val="92000"/>
              <a:defRPr/>
            </a:pPr>
            <a:r>
              <a:rPr lang="en-US" sz="6000" b="1" dirty="0">
                <a:solidFill>
                  <a:srgbClr val="C00000"/>
                </a:solidFill>
                <a:latin typeface="Cambria" panose="02040503050406030204"/>
              </a:rPr>
              <a:t>Wait, what?!</a:t>
            </a:r>
          </a:p>
        </p:txBody>
      </p:sp>
    </p:spTree>
    <p:extLst>
      <p:ext uri="{BB962C8B-B14F-4D97-AF65-F5344CB8AC3E}">
        <p14:creationId xmlns:p14="http://schemas.microsoft.com/office/powerpoint/2010/main" val="2291333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7624" y="1793073"/>
            <a:ext cx="113581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</a:rPr>
              <a:t>Agricultural production region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</a:rPr>
              <a:t> simply refers to </a:t>
            </a:r>
            <a:r>
              <a:rPr kumimoji="0" lang="en-US" sz="24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</a:rPr>
              <a:t>where</a:t>
            </a: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</a:rPr>
              <a:t> agriculture is practiced. 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</a:rPr>
              <a:t>A </a:t>
            </a:r>
            <a:r>
              <a:rPr kumimoji="0" lang="en-US" sz="24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</a:rPr>
              <a:t>bioclimatic zone</a:t>
            </a: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</a:rPr>
              <a:t> is a broad zone of vegetation that corresponds to the average annual temperature at different latitudes and altitudes.</a:t>
            </a:r>
            <a:endParaRPr kumimoji="0" lang="en-US" sz="2800" b="1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z="4400" dirty="0">
                <a:solidFill>
                  <a:schemeClr val="bg1">
                    <a:lumMod val="95000"/>
                  </a:schemeClr>
                </a:solidFill>
                <a:latin typeface="Cambria" panose="02040503050406030204"/>
              </a:rPr>
              <a:t>Understanding the terms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Picture 3" descr="TCL_12e_Figure_09_14_L">
            <a:extLst>
              <a:ext uri="{FF2B5EF4-FFF2-40B4-BE49-F238E27FC236}">
                <a16:creationId xmlns:a16="http://schemas.microsoft.com/office/drawing/2014/main" id="{377C4FC1-1BF5-4DFB-A592-937C7EEFB7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63" b="16522"/>
          <a:stretch/>
        </p:blipFill>
        <p:spPr bwMode="auto">
          <a:xfrm>
            <a:off x="1415780" y="3024085"/>
            <a:ext cx="7213063" cy="3705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" name="Picture 6" descr="TCL_12e_Figure_09_14_L">
            <a:extLst>
              <a:ext uri="{FF2B5EF4-FFF2-40B4-BE49-F238E27FC236}">
                <a16:creationId xmlns:a16="http://schemas.microsoft.com/office/drawing/2014/main" id="{7FC30FD5-BE95-41FA-B444-B593053F85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57"/>
          <a:stretch/>
        </p:blipFill>
        <p:spPr bwMode="auto">
          <a:xfrm>
            <a:off x="9258654" y="2589210"/>
            <a:ext cx="1877354" cy="4171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3238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chemeClr val="bg1">
                    <a:lumMod val="95000"/>
                  </a:schemeClr>
                </a:solidFill>
                <a:latin typeface="Cambria" panose="02040503050406030204"/>
              </a:rPr>
              <a:t>Learning objective (5.B.1)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D656ECC-9496-488F-BC2C-E6416E6FE203}"/>
              </a:ext>
            </a:extLst>
          </p:cNvPr>
          <p:cNvSpPr txBox="1">
            <a:spLocks/>
          </p:cNvSpPr>
          <p:nvPr/>
        </p:nvSpPr>
        <p:spPr>
          <a:xfrm>
            <a:off x="581192" y="1977076"/>
            <a:ext cx="11029616" cy="467457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629DD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t>So let’s try this again…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629DD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t>By the end of this section, you will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t>be able to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t>identify agricultural production regions associated with major bioclimatic zones.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629DD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US" sz="3200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t>Students will know that:</a:t>
            </a:r>
          </a:p>
          <a:p>
            <a:pPr marL="514350" marR="0" lvl="0" indent="-51435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629DD1"/>
              </a:buClr>
              <a:buSzPct val="92000"/>
              <a:buFont typeface="+mj-lt"/>
              <a:buAutoNum type="alphaLcPeriod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t>Plant and animal production is dependent on climatic conditions, including spatial variations in temperature and rainfall.</a:t>
            </a:r>
          </a:p>
          <a:p>
            <a:pPr marL="514350" marR="0" lvl="0" indent="-51435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629DD1"/>
              </a:buClr>
              <a:buSzPct val="92000"/>
              <a:buFont typeface="+mj-lt"/>
              <a:buAutoNum type="alphaLcPeriod"/>
              <a:tabLst/>
              <a:defRPr/>
            </a:pPr>
            <a:r>
              <a:rPr lang="en-US" sz="3200" dirty="0">
                <a:solidFill>
                  <a:sysClr val="windowText" lastClr="000000"/>
                </a:solidFill>
                <a:latin typeface="Cambria" panose="02040503050406030204"/>
              </a:rPr>
              <a:t>Some agricultural regions are associated with particular </a:t>
            </a:r>
            <a:r>
              <a:rPr lang="en-US" sz="3200" b="1" dirty="0">
                <a:solidFill>
                  <a:sysClr val="windowText" lastClr="000000"/>
                </a:solidFill>
                <a:latin typeface="Cambria" panose="02040503050406030204"/>
              </a:rPr>
              <a:t>bioclimatic zones</a:t>
            </a:r>
            <a:r>
              <a:rPr lang="en-US" sz="3200" dirty="0">
                <a:solidFill>
                  <a:sysClr val="windowText" lastClr="000000"/>
                </a:solidFill>
                <a:latin typeface="Cambria" panose="02040503050406030204"/>
              </a:rPr>
              <a:t> (e.g., Mediterranean, shifting agriculture, pastoral nomadism).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6004488"/>
      </p:ext>
    </p:extLst>
  </p:cSld>
  <p:clrMapOvr>
    <a:masterClrMapping/>
  </p:clrMapOvr>
</p:sld>
</file>

<file path=ppt/theme/theme1.xml><?xml version="1.0" encoding="utf-8"?>
<a:theme xmlns:a="http://schemas.openxmlformats.org/drawingml/2006/main" name="2_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3455</TotalTime>
  <Words>1471</Words>
  <Application>Microsoft Office PowerPoint</Application>
  <PresentationFormat>Widescreen</PresentationFormat>
  <Paragraphs>133</Paragraphs>
  <Slides>35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Calibri</vt:lpstr>
      <vt:lpstr>Californian FB</vt:lpstr>
      <vt:lpstr>Cambria</vt:lpstr>
      <vt:lpstr>Gill Sans MT</vt:lpstr>
      <vt:lpstr>Wingdings 2</vt:lpstr>
      <vt:lpstr>2_Dividend</vt:lpstr>
      <vt:lpstr>PowerPoint Presentation</vt:lpstr>
      <vt:lpstr>Unit 5 – Agriculture, food, &amp; rural land use</vt:lpstr>
      <vt:lpstr>PowerPoint Presentation</vt:lpstr>
      <vt:lpstr>Essential Question</vt:lpstr>
      <vt:lpstr>Overview</vt:lpstr>
      <vt:lpstr>Enduring Understanding (5.B)</vt:lpstr>
      <vt:lpstr>Learning objective (5.B.1)</vt:lpstr>
      <vt:lpstr>Understanding the terms</vt:lpstr>
      <vt:lpstr>Learning objective (5.B.1)</vt:lpstr>
      <vt:lpstr>Climate and Agriculture (pg. 209)</vt:lpstr>
      <vt:lpstr>PowerPoint Presentation</vt:lpstr>
      <vt:lpstr>Climate and Agriculture (pg. 209)</vt:lpstr>
      <vt:lpstr>PowerPoint Presentation</vt:lpstr>
      <vt:lpstr>PowerPoint Presentation</vt:lpstr>
      <vt:lpstr>PowerPoint Presentation</vt:lpstr>
      <vt:lpstr>Climate and Agriculture</vt:lpstr>
      <vt:lpstr>PowerPoint Presentation</vt:lpstr>
      <vt:lpstr>Climate and Agriculture</vt:lpstr>
      <vt:lpstr>Climate and Agriculture</vt:lpstr>
      <vt:lpstr>Climate and Agriculture</vt:lpstr>
      <vt:lpstr>Climate and Agriculture</vt:lpstr>
      <vt:lpstr>PowerPoint Presentation</vt:lpstr>
      <vt:lpstr>Climate and Agriculture</vt:lpstr>
      <vt:lpstr>PowerPoint Presentation</vt:lpstr>
      <vt:lpstr>Climate and Agriculture</vt:lpstr>
      <vt:lpstr>PowerPoint Presentation</vt:lpstr>
      <vt:lpstr>Climate and Agriculture</vt:lpstr>
      <vt:lpstr>PowerPoint Presentation</vt:lpstr>
      <vt:lpstr>Climate and Agriculture</vt:lpstr>
      <vt:lpstr>PowerPoint Presentation</vt:lpstr>
      <vt:lpstr>Climate and Agriculture</vt:lpstr>
      <vt:lpstr>PowerPoint Presentation</vt:lpstr>
      <vt:lpstr>Climate and Agriculture</vt:lpstr>
      <vt:lpstr>PowerPoint Presentation</vt:lpstr>
      <vt:lpstr>Climate and Agriculture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Carli Terrell</dc:creator>
  <cp:lastModifiedBy>Welch, Brian</cp:lastModifiedBy>
  <cp:revision>117</cp:revision>
  <dcterms:created xsi:type="dcterms:W3CDTF">2018-11-23T15:10:48Z</dcterms:created>
  <dcterms:modified xsi:type="dcterms:W3CDTF">2019-02-21T12:16:26Z</dcterms:modified>
</cp:coreProperties>
</file>