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Lst>
  <p:notesMasterIdLst>
    <p:notesMasterId r:id="rId63"/>
  </p:notesMasterIdLst>
  <p:sldIdLst>
    <p:sldId id="303" r:id="rId5"/>
    <p:sldId id="304" r:id="rId6"/>
    <p:sldId id="308" r:id="rId7"/>
    <p:sldId id="309" r:id="rId8"/>
    <p:sldId id="306" r:id="rId9"/>
    <p:sldId id="310" r:id="rId10"/>
    <p:sldId id="338" r:id="rId11"/>
    <p:sldId id="311" r:id="rId12"/>
    <p:sldId id="312" r:id="rId13"/>
    <p:sldId id="339" r:id="rId14"/>
    <p:sldId id="340" r:id="rId15"/>
    <p:sldId id="341" r:id="rId16"/>
    <p:sldId id="342" r:id="rId17"/>
    <p:sldId id="343" r:id="rId18"/>
    <p:sldId id="344" r:id="rId19"/>
    <p:sldId id="345" r:id="rId20"/>
    <p:sldId id="346" r:id="rId21"/>
    <p:sldId id="347" r:id="rId22"/>
    <p:sldId id="348" r:id="rId23"/>
    <p:sldId id="372" r:id="rId24"/>
    <p:sldId id="373" r:id="rId25"/>
    <p:sldId id="369" r:id="rId26"/>
    <p:sldId id="355" r:id="rId27"/>
    <p:sldId id="371" r:id="rId28"/>
    <p:sldId id="354" r:id="rId29"/>
    <p:sldId id="349" r:id="rId30"/>
    <p:sldId id="351" r:id="rId31"/>
    <p:sldId id="350" r:id="rId32"/>
    <p:sldId id="352" r:id="rId33"/>
    <p:sldId id="353" r:id="rId34"/>
    <p:sldId id="356" r:id="rId35"/>
    <p:sldId id="357" r:id="rId36"/>
    <p:sldId id="358" r:id="rId37"/>
    <p:sldId id="360" r:id="rId38"/>
    <p:sldId id="361" r:id="rId39"/>
    <p:sldId id="362" r:id="rId40"/>
    <p:sldId id="363" r:id="rId41"/>
    <p:sldId id="364" r:id="rId42"/>
    <p:sldId id="374" r:id="rId43"/>
    <p:sldId id="278" r:id="rId44"/>
    <p:sldId id="333" r:id="rId45"/>
    <p:sldId id="375" r:id="rId46"/>
    <p:sldId id="376" r:id="rId47"/>
    <p:sldId id="334"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FF6600"/>
    <a:srgbClr val="F5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974" autoAdjust="0"/>
  </p:normalViewPr>
  <p:slideViewPr>
    <p:cSldViewPr snapToGrid="0">
      <p:cViewPr varScale="1">
        <p:scale>
          <a:sx n="64" d="100"/>
          <a:sy n="64"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F1938-4E28-4C3E-AEC4-5886E3B8B7F6}" type="datetimeFigureOut">
              <a:rPr lang="en-US" smtClean="0"/>
              <a:t>08/21/2018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7FF12-898E-4818-B425-6C0292AD4DAC}" type="slidenum">
              <a:rPr lang="en-US" smtClean="0"/>
              <a:t>‹#›</a:t>
            </a:fld>
            <a:endParaRPr lang="en-US"/>
          </a:p>
        </p:txBody>
      </p:sp>
    </p:spTree>
    <p:extLst>
      <p:ext uri="{BB962C8B-B14F-4D97-AF65-F5344CB8AC3E}">
        <p14:creationId xmlns:p14="http://schemas.microsoft.com/office/powerpoint/2010/main" val="30771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DBAC3-9169-40BF-B003-A043C3ADD03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8919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29</a:t>
            </a:fld>
            <a:endParaRPr lang="en-US"/>
          </a:p>
        </p:txBody>
      </p:sp>
    </p:spTree>
    <p:extLst>
      <p:ext uri="{BB962C8B-B14F-4D97-AF65-F5344CB8AC3E}">
        <p14:creationId xmlns:p14="http://schemas.microsoft.com/office/powerpoint/2010/main" val="230731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http://www.pbs.org/thelinguists/For-Educators/Video-Extras.html</a:t>
            </a:r>
          </a:p>
        </p:txBody>
      </p:sp>
      <p:sp>
        <p:nvSpPr>
          <p:cNvPr id="4" name="Slide Number Placeholder 3"/>
          <p:cNvSpPr>
            <a:spLocks noGrp="1"/>
          </p:cNvSpPr>
          <p:nvPr>
            <p:ph type="sldNum" sz="quarter" idx="10"/>
          </p:nvPr>
        </p:nvSpPr>
        <p:spPr/>
        <p:txBody>
          <a:bodyPr/>
          <a:lstStyle/>
          <a:p>
            <a:fld id="{47E7FF12-898E-4818-B425-6C0292AD4DAC}" type="slidenum">
              <a:rPr lang="en-US" smtClean="0"/>
              <a:t>2</a:t>
            </a:fld>
            <a:endParaRPr lang="en-US"/>
          </a:p>
        </p:txBody>
      </p:sp>
    </p:spTree>
    <p:extLst>
      <p:ext uri="{BB962C8B-B14F-4D97-AF65-F5344CB8AC3E}">
        <p14:creationId xmlns:p14="http://schemas.microsoft.com/office/powerpoint/2010/main" val="10845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http://www.worldatlas.com/articles/countries-with-theocratic-governments-today.html</a:t>
            </a:r>
          </a:p>
          <a:p>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16</a:t>
            </a:fld>
            <a:endParaRPr lang="en-US"/>
          </a:p>
        </p:txBody>
      </p:sp>
    </p:spTree>
    <p:extLst>
      <p:ext uri="{BB962C8B-B14F-4D97-AF65-F5344CB8AC3E}">
        <p14:creationId xmlns:p14="http://schemas.microsoft.com/office/powerpoint/2010/main" val="86877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17</a:t>
            </a:fld>
            <a:endParaRPr lang="en-US"/>
          </a:p>
        </p:txBody>
      </p:sp>
    </p:spTree>
    <p:extLst>
      <p:ext uri="{BB962C8B-B14F-4D97-AF65-F5344CB8AC3E}">
        <p14:creationId xmlns:p14="http://schemas.microsoft.com/office/powerpoint/2010/main" val="385210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18</a:t>
            </a:fld>
            <a:endParaRPr lang="en-US"/>
          </a:p>
        </p:txBody>
      </p:sp>
    </p:spTree>
    <p:extLst>
      <p:ext uri="{BB962C8B-B14F-4D97-AF65-F5344CB8AC3E}">
        <p14:creationId xmlns:p14="http://schemas.microsoft.com/office/powerpoint/2010/main" val="349695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19</a:t>
            </a:fld>
            <a:endParaRPr lang="en-US"/>
          </a:p>
        </p:txBody>
      </p:sp>
    </p:spTree>
    <p:extLst>
      <p:ext uri="{BB962C8B-B14F-4D97-AF65-F5344CB8AC3E}">
        <p14:creationId xmlns:p14="http://schemas.microsoft.com/office/powerpoint/2010/main" val="263953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2006 MC – 36, 38, 59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05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2006 MC – 36, 38, 59</a:t>
            </a:r>
          </a:p>
        </p:txBody>
      </p:sp>
      <p:sp>
        <p:nvSpPr>
          <p:cNvPr id="4" name="Slide Number Placeholder 3"/>
          <p:cNvSpPr>
            <a:spLocks noGrp="1"/>
          </p:cNvSpPr>
          <p:nvPr>
            <p:ph type="sldNum" sz="quarter" idx="10"/>
          </p:nvPr>
        </p:nvSpPr>
        <p:spPr/>
        <p:txBody>
          <a:bodyPr/>
          <a:lstStyle/>
          <a:p>
            <a:fld id="{47E7FF12-898E-4818-B425-6C0292AD4DAC}" type="slidenum">
              <a:rPr lang="en-US" smtClean="0"/>
              <a:t>22</a:t>
            </a:fld>
            <a:endParaRPr lang="en-US"/>
          </a:p>
        </p:txBody>
      </p:sp>
    </p:spTree>
    <p:extLst>
      <p:ext uri="{BB962C8B-B14F-4D97-AF65-F5344CB8AC3E}">
        <p14:creationId xmlns:p14="http://schemas.microsoft.com/office/powerpoint/2010/main" val="350663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Define </a:t>
            </a:r>
            <a:r>
              <a:rPr lang="en-US" sz="1200" b="1" i="0" kern="1200" dirty="0">
                <a:solidFill>
                  <a:schemeClr val="tx1"/>
                </a:solidFill>
                <a:effectLst/>
                <a:latin typeface="+mn-lt"/>
                <a:ea typeface="+mn-ea"/>
                <a:cs typeface="+mn-cs"/>
              </a:rPr>
              <a:t>diaspora</a:t>
            </a:r>
            <a:r>
              <a:rPr lang="en-US" sz="1200" b="0" i="0" kern="1200" dirty="0">
                <a:solidFill>
                  <a:schemeClr val="tx1"/>
                </a:solidFill>
                <a:effectLst/>
                <a:latin typeface="+mn-lt"/>
                <a:ea typeface="+mn-ea"/>
                <a:cs typeface="+mn-cs"/>
              </a:rPr>
              <a:t>: the settling of scattered colonies of Jews outside ancient Palestine after the Babylonian exile.</a:t>
            </a:r>
            <a:endParaRPr lang="en-US" dirty="0"/>
          </a:p>
        </p:txBody>
      </p:sp>
      <p:sp>
        <p:nvSpPr>
          <p:cNvPr id="4" name="Slide Number Placeholder 3"/>
          <p:cNvSpPr>
            <a:spLocks noGrp="1"/>
          </p:cNvSpPr>
          <p:nvPr>
            <p:ph type="sldNum" sz="quarter" idx="10"/>
          </p:nvPr>
        </p:nvSpPr>
        <p:spPr/>
        <p:txBody>
          <a:bodyPr/>
          <a:lstStyle/>
          <a:p>
            <a:fld id="{47E7FF12-898E-4818-B425-6C0292AD4DAC}" type="slidenum">
              <a:rPr lang="en-US" smtClean="0"/>
              <a:t>23</a:t>
            </a:fld>
            <a:endParaRPr lang="en-US"/>
          </a:p>
        </p:txBody>
      </p:sp>
    </p:spTree>
    <p:extLst>
      <p:ext uri="{BB962C8B-B14F-4D97-AF65-F5344CB8AC3E}">
        <p14:creationId xmlns:p14="http://schemas.microsoft.com/office/powerpoint/2010/main" val="91094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54465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76239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80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256093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94999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3972388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82228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8" name="Footer Placeholder 7"/>
          <p:cNvSpPr>
            <a:spLocks noGrp="1"/>
          </p:cNvSpPr>
          <p:nvPr>
            <p:ph type="ftr" sz="quarter" idx="11"/>
          </p:nvPr>
        </p:nvSpPr>
        <p:spPr/>
        <p:txBody>
          <a:bodyPr/>
          <a:lstStyle/>
          <a:p>
            <a:endParaRPr lang="en-US" dirty="0">
              <a:solidFill>
                <a:srgbClr val="8AB83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414548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4" name="Footer Placeholder 3"/>
          <p:cNvSpPr>
            <a:spLocks noGrp="1"/>
          </p:cNvSpPr>
          <p:nvPr>
            <p:ph type="ftr" sz="quarter" idx="11"/>
          </p:nvPr>
        </p:nvSpPr>
        <p:spPr/>
        <p:txBody>
          <a:bodyPr/>
          <a:lstStyle/>
          <a:p>
            <a:endParaRPr lang="en-US" dirty="0">
              <a:solidFill>
                <a:srgbClr val="8AB83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161510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3" name="Footer Placeholder 2"/>
          <p:cNvSpPr>
            <a:spLocks noGrp="1"/>
          </p:cNvSpPr>
          <p:nvPr>
            <p:ph type="ftr" sz="quarter" idx="11"/>
          </p:nvPr>
        </p:nvSpPr>
        <p:spPr/>
        <p:txBody>
          <a:bodyPr/>
          <a:lstStyle/>
          <a:p>
            <a:endParaRPr lang="en-US" dirty="0">
              <a:solidFill>
                <a:srgbClr val="8AB83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202218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549E3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247876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11"/>
          </p:nvPr>
        </p:nvSpPr>
        <p:spPr/>
        <p:txBody>
          <a:bodyPr/>
          <a:lstStyle/>
          <a:p>
            <a:endParaRPr lang="en-US" dirty="0">
              <a:solidFill>
                <a:srgbClr val="9F2936"/>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490627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6" name="Footer Placeholder 5"/>
          <p:cNvSpPr>
            <a:spLocks noGrp="1"/>
          </p:cNvSpPr>
          <p:nvPr>
            <p:ph type="ftr" sz="quarter" idx="11"/>
          </p:nvPr>
        </p:nvSpPr>
        <p:spPr/>
        <p:txBody>
          <a:bodyPr/>
          <a:lstStyle/>
          <a:p>
            <a:endParaRPr lang="en-US" dirty="0">
              <a:solidFill>
                <a:srgbClr val="8AB83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326770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11"/>
          </p:nvPr>
        </p:nvSpPr>
        <p:spPr/>
        <p:txBody>
          <a:bodyPr/>
          <a:lstStyle/>
          <a:p>
            <a:endParaRPr lang="en-US" dirty="0">
              <a:solidFill>
                <a:srgbClr val="8AB83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AB833"/>
                </a:solidFill>
              </a:rPr>
              <a:pPr/>
              <a:t>‹#›</a:t>
            </a:fld>
            <a:endParaRPr lang="en-US" dirty="0">
              <a:solidFill>
                <a:srgbClr val="8AB833"/>
              </a:solidFill>
            </a:endParaRPr>
          </a:p>
        </p:txBody>
      </p:sp>
    </p:spTree>
    <p:extLst>
      <p:ext uri="{BB962C8B-B14F-4D97-AF65-F5344CB8AC3E}">
        <p14:creationId xmlns:p14="http://schemas.microsoft.com/office/powerpoint/2010/main" val="188699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549E39">
                    <a:lumMod val="75000"/>
                    <a:lumOff val="25000"/>
                  </a:srgbClr>
                </a:solidFill>
              </a:rPr>
              <a:pPr/>
              <a:t>08/21/2018</a:t>
            </a:fld>
            <a:endParaRPr lang="en-US" dirty="0">
              <a:solidFill>
                <a:srgbClr val="549E39">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8AB83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549E39">
                    <a:lumMod val="75000"/>
                    <a:lumOff val="25000"/>
                  </a:srgbClr>
                </a:solidFill>
              </a:rPr>
              <a:pPr/>
              <a:t>‹#›</a:t>
            </a:fld>
            <a:endParaRPr lang="en-US" dirty="0">
              <a:solidFill>
                <a:srgbClr val="549E39">
                  <a:lumMod val="75000"/>
                  <a:lumOff val="25000"/>
                </a:srgbClr>
              </a:solidFill>
            </a:endParaRPr>
          </a:p>
        </p:txBody>
      </p:sp>
    </p:spTree>
    <p:extLst>
      <p:ext uri="{BB962C8B-B14F-4D97-AF65-F5344CB8AC3E}">
        <p14:creationId xmlns:p14="http://schemas.microsoft.com/office/powerpoint/2010/main" val="335203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5638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4341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85556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849830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69515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907130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5238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38078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241823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26836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8115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924779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03078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78641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332826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077073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486186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6339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100509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159814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28694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021353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534521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18AB3">
                    <a:lumMod val="75000"/>
                    <a:lumOff val="25000"/>
                  </a:srgbClr>
                </a:solidFill>
              </a:rPr>
              <a:pPr/>
              <a:t>08/21/2018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7565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8" name="Footer Placeholder 7"/>
          <p:cNvSpPr>
            <a:spLocks noGrp="1"/>
          </p:cNvSpPr>
          <p:nvPr>
            <p:ph type="ftr" sz="quarter" idx="11"/>
          </p:nvPr>
        </p:nvSpPr>
        <p:spPr/>
        <p:txBody>
          <a:bodyPr/>
          <a:lstStyle/>
          <a:p>
            <a:endParaRPr lang="en-US" dirty="0">
              <a:solidFill>
                <a:srgbClr val="9F293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197187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4" name="Footer Placeholder 3"/>
          <p:cNvSpPr>
            <a:spLocks noGrp="1"/>
          </p:cNvSpPr>
          <p:nvPr>
            <p:ph type="ftr" sz="quarter" idx="11"/>
          </p:nvPr>
        </p:nvSpPr>
        <p:spPr/>
        <p:txBody>
          <a:bodyPr/>
          <a:lstStyle/>
          <a:p>
            <a:endParaRPr lang="en-US" dirty="0">
              <a:solidFill>
                <a:srgbClr val="9F293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22587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3" name="Footer Placeholder 2"/>
          <p:cNvSpPr>
            <a:spLocks noGrp="1"/>
          </p:cNvSpPr>
          <p:nvPr>
            <p:ph type="ftr" sz="quarter" idx="11"/>
          </p:nvPr>
        </p:nvSpPr>
        <p:spPr/>
        <p:txBody>
          <a:bodyPr/>
          <a:lstStyle/>
          <a:p>
            <a:endParaRPr lang="en-US" dirty="0">
              <a:solidFill>
                <a:srgbClr val="9F293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3948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F07F09">
                    <a:lumMod val="75000"/>
                    <a:lumOff val="25000"/>
                  </a:srgbClr>
                </a:solidFill>
              </a:rPr>
              <a:pPr/>
              <a:t>08/21/2018</a:t>
            </a:fld>
            <a:endParaRPr lang="en-US" dirty="0">
              <a:solidFill>
                <a:srgbClr val="F07F09">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F07F09">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F07F09">
                    <a:lumMod val="75000"/>
                    <a:lumOff val="25000"/>
                  </a:srgbClr>
                </a:solidFill>
              </a:rPr>
              <a:pPr/>
              <a:t>‹#›</a:t>
            </a:fld>
            <a:endParaRPr lang="en-US" dirty="0">
              <a:solidFill>
                <a:srgbClr val="F07F09">
                  <a:lumMod val="75000"/>
                  <a:lumOff val="25000"/>
                </a:srgbClr>
              </a:solidFill>
            </a:endParaRPr>
          </a:p>
        </p:txBody>
      </p:sp>
    </p:spTree>
    <p:extLst>
      <p:ext uri="{BB962C8B-B14F-4D97-AF65-F5344CB8AC3E}">
        <p14:creationId xmlns:p14="http://schemas.microsoft.com/office/powerpoint/2010/main" val="333368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6" name="Footer Placeholder 5"/>
          <p:cNvSpPr>
            <a:spLocks noGrp="1"/>
          </p:cNvSpPr>
          <p:nvPr>
            <p:ph type="ftr" sz="quarter" idx="11"/>
          </p:nvPr>
        </p:nvSpPr>
        <p:spPr/>
        <p:txBody>
          <a:bodyPr/>
          <a:lstStyle/>
          <a:p>
            <a:endParaRPr lang="en-US" dirty="0">
              <a:solidFill>
                <a:srgbClr val="9F293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F2936"/>
                </a:solidFill>
              </a:rPr>
              <a:pPr/>
              <a:t>‹#›</a:t>
            </a:fld>
            <a:endParaRPr lang="en-US" dirty="0">
              <a:solidFill>
                <a:srgbClr val="9F2936"/>
              </a:solidFill>
            </a:endParaRPr>
          </a:p>
        </p:txBody>
      </p:sp>
    </p:spTree>
    <p:extLst>
      <p:ext uri="{BB962C8B-B14F-4D97-AF65-F5344CB8AC3E}">
        <p14:creationId xmlns:p14="http://schemas.microsoft.com/office/powerpoint/2010/main" val="257393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9F2936"/>
                </a:solidFill>
              </a:rPr>
              <a:pPr/>
              <a:t>08/21/2018</a:t>
            </a:fld>
            <a:endParaRPr lang="en-US" dirty="0">
              <a:solidFill>
                <a:srgbClr val="9F2936"/>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9F2936"/>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9F2936"/>
                </a:solidFill>
              </a:rPr>
              <a:pPr/>
              <a:t>‹#›</a:t>
            </a:fld>
            <a:endParaRPr lang="en-US" dirty="0">
              <a:solidFill>
                <a:srgbClr val="9F2936"/>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7626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8AB833"/>
                </a:solidFill>
              </a:rPr>
              <a:pPr/>
              <a:t>08/21/2018</a:t>
            </a:fld>
            <a:endParaRPr lang="en-US" dirty="0">
              <a:solidFill>
                <a:srgbClr val="8AB83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8AB83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8AB833"/>
                </a:solidFill>
              </a:rPr>
              <a:pPr/>
              <a:t>‹#›</a:t>
            </a:fld>
            <a:endParaRPr lang="en-US" dirty="0">
              <a:solidFill>
                <a:srgbClr val="8AB83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44631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49062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solidFill>
                  <a:srgbClr val="A6B727"/>
                </a:solidFill>
              </a:rPr>
              <a:pPr/>
              <a:t>08/21/2018</a:t>
            </a:fld>
            <a:endParaRPr lang="en-US" dirty="0">
              <a:solidFill>
                <a:srgbClr val="A6B727"/>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solidFill>
                  <a:srgbClr val="A6B727"/>
                </a:solidFill>
              </a:rPr>
              <a:pPr/>
              <a:t>‹#›</a:t>
            </a:fld>
            <a:endParaRPr lang="en-US" dirty="0">
              <a:solidFill>
                <a:srgbClr val="A6B727"/>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39525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rdicksonict.wikispaces.com/Subject+Specific+-+Geography"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image" Target="../media/image34.gif"/><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close up of a logo&#10;&#10;Description generated with very high confidence">
            <a:extLst>
              <a:ext uri="{FF2B5EF4-FFF2-40B4-BE49-F238E27FC236}">
                <a16:creationId xmlns:a16="http://schemas.microsoft.com/office/drawing/2014/main" id="{56621763-DEE8-4951-BF75-C61505E7F648}"/>
              </a:ext>
            </a:extLst>
          </p:cNvPr>
          <p:cNvPicPr>
            <a:picLocks noChangeAspect="1"/>
          </p:cNvPicPr>
          <p:nvPr/>
        </p:nvPicPr>
        <p:blipFill>
          <a:blip r:embed="rId3"/>
          <a:stretch>
            <a:fillRect/>
          </a:stretch>
        </p:blipFill>
        <p:spPr>
          <a:xfrm>
            <a:off x="906637" y="401093"/>
            <a:ext cx="10832038" cy="4820257"/>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46532" y="5847571"/>
            <a:ext cx="11292143" cy="584775"/>
          </a:xfrm>
          <a:prstGeom prst="rect">
            <a:avLst/>
          </a:prstGeom>
        </p:spPr>
        <p:txBody>
          <a:bodyPr wrap="square">
            <a:spAutoFit/>
          </a:bodyPr>
          <a:lstStyle/>
          <a:p>
            <a:pPr algn="ctr"/>
            <a:r>
              <a:rPr lang="en-US" sz="1600" dirty="0">
                <a:solidFill>
                  <a:prstClr val="white"/>
                </a:solidFill>
              </a:rPr>
              <a:t>This PPT has been created using the information from the AMSCO </a:t>
            </a:r>
            <a:r>
              <a:rPr lang="en-US" sz="1600" i="1" dirty="0">
                <a:solidFill>
                  <a:prstClr val="white"/>
                </a:solidFill>
              </a:rPr>
              <a:t>Human Geography: Preparing for the Advanced Placement Examination </a:t>
            </a:r>
            <a:r>
              <a:rPr lang="en-US" sz="1600" dirty="0">
                <a:solidFill>
                  <a:prstClr val="white"/>
                </a:solidFill>
              </a:rPr>
              <a:t>book. Please do not delete this and give credit where credit is due.</a:t>
            </a:r>
            <a:endParaRPr lang="en-US" sz="1600" i="1" dirty="0">
              <a:solidFill>
                <a:prstClr val="white"/>
              </a:solidFill>
            </a:endParaRPr>
          </a:p>
        </p:txBody>
      </p:sp>
      <p:sp>
        <p:nvSpPr>
          <p:cNvPr id="4" name="Rectangle 3"/>
          <p:cNvSpPr/>
          <p:nvPr/>
        </p:nvSpPr>
        <p:spPr>
          <a:xfrm>
            <a:off x="8300701" y="5315681"/>
            <a:ext cx="3557962" cy="369332"/>
          </a:xfrm>
          <a:prstGeom prst="rect">
            <a:avLst/>
          </a:prstGeom>
        </p:spPr>
        <p:txBody>
          <a:bodyPr wrap="none">
            <a:spAutoFit/>
          </a:bodyPr>
          <a:lstStyle/>
          <a:p>
            <a:r>
              <a:rPr lang="en-US" dirty="0">
                <a:solidFill>
                  <a:prstClr val="black"/>
                </a:solidFill>
              </a:rPr>
              <a:t>By: Carli Terrell (Orlando, Florida)</a:t>
            </a:r>
          </a:p>
        </p:txBody>
      </p:sp>
    </p:spTree>
    <p:extLst>
      <p:ext uri="{BB962C8B-B14F-4D97-AF65-F5344CB8AC3E}">
        <p14:creationId xmlns:p14="http://schemas.microsoft.com/office/powerpoint/2010/main" val="390815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3600" dirty="0"/>
              <a:t>Spatial dimensions of religious/ethnic groups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dirty="0">
                <a:solidFill>
                  <a:schemeClr val="tx1"/>
                </a:solidFill>
              </a:rPr>
              <a:t>To analyze religious and ethnic groups</a:t>
            </a:r>
          </a:p>
          <a:p>
            <a:pPr lvl="2" algn="just"/>
            <a:r>
              <a:rPr lang="en-US" sz="2800" dirty="0">
                <a:solidFill>
                  <a:schemeClr val="tx1"/>
                </a:solidFill>
              </a:rPr>
              <a:t>Define</a:t>
            </a:r>
          </a:p>
          <a:p>
            <a:pPr lvl="2" algn="just"/>
            <a:r>
              <a:rPr lang="en-US" sz="2800" dirty="0">
                <a:solidFill>
                  <a:schemeClr val="tx1"/>
                </a:solidFill>
              </a:rPr>
              <a:t>Locate</a:t>
            </a:r>
          </a:p>
          <a:p>
            <a:pPr lvl="2" algn="just"/>
            <a:r>
              <a:rPr lang="en-US" sz="2800" dirty="0">
                <a:solidFill>
                  <a:schemeClr val="tx1"/>
                </a:solidFill>
              </a:rPr>
              <a:t>Study</a:t>
            </a:r>
          </a:p>
          <a:p>
            <a:pPr algn="just"/>
            <a:r>
              <a:rPr lang="en-US" sz="3200" dirty="0">
                <a:solidFill>
                  <a:schemeClr val="tx1"/>
                </a:solidFill>
              </a:rPr>
              <a:t>Religion and ethnicity are easier to define than is the process of examining each group’s space, place, identity, and movement.</a:t>
            </a:r>
          </a:p>
          <a:p>
            <a:pPr algn="just"/>
            <a:r>
              <a:rPr lang="en-US" sz="3200" dirty="0">
                <a:solidFill>
                  <a:schemeClr val="tx1"/>
                </a:solidFill>
              </a:rPr>
              <a:t>Geographers map </a:t>
            </a:r>
            <a:r>
              <a:rPr lang="en-US" sz="3200" b="1" dirty="0">
                <a:solidFill>
                  <a:srgbClr val="FF6600"/>
                </a:solidFill>
              </a:rPr>
              <a:t>cultural hearth</a:t>
            </a:r>
            <a:r>
              <a:rPr lang="en-US" sz="3200" dirty="0">
                <a:solidFill>
                  <a:srgbClr val="FF6600"/>
                </a:solidFill>
              </a:rPr>
              <a:t> </a:t>
            </a:r>
            <a:r>
              <a:rPr lang="en-US" sz="3200" dirty="0">
                <a:solidFill>
                  <a:schemeClr val="tx1"/>
                </a:solidFill>
              </a:rPr>
              <a:t>and track movement</a:t>
            </a:r>
          </a:p>
        </p:txBody>
      </p:sp>
    </p:spTree>
    <p:extLst>
      <p:ext uri="{BB962C8B-B14F-4D97-AF65-F5344CB8AC3E}">
        <p14:creationId xmlns:p14="http://schemas.microsoft.com/office/powerpoint/2010/main" val="81230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600" dirty="0">
                <a:solidFill>
                  <a:schemeClr val="tx1"/>
                </a:solidFill>
              </a:rPr>
              <a:t>Patterns and landscapes vary by place and region at various </a:t>
            </a:r>
            <a:r>
              <a:rPr lang="en-US" sz="3600" i="1" dirty="0">
                <a:solidFill>
                  <a:schemeClr val="tx1"/>
                </a:solidFill>
              </a:rPr>
              <a:t>scales</a:t>
            </a:r>
            <a:r>
              <a:rPr lang="en-US" sz="3600" dirty="0">
                <a:solidFill>
                  <a:schemeClr val="tx1"/>
                </a:solidFill>
              </a:rPr>
              <a:t>.</a:t>
            </a:r>
          </a:p>
          <a:p>
            <a:pPr lvl="2" algn="just"/>
            <a:r>
              <a:rPr lang="en-US" sz="3200" u="sng" dirty="0">
                <a:solidFill>
                  <a:schemeClr val="tx1"/>
                </a:solidFill>
              </a:rPr>
              <a:t>Regional level</a:t>
            </a:r>
            <a:r>
              <a:rPr lang="en-US" sz="3200" dirty="0">
                <a:solidFill>
                  <a:schemeClr val="tx1"/>
                </a:solidFill>
              </a:rPr>
              <a:t>: Baptists are the most common religious group in the southeastern U.S.</a:t>
            </a:r>
          </a:p>
          <a:p>
            <a:pPr lvl="2" algn="just"/>
            <a:r>
              <a:rPr lang="en-US" sz="3200" u="sng" dirty="0">
                <a:solidFill>
                  <a:schemeClr val="tx1"/>
                </a:solidFill>
              </a:rPr>
              <a:t>State level</a:t>
            </a:r>
            <a:r>
              <a:rPr lang="en-US" sz="3200" dirty="0">
                <a:solidFill>
                  <a:schemeClr val="tx1"/>
                </a:solidFill>
              </a:rPr>
              <a:t>: Same is true for most states, including South Carolina.</a:t>
            </a:r>
          </a:p>
          <a:p>
            <a:pPr lvl="2" algn="just"/>
            <a:r>
              <a:rPr lang="en-US" sz="3200" u="sng" dirty="0">
                <a:solidFill>
                  <a:schemeClr val="tx1"/>
                </a:solidFill>
              </a:rPr>
              <a:t>County level</a:t>
            </a:r>
            <a:r>
              <a:rPr lang="en-US" sz="3200" dirty="0">
                <a:solidFill>
                  <a:schemeClr val="tx1"/>
                </a:solidFill>
              </a:rPr>
              <a:t>: counties of South Carolina have more Methodists or Lutherans than any other group.</a:t>
            </a:r>
          </a:p>
        </p:txBody>
      </p:sp>
    </p:spTree>
    <p:extLst>
      <p:ext uri="{BB962C8B-B14F-4D97-AF65-F5344CB8AC3E}">
        <p14:creationId xmlns:p14="http://schemas.microsoft.com/office/powerpoint/2010/main" val="16434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pic>
        <p:nvPicPr>
          <p:cNvPr id="11266" name="Picture 2" descr="Image result for baptist religion united states regional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77" y="1973148"/>
            <a:ext cx="6791135" cy="460260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D656ECC-9496-488F-BC2C-E6416E6FE203}"/>
              </a:ext>
            </a:extLst>
          </p:cNvPr>
          <p:cNvSpPr>
            <a:spLocks noGrp="1"/>
          </p:cNvSpPr>
          <p:nvPr>
            <p:ph idx="1"/>
          </p:nvPr>
        </p:nvSpPr>
        <p:spPr>
          <a:xfrm>
            <a:off x="7820166" y="2395126"/>
            <a:ext cx="4217158" cy="4180624"/>
          </a:xfrm>
        </p:spPr>
        <p:txBody>
          <a:bodyPr anchor="t">
            <a:normAutofit/>
          </a:bodyPr>
          <a:lstStyle/>
          <a:p>
            <a:pPr marL="0" indent="0" algn="just">
              <a:buNone/>
            </a:pPr>
            <a:endParaRPr lang="en-US" sz="3200" dirty="0">
              <a:solidFill>
                <a:schemeClr val="tx1"/>
              </a:solidFill>
            </a:endParaRPr>
          </a:p>
          <a:p>
            <a:pPr marL="0" indent="0" algn="just">
              <a:buNone/>
            </a:pPr>
            <a:endParaRPr lang="en-US" sz="3200" dirty="0">
              <a:solidFill>
                <a:schemeClr val="tx1"/>
              </a:solidFill>
            </a:endParaRPr>
          </a:p>
          <a:p>
            <a:pPr marL="0" indent="0" algn="just">
              <a:buNone/>
            </a:pPr>
            <a:r>
              <a:rPr lang="en-US" sz="3200" dirty="0">
                <a:solidFill>
                  <a:schemeClr val="tx1"/>
                </a:solidFill>
              </a:rPr>
              <a:t>Southeastern U.S. is predominately Baptist </a:t>
            </a:r>
          </a:p>
        </p:txBody>
      </p:sp>
      <p:sp>
        <p:nvSpPr>
          <p:cNvPr id="4" name="Oval 3"/>
          <p:cNvSpPr/>
          <p:nvPr/>
        </p:nvSpPr>
        <p:spPr>
          <a:xfrm>
            <a:off x="4285397" y="3603009"/>
            <a:ext cx="2593075" cy="197892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1"/>
          </p:cNvCxnSpPr>
          <p:nvPr/>
        </p:nvCxnSpPr>
        <p:spPr>
          <a:xfrm flipH="1">
            <a:off x="6933063" y="4485438"/>
            <a:ext cx="88710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96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sp>
        <p:nvSpPr>
          <p:cNvPr id="5" name="Content Placeholder 2">
            <a:extLst>
              <a:ext uri="{FF2B5EF4-FFF2-40B4-BE49-F238E27FC236}">
                <a16:creationId xmlns:a16="http://schemas.microsoft.com/office/drawing/2014/main" id="{7D656ECC-9496-488F-BC2C-E6416E6FE203}"/>
              </a:ext>
            </a:extLst>
          </p:cNvPr>
          <p:cNvSpPr>
            <a:spLocks noGrp="1"/>
          </p:cNvSpPr>
          <p:nvPr>
            <p:ph idx="1"/>
          </p:nvPr>
        </p:nvSpPr>
        <p:spPr>
          <a:xfrm>
            <a:off x="7820166" y="2395126"/>
            <a:ext cx="3790642" cy="4180624"/>
          </a:xfrm>
        </p:spPr>
        <p:txBody>
          <a:bodyPr anchor="t">
            <a:normAutofit/>
          </a:bodyPr>
          <a:lstStyle/>
          <a:p>
            <a:pPr marL="0" indent="0">
              <a:buNone/>
            </a:pPr>
            <a:r>
              <a:rPr lang="en-US" sz="3200" dirty="0">
                <a:solidFill>
                  <a:schemeClr val="tx1"/>
                </a:solidFill>
              </a:rPr>
              <a:t>Some South Carolina counties report having more Lutherans, Catholics, or Methodists</a:t>
            </a:r>
          </a:p>
        </p:txBody>
      </p:sp>
      <p:pic>
        <p:nvPicPr>
          <p:cNvPr id="12290" name="Picture 2" descr="Image result for south carolina religion map by county"/>
          <p:cNvPicPr>
            <a:picLocks noChangeAspect="1" noChangeArrowheads="1"/>
          </p:cNvPicPr>
          <p:nvPr/>
        </p:nvPicPr>
        <p:blipFill rotWithShape="1">
          <a:blip r:embed="rId2">
            <a:extLst>
              <a:ext uri="{28A0092B-C50C-407E-A947-70E740481C1C}">
                <a14:useLocalDpi xmlns:a14="http://schemas.microsoft.com/office/drawing/2010/main" val="0"/>
              </a:ext>
            </a:extLst>
          </a:blip>
          <a:srcRect l="15065" t="2911"/>
          <a:stretch/>
        </p:blipFill>
        <p:spPr bwMode="auto">
          <a:xfrm>
            <a:off x="1091820" y="1903782"/>
            <a:ext cx="5322434" cy="467196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5" idx="1"/>
          </p:cNvCxnSpPr>
          <p:nvPr/>
        </p:nvCxnSpPr>
        <p:spPr>
          <a:xfrm flipH="1" flipV="1">
            <a:off x="5158854" y="4449170"/>
            <a:ext cx="2661312" cy="362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1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8742090" cy="4683498"/>
          </a:xfrm>
        </p:spPr>
        <p:txBody>
          <a:bodyPr anchor="t">
            <a:normAutofit fontScale="92500" lnSpcReduction="10000"/>
          </a:bodyPr>
          <a:lstStyle/>
          <a:p>
            <a:pPr algn="just"/>
            <a:r>
              <a:rPr lang="en-US" sz="3600" dirty="0">
                <a:solidFill>
                  <a:schemeClr val="tx1"/>
                </a:solidFill>
              </a:rPr>
              <a:t>Degree of adherence</a:t>
            </a:r>
          </a:p>
          <a:p>
            <a:pPr lvl="2" algn="just"/>
            <a:r>
              <a:rPr lang="en-US" sz="3200" b="1" dirty="0">
                <a:solidFill>
                  <a:srgbClr val="FF6600"/>
                </a:solidFill>
              </a:rPr>
              <a:t>Fundamentalism</a:t>
            </a:r>
            <a:r>
              <a:rPr lang="en-US" sz="3200" dirty="0">
                <a:solidFill>
                  <a:srgbClr val="FF6600"/>
                </a:solidFill>
              </a:rPr>
              <a:t> </a:t>
            </a:r>
            <a:r>
              <a:rPr lang="en-US" sz="3200" dirty="0">
                <a:solidFill>
                  <a:schemeClr val="tx1"/>
                </a:solidFill>
              </a:rPr>
              <a:t>– an attempt to follow a literal interpretation of a religious faith; believe that people should live traditional lifestyles similar to those prescribed in the faith’s holy writings.</a:t>
            </a:r>
          </a:p>
          <a:p>
            <a:pPr lvl="2" algn="just"/>
            <a:r>
              <a:rPr lang="en-US" sz="3200" dirty="0">
                <a:solidFill>
                  <a:srgbClr val="008E40"/>
                </a:solidFill>
              </a:rPr>
              <a:t>Examples: girls leave school at a young age, live in an arranged marriage, and avoid working outside the home; often enforce strict standards of dress and personal behavior</a:t>
            </a:r>
          </a:p>
        </p:txBody>
      </p:sp>
      <p:pic>
        <p:nvPicPr>
          <p:cNvPr id="13314" name="Picture 2" descr="Image result for fundamental religion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722" y="2435038"/>
            <a:ext cx="333375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26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163773" y="1945902"/>
            <a:ext cx="7632073" cy="4683498"/>
          </a:xfrm>
        </p:spPr>
        <p:txBody>
          <a:bodyPr anchor="t">
            <a:normAutofit/>
          </a:bodyPr>
          <a:lstStyle/>
          <a:p>
            <a:pPr algn="just"/>
            <a:r>
              <a:rPr lang="en-US" sz="3200" dirty="0">
                <a:solidFill>
                  <a:schemeClr val="tx1"/>
                </a:solidFill>
              </a:rPr>
              <a:t>Strength of Fundamentalism</a:t>
            </a:r>
          </a:p>
          <a:p>
            <a:pPr lvl="2" algn="just"/>
            <a:r>
              <a:rPr lang="en-US" sz="2800" dirty="0">
                <a:solidFill>
                  <a:schemeClr val="tx1"/>
                </a:solidFill>
              </a:rPr>
              <a:t>Often diminishes with greater distance from the religious hearth.</a:t>
            </a:r>
          </a:p>
          <a:p>
            <a:pPr lvl="2" algn="just"/>
            <a:r>
              <a:rPr lang="en-US" sz="2800" dirty="0">
                <a:solidFill>
                  <a:srgbClr val="008E40"/>
                </a:solidFill>
              </a:rPr>
              <a:t>Example: the hearth of Islam is the Arabian Peninsula, where fundamentalism has long been strongest but is less prevalent in Muslim-majority countries farther from the hearth, like Malaysia and Indonesia. </a:t>
            </a:r>
          </a:p>
        </p:txBody>
      </p:sp>
      <p:pic>
        <p:nvPicPr>
          <p:cNvPr id="14338" name="Picture 2" descr="Image result for arabian peninsula isl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493" y="2379657"/>
            <a:ext cx="3618202" cy="335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9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Cultural variation by place and region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43130" cy="4683498"/>
          </a:xfrm>
        </p:spPr>
        <p:txBody>
          <a:bodyPr anchor="t">
            <a:normAutofit fontScale="92500"/>
          </a:bodyPr>
          <a:lstStyle/>
          <a:p>
            <a:pPr algn="just"/>
            <a:r>
              <a:rPr lang="en-US" sz="3200" dirty="0">
                <a:solidFill>
                  <a:schemeClr val="tx1"/>
                </a:solidFill>
              </a:rPr>
              <a:t>Role of Sharia</a:t>
            </a:r>
          </a:p>
          <a:p>
            <a:pPr lvl="2" algn="just"/>
            <a:r>
              <a:rPr lang="en-US" sz="2800" b="1" dirty="0">
                <a:solidFill>
                  <a:srgbClr val="FF6600"/>
                </a:solidFill>
              </a:rPr>
              <a:t>Sharia</a:t>
            </a:r>
            <a:r>
              <a:rPr lang="en-US" sz="2800" dirty="0">
                <a:solidFill>
                  <a:srgbClr val="FF6600"/>
                </a:solidFill>
              </a:rPr>
              <a:t> </a:t>
            </a:r>
            <a:r>
              <a:rPr lang="en-US" sz="2800" dirty="0">
                <a:solidFill>
                  <a:schemeClr val="tx1"/>
                </a:solidFill>
              </a:rPr>
              <a:t>is the Islamic framework for a country and is strongest in countries of the Arabian Peninsula, such as Saudi Arabia and Yemen.</a:t>
            </a:r>
          </a:p>
          <a:p>
            <a:pPr algn="just"/>
            <a:r>
              <a:rPr lang="en-US" sz="3200" b="1" dirty="0">
                <a:solidFill>
                  <a:srgbClr val="FF6600"/>
                </a:solidFill>
              </a:rPr>
              <a:t>Theocracies</a:t>
            </a:r>
          </a:p>
          <a:p>
            <a:pPr lvl="2" algn="just"/>
            <a:r>
              <a:rPr lang="en-US" sz="2800" dirty="0">
                <a:solidFill>
                  <a:schemeClr val="tx1"/>
                </a:solidFill>
              </a:rPr>
              <a:t>Countries whose governments are run by religious leaders through the use of religious laws (</a:t>
            </a:r>
            <a:r>
              <a:rPr lang="en-US" sz="2800" dirty="0">
                <a:solidFill>
                  <a:srgbClr val="008E40"/>
                </a:solidFill>
              </a:rPr>
              <a:t>examples: Iran, Afghanistan, Mauritania, Saudi Arabia, Sudan, Yemen, and Vatican City</a:t>
            </a:r>
            <a:r>
              <a:rPr lang="en-US" sz="2800" dirty="0">
                <a:solidFill>
                  <a:schemeClr val="tx1"/>
                </a:solidFill>
              </a:rPr>
              <a:t>)</a:t>
            </a:r>
          </a:p>
          <a:p>
            <a:pPr lvl="2" algn="just"/>
            <a:r>
              <a:rPr lang="en-US" sz="2800" dirty="0" err="1">
                <a:solidFill>
                  <a:schemeClr val="tx1"/>
                </a:solidFill>
              </a:rPr>
              <a:t>Theos</a:t>
            </a:r>
            <a:r>
              <a:rPr lang="en-US" sz="2800" dirty="0">
                <a:solidFill>
                  <a:schemeClr val="tx1"/>
                </a:solidFill>
              </a:rPr>
              <a:t> – Greek for </a:t>
            </a:r>
            <a:r>
              <a:rPr lang="en-US" sz="2800" i="1" dirty="0">
                <a:solidFill>
                  <a:schemeClr val="tx1"/>
                </a:solidFill>
              </a:rPr>
              <a:t>God</a:t>
            </a:r>
          </a:p>
          <a:p>
            <a:pPr lvl="2" algn="just"/>
            <a:r>
              <a:rPr lang="en-US" sz="2800" dirty="0" err="1">
                <a:solidFill>
                  <a:schemeClr val="tx1"/>
                </a:solidFill>
              </a:rPr>
              <a:t>Kratia</a:t>
            </a:r>
            <a:r>
              <a:rPr lang="en-US" sz="2800" dirty="0">
                <a:solidFill>
                  <a:schemeClr val="tx1"/>
                </a:solidFill>
              </a:rPr>
              <a:t> – Greek for </a:t>
            </a:r>
            <a:r>
              <a:rPr lang="en-US" sz="2800" i="1" dirty="0">
                <a:solidFill>
                  <a:schemeClr val="tx1"/>
                </a:solidFill>
              </a:rPr>
              <a:t>power, rule</a:t>
            </a:r>
            <a:endParaRPr lang="en-US" sz="2800" dirty="0">
              <a:solidFill>
                <a:schemeClr val="tx1"/>
              </a:solidFill>
            </a:endParaRPr>
          </a:p>
        </p:txBody>
      </p:sp>
    </p:spTree>
    <p:extLst>
      <p:ext uri="{BB962C8B-B14F-4D97-AF65-F5344CB8AC3E}">
        <p14:creationId xmlns:p14="http://schemas.microsoft.com/office/powerpoint/2010/main" val="190592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Regional Patterns in U.S. Religion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828800"/>
            <a:ext cx="6776637" cy="5029200"/>
          </a:xfrm>
        </p:spPr>
        <p:txBody>
          <a:bodyPr anchor="t">
            <a:normAutofit/>
          </a:bodyPr>
          <a:lstStyle/>
          <a:p>
            <a:pPr algn="just"/>
            <a:r>
              <a:rPr lang="en-US" sz="3200" dirty="0">
                <a:solidFill>
                  <a:schemeClr val="tx1"/>
                </a:solidFill>
              </a:rPr>
              <a:t>Congregationalists</a:t>
            </a:r>
          </a:p>
          <a:p>
            <a:pPr lvl="2" algn="just"/>
            <a:r>
              <a:rPr lang="en-US" sz="2800" dirty="0">
                <a:solidFill>
                  <a:schemeClr val="tx1"/>
                </a:solidFill>
              </a:rPr>
              <a:t>New England – English settled in the 1600s</a:t>
            </a:r>
          </a:p>
          <a:p>
            <a:pPr algn="just"/>
            <a:r>
              <a:rPr lang="en-US" sz="3200" dirty="0">
                <a:solidFill>
                  <a:schemeClr val="tx1"/>
                </a:solidFill>
              </a:rPr>
              <a:t>Baptists and Methodists</a:t>
            </a:r>
          </a:p>
          <a:p>
            <a:pPr lvl="2" algn="just"/>
            <a:r>
              <a:rPr lang="en-US" sz="2800" dirty="0">
                <a:solidFill>
                  <a:schemeClr val="tx1"/>
                </a:solidFill>
              </a:rPr>
              <a:t>Southeast – traveling preachers in the 1800s</a:t>
            </a:r>
          </a:p>
          <a:p>
            <a:pPr algn="just"/>
            <a:r>
              <a:rPr lang="en-US" sz="3200" dirty="0">
                <a:solidFill>
                  <a:schemeClr val="tx1"/>
                </a:solidFill>
              </a:rPr>
              <a:t>Lutherans</a:t>
            </a:r>
          </a:p>
          <a:p>
            <a:pPr lvl="2" algn="just"/>
            <a:r>
              <a:rPr lang="en-US" sz="2800" dirty="0">
                <a:solidFill>
                  <a:schemeClr val="tx1"/>
                </a:solidFill>
              </a:rPr>
              <a:t>Midwest – German or Scandinavian settlers in late 1800s found land</a:t>
            </a:r>
          </a:p>
        </p:txBody>
      </p:sp>
      <p:pic>
        <p:nvPicPr>
          <p:cNvPr id="1026" name="Picture 2" descr="Image result for congregational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093" y="2106207"/>
            <a:ext cx="4377670" cy="1568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southern bapti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093" y="3833445"/>
            <a:ext cx="4377670" cy="2699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9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Regional Patterns in U.S. Religion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1828800"/>
            <a:ext cx="5991191" cy="5029200"/>
          </a:xfrm>
        </p:spPr>
        <p:txBody>
          <a:bodyPr anchor="t">
            <a:normAutofit/>
          </a:bodyPr>
          <a:lstStyle/>
          <a:p>
            <a:pPr algn="just"/>
            <a:r>
              <a:rPr lang="en-US" sz="3200" dirty="0">
                <a:solidFill>
                  <a:schemeClr val="tx1"/>
                </a:solidFill>
              </a:rPr>
              <a:t>Mormons</a:t>
            </a:r>
          </a:p>
          <a:p>
            <a:pPr lvl="2" algn="just"/>
            <a:r>
              <a:rPr lang="en-US" sz="2800" dirty="0">
                <a:solidFill>
                  <a:schemeClr val="tx1"/>
                </a:solidFill>
              </a:rPr>
              <a:t>Utah – settled after religious persecution drove them out of Missouri and Illinois</a:t>
            </a:r>
          </a:p>
          <a:p>
            <a:pPr algn="just"/>
            <a:r>
              <a:rPr lang="en-US" sz="3200" dirty="0">
                <a:solidFill>
                  <a:schemeClr val="tx1"/>
                </a:solidFill>
              </a:rPr>
              <a:t>Roman Catholics</a:t>
            </a:r>
          </a:p>
          <a:p>
            <a:pPr lvl="2" algn="just"/>
            <a:r>
              <a:rPr lang="en-US" sz="2800" dirty="0">
                <a:solidFill>
                  <a:schemeClr val="tx1"/>
                </a:solidFill>
              </a:rPr>
              <a:t>Southwest and Urban Northeast</a:t>
            </a:r>
          </a:p>
        </p:txBody>
      </p:sp>
      <p:pic>
        <p:nvPicPr>
          <p:cNvPr id="2050" name="Picture 2" descr="Image result for mormon missouri"/>
          <p:cNvPicPr>
            <a:picLocks noChangeAspect="1" noChangeArrowheads="1"/>
          </p:cNvPicPr>
          <p:nvPr/>
        </p:nvPicPr>
        <p:blipFill rotWithShape="1">
          <a:blip r:embed="rId3">
            <a:extLst>
              <a:ext uri="{28A0092B-C50C-407E-A947-70E740481C1C}">
                <a14:useLocalDpi xmlns:a14="http://schemas.microsoft.com/office/drawing/2010/main" val="0"/>
              </a:ext>
            </a:extLst>
          </a:blip>
          <a:srcRect l="4546" r="3659"/>
          <a:stretch/>
        </p:blipFill>
        <p:spPr bwMode="auto">
          <a:xfrm>
            <a:off x="6858000" y="1928297"/>
            <a:ext cx="3828998" cy="2580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roman cathol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721601"/>
            <a:ext cx="3583043" cy="208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Autofit/>
          </a:bodyPr>
          <a:lstStyle/>
          <a:p>
            <a:r>
              <a:rPr lang="en-US" sz="4000" dirty="0"/>
              <a:t>Regional Patterns in U.S. Religion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828800"/>
            <a:ext cx="11154307" cy="1301262"/>
          </a:xfrm>
        </p:spPr>
        <p:txBody>
          <a:bodyPr anchor="t">
            <a:normAutofit/>
          </a:bodyPr>
          <a:lstStyle/>
          <a:p>
            <a:pPr algn="just"/>
            <a:r>
              <a:rPr lang="en-US" sz="3200" dirty="0">
                <a:solidFill>
                  <a:schemeClr val="tx1"/>
                </a:solidFill>
              </a:rPr>
              <a:t>Jews, Muslims, and Hindus</a:t>
            </a:r>
          </a:p>
          <a:p>
            <a:pPr lvl="2" algn="just"/>
            <a:r>
              <a:rPr lang="en-US" sz="2800" dirty="0">
                <a:solidFill>
                  <a:schemeClr val="tx1"/>
                </a:solidFill>
              </a:rPr>
              <a:t>Mostly urban areas – the traditional home to immigrants</a:t>
            </a:r>
          </a:p>
        </p:txBody>
      </p:sp>
      <p:pic>
        <p:nvPicPr>
          <p:cNvPr id="3074" name="Picture 2" descr="Image result for judaism"/>
          <p:cNvPicPr>
            <a:picLocks noChangeAspect="1" noChangeArrowheads="1"/>
          </p:cNvPicPr>
          <p:nvPr/>
        </p:nvPicPr>
        <p:blipFill rotWithShape="1">
          <a:blip r:embed="rId3">
            <a:extLst>
              <a:ext uri="{28A0092B-C50C-407E-A947-70E740481C1C}">
                <a14:useLocalDpi xmlns:a14="http://schemas.microsoft.com/office/drawing/2010/main" val="0"/>
              </a:ext>
            </a:extLst>
          </a:blip>
          <a:srcRect r="23280"/>
          <a:stretch/>
        </p:blipFill>
        <p:spPr bwMode="auto">
          <a:xfrm>
            <a:off x="139978" y="3456225"/>
            <a:ext cx="3927930" cy="2879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Image result for hinduism 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200" y="3456225"/>
            <a:ext cx="4319840" cy="2879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Image result for islam"/>
          <p:cNvPicPr>
            <a:picLocks noChangeAspect="1" noChangeArrowheads="1"/>
          </p:cNvPicPr>
          <p:nvPr/>
        </p:nvPicPr>
        <p:blipFill rotWithShape="1">
          <a:blip r:embed="rId5">
            <a:extLst>
              <a:ext uri="{28A0092B-C50C-407E-A947-70E740481C1C}">
                <a14:useLocalDpi xmlns:a14="http://schemas.microsoft.com/office/drawing/2010/main" val="0"/>
              </a:ext>
            </a:extLst>
          </a:blip>
          <a:srcRect l="8376" t="9745" r="6399" b="7203"/>
          <a:stretch/>
        </p:blipFill>
        <p:spPr bwMode="auto">
          <a:xfrm>
            <a:off x="3795270" y="4896173"/>
            <a:ext cx="4159411" cy="1836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2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446534" y="4555870"/>
            <a:ext cx="10993549" cy="1475013"/>
          </a:xfrm>
        </p:spPr>
        <p:txBody>
          <a:bodyPr>
            <a:normAutofit/>
          </a:bodyPr>
          <a:lstStyle/>
          <a:p>
            <a:r>
              <a:rPr lang="en-US" sz="4000" dirty="0"/>
              <a:t>Unit 3 – Cultural patterns and processes</a:t>
            </a: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7" y="6030884"/>
            <a:ext cx="10993546" cy="677438"/>
          </a:xfrm>
        </p:spPr>
        <p:txBody>
          <a:bodyPr>
            <a:normAutofit/>
          </a:bodyPr>
          <a:lstStyle/>
          <a:p>
            <a:pPr algn="ctr"/>
            <a:r>
              <a:rPr lang="en-US" sz="3600" dirty="0">
                <a:solidFill>
                  <a:schemeClr val="accent5"/>
                </a:solidFill>
              </a:rPr>
              <a:t>Part 3: Religious and ethnic landscapes</a:t>
            </a:r>
          </a:p>
        </p:txBody>
      </p:sp>
      <p:pic>
        <p:nvPicPr>
          <p:cNvPr id="15" name="Picture 4" descr="TCL_12e_ChOpener_05_00_L"/>
          <p:cNvPicPr>
            <a:picLocks noChangeAspect="1" noChangeArrowheads="1"/>
          </p:cNvPicPr>
          <p:nvPr/>
        </p:nvPicPr>
        <p:blipFill rotWithShape="1">
          <a:blip r:embed="rId3">
            <a:extLst>
              <a:ext uri="{28A0092B-C50C-407E-A947-70E740481C1C}">
                <a14:useLocalDpi xmlns:a14="http://schemas.microsoft.com/office/drawing/2010/main" val="0"/>
              </a:ext>
            </a:extLst>
          </a:blip>
          <a:srcRect t="15274"/>
          <a:stretch/>
        </p:blipFill>
        <p:spPr bwMode="auto">
          <a:xfrm>
            <a:off x="446533" y="622921"/>
            <a:ext cx="11298933" cy="4759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57280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(3.B.1.c)</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3415" y="1819222"/>
            <a:ext cx="11153608" cy="4609420"/>
          </a:xfrm>
        </p:spPr>
        <p:txBody>
          <a:bodyPr anchor="t">
            <a:no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cultural patterns and landscapes as they vary by place and region</a:t>
            </a:r>
          </a:p>
          <a:p>
            <a:pPr lvl="3" algn="just"/>
            <a:r>
              <a:rPr lang="en-US" sz="3200" dirty="0">
                <a:solidFill>
                  <a:schemeClr val="tx1"/>
                </a:solidFill>
              </a:rPr>
              <a:t>Religious patterns and distributions can be represented on maps and charts.</a:t>
            </a:r>
          </a:p>
        </p:txBody>
      </p:sp>
    </p:spTree>
    <p:extLst>
      <p:ext uri="{BB962C8B-B14F-4D97-AF65-F5344CB8AC3E}">
        <p14:creationId xmlns:p14="http://schemas.microsoft.com/office/powerpoint/2010/main" val="193129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Globalization and religion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0" y="1805355"/>
            <a:ext cx="5545016" cy="4947138"/>
          </a:xfrm>
        </p:spPr>
        <p:txBody>
          <a:bodyPr anchor="t">
            <a:normAutofit/>
          </a:bodyPr>
          <a:lstStyle/>
          <a:p>
            <a:pPr algn="just"/>
            <a:r>
              <a:rPr lang="en-US" sz="3200" dirty="0">
                <a:solidFill>
                  <a:schemeClr val="tx1"/>
                </a:solidFill>
              </a:rPr>
              <a:t>Religious Patterns and Distributions</a:t>
            </a:r>
          </a:p>
          <a:p>
            <a:pPr lvl="2" algn="just"/>
            <a:r>
              <a:rPr lang="en-US" sz="3000" dirty="0">
                <a:solidFill>
                  <a:schemeClr val="tx1"/>
                </a:solidFill>
              </a:rPr>
              <a:t>Religions diffuse outward from their hearths and contribute to the sense of place and of belonging, greatly shaping the cultural landscape.</a:t>
            </a:r>
          </a:p>
        </p:txBody>
      </p:sp>
      <p:pic>
        <p:nvPicPr>
          <p:cNvPr id="4098" name="Picture 2" descr="Image result for largest religion by country"/>
          <p:cNvPicPr>
            <a:picLocks noChangeAspect="1" noChangeArrowheads="1"/>
          </p:cNvPicPr>
          <p:nvPr/>
        </p:nvPicPr>
        <p:blipFill rotWithShape="1">
          <a:blip r:embed="rId2">
            <a:extLst>
              <a:ext uri="{28A0092B-C50C-407E-A947-70E740481C1C}">
                <a14:useLocalDpi xmlns:a14="http://schemas.microsoft.com/office/drawing/2010/main" val="0"/>
              </a:ext>
            </a:extLst>
          </a:blip>
          <a:srcRect t="3510" b="11740"/>
          <a:stretch/>
        </p:blipFill>
        <p:spPr bwMode="auto">
          <a:xfrm>
            <a:off x="5545016" y="2124022"/>
            <a:ext cx="6577796" cy="397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4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(3.B.3)</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3415" y="1819222"/>
            <a:ext cx="11153608" cy="4609420"/>
          </a:xfrm>
        </p:spPr>
        <p:txBody>
          <a:bodyPr anchor="t">
            <a:no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compare and contrast ethnic and universalizing religions and their geographic patterns.</a:t>
            </a:r>
          </a:p>
          <a:p>
            <a:pPr lvl="3" algn="just"/>
            <a:r>
              <a:rPr lang="en-US" sz="3200" dirty="0">
                <a:solidFill>
                  <a:schemeClr val="tx1"/>
                </a:solidFill>
              </a:rPr>
              <a:t>Ethnic religions (Hinduism and Judaism) are generally found near the hearth or spread through relocation diffusion.</a:t>
            </a:r>
          </a:p>
          <a:p>
            <a:pPr lvl="3" algn="just"/>
            <a:r>
              <a:rPr lang="en-US" sz="3200" dirty="0">
                <a:solidFill>
                  <a:schemeClr val="tx1"/>
                </a:solidFill>
              </a:rPr>
              <a:t>Universalizing religions (Christianity, Islam, and Buddhism) are spread through expansion and relocation diffusion.</a:t>
            </a:r>
          </a:p>
        </p:txBody>
      </p:sp>
    </p:spTree>
    <p:extLst>
      <p:ext uri="{BB962C8B-B14F-4D97-AF65-F5344CB8AC3E}">
        <p14:creationId xmlns:p14="http://schemas.microsoft.com/office/powerpoint/2010/main" val="93388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Ethnic vs. Universalizing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6" y="1998078"/>
            <a:ext cx="6374609" cy="4874342"/>
          </a:xfrm>
        </p:spPr>
        <p:txBody>
          <a:bodyPr anchor="t">
            <a:normAutofit lnSpcReduction="10000"/>
          </a:bodyPr>
          <a:lstStyle/>
          <a:p>
            <a:pPr algn="just"/>
            <a:r>
              <a:rPr lang="en-US" sz="3200" b="1" dirty="0">
                <a:solidFill>
                  <a:schemeClr val="tx1"/>
                </a:solidFill>
              </a:rPr>
              <a:t>Types of Religion</a:t>
            </a:r>
          </a:p>
          <a:p>
            <a:pPr lvl="2" algn="just"/>
            <a:r>
              <a:rPr lang="en-US" sz="2400" b="1" dirty="0">
                <a:solidFill>
                  <a:srgbClr val="FF6600"/>
                </a:solidFill>
              </a:rPr>
              <a:t>Ethnic</a:t>
            </a:r>
            <a:r>
              <a:rPr lang="en-US" sz="2400" b="1" dirty="0"/>
              <a:t> </a:t>
            </a:r>
            <a:r>
              <a:rPr lang="en-US" sz="2400" b="1" dirty="0">
                <a:solidFill>
                  <a:srgbClr val="FF6600"/>
                </a:solidFill>
              </a:rPr>
              <a:t>religions</a:t>
            </a:r>
            <a:r>
              <a:rPr lang="en-US" sz="2400" dirty="0"/>
              <a:t> </a:t>
            </a:r>
            <a:r>
              <a:rPr lang="en-US" sz="2400" dirty="0">
                <a:solidFill>
                  <a:schemeClr val="tx1"/>
                </a:solidFill>
              </a:rPr>
              <a:t>appeal primarily to one group of people living in one place and emphasize strong cultural characteristics among their followers.</a:t>
            </a:r>
          </a:p>
          <a:p>
            <a:pPr lvl="2" algn="just"/>
            <a:r>
              <a:rPr lang="en-US" sz="2400" dirty="0">
                <a:solidFill>
                  <a:schemeClr val="tx1"/>
                </a:solidFill>
              </a:rPr>
              <a:t>Members are born or adopted in and share historical experience or struggle that creates strong bonds.</a:t>
            </a:r>
          </a:p>
          <a:p>
            <a:pPr lvl="2" algn="just"/>
            <a:r>
              <a:rPr lang="en-US" sz="2400" dirty="0">
                <a:solidFill>
                  <a:schemeClr val="tx1"/>
                </a:solidFill>
              </a:rPr>
              <a:t>Rarely recruit new followers but spread through </a:t>
            </a:r>
            <a:r>
              <a:rPr lang="en-US" sz="2400" i="1" dirty="0">
                <a:solidFill>
                  <a:schemeClr val="tx1"/>
                </a:solidFill>
              </a:rPr>
              <a:t>relocation </a:t>
            </a:r>
          </a:p>
          <a:p>
            <a:pPr lvl="2" algn="just"/>
            <a:r>
              <a:rPr lang="en-US" sz="2400" dirty="0">
                <a:solidFill>
                  <a:srgbClr val="008E40"/>
                </a:solidFill>
              </a:rPr>
              <a:t>Examples: The Jewish </a:t>
            </a:r>
            <a:r>
              <a:rPr lang="en-US" sz="2400" b="1" dirty="0">
                <a:solidFill>
                  <a:srgbClr val="FF6600"/>
                </a:solidFill>
              </a:rPr>
              <a:t>Diaspora</a:t>
            </a:r>
            <a:r>
              <a:rPr lang="en-US" sz="2400" dirty="0">
                <a:solidFill>
                  <a:srgbClr val="008E40"/>
                </a:solidFill>
              </a:rPr>
              <a:t> and global migration of Hindus from India</a:t>
            </a:r>
          </a:p>
        </p:txBody>
      </p:sp>
      <p:pic>
        <p:nvPicPr>
          <p:cNvPr id="819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9098" r="3496" b="2783"/>
          <a:stretch/>
        </p:blipFill>
        <p:spPr bwMode="auto">
          <a:xfrm>
            <a:off x="6730876" y="2446254"/>
            <a:ext cx="5358650" cy="397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1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Ethnic vs. Universalizing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5904362" cy="4609420"/>
          </a:xfrm>
        </p:spPr>
        <p:txBody>
          <a:bodyPr anchor="t">
            <a:normAutofit lnSpcReduction="10000"/>
          </a:bodyPr>
          <a:lstStyle/>
          <a:p>
            <a:pPr algn="just"/>
            <a:r>
              <a:rPr lang="en-US" sz="3200" b="1" dirty="0">
                <a:solidFill>
                  <a:schemeClr val="tx1"/>
                </a:solidFill>
              </a:rPr>
              <a:t>Types of Religion</a:t>
            </a:r>
          </a:p>
          <a:p>
            <a:pPr lvl="2" algn="just"/>
            <a:r>
              <a:rPr lang="en-US" sz="2400" b="1" dirty="0">
                <a:solidFill>
                  <a:srgbClr val="FF6600"/>
                </a:solidFill>
              </a:rPr>
              <a:t>Universalizing</a:t>
            </a:r>
            <a:r>
              <a:rPr lang="en-US" sz="2400" b="1" dirty="0"/>
              <a:t> </a:t>
            </a:r>
            <a:r>
              <a:rPr lang="en-US" sz="2400" b="1" dirty="0">
                <a:solidFill>
                  <a:srgbClr val="FF6600"/>
                </a:solidFill>
              </a:rPr>
              <a:t>religions</a:t>
            </a:r>
            <a:r>
              <a:rPr lang="en-US" sz="2400" dirty="0"/>
              <a:t> actively seek converts to its faith regardless of their ethnic backgrounds.</a:t>
            </a:r>
          </a:p>
          <a:p>
            <a:pPr lvl="2" algn="just"/>
            <a:r>
              <a:rPr lang="en-US" sz="2400" dirty="0">
                <a:solidFill>
                  <a:schemeClr val="tx1"/>
                </a:solidFill>
              </a:rPr>
              <a:t>Spread far from their original hearths because existing members spread their beliefs to others (missionaries perform charitable work and convert nonbelievers)</a:t>
            </a:r>
          </a:p>
          <a:p>
            <a:pPr lvl="2" algn="just"/>
            <a:r>
              <a:rPr lang="en-US" sz="2400" dirty="0">
                <a:solidFill>
                  <a:schemeClr val="tx1"/>
                </a:solidFill>
              </a:rPr>
              <a:t>Christianity and Islam are the two biggest.</a:t>
            </a:r>
          </a:p>
        </p:txBody>
      </p:sp>
      <p:pic>
        <p:nvPicPr>
          <p:cNvPr id="7170" name="Picture 2" descr="Image result for ethnic religion vs. universalizing religion"/>
          <p:cNvPicPr>
            <a:picLocks noChangeAspect="1" noChangeArrowheads="1"/>
          </p:cNvPicPr>
          <p:nvPr/>
        </p:nvPicPr>
        <p:blipFill rotWithShape="1">
          <a:blip r:embed="rId2">
            <a:extLst>
              <a:ext uri="{28A0092B-C50C-407E-A947-70E740481C1C}">
                <a14:useLocalDpi xmlns:a14="http://schemas.microsoft.com/office/drawing/2010/main" val="0"/>
              </a:ext>
            </a:extLst>
          </a:blip>
          <a:srcRect t="19350" r="73240" b="38826"/>
          <a:stretch/>
        </p:blipFill>
        <p:spPr bwMode="auto">
          <a:xfrm>
            <a:off x="9480774" y="1816608"/>
            <a:ext cx="2160645" cy="2532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thnic religion vs. universalizing religion"/>
          <p:cNvPicPr>
            <a:picLocks noChangeAspect="1" noChangeArrowheads="1"/>
          </p:cNvPicPr>
          <p:nvPr/>
        </p:nvPicPr>
        <p:blipFill rotWithShape="1">
          <a:blip r:embed="rId2">
            <a:extLst>
              <a:ext uri="{28A0092B-C50C-407E-A947-70E740481C1C}">
                <a14:useLocalDpi xmlns:a14="http://schemas.microsoft.com/office/drawing/2010/main" val="0"/>
              </a:ext>
            </a:extLst>
          </a:blip>
          <a:srcRect l="37145" t="56527" r="27727" b="-1"/>
          <a:stretch/>
        </p:blipFill>
        <p:spPr bwMode="auto">
          <a:xfrm>
            <a:off x="9480773" y="4349262"/>
            <a:ext cx="2702785" cy="2508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thnic religion vs. universalizing religion"/>
          <p:cNvPicPr>
            <a:picLocks noChangeAspect="1" noChangeArrowheads="1"/>
          </p:cNvPicPr>
          <p:nvPr/>
        </p:nvPicPr>
        <p:blipFill rotWithShape="1">
          <a:blip r:embed="rId2">
            <a:extLst>
              <a:ext uri="{28A0092B-C50C-407E-A947-70E740481C1C}">
                <a14:useLocalDpi xmlns:a14="http://schemas.microsoft.com/office/drawing/2010/main" val="0"/>
              </a:ext>
            </a:extLst>
          </a:blip>
          <a:srcRect l="68299" t="12969" r="1701" b="40536"/>
          <a:stretch/>
        </p:blipFill>
        <p:spPr bwMode="auto">
          <a:xfrm>
            <a:off x="6543705" y="2694029"/>
            <a:ext cx="2743201" cy="318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3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Two Major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3200" b="1" dirty="0">
                <a:solidFill>
                  <a:schemeClr val="tx1"/>
                </a:solidFill>
              </a:rPr>
              <a:t>Hinduism </a:t>
            </a:r>
            <a:r>
              <a:rPr lang="en-US" sz="3200" dirty="0">
                <a:solidFill>
                  <a:schemeClr val="tx1"/>
                </a:solidFill>
              </a:rPr>
              <a:t>(ethnic)</a:t>
            </a:r>
            <a:endParaRPr lang="en-US" sz="3200" b="1" dirty="0">
              <a:solidFill>
                <a:schemeClr val="tx1"/>
              </a:solidFill>
            </a:endParaRPr>
          </a:p>
          <a:p>
            <a:pPr lvl="2" algn="just"/>
            <a:r>
              <a:rPr lang="en-US" sz="3200" dirty="0">
                <a:solidFill>
                  <a:schemeClr val="tx1"/>
                </a:solidFill>
              </a:rPr>
              <a:t>Hearth: India</a:t>
            </a:r>
          </a:p>
          <a:p>
            <a:pPr lvl="2" algn="just"/>
            <a:r>
              <a:rPr lang="en-US" sz="3200" b="1" dirty="0">
                <a:solidFill>
                  <a:srgbClr val="FF6600"/>
                </a:solidFill>
              </a:rPr>
              <a:t>Polytheistic</a:t>
            </a:r>
            <a:r>
              <a:rPr lang="en-US" sz="3200" dirty="0">
                <a:solidFill>
                  <a:schemeClr val="tx1"/>
                </a:solidFill>
              </a:rPr>
              <a:t>: includes the worship of many deities (gods or idols)</a:t>
            </a:r>
          </a:p>
          <a:p>
            <a:pPr lvl="4" algn="just"/>
            <a:r>
              <a:rPr lang="en-US" sz="2800" dirty="0" err="1">
                <a:solidFill>
                  <a:schemeClr val="tx1"/>
                </a:solidFill>
              </a:rPr>
              <a:t>Polu</a:t>
            </a:r>
            <a:r>
              <a:rPr lang="en-US" sz="2800" dirty="0">
                <a:solidFill>
                  <a:schemeClr val="tx1"/>
                </a:solidFill>
              </a:rPr>
              <a:t>: Greek for many</a:t>
            </a:r>
          </a:p>
          <a:p>
            <a:pPr lvl="4" algn="just"/>
            <a:r>
              <a:rPr lang="en-US" sz="2800" dirty="0" err="1">
                <a:solidFill>
                  <a:schemeClr val="tx1"/>
                </a:solidFill>
              </a:rPr>
              <a:t>Theos</a:t>
            </a:r>
            <a:r>
              <a:rPr lang="en-US" sz="2800" dirty="0">
                <a:solidFill>
                  <a:schemeClr val="tx1"/>
                </a:solidFill>
              </a:rPr>
              <a:t>: Greek for god</a:t>
            </a:r>
          </a:p>
          <a:p>
            <a:pPr lvl="2" algn="just"/>
            <a:r>
              <a:rPr lang="en-US" sz="2800" dirty="0">
                <a:solidFill>
                  <a:schemeClr val="tx1"/>
                </a:solidFill>
              </a:rPr>
              <a:t>However, Hindus consider all deities as manifestations of one god, so they consider Hinduism to be </a:t>
            </a:r>
            <a:r>
              <a:rPr lang="en-US" sz="2800" b="1" dirty="0">
                <a:solidFill>
                  <a:srgbClr val="FF6600"/>
                </a:solidFill>
              </a:rPr>
              <a:t>monotheistic</a:t>
            </a:r>
            <a:r>
              <a:rPr lang="en-US" sz="2800" dirty="0">
                <a:solidFill>
                  <a:srgbClr val="FF6600"/>
                </a:solidFill>
              </a:rPr>
              <a:t> </a:t>
            </a:r>
            <a:r>
              <a:rPr lang="en-US" sz="2800" dirty="0">
                <a:solidFill>
                  <a:schemeClr val="tx1"/>
                </a:solidFill>
              </a:rPr>
              <a:t>(one god)</a:t>
            </a:r>
          </a:p>
        </p:txBody>
      </p:sp>
    </p:spTree>
    <p:extLst>
      <p:ext uri="{BB962C8B-B14F-4D97-AF65-F5344CB8AC3E}">
        <p14:creationId xmlns:p14="http://schemas.microsoft.com/office/powerpoint/2010/main" val="119548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Two Major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lnSpcReduction="10000"/>
          </a:bodyPr>
          <a:lstStyle/>
          <a:p>
            <a:pPr algn="just"/>
            <a:r>
              <a:rPr lang="en-US" sz="3200" b="1" dirty="0">
                <a:solidFill>
                  <a:schemeClr val="tx1"/>
                </a:solidFill>
              </a:rPr>
              <a:t>Hinduism</a:t>
            </a:r>
          </a:p>
          <a:p>
            <a:pPr lvl="2" algn="just"/>
            <a:r>
              <a:rPr lang="en-US" sz="3200" dirty="0">
                <a:solidFill>
                  <a:schemeClr val="tx1"/>
                </a:solidFill>
              </a:rPr>
              <a:t>Beliefs</a:t>
            </a:r>
          </a:p>
          <a:p>
            <a:pPr lvl="3" algn="just"/>
            <a:r>
              <a:rPr lang="en-US" sz="3000" b="1" dirty="0">
                <a:solidFill>
                  <a:srgbClr val="FF6600"/>
                </a:solidFill>
              </a:rPr>
              <a:t>Karma</a:t>
            </a:r>
            <a:r>
              <a:rPr lang="en-US" sz="3000" dirty="0">
                <a:solidFill>
                  <a:schemeClr val="tx1"/>
                </a:solidFill>
              </a:rPr>
              <a:t>, the idea that behaviors have consequences in present life or a future life.</a:t>
            </a:r>
          </a:p>
          <a:p>
            <a:pPr lvl="3" algn="just"/>
            <a:r>
              <a:rPr lang="en-US" sz="3000" b="1" dirty="0">
                <a:solidFill>
                  <a:srgbClr val="FF6600"/>
                </a:solidFill>
              </a:rPr>
              <a:t>Dharma</a:t>
            </a:r>
            <a:r>
              <a:rPr lang="en-US" sz="3000" dirty="0">
                <a:solidFill>
                  <a:schemeClr val="tx1"/>
                </a:solidFill>
              </a:rPr>
              <a:t>: righteous path</a:t>
            </a:r>
          </a:p>
          <a:p>
            <a:pPr lvl="2" algn="just"/>
            <a:r>
              <a:rPr lang="en-US" sz="3200" dirty="0">
                <a:solidFill>
                  <a:schemeClr val="tx1"/>
                </a:solidFill>
              </a:rPr>
              <a:t>History</a:t>
            </a:r>
          </a:p>
          <a:p>
            <a:pPr lvl="3" algn="just"/>
            <a:r>
              <a:rPr lang="en-US" sz="3000" dirty="0">
                <a:solidFill>
                  <a:schemeClr val="tx1"/>
                </a:solidFill>
              </a:rPr>
              <a:t>For part of its history, Hinduism worked closely with the </a:t>
            </a:r>
            <a:r>
              <a:rPr lang="en-US" sz="3000" b="1" dirty="0">
                <a:solidFill>
                  <a:srgbClr val="FF6600"/>
                </a:solidFill>
              </a:rPr>
              <a:t>caste system</a:t>
            </a:r>
            <a:r>
              <a:rPr lang="en-US" sz="3000" dirty="0">
                <a:solidFill>
                  <a:schemeClr val="tx1"/>
                </a:solidFill>
              </a:rPr>
              <a:t>, a rigid class structure</a:t>
            </a:r>
          </a:p>
        </p:txBody>
      </p:sp>
    </p:spTree>
    <p:extLst>
      <p:ext uri="{BB962C8B-B14F-4D97-AF65-F5344CB8AC3E}">
        <p14:creationId xmlns:p14="http://schemas.microsoft.com/office/powerpoint/2010/main" val="65734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721" y="216318"/>
            <a:ext cx="5674248" cy="3335053"/>
          </a:xfrm>
          <a:prstGeom prst="rect">
            <a:avLst/>
          </a:prstGeom>
        </p:spPr>
      </p:pic>
      <p:pic>
        <p:nvPicPr>
          <p:cNvPr id="5122" name="Picture 2" descr="Image result for hindu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1" y="216319"/>
            <a:ext cx="5673691" cy="33350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indu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31" y="3551371"/>
            <a:ext cx="5673691" cy="31542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induism"/>
          <p:cNvPicPr>
            <a:picLocks noChangeAspect="1" noChangeArrowheads="1"/>
          </p:cNvPicPr>
          <p:nvPr/>
        </p:nvPicPr>
        <p:blipFill rotWithShape="1">
          <a:blip r:embed="rId5">
            <a:extLst>
              <a:ext uri="{28A0092B-C50C-407E-A947-70E740481C1C}">
                <a14:useLocalDpi xmlns:a14="http://schemas.microsoft.com/office/drawing/2010/main" val="0"/>
              </a:ext>
            </a:extLst>
          </a:blip>
          <a:srcRect l="17614" t="-753" r="6913" b="753"/>
          <a:stretch/>
        </p:blipFill>
        <p:spPr bwMode="auto">
          <a:xfrm>
            <a:off x="6095722" y="3507774"/>
            <a:ext cx="5674247" cy="319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Two Major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fontScale="92500" lnSpcReduction="10000"/>
          </a:bodyPr>
          <a:lstStyle/>
          <a:p>
            <a:pPr algn="just"/>
            <a:r>
              <a:rPr lang="en-US" sz="3200" b="1" dirty="0">
                <a:solidFill>
                  <a:schemeClr val="tx1"/>
                </a:solidFill>
              </a:rPr>
              <a:t>Buddhism </a:t>
            </a:r>
            <a:r>
              <a:rPr lang="en-US" sz="3200" dirty="0">
                <a:solidFill>
                  <a:schemeClr val="tx1"/>
                </a:solidFill>
              </a:rPr>
              <a:t>(universalizing)</a:t>
            </a:r>
            <a:endParaRPr lang="en-US" sz="3200" b="1" dirty="0">
              <a:solidFill>
                <a:schemeClr val="tx1"/>
              </a:solidFill>
            </a:endParaRPr>
          </a:p>
          <a:p>
            <a:pPr lvl="2" algn="just"/>
            <a:r>
              <a:rPr lang="en-US" sz="3200" dirty="0">
                <a:solidFill>
                  <a:schemeClr val="tx1"/>
                </a:solidFill>
              </a:rPr>
              <a:t>Hearth: India</a:t>
            </a:r>
          </a:p>
          <a:p>
            <a:pPr lvl="2" algn="just"/>
            <a:r>
              <a:rPr lang="en-US" sz="3200" dirty="0">
                <a:solidFill>
                  <a:schemeClr val="tx1"/>
                </a:solidFill>
              </a:rPr>
              <a:t>Grew out of teachings of a prince named Siddhartha (600 B.C.E.)</a:t>
            </a:r>
          </a:p>
          <a:p>
            <a:pPr lvl="2" algn="just"/>
            <a:r>
              <a:rPr lang="en-US" sz="3200" dirty="0">
                <a:solidFill>
                  <a:schemeClr val="tx1"/>
                </a:solidFill>
              </a:rPr>
              <a:t>Siddhartha accepted many Hindu beliefs and became known as the Buddha (“enlightened one”)</a:t>
            </a:r>
          </a:p>
          <a:p>
            <a:pPr lvl="2" algn="just"/>
            <a:r>
              <a:rPr lang="en-US" sz="3200" dirty="0">
                <a:solidFill>
                  <a:schemeClr val="tx1"/>
                </a:solidFill>
              </a:rPr>
              <a:t>He advised followers to escape the cycle of suffering through “right” views, hopes, speech, conduct, livelihood, effort, and mindful meditation.</a:t>
            </a:r>
          </a:p>
          <a:p>
            <a:pPr lvl="2" algn="just"/>
            <a:endParaRPr lang="en-US" sz="3200" dirty="0">
              <a:solidFill>
                <a:schemeClr val="tx1"/>
              </a:solidFill>
            </a:endParaRPr>
          </a:p>
        </p:txBody>
      </p:sp>
    </p:spTree>
    <p:extLst>
      <p:ext uri="{BB962C8B-B14F-4D97-AF65-F5344CB8AC3E}">
        <p14:creationId xmlns:p14="http://schemas.microsoft.com/office/powerpoint/2010/main" val="342098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uddh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562" y="3798277"/>
            <a:ext cx="4079222" cy="305972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uddh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47562" cy="336504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buddh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365042"/>
            <a:ext cx="5047562" cy="34929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9246" y="3798277"/>
            <a:ext cx="3192754" cy="30597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1499" y="-1"/>
            <a:ext cx="2450501" cy="3798277"/>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6290" y="0"/>
            <a:ext cx="3251067" cy="3798277"/>
          </a:xfrm>
          <a:prstGeom prst="rect">
            <a:avLst/>
          </a:prstGeom>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l="5076" r="9590"/>
          <a:stretch/>
        </p:blipFill>
        <p:spPr>
          <a:xfrm>
            <a:off x="7504301" y="0"/>
            <a:ext cx="2438401" cy="3810000"/>
          </a:xfrm>
          <a:prstGeom prst="rect">
            <a:avLst/>
          </a:prstGeom>
        </p:spPr>
      </p:pic>
      <p:pic>
        <p:nvPicPr>
          <p:cNvPr id="6148" name="Picture 4" descr="Image result for buddhis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4408" y="-11723"/>
            <a:ext cx="1453884" cy="145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3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Enduring Understanding (3.B)</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4" y="2095417"/>
            <a:ext cx="10763082" cy="3974341"/>
          </a:xfrm>
        </p:spPr>
        <p:txBody>
          <a:bodyPr anchor="t">
            <a:normAutofit/>
          </a:bodyPr>
          <a:lstStyle/>
          <a:p>
            <a:pPr algn="just"/>
            <a:r>
              <a:rPr lang="en-US" sz="3600" dirty="0">
                <a:solidFill>
                  <a:schemeClr val="tx1"/>
                </a:solidFill>
              </a:rPr>
              <a:t>By the end of this section, you will </a:t>
            </a:r>
            <a:r>
              <a:rPr lang="en-US" sz="3600" i="1" dirty="0">
                <a:solidFill>
                  <a:schemeClr val="tx1"/>
                </a:solidFill>
              </a:rPr>
              <a:t>understand</a:t>
            </a:r>
            <a:r>
              <a:rPr lang="en-US" sz="3600" dirty="0">
                <a:solidFill>
                  <a:schemeClr val="tx1"/>
                </a:solidFill>
              </a:rPr>
              <a:t> that </a:t>
            </a:r>
            <a:r>
              <a:rPr lang="en-US" sz="3600" b="1" dirty="0">
                <a:solidFill>
                  <a:schemeClr val="tx1"/>
                </a:solidFill>
              </a:rPr>
              <a:t>culture varies by place and region.</a:t>
            </a:r>
            <a:endParaRPr lang="en-US" sz="3600" dirty="0">
              <a:solidFill>
                <a:schemeClr val="tx1"/>
              </a:solidFill>
            </a:endParaRPr>
          </a:p>
        </p:txBody>
      </p:sp>
      <p:pic>
        <p:nvPicPr>
          <p:cNvPr id="4" name="Picture 3" descr="A picture containing clipart&#10;&#10;Description generated with very high confidence">
            <a:extLst>
              <a:ext uri="{FF2B5EF4-FFF2-40B4-BE49-F238E27FC236}">
                <a16:creationId xmlns:a16="http://schemas.microsoft.com/office/drawing/2014/main" id="{FA0FC7E1-09F3-4908-B4CD-D881D9CA5A9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620125" y="4382675"/>
            <a:ext cx="3333750" cy="2300482"/>
          </a:xfrm>
          <a:prstGeom prst="rect">
            <a:avLst/>
          </a:prstGeom>
        </p:spPr>
      </p:pic>
    </p:spTree>
    <p:extLst>
      <p:ext uri="{BB962C8B-B14F-4D97-AF65-F5344CB8AC3E}">
        <p14:creationId xmlns:p14="http://schemas.microsoft.com/office/powerpoint/2010/main" val="360955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Three Major Middle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3200" b="1" dirty="0">
                <a:solidFill>
                  <a:schemeClr val="tx1"/>
                </a:solidFill>
              </a:rPr>
              <a:t>Judaism</a:t>
            </a:r>
            <a:r>
              <a:rPr lang="en-US" sz="3200" dirty="0">
                <a:solidFill>
                  <a:schemeClr val="tx1"/>
                </a:solidFill>
              </a:rPr>
              <a:t> (ethnic)</a:t>
            </a:r>
            <a:endParaRPr lang="en-US" sz="3200" b="1" dirty="0">
              <a:solidFill>
                <a:schemeClr val="tx1"/>
              </a:solidFill>
            </a:endParaRPr>
          </a:p>
          <a:p>
            <a:pPr lvl="2" algn="just"/>
            <a:r>
              <a:rPr lang="en-US" sz="3200" dirty="0">
                <a:solidFill>
                  <a:schemeClr val="tx1"/>
                </a:solidFill>
              </a:rPr>
              <a:t>Trace history back to Abraham – religious leader who lived in the Middle East around 1800 B.C.E.</a:t>
            </a:r>
          </a:p>
          <a:p>
            <a:pPr lvl="2" algn="just"/>
            <a:r>
              <a:rPr lang="en-US" sz="3200" dirty="0">
                <a:solidFill>
                  <a:schemeClr val="tx1"/>
                </a:solidFill>
              </a:rPr>
              <a:t>Monotheistic (one god)</a:t>
            </a:r>
          </a:p>
          <a:p>
            <a:pPr lvl="2" algn="just"/>
            <a:r>
              <a:rPr lang="en-US" sz="3200" dirty="0">
                <a:solidFill>
                  <a:schemeClr val="tx1"/>
                </a:solidFill>
              </a:rPr>
              <a:t>Holy book: Torah – expresses divine will</a:t>
            </a:r>
          </a:p>
          <a:p>
            <a:pPr lvl="2" algn="just"/>
            <a:r>
              <a:rPr lang="en-US" sz="3200" dirty="0">
                <a:solidFill>
                  <a:schemeClr val="tx1"/>
                </a:solidFill>
              </a:rPr>
              <a:t>Supplemented by other writings and other unwritten laws</a:t>
            </a:r>
          </a:p>
          <a:p>
            <a:pPr lvl="2" algn="just"/>
            <a:endParaRPr lang="en-US" sz="3200" dirty="0">
              <a:solidFill>
                <a:schemeClr val="tx1"/>
              </a:solidFill>
            </a:endParaRPr>
          </a:p>
          <a:p>
            <a:pPr lvl="2" algn="just"/>
            <a:endParaRPr lang="en-US" sz="3200" dirty="0">
              <a:solidFill>
                <a:schemeClr val="tx1"/>
              </a:solidFill>
            </a:endParaRPr>
          </a:p>
        </p:txBody>
      </p:sp>
    </p:spTree>
    <p:extLst>
      <p:ext uri="{BB962C8B-B14F-4D97-AF65-F5344CB8AC3E}">
        <p14:creationId xmlns:p14="http://schemas.microsoft.com/office/powerpoint/2010/main" val="378844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Three Major Middle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fontScale="92500" lnSpcReduction="10000"/>
          </a:bodyPr>
          <a:lstStyle/>
          <a:p>
            <a:pPr algn="just"/>
            <a:r>
              <a:rPr lang="en-US" sz="3200" b="1" dirty="0">
                <a:solidFill>
                  <a:schemeClr val="tx1"/>
                </a:solidFill>
              </a:rPr>
              <a:t>Judaism</a:t>
            </a:r>
            <a:r>
              <a:rPr lang="en-US" sz="3200" dirty="0">
                <a:solidFill>
                  <a:schemeClr val="tx1"/>
                </a:solidFill>
              </a:rPr>
              <a:t> (ethnic)</a:t>
            </a:r>
            <a:endParaRPr lang="en-US" sz="3200" b="1" dirty="0">
              <a:solidFill>
                <a:schemeClr val="tx1"/>
              </a:solidFill>
            </a:endParaRPr>
          </a:p>
          <a:p>
            <a:pPr lvl="2" algn="just"/>
            <a:r>
              <a:rPr lang="en-US" sz="3200" dirty="0">
                <a:solidFill>
                  <a:schemeClr val="tx1"/>
                </a:solidFill>
              </a:rPr>
              <a:t>History</a:t>
            </a:r>
          </a:p>
          <a:p>
            <a:pPr lvl="4" algn="just"/>
            <a:r>
              <a:rPr lang="en-US" sz="3000" dirty="0">
                <a:solidFill>
                  <a:schemeClr val="tx1"/>
                </a:solidFill>
              </a:rPr>
              <a:t>Past 2000 years – most lived in Europe and North Africa and, as a small minority, were often persecuted</a:t>
            </a:r>
          </a:p>
          <a:p>
            <a:pPr lvl="4" algn="just"/>
            <a:r>
              <a:rPr lang="en-US" sz="3000" dirty="0">
                <a:solidFill>
                  <a:schemeClr val="tx1"/>
                </a:solidFill>
              </a:rPr>
              <a:t>Late 1800s, attempted to establish a homeland in the Middle East and migrated to the United States</a:t>
            </a:r>
          </a:p>
          <a:p>
            <a:pPr lvl="4" algn="just"/>
            <a:r>
              <a:rPr lang="en-US" sz="3000" dirty="0">
                <a:solidFill>
                  <a:schemeClr val="tx1"/>
                </a:solidFill>
              </a:rPr>
              <a:t>WWII: the Holocaust strengthened the movement to create a predominantly Jewish state in the Middle East.</a:t>
            </a:r>
          </a:p>
          <a:p>
            <a:pPr lvl="4" algn="just"/>
            <a:r>
              <a:rPr lang="en-US" sz="3000" dirty="0">
                <a:solidFill>
                  <a:schemeClr val="tx1"/>
                </a:solidFill>
              </a:rPr>
              <a:t>1948: Israel was formed and Jews around the world migrated</a:t>
            </a:r>
          </a:p>
          <a:p>
            <a:pPr lvl="2" algn="just"/>
            <a:endParaRPr lang="en-US" sz="3200" dirty="0">
              <a:solidFill>
                <a:schemeClr val="tx1"/>
              </a:solidFill>
            </a:endParaRPr>
          </a:p>
          <a:p>
            <a:pPr lvl="2" algn="just"/>
            <a:endParaRPr lang="en-US" sz="3200" dirty="0">
              <a:solidFill>
                <a:schemeClr val="tx1"/>
              </a:solidFill>
            </a:endParaRPr>
          </a:p>
        </p:txBody>
      </p:sp>
    </p:spTree>
    <p:extLst>
      <p:ext uri="{BB962C8B-B14F-4D97-AF65-F5344CB8AC3E}">
        <p14:creationId xmlns:p14="http://schemas.microsoft.com/office/powerpoint/2010/main" val="248664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udaism"/>
          <p:cNvPicPr>
            <a:picLocks noChangeAspect="1" noChangeArrowheads="1"/>
          </p:cNvPicPr>
          <p:nvPr/>
        </p:nvPicPr>
        <p:blipFill rotWithShape="1">
          <a:blip r:embed="rId2">
            <a:extLst>
              <a:ext uri="{28A0092B-C50C-407E-A947-70E740481C1C}">
                <a14:useLocalDpi xmlns:a14="http://schemas.microsoft.com/office/drawing/2010/main" val="0"/>
              </a:ext>
            </a:extLst>
          </a:blip>
          <a:srcRect b="52726"/>
          <a:stretch/>
        </p:blipFill>
        <p:spPr bwMode="auto">
          <a:xfrm>
            <a:off x="394238" y="5214914"/>
            <a:ext cx="6118322" cy="16081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46" y="654416"/>
            <a:ext cx="2159000" cy="3048000"/>
          </a:xfrm>
          <a:prstGeom prst="rect">
            <a:avLst/>
          </a:prstGeom>
          <a:ln>
            <a:solidFill>
              <a:schemeClr val="tx1"/>
            </a:solidFill>
          </a:ln>
        </p:spPr>
      </p:pic>
      <p:sp>
        <p:nvSpPr>
          <p:cNvPr id="3" name="TextBox 2"/>
          <p:cNvSpPr txBox="1"/>
          <p:nvPr/>
        </p:nvSpPr>
        <p:spPr>
          <a:xfrm>
            <a:off x="467946" y="3858500"/>
            <a:ext cx="2158022" cy="1200329"/>
          </a:xfrm>
          <a:prstGeom prst="rect">
            <a:avLst/>
          </a:prstGeom>
          <a:noFill/>
        </p:spPr>
        <p:txBody>
          <a:bodyPr wrap="square" rtlCol="0">
            <a:spAutoFit/>
          </a:bodyPr>
          <a:lstStyle/>
          <a:p>
            <a:pPr algn="ctr"/>
            <a:r>
              <a:rPr lang="en-US" dirty="0"/>
              <a:t>Natalie Portman was born in Israel. Her birth name is </a:t>
            </a:r>
            <a:r>
              <a:rPr lang="en-US" dirty="0" err="1"/>
              <a:t>Neta</a:t>
            </a:r>
            <a:r>
              <a:rPr lang="en-US" dirty="0"/>
              <a:t> Lee </a:t>
            </a:r>
            <a:r>
              <a:rPr lang="en-US" dirty="0" err="1"/>
              <a:t>Herschlag</a:t>
            </a:r>
            <a:r>
              <a:rPr lang="en-US"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037" y="654416"/>
            <a:ext cx="2030730" cy="3048000"/>
          </a:xfrm>
          <a:prstGeom prst="rect">
            <a:avLst/>
          </a:prstGeom>
          <a:ln>
            <a:solidFill>
              <a:schemeClr val="tx1"/>
            </a:solidFill>
          </a:ln>
        </p:spPr>
      </p:pic>
      <p:sp>
        <p:nvSpPr>
          <p:cNvPr id="6" name="TextBox 5"/>
          <p:cNvSpPr txBox="1"/>
          <p:nvPr/>
        </p:nvSpPr>
        <p:spPr>
          <a:xfrm>
            <a:off x="5053745" y="3737586"/>
            <a:ext cx="2158022" cy="1477328"/>
          </a:xfrm>
          <a:prstGeom prst="rect">
            <a:avLst/>
          </a:prstGeom>
          <a:noFill/>
        </p:spPr>
        <p:txBody>
          <a:bodyPr wrap="square" rtlCol="0">
            <a:spAutoFit/>
          </a:bodyPr>
          <a:lstStyle/>
          <a:p>
            <a:pPr algn="ctr"/>
            <a:r>
              <a:rPr lang="en-US" dirty="0"/>
              <a:t>Mila </a:t>
            </a:r>
            <a:r>
              <a:rPr lang="en-US" dirty="0" err="1"/>
              <a:t>Kunis</a:t>
            </a:r>
            <a:r>
              <a:rPr lang="en-US" dirty="0"/>
              <a:t> comes from a Russian-Jewish family, who left Russia due to antisemitism. </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562" r="27597"/>
          <a:stretch/>
        </p:blipFill>
        <p:spPr>
          <a:xfrm>
            <a:off x="9627821" y="672001"/>
            <a:ext cx="2123538" cy="3048000"/>
          </a:xfrm>
          <a:prstGeom prst="rect">
            <a:avLst/>
          </a:prstGeom>
          <a:ln>
            <a:solidFill>
              <a:schemeClr val="tx1"/>
            </a:solidFill>
          </a:ln>
        </p:spPr>
      </p:pic>
      <p:sp>
        <p:nvSpPr>
          <p:cNvPr id="8" name="TextBox 7"/>
          <p:cNvSpPr txBox="1"/>
          <p:nvPr/>
        </p:nvSpPr>
        <p:spPr>
          <a:xfrm>
            <a:off x="9909577" y="3737586"/>
            <a:ext cx="2158022" cy="1200329"/>
          </a:xfrm>
          <a:prstGeom prst="rect">
            <a:avLst/>
          </a:prstGeom>
          <a:noFill/>
        </p:spPr>
        <p:txBody>
          <a:bodyPr wrap="square" rtlCol="0">
            <a:spAutoFit/>
          </a:bodyPr>
          <a:lstStyle/>
          <a:p>
            <a:pPr algn="ctr"/>
            <a:r>
              <a:rPr lang="en-US" dirty="0"/>
              <a:t>Believe it or not, Drake is in fact Jewish! His mom is 100% Jewish.</a:t>
            </a:r>
          </a:p>
        </p:txBody>
      </p:sp>
      <p:pic>
        <p:nvPicPr>
          <p:cNvPr id="9" name="Picture 2" descr="Image result for judaism"/>
          <p:cNvPicPr>
            <a:picLocks noChangeAspect="1" noChangeArrowheads="1"/>
          </p:cNvPicPr>
          <p:nvPr/>
        </p:nvPicPr>
        <p:blipFill rotWithShape="1">
          <a:blip r:embed="rId2">
            <a:extLst>
              <a:ext uri="{28A0092B-C50C-407E-A947-70E740481C1C}">
                <a14:useLocalDpi xmlns:a14="http://schemas.microsoft.com/office/drawing/2010/main" val="0"/>
              </a:ext>
            </a:extLst>
          </a:blip>
          <a:srcRect t="52339"/>
          <a:stretch/>
        </p:blipFill>
        <p:spPr bwMode="auto">
          <a:xfrm>
            <a:off x="6619544" y="5201731"/>
            <a:ext cx="5448055" cy="1621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11686"/>
          <a:stretch/>
        </p:blipFill>
        <p:spPr>
          <a:xfrm>
            <a:off x="2797087" y="654415"/>
            <a:ext cx="2166565" cy="3047999"/>
          </a:xfrm>
          <a:prstGeom prst="rect">
            <a:avLst/>
          </a:prstGeom>
          <a:ln>
            <a:solidFill>
              <a:schemeClr val="tx1"/>
            </a:solidFill>
          </a:ln>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870" r="8471" b="2937"/>
          <a:stretch/>
        </p:blipFill>
        <p:spPr>
          <a:xfrm>
            <a:off x="7381908" y="654416"/>
            <a:ext cx="2031708" cy="3047999"/>
          </a:xfrm>
          <a:prstGeom prst="rect">
            <a:avLst/>
          </a:prstGeom>
          <a:ln>
            <a:solidFill>
              <a:schemeClr val="tx1"/>
            </a:solidFill>
          </a:ln>
        </p:spPr>
      </p:pic>
      <p:sp>
        <p:nvSpPr>
          <p:cNvPr id="13" name="TextBox 12"/>
          <p:cNvSpPr txBox="1"/>
          <p:nvPr/>
        </p:nvSpPr>
        <p:spPr>
          <a:xfrm>
            <a:off x="2760845" y="3858499"/>
            <a:ext cx="2158022" cy="369332"/>
          </a:xfrm>
          <a:prstGeom prst="rect">
            <a:avLst/>
          </a:prstGeom>
          <a:noFill/>
        </p:spPr>
        <p:txBody>
          <a:bodyPr wrap="square" rtlCol="0">
            <a:spAutoFit/>
          </a:bodyPr>
          <a:lstStyle/>
          <a:p>
            <a:pPr algn="ctr"/>
            <a:r>
              <a:rPr lang="en-US" dirty="0"/>
              <a:t>Adam Sandler</a:t>
            </a:r>
          </a:p>
        </p:txBody>
      </p:sp>
      <p:sp>
        <p:nvSpPr>
          <p:cNvPr id="14" name="TextBox 13"/>
          <p:cNvSpPr txBox="1"/>
          <p:nvPr/>
        </p:nvSpPr>
        <p:spPr>
          <a:xfrm>
            <a:off x="7318751" y="3846979"/>
            <a:ext cx="2158022" cy="646331"/>
          </a:xfrm>
          <a:prstGeom prst="rect">
            <a:avLst/>
          </a:prstGeom>
          <a:noFill/>
        </p:spPr>
        <p:txBody>
          <a:bodyPr wrap="square" rtlCol="0">
            <a:spAutoFit/>
          </a:bodyPr>
          <a:lstStyle/>
          <a:p>
            <a:pPr algn="ctr"/>
            <a:r>
              <a:rPr lang="en-US" dirty="0" err="1"/>
              <a:t>Ivanka</a:t>
            </a:r>
            <a:r>
              <a:rPr lang="en-US" dirty="0"/>
              <a:t> Trump</a:t>
            </a:r>
          </a:p>
          <a:p>
            <a:pPr algn="ctr"/>
            <a:r>
              <a:rPr lang="en-US" dirty="0"/>
              <a:t>(converted)</a:t>
            </a:r>
          </a:p>
        </p:txBody>
      </p:sp>
    </p:spTree>
    <p:extLst>
      <p:ext uri="{BB962C8B-B14F-4D97-AF65-F5344CB8AC3E}">
        <p14:creationId xmlns:p14="http://schemas.microsoft.com/office/powerpoint/2010/main" val="3178331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Three Major Middle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fontScale="92500" lnSpcReduction="20000"/>
          </a:bodyPr>
          <a:lstStyle/>
          <a:p>
            <a:pPr algn="just"/>
            <a:r>
              <a:rPr lang="en-US" sz="3200" b="1" dirty="0">
                <a:solidFill>
                  <a:schemeClr val="tx1"/>
                </a:solidFill>
              </a:rPr>
              <a:t>Christianity </a:t>
            </a:r>
            <a:r>
              <a:rPr lang="en-US" sz="3200" dirty="0">
                <a:solidFill>
                  <a:schemeClr val="tx1"/>
                </a:solidFill>
              </a:rPr>
              <a:t>(universalizing)</a:t>
            </a:r>
            <a:endParaRPr lang="en-US" sz="3200" b="1" dirty="0">
              <a:solidFill>
                <a:schemeClr val="tx1"/>
              </a:solidFill>
            </a:endParaRPr>
          </a:p>
          <a:p>
            <a:pPr lvl="2" algn="just"/>
            <a:r>
              <a:rPr lang="en-US" sz="3200" dirty="0">
                <a:solidFill>
                  <a:schemeClr val="tx1"/>
                </a:solidFill>
              </a:rPr>
              <a:t>Began when followers of a Jewish teacher, Jesus, evolved into their own religion based on the belief that Jesus was the son of God and the savior of humans.</a:t>
            </a:r>
          </a:p>
          <a:p>
            <a:pPr lvl="2" algn="just"/>
            <a:r>
              <a:rPr lang="en-US" sz="3200" dirty="0">
                <a:solidFill>
                  <a:schemeClr val="tx1"/>
                </a:solidFill>
              </a:rPr>
              <a:t>Emphasized faith, love, and peace.</a:t>
            </a:r>
          </a:p>
          <a:p>
            <a:pPr lvl="2" algn="just"/>
            <a:r>
              <a:rPr lang="en-US" sz="3200" dirty="0">
                <a:solidFill>
                  <a:schemeClr val="tx1"/>
                </a:solidFill>
              </a:rPr>
              <a:t>Found mostly in Europe in the 15</a:t>
            </a:r>
            <a:r>
              <a:rPr lang="en-US" sz="3200" baseline="30000" dirty="0">
                <a:solidFill>
                  <a:schemeClr val="tx1"/>
                </a:solidFill>
              </a:rPr>
              <a:t>th</a:t>
            </a:r>
            <a:r>
              <a:rPr lang="en-US" sz="3200" dirty="0">
                <a:solidFill>
                  <a:schemeClr val="tx1"/>
                </a:solidFill>
              </a:rPr>
              <a:t> century and added millions of followers (sometimes violently) when Christian missionaries accompanied the European explorers and conquerors to the Western Hemisphere, southern Africa, and Australia. </a:t>
            </a:r>
          </a:p>
          <a:p>
            <a:pPr lvl="2" algn="just"/>
            <a:endParaRPr lang="en-US" sz="3200" dirty="0">
              <a:solidFill>
                <a:schemeClr val="tx1"/>
              </a:solidFill>
            </a:endParaRPr>
          </a:p>
        </p:txBody>
      </p:sp>
    </p:spTree>
    <p:extLst>
      <p:ext uri="{BB962C8B-B14F-4D97-AF65-F5344CB8AC3E}">
        <p14:creationId xmlns:p14="http://schemas.microsoft.com/office/powerpoint/2010/main" val="73777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hristianity"/>
          <p:cNvPicPr>
            <a:picLocks noChangeAspect="1" noChangeArrowheads="1"/>
          </p:cNvPicPr>
          <p:nvPr/>
        </p:nvPicPr>
        <p:blipFill rotWithShape="1">
          <a:blip r:embed="rId2">
            <a:extLst>
              <a:ext uri="{28A0092B-C50C-407E-A947-70E740481C1C}">
                <a14:useLocalDpi xmlns:a14="http://schemas.microsoft.com/office/drawing/2010/main" val="0"/>
              </a:ext>
            </a:extLst>
          </a:blip>
          <a:srcRect l="6436" t="1010" r="5172" b="2357"/>
          <a:stretch/>
        </p:blipFill>
        <p:spPr bwMode="auto">
          <a:xfrm>
            <a:off x="0" y="3376246"/>
            <a:ext cx="5920154" cy="34817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4" descr="Image result for christia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0154" cy="3376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0" name="Picture 2" descr="Image result for christianity"/>
          <p:cNvPicPr>
            <a:picLocks noChangeAspect="1" noChangeArrowheads="1"/>
          </p:cNvPicPr>
          <p:nvPr/>
        </p:nvPicPr>
        <p:blipFill rotWithShape="1">
          <a:blip r:embed="rId4">
            <a:extLst>
              <a:ext uri="{28A0092B-C50C-407E-A947-70E740481C1C}">
                <a14:useLocalDpi xmlns:a14="http://schemas.microsoft.com/office/drawing/2010/main" val="0"/>
              </a:ext>
            </a:extLst>
          </a:blip>
          <a:srcRect t="10745" b="12675"/>
          <a:stretch/>
        </p:blipFill>
        <p:spPr bwMode="auto">
          <a:xfrm>
            <a:off x="5920154" y="0"/>
            <a:ext cx="6271846" cy="3376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result for christianity">
            <a:extLst>
              <a:ext uri="{FF2B5EF4-FFF2-40B4-BE49-F238E27FC236}">
                <a16:creationId xmlns:a16="http://schemas.microsoft.com/office/drawing/2014/main" id="{B59C0903-6F9E-408C-A162-6EA77C0BA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198" y="3475282"/>
            <a:ext cx="6051758" cy="331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42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Three Major Middle Eastern Religions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fontScale="92500" lnSpcReduction="20000"/>
          </a:bodyPr>
          <a:lstStyle/>
          <a:p>
            <a:pPr algn="just"/>
            <a:r>
              <a:rPr lang="en-US" sz="3200" b="1" dirty="0">
                <a:solidFill>
                  <a:schemeClr val="tx1"/>
                </a:solidFill>
              </a:rPr>
              <a:t>Islam </a:t>
            </a:r>
            <a:r>
              <a:rPr lang="en-US" sz="3200" dirty="0">
                <a:solidFill>
                  <a:schemeClr val="tx1"/>
                </a:solidFill>
              </a:rPr>
              <a:t>(universalizing)</a:t>
            </a:r>
            <a:endParaRPr lang="en-US" sz="3200" b="1" dirty="0">
              <a:solidFill>
                <a:schemeClr val="tx1"/>
              </a:solidFill>
            </a:endParaRPr>
          </a:p>
          <a:p>
            <a:pPr lvl="2" algn="just"/>
            <a:r>
              <a:rPr lang="en-US" sz="3200" dirty="0">
                <a:solidFill>
                  <a:schemeClr val="tx1"/>
                </a:solidFill>
              </a:rPr>
              <a:t>Religion followed by </a:t>
            </a:r>
            <a:r>
              <a:rPr lang="en-US" sz="3200" i="1" dirty="0">
                <a:solidFill>
                  <a:schemeClr val="tx1"/>
                </a:solidFill>
              </a:rPr>
              <a:t>Muslims</a:t>
            </a:r>
          </a:p>
          <a:p>
            <a:pPr lvl="2" algn="just"/>
            <a:r>
              <a:rPr lang="en-US" sz="3200" dirty="0">
                <a:solidFill>
                  <a:schemeClr val="tx1"/>
                </a:solidFill>
              </a:rPr>
              <a:t>Believe that Allah (Arabic for </a:t>
            </a:r>
            <a:r>
              <a:rPr lang="en-US" sz="3200" i="1" dirty="0">
                <a:solidFill>
                  <a:schemeClr val="tx1"/>
                </a:solidFill>
              </a:rPr>
              <a:t>God</a:t>
            </a:r>
            <a:r>
              <a:rPr lang="en-US" sz="3200" dirty="0">
                <a:solidFill>
                  <a:schemeClr val="tx1"/>
                </a:solidFill>
              </a:rPr>
              <a:t>) revealed his teaching through prophets</a:t>
            </a:r>
          </a:p>
          <a:p>
            <a:pPr lvl="2" algn="just"/>
            <a:r>
              <a:rPr lang="en-US" sz="3200" dirty="0">
                <a:solidFill>
                  <a:schemeClr val="tx1"/>
                </a:solidFill>
              </a:rPr>
              <a:t>Muhammad lived in now Saudi Arabia (6</a:t>
            </a:r>
            <a:r>
              <a:rPr lang="en-US" sz="3200" baseline="30000" dirty="0">
                <a:solidFill>
                  <a:schemeClr val="tx1"/>
                </a:solidFill>
              </a:rPr>
              <a:t>th</a:t>
            </a:r>
            <a:r>
              <a:rPr lang="en-US" sz="3200" dirty="0">
                <a:solidFill>
                  <a:schemeClr val="tx1"/>
                </a:solidFill>
              </a:rPr>
              <a:t> and 7</a:t>
            </a:r>
            <a:r>
              <a:rPr lang="en-US" sz="3200" baseline="30000" dirty="0">
                <a:solidFill>
                  <a:schemeClr val="tx1"/>
                </a:solidFill>
              </a:rPr>
              <a:t>th</a:t>
            </a:r>
            <a:r>
              <a:rPr lang="en-US" sz="3200" dirty="0">
                <a:solidFill>
                  <a:schemeClr val="tx1"/>
                </a:solidFill>
              </a:rPr>
              <a:t> centuries C.E.)</a:t>
            </a:r>
          </a:p>
          <a:p>
            <a:pPr lvl="2" algn="just"/>
            <a:r>
              <a:rPr lang="en-US" sz="3200" dirty="0">
                <a:solidFill>
                  <a:schemeClr val="tx1"/>
                </a:solidFill>
              </a:rPr>
              <a:t>Holy book: Koran (or Quran)</a:t>
            </a:r>
          </a:p>
          <a:p>
            <a:pPr lvl="2" algn="just"/>
            <a:r>
              <a:rPr lang="en-US" sz="3200" dirty="0">
                <a:solidFill>
                  <a:schemeClr val="tx1"/>
                </a:solidFill>
              </a:rPr>
              <a:t>Spread like Christianity – through the Middle East, North Africa, and Asia</a:t>
            </a:r>
            <a:endParaRPr lang="en-US" sz="3000" dirty="0">
              <a:solidFill>
                <a:schemeClr val="tx1"/>
              </a:solidFill>
            </a:endParaRPr>
          </a:p>
          <a:p>
            <a:pPr lvl="2" algn="just"/>
            <a:endParaRPr lang="en-US" sz="3200" dirty="0">
              <a:solidFill>
                <a:schemeClr val="tx1"/>
              </a:solidFill>
            </a:endParaRPr>
          </a:p>
          <a:p>
            <a:pPr lvl="2" algn="just"/>
            <a:endParaRPr lang="en-US" sz="3200" dirty="0">
              <a:solidFill>
                <a:schemeClr val="tx1"/>
              </a:solidFill>
            </a:endParaRPr>
          </a:p>
        </p:txBody>
      </p:sp>
    </p:spTree>
    <p:extLst>
      <p:ext uri="{BB962C8B-B14F-4D97-AF65-F5344CB8AC3E}">
        <p14:creationId xmlns:p14="http://schemas.microsoft.com/office/powerpoint/2010/main" val="282596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Religious diffusion and hearths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3200" b="1" dirty="0">
                <a:solidFill>
                  <a:schemeClr val="tx1"/>
                </a:solidFill>
              </a:rPr>
              <a:t>Hinduism</a:t>
            </a:r>
          </a:p>
          <a:p>
            <a:pPr lvl="2" algn="just"/>
            <a:r>
              <a:rPr lang="en-US" sz="2800" u="sng" dirty="0">
                <a:solidFill>
                  <a:schemeClr val="tx1"/>
                </a:solidFill>
              </a:rPr>
              <a:t>Hearth</a:t>
            </a:r>
            <a:r>
              <a:rPr lang="en-US" sz="2800" dirty="0">
                <a:solidFill>
                  <a:schemeClr val="tx1"/>
                </a:solidFill>
              </a:rPr>
              <a:t>: along Indus River in present-day Pakistan</a:t>
            </a:r>
          </a:p>
          <a:p>
            <a:pPr lvl="2" algn="just"/>
            <a:r>
              <a:rPr lang="en-US" sz="2800" u="sng" dirty="0">
                <a:solidFill>
                  <a:schemeClr val="tx1"/>
                </a:solidFill>
              </a:rPr>
              <a:t>Diffusion</a:t>
            </a:r>
            <a:r>
              <a:rPr lang="en-US" sz="2800" dirty="0">
                <a:solidFill>
                  <a:schemeClr val="tx1"/>
                </a:solidFill>
              </a:rPr>
              <a:t>: contagious (across Indian subcontinent) and relocation (in recent decades to Europe and the United States)</a:t>
            </a:r>
          </a:p>
          <a:p>
            <a:pPr algn="just"/>
            <a:r>
              <a:rPr lang="en-US" sz="3200" b="1" dirty="0">
                <a:solidFill>
                  <a:schemeClr val="tx1"/>
                </a:solidFill>
              </a:rPr>
              <a:t>Buddhism</a:t>
            </a:r>
          </a:p>
          <a:p>
            <a:pPr lvl="2" algn="just"/>
            <a:r>
              <a:rPr lang="en-US" sz="2800" u="sng" dirty="0">
                <a:solidFill>
                  <a:schemeClr val="tx1"/>
                </a:solidFill>
              </a:rPr>
              <a:t>Hearth</a:t>
            </a:r>
            <a:r>
              <a:rPr lang="en-US" sz="2800" dirty="0">
                <a:solidFill>
                  <a:schemeClr val="tx1"/>
                </a:solidFill>
              </a:rPr>
              <a:t>: South Asia in present-day Nepal</a:t>
            </a:r>
          </a:p>
          <a:p>
            <a:pPr lvl="2" algn="just"/>
            <a:r>
              <a:rPr lang="en-US" sz="2800" u="sng" dirty="0">
                <a:solidFill>
                  <a:schemeClr val="tx1"/>
                </a:solidFill>
              </a:rPr>
              <a:t>Diffusion</a:t>
            </a:r>
            <a:r>
              <a:rPr lang="en-US" sz="2800" dirty="0">
                <a:solidFill>
                  <a:schemeClr val="tx1"/>
                </a:solidFill>
              </a:rPr>
              <a:t>: contagious (as teachings spread throughout East and Southeast Asia) and relocation (throughout the world)</a:t>
            </a:r>
          </a:p>
        </p:txBody>
      </p:sp>
    </p:spTree>
    <p:extLst>
      <p:ext uri="{BB962C8B-B14F-4D97-AF65-F5344CB8AC3E}">
        <p14:creationId xmlns:p14="http://schemas.microsoft.com/office/powerpoint/2010/main" val="1996188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Religious diffusion and hearths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fontScale="92500"/>
          </a:bodyPr>
          <a:lstStyle/>
          <a:p>
            <a:pPr algn="just"/>
            <a:r>
              <a:rPr lang="en-US" sz="3200" b="1" dirty="0">
                <a:solidFill>
                  <a:schemeClr val="tx1"/>
                </a:solidFill>
              </a:rPr>
              <a:t>Judaism</a:t>
            </a:r>
          </a:p>
          <a:p>
            <a:pPr lvl="2" algn="just"/>
            <a:r>
              <a:rPr lang="en-US" sz="2800" u="sng" dirty="0">
                <a:solidFill>
                  <a:schemeClr val="tx1"/>
                </a:solidFill>
              </a:rPr>
              <a:t>Hearth</a:t>
            </a:r>
            <a:r>
              <a:rPr lang="en-US" sz="2800" dirty="0">
                <a:solidFill>
                  <a:schemeClr val="tx1"/>
                </a:solidFill>
              </a:rPr>
              <a:t>: Eastern Mediterranean and southwestern Asia</a:t>
            </a:r>
          </a:p>
          <a:p>
            <a:pPr lvl="2" algn="just"/>
            <a:r>
              <a:rPr lang="en-US" sz="2800" u="sng" dirty="0">
                <a:solidFill>
                  <a:schemeClr val="tx1"/>
                </a:solidFill>
              </a:rPr>
              <a:t>Diffusion</a:t>
            </a:r>
            <a:r>
              <a:rPr lang="en-US" sz="2800" dirty="0">
                <a:solidFill>
                  <a:schemeClr val="tx1"/>
                </a:solidFill>
              </a:rPr>
              <a:t>: relocation (throughout North Africa and Europe forced by the Romance around 70 CE) and relocation to the US and </a:t>
            </a:r>
            <a:r>
              <a:rPr lang="en-US" sz="2800" dirty="0" smtClean="0">
                <a:solidFill>
                  <a:schemeClr val="tx1"/>
                </a:solidFill>
              </a:rPr>
              <a:t>other countries</a:t>
            </a:r>
            <a:endParaRPr lang="en-US" sz="2800" dirty="0">
              <a:solidFill>
                <a:schemeClr val="tx1"/>
              </a:solidFill>
            </a:endParaRPr>
          </a:p>
          <a:p>
            <a:pPr algn="just"/>
            <a:r>
              <a:rPr lang="en-US" sz="3200" b="1" dirty="0">
                <a:solidFill>
                  <a:schemeClr val="tx1"/>
                </a:solidFill>
              </a:rPr>
              <a:t>Christianity</a:t>
            </a:r>
          </a:p>
          <a:p>
            <a:pPr lvl="2" algn="just"/>
            <a:r>
              <a:rPr lang="en-US" sz="2800" u="sng" dirty="0">
                <a:solidFill>
                  <a:schemeClr val="tx1"/>
                </a:solidFill>
              </a:rPr>
              <a:t>Hearth</a:t>
            </a:r>
            <a:r>
              <a:rPr lang="en-US" sz="2800" dirty="0">
                <a:solidFill>
                  <a:schemeClr val="tx1"/>
                </a:solidFill>
              </a:rPr>
              <a:t>: Eastern Mediterranean and southwestern Asia</a:t>
            </a:r>
          </a:p>
          <a:p>
            <a:pPr lvl="2" algn="just"/>
            <a:r>
              <a:rPr lang="en-US" sz="2800" u="sng" dirty="0">
                <a:solidFill>
                  <a:schemeClr val="tx1"/>
                </a:solidFill>
              </a:rPr>
              <a:t>Diffusion</a:t>
            </a:r>
            <a:r>
              <a:rPr lang="en-US" sz="2800" dirty="0">
                <a:solidFill>
                  <a:schemeClr val="tx1"/>
                </a:solidFill>
              </a:rPr>
              <a:t>: contagious (through the Middle East, Europe, and Central Asia), hierarchical through conversion of rulers, who then forced their followers to adopt the faith, and relocation (throughout the world)</a:t>
            </a:r>
          </a:p>
        </p:txBody>
      </p:sp>
    </p:spTree>
    <p:extLst>
      <p:ext uri="{BB962C8B-B14F-4D97-AF65-F5344CB8AC3E}">
        <p14:creationId xmlns:p14="http://schemas.microsoft.com/office/powerpoint/2010/main" val="526718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Religious diffusion and hearths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3200" b="1" dirty="0">
                <a:solidFill>
                  <a:schemeClr val="tx1"/>
                </a:solidFill>
              </a:rPr>
              <a:t>Islam</a:t>
            </a:r>
          </a:p>
          <a:p>
            <a:pPr lvl="2" algn="just"/>
            <a:r>
              <a:rPr lang="en-US" sz="2800" u="sng" dirty="0">
                <a:solidFill>
                  <a:schemeClr val="tx1"/>
                </a:solidFill>
              </a:rPr>
              <a:t>Hearth</a:t>
            </a:r>
            <a:r>
              <a:rPr lang="en-US" sz="2800" dirty="0">
                <a:solidFill>
                  <a:schemeClr val="tx1"/>
                </a:solidFill>
              </a:rPr>
              <a:t>: Southwest Asia</a:t>
            </a:r>
          </a:p>
          <a:p>
            <a:pPr lvl="2" algn="just"/>
            <a:r>
              <a:rPr lang="en-US" sz="2800" u="sng" dirty="0">
                <a:solidFill>
                  <a:schemeClr val="tx1"/>
                </a:solidFill>
              </a:rPr>
              <a:t>Diffusion</a:t>
            </a:r>
            <a:r>
              <a:rPr lang="en-US" sz="2800" dirty="0">
                <a:solidFill>
                  <a:schemeClr val="tx1"/>
                </a:solidFill>
              </a:rPr>
              <a:t>: contagious (trade and conquest to Spain, Africa, and much of Asia) and relocation (throughout the world)</a:t>
            </a:r>
          </a:p>
        </p:txBody>
      </p:sp>
    </p:spTree>
    <p:extLst>
      <p:ext uri="{BB962C8B-B14F-4D97-AF65-F5344CB8AC3E}">
        <p14:creationId xmlns:p14="http://schemas.microsoft.com/office/powerpoint/2010/main" val="345055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4400" dirty="0"/>
              <a:t>Religious diffusion and hearths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7297643" cy="3196441"/>
          </a:xfrm>
        </p:spPr>
        <p:txBody>
          <a:bodyPr anchor="t">
            <a:normAutofit lnSpcReduction="10000"/>
          </a:bodyPr>
          <a:lstStyle/>
          <a:p>
            <a:pPr algn="just"/>
            <a:r>
              <a:rPr lang="en-US" sz="3200" b="1" dirty="0">
                <a:solidFill>
                  <a:schemeClr val="tx1"/>
                </a:solidFill>
              </a:rPr>
              <a:t>Pilgrimage</a:t>
            </a:r>
          </a:p>
          <a:p>
            <a:pPr lvl="2" algn="just"/>
            <a:r>
              <a:rPr lang="en-US" sz="2800" dirty="0">
                <a:solidFill>
                  <a:schemeClr val="tx1"/>
                </a:solidFill>
              </a:rPr>
              <a:t>A religious journey taken by a person to a sacred place of his or her religion.</a:t>
            </a:r>
          </a:p>
          <a:p>
            <a:pPr lvl="2" algn="just"/>
            <a:r>
              <a:rPr lang="en-US" sz="2800" dirty="0">
                <a:solidFill>
                  <a:schemeClr val="tx1"/>
                </a:solidFill>
              </a:rPr>
              <a:t>Hindus: Ganges River</a:t>
            </a:r>
          </a:p>
          <a:p>
            <a:pPr lvl="2" algn="just"/>
            <a:r>
              <a:rPr lang="en-US" sz="2800" dirty="0">
                <a:solidFill>
                  <a:schemeClr val="tx1"/>
                </a:solidFill>
              </a:rPr>
              <a:t>Muslims: Mecca (the hajj)</a:t>
            </a:r>
          </a:p>
          <a:p>
            <a:pPr lvl="2" algn="just"/>
            <a:r>
              <a:rPr lang="en-US" sz="2800" dirty="0">
                <a:solidFill>
                  <a:schemeClr val="tx1"/>
                </a:solidFill>
              </a:rPr>
              <a:t>Christians: Rome </a:t>
            </a:r>
          </a:p>
        </p:txBody>
      </p:sp>
      <p:pic>
        <p:nvPicPr>
          <p:cNvPr id="1026" name="Picture 2" descr="Related image">
            <a:extLst>
              <a:ext uri="{FF2B5EF4-FFF2-40B4-BE49-F238E27FC236}">
                <a16:creationId xmlns:a16="http://schemas.microsoft.com/office/drawing/2014/main" id="{252388BD-29DB-4A29-B2EF-9ADE34D9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69" y="4584465"/>
            <a:ext cx="3225173" cy="2016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FC7128DE-C16D-464E-ADA0-D5E438FD6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294" y="2203279"/>
            <a:ext cx="3842782" cy="2161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pilgrimage ganges">
            <a:extLst>
              <a:ext uri="{FF2B5EF4-FFF2-40B4-BE49-F238E27FC236}">
                <a16:creationId xmlns:a16="http://schemas.microsoft.com/office/drawing/2014/main" id="{2414F32E-3609-4589-ACCE-75C300247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216" y="4584465"/>
            <a:ext cx="3221860" cy="2016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6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1000" b="-11000"/>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D656ECC-9496-488F-BC2C-E6416E6FE203}"/>
              </a:ext>
            </a:extLst>
          </p:cNvPr>
          <p:cNvSpPr txBox="1">
            <a:spLocks/>
          </p:cNvSpPr>
          <p:nvPr/>
        </p:nvSpPr>
        <p:spPr>
          <a:xfrm>
            <a:off x="560412" y="754990"/>
            <a:ext cx="10763082" cy="3578019"/>
          </a:xfrm>
          <a:prstGeom prst="rect">
            <a:avLst/>
          </a:prstGeom>
        </p:spPr>
        <p:txBody>
          <a:bodyPr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buNone/>
            </a:pPr>
            <a:r>
              <a:rPr lang="en-US" sz="3200" b="1" i="1" dirty="0">
                <a:solidFill>
                  <a:schemeClr val="tx1"/>
                </a:solidFill>
              </a:rPr>
              <a:t>Cultural values are, in themselves, neutral as well as universal, and so much depends on how individuals or ethnic groups use them. Values are influenced by so many factors such as geography, climate, religion, the economy, and technology.</a:t>
            </a:r>
          </a:p>
        </p:txBody>
      </p:sp>
      <p:sp>
        <p:nvSpPr>
          <p:cNvPr id="3" name="Content Placeholder 2">
            <a:extLst>
              <a:ext uri="{FF2B5EF4-FFF2-40B4-BE49-F238E27FC236}">
                <a16:creationId xmlns:a16="http://schemas.microsoft.com/office/drawing/2014/main" id="{7D656ECC-9496-488F-BC2C-E6416E6FE203}"/>
              </a:ext>
            </a:extLst>
          </p:cNvPr>
          <p:cNvSpPr txBox="1">
            <a:spLocks/>
          </p:cNvSpPr>
          <p:nvPr/>
        </p:nvSpPr>
        <p:spPr>
          <a:xfrm>
            <a:off x="3105842" y="3210955"/>
            <a:ext cx="8217652" cy="1643231"/>
          </a:xfrm>
          <a:prstGeom prst="rect">
            <a:avLst/>
          </a:prstGeom>
        </p:spPr>
        <p:txBody>
          <a:bodyPr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r">
              <a:buClrTx/>
              <a:buFont typeface="Symbol" panose="05050102010706020507" pitchFamily="18" charset="2"/>
              <a:buChar char="-"/>
            </a:pPr>
            <a:r>
              <a:rPr lang="en-US" sz="2800" b="1" dirty="0">
                <a:solidFill>
                  <a:schemeClr val="tx1"/>
                </a:solidFill>
              </a:rPr>
              <a:t>F. </a:t>
            </a:r>
            <a:r>
              <a:rPr lang="en-US" sz="2800" b="1" dirty="0" err="1">
                <a:solidFill>
                  <a:schemeClr val="tx1"/>
                </a:solidFill>
              </a:rPr>
              <a:t>Sionil</a:t>
            </a:r>
            <a:r>
              <a:rPr lang="en-US" sz="2800" b="1" dirty="0">
                <a:solidFill>
                  <a:schemeClr val="tx1"/>
                </a:solidFill>
              </a:rPr>
              <a:t> Jose, Filipino novelist</a:t>
            </a:r>
          </a:p>
        </p:txBody>
      </p:sp>
    </p:spTree>
    <p:extLst>
      <p:ext uri="{BB962C8B-B14F-4D97-AF65-F5344CB8AC3E}">
        <p14:creationId xmlns:p14="http://schemas.microsoft.com/office/powerpoint/2010/main" val="1793194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a:t>
            </a:r>
            <a:r>
              <a:rPr lang="en-US" sz="4400" dirty="0" smtClean="0"/>
              <a:t>3.B.2.C)</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199" y="2077130"/>
            <a:ext cx="11076709" cy="4609420"/>
          </a:xfrm>
        </p:spPr>
        <p:txBody>
          <a:bodyPr anchor="t">
            <a:normAutofit/>
          </a:bodyPr>
          <a:lstStyle/>
          <a:p>
            <a:r>
              <a:rPr lang="en-US" sz="3200" dirty="0">
                <a:solidFill>
                  <a:schemeClr val="tx1"/>
                </a:solidFill>
              </a:rPr>
              <a:t>By the end of this section, you will </a:t>
            </a:r>
            <a:r>
              <a:rPr lang="en-US" sz="3200" i="1" dirty="0">
                <a:solidFill>
                  <a:schemeClr val="tx1"/>
                </a:solidFill>
              </a:rPr>
              <a:t>be able to </a:t>
            </a:r>
            <a:r>
              <a:rPr lang="en-US" sz="3200" b="1" dirty="0" smtClean="0">
                <a:solidFill>
                  <a:schemeClr val="tx1"/>
                </a:solidFill>
              </a:rPr>
              <a:t>explain the diffusion of culture and cultural traits through time and space.</a:t>
            </a:r>
            <a:endParaRPr lang="en-US" sz="3200" b="1" dirty="0">
              <a:solidFill>
                <a:schemeClr val="tx1"/>
              </a:solidFill>
            </a:endParaRPr>
          </a:p>
          <a:p>
            <a:pPr lvl="3"/>
            <a:r>
              <a:rPr lang="en-US" sz="3200" dirty="0" smtClean="0">
                <a:solidFill>
                  <a:schemeClr val="tx1"/>
                </a:solidFill>
              </a:rPr>
              <a:t>Colonialism, imperialism, and trade helped to shape patterns and practices of culture (e.g., language, religion)</a:t>
            </a:r>
            <a:endParaRPr lang="en-US" sz="3200" dirty="0">
              <a:solidFill>
                <a:schemeClr val="bg1">
                  <a:lumMod val="75000"/>
                </a:schemeClr>
              </a:solidFill>
            </a:endParaRPr>
          </a:p>
          <a:p>
            <a:pPr lvl="3"/>
            <a:endParaRPr lang="en-US" sz="3200" dirty="0">
              <a:solidFill>
                <a:srgbClr val="7030A0"/>
              </a:solidFill>
            </a:endParaRPr>
          </a:p>
        </p:txBody>
      </p:sp>
    </p:spTree>
    <p:extLst>
      <p:ext uri="{BB962C8B-B14F-4D97-AF65-F5344CB8AC3E}">
        <p14:creationId xmlns:p14="http://schemas.microsoft.com/office/powerpoint/2010/main" val="3911395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3600" dirty="0" smtClean="0"/>
              <a:t>Influences (colonialism, imperialism, trade)</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256513" y="2117932"/>
            <a:ext cx="5832560" cy="4643855"/>
          </a:xfrm>
        </p:spPr>
        <p:txBody>
          <a:bodyPr anchor="t">
            <a:normAutofit fontScale="92500" lnSpcReduction="20000"/>
          </a:bodyPr>
          <a:lstStyle/>
          <a:p>
            <a:pPr algn="just"/>
            <a:r>
              <a:rPr lang="en-US" sz="3200" dirty="0" smtClean="0">
                <a:solidFill>
                  <a:schemeClr val="tx1"/>
                </a:solidFill>
              </a:rPr>
              <a:t>Colonialism, imperialism, and trade have played a powerful role in spreading religion and culture.</a:t>
            </a:r>
          </a:p>
          <a:p>
            <a:pPr algn="just"/>
            <a:r>
              <a:rPr lang="en-US" sz="3200" dirty="0" smtClean="0">
                <a:solidFill>
                  <a:schemeClr val="tx1"/>
                </a:solidFill>
              </a:rPr>
              <a:t>European colonialism</a:t>
            </a:r>
          </a:p>
          <a:p>
            <a:pPr lvl="2" algn="just"/>
            <a:r>
              <a:rPr lang="en-US" sz="3000" dirty="0" smtClean="0">
                <a:solidFill>
                  <a:schemeClr val="tx1"/>
                </a:solidFill>
              </a:rPr>
              <a:t>1500s-1800s: Europeans colonized the Americas and South Asia.</a:t>
            </a:r>
          </a:p>
          <a:p>
            <a:pPr lvl="2" algn="just"/>
            <a:r>
              <a:rPr lang="en-US" sz="3000" dirty="0" smtClean="0">
                <a:solidFill>
                  <a:schemeClr val="tx1"/>
                </a:solidFill>
              </a:rPr>
              <a:t>1800s-mid-1900s: European powers colonized most of Africa and Southwest Asia.</a:t>
            </a:r>
            <a:endParaRPr lang="en-US" sz="2600" dirty="0">
              <a:solidFill>
                <a:srgbClr val="008E40"/>
              </a:solidFill>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760" y="2196791"/>
            <a:ext cx="5747547" cy="382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09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3600" dirty="0" smtClean="0"/>
              <a:t>Influences (colonialism, imperialism, trade)</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11263745" cy="4643855"/>
          </a:xfrm>
        </p:spPr>
        <p:txBody>
          <a:bodyPr anchor="t">
            <a:normAutofit/>
          </a:bodyPr>
          <a:lstStyle/>
          <a:p>
            <a:pPr algn="just"/>
            <a:r>
              <a:rPr lang="en-US" sz="3200" dirty="0" smtClean="0">
                <a:solidFill>
                  <a:schemeClr val="tx1"/>
                </a:solidFill>
              </a:rPr>
              <a:t>Imposed cultural traits</a:t>
            </a:r>
          </a:p>
          <a:p>
            <a:pPr lvl="2" algn="just"/>
            <a:r>
              <a:rPr lang="en-US" sz="2800" dirty="0" smtClean="0">
                <a:solidFill>
                  <a:srgbClr val="008E40"/>
                </a:solidFill>
              </a:rPr>
              <a:t>Example</a:t>
            </a:r>
            <a:r>
              <a:rPr lang="en-US" sz="2800" dirty="0" smtClean="0">
                <a:solidFill>
                  <a:schemeClr val="tx1"/>
                </a:solidFill>
              </a:rPr>
              <a:t>: Religions of the native people of Africa and North America were forms of </a:t>
            </a:r>
            <a:r>
              <a:rPr lang="en-US" sz="2800" b="1" dirty="0" smtClean="0">
                <a:solidFill>
                  <a:schemeClr val="tx1"/>
                </a:solidFill>
              </a:rPr>
              <a:t>animism </a:t>
            </a:r>
            <a:r>
              <a:rPr lang="en-US" sz="2800" dirty="0" smtClean="0">
                <a:solidFill>
                  <a:schemeClr val="tx1"/>
                </a:solidFill>
              </a:rPr>
              <a:t>(belief that non-living objects have a spirit), but were forced to convert to Christianity.</a:t>
            </a:r>
          </a:p>
          <a:p>
            <a:pPr lvl="2" algn="just"/>
            <a:r>
              <a:rPr lang="en-US" sz="2800" dirty="0" smtClean="0">
                <a:solidFill>
                  <a:srgbClr val="008E40"/>
                </a:solidFill>
              </a:rPr>
              <a:t>Example</a:t>
            </a:r>
            <a:r>
              <a:rPr lang="en-US" sz="2800" dirty="0" smtClean="0">
                <a:solidFill>
                  <a:schemeClr val="tx1"/>
                </a:solidFill>
              </a:rPr>
              <a:t>: the Spanish and French spread Roman Catholicism throughout Latin America, North America, and Quebec.</a:t>
            </a:r>
          </a:p>
          <a:p>
            <a:pPr lvl="2" algn="just"/>
            <a:r>
              <a:rPr lang="en-US" sz="2800" dirty="0" smtClean="0">
                <a:solidFill>
                  <a:srgbClr val="008E40"/>
                </a:solidFill>
              </a:rPr>
              <a:t>Example</a:t>
            </a:r>
            <a:r>
              <a:rPr lang="en-US" sz="2800" dirty="0" smtClean="0">
                <a:solidFill>
                  <a:schemeClr val="tx1"/>
                </a:solidFill>
              </a:rPr>
              <a:t>: the English, Belgians, and Dutch spread forms of Protestantism in their colonies.</a:t>
            </a:r>
            <a:endParaRPr lang="en-US" sz="2800" dirty="0">
              <a:solidFill>
                <a:srgbClr val="008E40"/>
              </a:solidFill>
            </a:endParaRPr>
          </a:p>
        </p:txBody>
      </p:sp>
    </p:spTree>
    <p:extLst>
      <p:ext uri="{BB962C8B-B14F-4D97-AF65-F5344CB8AC3E}">
        <p14:creationId xmlns:p14="http://schemas.microsoft.com/office/powerpoint/2010/main" val="542027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3600" dirty="0" smtClean="0"/>
              <a:t>Influences (colonialism, imperialism, trade)</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0" y="2129084"/>
            <a:ext cx="7471317" cy="4643855"/>
          </a:xfrm>
        </p:spPr>
        <p:txBody>
          <a:bodyPr anchor="t">
            <a:normAutofit/>
          </a:bodyPr>
          <a:lstStyle/>
          <a:p>
            <a:pPr algn="just"/>
            <a:r>
              <a:rPr lang="en-US" sz="3200" dirty="0" smtClean="0">
                <a:solidFill>
                  <a:schemeClr val="tx1"/>
                </a:solidFill>
              </a:rPr>
              <a:t>Imposed cultural traits</a:t>
            </a:r>
          </a:p>
          <a:p>
            <a:pPr lvl="2" algn="just"/>
            <a:r>
              <a:rPr lang="en-US" sz="2800" dirty="0" smtClean="0">
                <a:solidFill>
                  <a:schemeClr val="tx1"/>
                </a:solidFill>
              </a:rPr>
              <a:t>Although few formal colonies remain in the world today, the practices left behind by European powers are present in their former colonies.</a:t>
            </a:r>
          </a:p>
          <a:p>
            <a:pPr lvl="2" algn="just"/>
            <a:r>
              <a:rPr lang="en-US" sz="2800" dirty="0" smtClean="0">
                <a:solidFill>
                  <a:srgbClr val="008E40"/>
                </a:solidFill>
              </a:rPr>
              <a:t>Example</a:t>
            </a:r>
            <a:r>
              <a:rPr lang="en-US" sz="2800" dirty="0" smtClean="0">
                <a:solidFill>
                  <a:schemeClr val="tx1"/>
                </a:solidFill>
              </a:rPr>
              <a:t>: the afternoon break for tea, a British tradition, is still practiced in Kenya and India. </a:t>
            </a:r>
            <a:endParaRPr lang="en-US" sz="2800" dirty="0">
              <a:solidFill>
                <a:srgbClr val="008E40"/>
              </a:solidFill>
            </a:endParaRP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595" y="2129084"/>
            <a:ext cx="2866405" cy="4306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16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400" dirty="0" smtClean="0"/>
              <a:t>Religion’s impact on laws and customs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1" y="2129084"/>
            <a:ext cx="8653346" cy="4643855"/>
          </a:xfrm>
        </p:spPr>
        <p:txBody>
          <a:bodyPr anchor="t">
            <a:normAutofit/>
          </a:bodyPr>
          <a:lstStyle/>
          <a:p>
            <a:pPr algn="just"/>
            <a:r>
              <a:rPr lang="en-US" sz="2800" dirty="0" smtClean="0">
                <a:solidFill>
                  <a:schemeClr val="tx1"/>
                </a:solidFill>
              </a:rPr>
              <a:t>Religion predates government and, therefore, is often the source for many present-day laws and punishments.</a:t>
            </a:r>
          </a:p>
          <a:p>
            <a:pPr algn="just"/>
            <a:r>
              <a:rPr lang="en-US" sz="2800" dirty="0" smtClean="0">
                <a:solidFill>
                  <a:schemeClr val="tx1"/>
                </a:solidFill>
              </a:rPr>
              <a:t>Some religions have strict laws that have been adopted fully by some governments.</a:t>
            </a:r>
          </a:p>
          <a:p>
            <a:pPr lvl="2" algn="just"/>
            <a:r>
              <a:rPr lang="en-US" sz="2800" dirty="0" smtClean="0">
                <a:solidFill>
                  <a:srgbClr val="008E40"/>
                </a:solidFill>
              </a:rPr>
              <a:t>Example</a:t>
            </a:r>
            <a:r>
              <a:rPr lang="en-US" sz="2800" dirty="0" smtClean="0">
                <a:solidFill>
                  <a:schemeClr val="tx1"/>
                </a:solidFill>
              </a:rPr>
              <a:t>: Sharia, or Islamic law, is based entirely on the teachings of Islam and has been adopted by some fundamentalist religious groups, such as the Taliban in Afghanistan, as the law of the land.</a:t>
            </a:r>
            <a:endParaRPr lang="en-US" sz="2800" dirty="0">
              <a:solidFill>
                <a:srgbClr val="008E40"/>
              </a:solidFill>
            </a:endParaRPr>
          </a:p>
          <a:p>
            <a:pPr algn="just"/>
            <a:endParaRPr lang="en-US" sz="2400" dirty="0">
              <a:solidFill>
                <a:srgbClr val="008E40"/>
              </a:solidFill>
            </a:endParaRPr>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3572" y="2319453"/>
            <a:ext cx="2535044" cy="3802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82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400" dirty="0" smtClean="0"/>
              <a:t>Religion’s impact on laws and customs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2" y="2129084"/>
            <a:ext cx="7437862" cy="4643855"/>
          </a:xfrm>
        </p:spPr>
        <p:txBody>
          <a:bodyPr anchor="t">
            <a:normAutofit fontScale="92500"/>
          </a:bodyPr>
          <a:lstStyle/>
          <a:p>
            <a:pPr algn="just"/>
            <a:r>
              <a:rPr lang="en-US" sz="3200" dirty="0" smtClean="0">
                <a:solidFill>
                  <a:schemeClr val="tx1"/>
                </a:solidFill>
              </a:rPr>
              <a:t>No highly industrialized countries have fully adopted religious laws but their legal codes often show influence of religion.</a:t>
            </a:r>
          </a:p>
          <a:p>
            <a:pPr algn="just"/>
            <a:r>
              <a:rPr lang="en-US" sz="3200" dirty="0" smtClean="0">
                <a:solidFill>
                  <a:schemeClr val="tx1"/>
                </a:solidFill>
              </a:rPr>
              <a:t>United States: blue laws (laws that restrict certain activities, such as the sale of alcohol on Sundays).</a:t>
            </a:r>
          </a:p>
          <a:p>
            <a:pPr algn="just"/>
            <a:r>
              <a:rPr lang="en-US" sz="3200" dirty="0" smtClean="0">
                <a:solidFill>
                  <a:schemeClr val="tx1"/>
                </a:solidFill>
              </a:rPr>
              <a:t>Colorado (and some other states): all car dealerships must be closed on Sundays.</a:t>
            </a:r>
            <a:endParaRPr lang="en-US" sz="3200" dirty="0">
              <a:solidFill>
                <a:srgbClr val="008E40"/>
              </a:solidFill>
            </a:endParaRPr>
          </a:p>
          <a:p>
            <a:pPr algn="just"/>
            <a:endParaRPr lang="en-US" sz="2800" dirty="0">
              <a:solidFill>
                <a:srgbClr val="008E40"/>
              </a:solidFill>
            </a:endParaRPr>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936" y="2886811"/>
            <a:ext cx="3718878" cy="2789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0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400" dirty="0" smtClean="0"/>
              <a:t>Religion’s impact on laws and customs</a:t>
            </a:r>
            <a:endParaRPr lang="en-US" sz="44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1" y="2129084"/>
            <a:ext cx="11263744" cy="4643855"/>
          </a:xfrm>
        </p:spPr>
        <p:txBody>
          <a:bodyPr anchor="t">
            <a:normAutofit/>
          </a:bodyPr>
          <a:lstStyle/>
          <a:p>
            <a:pPr algn="just"/>
            <a:r>
              <a:rPr lang="en-US" sz="3200" dirty="0" smtClean="0">
                <a:solidFill>
                  <a:schemeClr val="tx1"/>
                </a:solidFill>
              </a:rPr>
              <a:t>In most countries, religious beliefs are more influential as guides to personal behavior.</a:t>
            </a:r>
          </a:p>
          <a:p>
            <a:pPr algn="just"/>
            <a:r>
              <a:rPr lang="en-US" sz="3200" dirty="0" smtClean="0">
                <a:solidFill>
                  <a:schemeClr val="tx1"/>
                </a:solidFill>
              </a:rPr>
              <a:t>Example: what clothes to wear; how to cut your hair; when to pray; when to gather; holy days.</a:t>
            </a:r>
          </a:p>
          <a:p>
            <a:pPr algn="just"/>
            <a:r>
              <a:rPr lang="en-US" sz="3200" dirty="0" smtClean="0">
                <a:solidFill>
                  <a:schemeClr val="tx1"/>
                </a:solidFill>
              </a:rPr>
              <a:t>Food taboos</a:t>
            </a:r>
          </a:p>
          <a:p>
            <a:pPr lvl="2" algn="just"/>
            <a:r>
              <a:rPr lang="en-US" sz="2800" dirty="0" smtClean="0">
                <a:solidFill>
                  <a:schemeClr val="tx1"/>
                </a:solidFill>
              </a:rPr>
              <a:t>Hindus do not eat beef</a:t>
            </a:r>
          </a:p>
          <a:p>
            <a:pPr lvl="2" algn="just"/>
            <a:r>
              <a:rPr lang="en-US" sz="2800" dirty="0" smtClean="0">
                <a:solidFill>
                  <a:schemeClr val="tx1"/>
                </a:solidFill>
              </a:rPr>
              <a:t>Jews and Muslims do not eat pork</a:t>
            </a:r>
          </a:p>
          <a:p>
            <a:pPr algn="just"/>
            <a:endParaRPr lang="en-US" sz="2800" dirty="0">
              <a:solidFill>
                <a:srgbClr val="008E40"/>
              </a:solidFill>
            </a:endParaRPr>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331" y="4003287"/>
            <a:ext cx="3964259" cy="2642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20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1" y="2129084"/>
            <a:ext cx="11263744" cy="4643855"/>
          </a:xfrm>
        </p:spPr>
        <p:txBody>
          <a:bodyPr anchor="t">
            <a:normAutofit fontScale="92500" lnSpcReduction="10000"/>
          </a:bodyPr>
          <a:lstStyle/>
          <a:p>
            <a:pPr algn="just"/>
            <a:r>
              <a:rPr lang="en-US" sz="3200" dirty="0" smtClean="0">
                <a:solidFill>
                  <a:schemeClr val="tx1"/>
                </a:solidFill>
              </a:rPr>
              <a:t>Religion influences how people think about natural features and what people build</a:t>
            </a:r>
          </a:p>
          <a:p>
            <a:pPr algn="just"/>
            <a:r>
              <a:rPr lang="en-US" sz="3200" dirty="0" smtClean="0">
                <a:solidFill>
                  <a:schemeClr val="tx1"/>
                </a:solidFill>
              </a:rPr>
              <a:t>Physical landscape</a:t>
            </a:r>
          </a:p>
          <a:p>
            <a:pPr lvl="2" algn="just"/>
            <a:r>
              <a:rPr lang="en-US" sz="2800" dirty="0" smtClean="0">
                <a:solidFill>
                  <a:schemeClr val="tx1"/>
                </a:solidFill>
              </a:rPr>
              <a:t>Sacred spaces where deities dwell: followers of Shinto view certain mountains and rocks as the homes of spirits</a:t>
            </a:r>
          </a:p>
          <a:p>
            <a:pPr lvl="2" algn="just"/>
            <a:r>
              <a:rPr lang="en-US" sz="2800" dirty="0" smtClean="0">
                <a:solidFill>
                  <a:schemeClr val="tx1"/>
                </a:solidFill>
              </a:rPr>
              <a:t>Other spaces are not sacred but important for what occurred at them: Mt. Sinai is honored by Jews, Christians, and Muslims because they believe it is where God handed the Ten Commandments to Moses</a:t>
            </a:r>
          </a:p>
          <a:p>
            <a:pPr lvl="2" algn="just"/>
            <a:r>
              <a:rPr lang="en-US" sz="2800" dirty="0" smtClean="0">
                <a:solidFill>
                  <a:schemeClr val="tx1"/>
                </a:solidFill>
              </a:rPr>
              <a:t>Some entire cities are sacred: Jerusalem (Israel), Mecca (Saudi Arabia), and Lhasa (Tibet)</a:t>
            </a:r>
            <a:endParaRPr lang="en-US" sz="2800" dirty="0">
              <a:solidFill>
                <a:srgbClr val="008E40"/>
              </a:solidFill>
            </a:endParaRPr>
          </a:p>
        </p:txBody>
      </p:sp>
    </p:spTree>
    <p:extLst>
      <p:ext uri="{BB962C8B-B14F-4D97-AF65-F5344CB8AC3E}">
        <p14:creationId xmlns:p14="http://schemas.microsoft.com/office/powerpoint/2010/main" val="4093671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7201" y="2129084"/>
            <a:ext cx="11263744" cy="4643855"/>
          </a:xfrm>
        </p:spPr>
        <p:txBody>
          <a:bodyPr anchor="t">
            <a:normAutofit/>
          </a:bodyPr>
          <a:lstStyle/>
          <a:p>
            <a:pPr algn="just"/>
            <a:r>
              <a:rPr lang="en-US" sz="3200" dirty="0" smtClean="0">
                <a:solidFill>
                  <a:schemeClr val="tx1"/>
                </a:solidFill>
              </a:rPr>
              <a:t>Cultural landscape</a:t>
            </a:r>
          </a:p>
          <a:p>
            <a:pPr lvl="2" algn="just"/>
            <a:r>
              <a:rPr lang="en-US" sz="2800" dirty="0" smtClean="0">
                <a:solidFill>
                  <a:schemeClr val="tx1"/>
                </a:solidFill>
              </a:rPr>
              <a:t>Sacred physical features are important, but rare. More commonly, beliefs are express through the cultural landscape.</a:t>
            </a:r>
          </a:p>
          <a:p>
            <a:pPr lvl="4" algn="just"/>
            <a:r>
              <a:rPr lang="en-US" sz="2600" dirty="0" smtClean="0">
                <a:solidFill>
                  <a:schemeClr val="tx1"/>
                </a:solidFill>
              </a:rPr>
              <a:t>Memorial spaces to the dead are traditionally close to worship spaces</a:t>
            </a:r>
          </a:p>
          <a:p>
            <a:pPr lvl="4" algn="just"/>
            <a:r>
              <a:rPr lang="en-US" sz="2600" dirty="0" smtClean="0">
                <a:solidFill>
                  <a:schemeClr val="tx1"/>
                </a:solidFill>
              </a:rPr>
              <a:t>Restaurants and food markets often cater to particular religious groups by offering religiously approved food.</a:t>
            </a:r>
          </a:p>
          <a:p>
            <a:pPr lvl="4" algn="just"/>
            <a:r>
              <a:rPr lang="en-US" sz="2600" dirty="0" smtClean="0">
                <a:solidFill>
                  <a:schemeClr val="tx1"/>
                </a:solidFill>
              </a:rPr>
              <a:t>Signs often are written in the language and sometimes the alphabet that reflects the ethnic heritage of the group.</a:t>
            </a:r>
            <a:endParaRPr lang="en-US" sz="2600" dirty="0">
              <a:solidFill>
                <a:srgbClr val="008E40"/>
              </a:solidFill>
            </a:endParaRPr>
          </a:p>
        </p:txBody>
      </p:sp>
    </p:spTree>
    <p:extLst>
      <p:ext uri="{BB962C8B-B14F-4D97-AF65-F5344CB8AC3E}">
        <p14:creationId xmlns:p14="http://schemas.microsoft.com/office/powerpoint/2010/main" val="4170388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122664" y="1805699"/>
            <a:ext cx="8820614" cy="5052301"/>
          </a:xfrm>
        </p:spPr>
        <p:txBody>
          <a:bodyPr anchor="t">
            <a:normAutofit fontScale="92500"/>
          </a:bodyPr>
          <a:lstStyle/>
          <a:p>
            <a:pPr algn="just"/>
            <a:r>
              <a:rPr lang="en-US" sz="3200" dirty="0" smtClean="0">
                <a:solidFill>
                  <a:schemeClr val="tx1"/>
                </a:solidFill>
              </a:rPr>
              <a:t>Architecture - Christianity</a:t>
            </a:r>
          </a:p>
          <a:p>
            <a:pPr lvl="2" algn="just"/>
            <a:r>
              <a:rPr lang="en-US" sz="2800" dirty="0" smtClean="0">
                <a:solidFill>
                  <a:schemeClr val="tx1"/>
                </a:solidFill>
              </a:rPr>
              <a:t>Churches often feature a tall steeple topped by a cross</a:t>
            </a:r>
          </a:p>
          <a:p>
            <a:pPr lvl="2" algn="just"/>
            <a:r>
              <a:rPr lang="en-US" sz="2800" dirty="0" smtClean="0">
                <a:solidFill>
                  <a:schemeClr val="tx1"/>
                </a:solidFill>
              </a:rPr>
              <a:t>They also reflect original architecture style based on environment and available materials.</a:t>
            </a:r>
          </a:p>
          <a:p>
            <a:pPr lvl="4" algn="just"/>
            <a:r>
              <a:rPr lang="en-US" sz="2400" dirty="0" smtClean="0">
                <a:solidFill>
                  <a:schemeClr val="tx1"/>
                </a:solidFill>
              </a:rPr>
              <a:t>Eastern Mediterranean churches have dome-shaped roofs (Roman)</a:t>
            </a:r>
          </a:p>
          <a:p>
            <a:pPr lvl="4" algn="just"/>
            <a:r>
              <a:rPr lang="en-US" sz="2400" dirty="0" smtClean="0">
                <a:solidFill>
                  <a:schemeClr val="tx1"/>
                </a:solidFill>
              </a:rPr>
              <a:t>Northern Europe churches have steep-pitched roofs (snowfall)</a:t>
            </a:r>
          </a:p>
          <a:p>
            <a:pPr lvl="2" algn="just"/>
            <a:r>
              <a:rPr lang="en-US" sz="2600" dirty="0" smtClean="0">
                <a:solidFill>
                  <a:schemeClr val="tx1"/>
                </a:solidFill>
              </a:rPr>
              <a:t>Christians usually bury the dead in cemeteries but they vary greatly. Most are underground, but in New Orleans, where the water table is very high, they are above ground.</a:t>
            </a:r>
            <a:endParaRPr lang="en-US" sz="2600" dirty="0">
              <a:solidFill>
                <a:srgbClr val="008E40"/>
              </a:solidFill>
            </a:endParaRPr>
          </a:p>
        </p:txBody>
      </p:sp>
      <p:pic>
        <p:nvPicPr>
          <p:cNvPr id="6150" name="Picture 6"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956"/>
          <a:stretch/>
        </p:blipFill>
        <p:spPr bwMode="auto">
          <a:xfrm>
            <a:off x="9031815" y="4412877"/>
            <a:ext cx="2876080" cy="1885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815" y="2553629"/>
            <a:ext cx="1332942" cy="1778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4569" r="18220"/>
          <a:stretch/>
        </p:blipFill>
        <p:spPr bwMode="auto">
          <a:xfrm>
            <a:off x="10453294" y="2553629"/>
            <a:ext cx="1454601" cy="1774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3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Essential Question</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2309584"/>
            <a:ext cx="10807244" cy="3974341"/>
          </a:xfrm>
        </p:spPr>
        <p:txBody>
          <a:bodyPr anchor="t">
            <a:normAutofit/>
          </a:bodyPr>
          <a:lstStyle/>
          <a:p>
            <a:r>
              <a:rPr lang="en-US" sz="3600" b="1" dirty="0">
                <a:solidFill>
                  <a:schemeClr val="tx1"/>
                </a:solidFill>
              </a:rPr>
              <a:t>Essential Question</a:t>
            </a:r>
          </a:p>
          <a:p>
            <a:pPr lvl="2"/>
            <a:r>
              <a:rPr lang="en-US" sz="3200" dirty="0">
                <a:solidFill>
                  <a:schemeClr val="tx1"/>
                </a:solidFill>
              </a:rPr>
              <a:t>How do religious and ethnic groups both </a:t>
            </a:r>
            <a:r>
              <a:rPr lang="en-US" sz="3200" i="1" dirty="0">
                <a:solidFill>
                  <a:schemeClr val="tx1"/>
                </a:solidFill>
              </a:rPr>
              <a:t>reflect</a:t>
            </a:r>
            <a:r>
              <a:rPr lang="en-US" sz="3200" dirty="0">
                <a:solidFill>
                  <a:schemeClr val="tx1"/>
                </a:solidFill>
              </a:rPr>
              <a:t> and </a:t>
            </a:r>
            <a:r>
              <a:rPr lang="en-US" sz="3200" i="1" dirty="0">
                <a:solidFill>
                  <a:schemeClr val="tx1"/>
                </a:solidFill>
              </a:rPr>
              <a:t>influence</a:t>
            </a:r>
            <a:r>
              <a:rPr lang="en-US" sz="3200" dirty="0">
                <a:solidFill>
                  <a:schemeClr val="tx1"/>
                </a:solidFill>
              </a:rPr>
              <a:t> the geography of places at different scales?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1561"/>
          <a:stretch/>
        </p:blipFill>
        <p:spPr>
          <a:xfrm>
            <a:off x="9754439" y="4020053"/>
            <a:ext cx="2241376" cy="28575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5273" r="51260"/>
          <a:stretch/>
        </p:blipFill>
        <p:spPr>
          <a:xfrm>
            <a:off x="9754439" y="5980264"/>
            <a:ext cx="1392731" cy="992332"/>
          </a:xfrm>
          <a:prstGeom prst="rect">
            <a:avLst/>
          </a:prstGeom>
        </p:spPr>
      </p:pic>
    </p:spTree>
    <p:extLst>
      <p:ext uri="{BB962C8B-B14F-4D97-AF65-F5344CB8AC3E}">
        <p14:creationId xmlns:p14="http://schemas.microsoft.com/office/powerpoint/2010/main" val="1902601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122664" y="1805699"/>
            <a:ext cx="7147931" cy="5052301"/>
          </a:xfrm>
        </p:spPr>
        <p:txBody>
          <a:bodyPr anchor="t">
            <a:normAutofit/>
          </a:bodyPr>
          <a:lstStyle/>
          <a:p>
            <a:pPr algn="just"/>
            <a:r>
              <a:rPr lang="en-US" sz="3200" dirty="0" smtClean="0">
                <a:solidFill>
                  <a:schemeClr val="tx1"/>
                </a:solidFill>
              </a:rPr>
              <a:t>Architecture - Hinduism</a:t>
            </a:r>
          </a:p>
          <a:p>
            <a:pPr lvl="2" algn="just"/>
            <a:r>
              <a:rPr lang="en-US" sz="2800" dirty="0" smtClean="0">
                <a:solidFill>
                  <a:schemeClr val="tx1"/>
                </a:solidFill>
              </a:rPr>
              <a:t>Temples often have elaborately carved exteriors and thousands of shrines and temples dot the landscape of India.</a:t>
            </a:r>
          </a:p>
          <a:p>
            <a:pPr lvl="2" algn="just"/>
            <a:r>
              <a:rPr lang="en-US" sz="2800" dirty="0" smtClean="0">
                <a:solidFill>
                  <a:schemeClr val="tx1"/>
                </a:solidFill>
              </a:rPr>
              <a:t>Ganges River (sacred) provide pilgrims a place to bathe for the purpose of purification.</a:t>
            </a:r>
          </a:p>
          <a:p>
            <a:pPr lvl="2" algn="just"/>
            <a:r>
              <a:rPr lang="en-US" sz="2800" dirty="0" smtClean="0">
                <a:solidFill>
                  <a:schemeClr val="tx1"/>
                </a:solidFill>
              </a:rPr>
              <a:t>Hindus practice cremation and the ashes are often spread in the </a:t>
            </a:r>
            <a:r>
              <a:rPr lang="en-US" sz="2800" dirty="0">
                <a:solidFill>
                  <a:schemeClr val="tx1"/>
                </a:solidFill>
              </a:rPr>
              <a:t>G</a:t>
            </a:r>
            <a:r>
              <a:rPr lang="en-US" sz="2800" dirty="0" smtClean="0">
                <a:solidFill>
                  <a:schemeClr val="tx1"/>
                </a:solidFill>
              </a:rPr>
              <a:t>anges River (raised concerns about pollution)</a:t>
            </a:r>
          </a:p>
          <a:p>
            <a:pPr lvl="2" algn="just"/>
            <a:endParaRPr lang="en-US" sz="28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278" y="2811798"/>
            <a:ext cx="4551262" cy="3040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7446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7991" y="1805699"/>
            <a:ext cx="7147931" cy="5052301"/>
          </a:xfrm>
        </p:spPr>
        <p:txBody>
          <a:bodyPr anchor="t">
            <a:normAutofit lnSpcReduction="10000"/>
          </a:bodyPr>
          <a:lstStyle/>
          <a:p>
            <a:pPr algn="just"/>
            <a:r>
              <a:rPr lang="en-US" sz="3200" dirty="0" smtClean="0">
                <a:solidFill>
                  <a:schemeClr val="tx1"/>
                </a:solidFill>
              </a:rPr>
              <a:t>Architecture - Buddhism</a:t>
            </a:r>
          </a:p>
          <a:p>
            <a:pPr lvl="2" algn="just"/>
            <a:r>
              <a:rPr lang="en-US" sz="2800" dirty="0" smtClean="0">
                <a:solidFill>
                  <a:schemeClr val="tx1"/>
                </a:solidFill>
              </a:rPr>
              <a:t>Differs widely from place to place, from ethnic group to ethnic group.</a:t>
            </a:r>
          </a:p>
          <a:p>
            <a:pPr lvl="2" algn="just"/>
            <a:r>
              <a:rPr lang="en-US" sz="2800" dirty="0" smtClean="0">
                <a:solidFill>
                  <a:schemeClr val="tx1"/>
                </a:solidFill>
              </a:rPr>
              <a:t>Most Buddhists emphasize meditating and living in harmony with nature.</a:t>
            </a:r>
          </a:p>
          <a:p>
            <a:pPr lvl="2" algn="just"/>
            <a:r>
              <a:rPr lang="en-US" sz="2800" dirty="0" smtClean="0">
                <a:solidFill>
                  <a:schemeClr val="tx1"/>
                </a:solidFill>
              </a:rPr>
              <a:t>Represented in </a:t>
            </a:r>
            <a:r>
              <a:rPr lang="en-US" sz="2800" b="1" dirty="0" smtClean="0">
                <a:solidFill>
                  <a:schemeClr val="tx1"/>
                </a:solidFill>
              </a:rPr>
              <a:t>stupas</a:t>
            </a:r>
            <a:r>
              <a:rPr lang="en-US" sz="2800" dirty="0" smtClean="0">
                <a:solidFill>
                  <a:schemeClr val="tx1"/>
                </a:solidFill>
              </a:rPr>
              <a:t>, structures built to symbolize five aspects of nature – earth, water, fire, air, and space – where people can meditate.</a:t>
            </a:r>
          </a:p>
          <a:p>
            <a:pPr lvl="2" algn="just"/>
            <a:r>
              <a:rPr lang="en-US" sz="2800" dirty="0" smtClean="0">
                <a:solidFill>
                  <a:schemeClr val="tx1"/>
                </a:solidFill>
              </a:rPr>
              <a:t>Burial of the dead is a personal choice.</a:t>
            </a:r>
          </a:p>
          <a:p>
            <a:pPr lvl="2" algn="just"/>
            <a:endParaRPr lang="en-US" sz="2800" dirty="0" smtClean="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578" r="8299"/>
          <a:stretch/>
        </p:blipFill>
        <p:spPr>
          <a:xfrm>
            <a:off x="7602786" y="2642838"/>
            <a:ext cx="4429380" cy="3410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8929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7991" y="1805699"/>
            <a:ext cx="7716643" cy="5052301"/>
          </a:xfrm>
        </p:spPr>
        <p:txBody>
          <a:bodyPr anchor="t">
            <a:normAutofit lnSpcReduction="10000"/>
          </a:bodyPr>
          <a:lstStyle/>
          <a:p>
            <a:pPr algn="just"/>
            <a:r>
              <a:rPr lang="en-US" sz="3200" dirty="0" smtClean="0">
                <a:solidFill>
                  <a:schemeClr val="tx1"/>
                </a:solidFill>
              </a:rPr>
              <a:t>Architecture - Judaism</a:t>
            </a:r>
          </a:p>
          <a:p>
            <a:pPr lvl="2" algn="just"/>
            <a:r>
              <a:rPr lang="en-US" sz="2800" dirty="0" smtClean="0">
                <a:solidFill>
                  <a:schemeClr val="tx1"/>
                </a:solidFill>
              </a:rPr>
              <a:t>Worship in synagogues or temples</a:t>
            </a:r>
          </a:p>
          <a:p>
            <a:pPr lvl="2" algn="just"/>
            <a:r>
              <a:rPr lang="en-US" sz="2800" dirty="0" smtClean="0">
                <a:solidFill>
                  <a:schemeClr val="tx1"/>
                </a:solidFill>
              </a:rPr>
              <a:t>Once concentrated in the Middle East, Jews spread throughout the world because of exile or persecution, or through voluntary migration</a:t>
            </a:r>
          </a:p>
          <a:p>
            <a:pPr lvl="2" algn="just"/>
            <a:r>
              <a:rPr lang="en-US" sz="2800" dirty="0" smtClean="0">
                <a:solidFill>
                  <a:schemeClr val="tx1"/>
                </a:solidFill>
              </a:rPr>
              <a:t>Scattering is called </a:t>
            </a:r>
            <a:r>
              <a:rPr lang="en-US" sz="2800" b="1" dirty="0" smtClean="0">
                <a:solidFill>
                  <a:schemeClr val="tx1"/>
                </a:solidFill>
              </a:rPr>
              <a:t>Diaspora</a:t>
            </a:r>
            <a:endParaRPr lang="en-US" sz="2800" dirty="0" smtClean="0">
              <a:solidFill>
                <a:schemeClr val="tx1"/>
              </a:solidFill>
            </a:endParaRPr>
          </a:p>
          <a:p>
            <a:pPr lvl="2" algn="just"/>
            <a:r>
              <a:rPr lang="en-US" sz="2800" dirty="0" smtClean="0">
                <a:solidFill>
                  <a:schemeClr val="tx1"/>
                </a:solidFill>
              </a:rPr>
              <a:t>Temples vary in size based on population and burial of the dead occurs before sundown on the day following the death.</a:t>
            </a:r>
          </a:p>
          <a:p>
            <a:pPr lvl="2" algn="just"/>
            <a:endParaRPr lang="en-US" sz="28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70" y="4491676"/>
            <a:ext cx="3440574" cy="2279380"/>
          </a:xfrm>
          <a:prstGeom prst="rect">
            <a:avLst/>
          </a:prstGeom>
          <a:ln>
            <a:solidFill>
              <a:schemeClr val="tx1"/>
            </a:solidFill>
          </a:ln>
        </p:spPr>
      </p:pic>
      <p:pic>
        <p:nvPicPr>
          <p:cNvPr id="9218"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3" t="303" r="403" b="34616"/>
          <a:stretch/>
        </p:blipFill>
        <p:spPr bwMode="auto">
          <a:xfrm>
            <a:off x="8617907" y="1958084"/>
            <a:ext cx="2765501" cy="2399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81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7991" y="1805699"/>
            <a:ext cx="7716643" cy="5052301"/>
          </a:xfrm>
        </p:spPr>
        <p:txBody>
          <a:bodyPr anchor="t">
            <a:normAutofit/>
          </a:bodyPr>
          <a:lstStyle/>
          <a:p>
            <a:pPr algn="just"/>
            <a:r>
              <a:rPr lang="en-US" sz="3200" dirty="0" smtClean="0">
                <a:solidFill>
                  <a:schemeClr val="tx1"/>
                </a:solidFill>
              </a:rPr>
              <a:t>Architecture - Islam</a:t>
            </a:r>
          </a:p>
          <a:p>
            <a:pPr lvl="2" algn="just"/>
            <a:r>
              <a:rPr lang="en-US" sz="2800" dirty="0" smtClean="0">
                <a:solidFill>
                  <a:schemeClr val="tx1"/>
                </a:solidFill>
              </a:rPr>
              <a:t>In places where Islam is widely practiced, the mosque is the most prominent structure on the landscape is usually located in the center of the town.</a:t>
            </a:r>
          </a:p>
          <a:p>
            <a:pPr lvl="2" algn="just"/>
            <a:r>
              <a:rPr lang="en-US" sz="2800" dirty="0" smtClean="0">
                <a:solidFill>
                  <a:schemeClr val="tx1"/>
                </a:solidFill>
              </a:rPr>
              <a:t>Mosques have domes surrounded by a few minarets (Arabic for </a:t>
            </a:r>
            <a:r>
              <a:rPr lang="en-US" sz="2800" i="1" dirty="0" smtClean="0">
                <a:solidFill>
                  <a:schemeClr val="tx1"/>
                </a:solidFill>
              </a:rPr>
              <a:t>beacon</a:t>
            </a:r>
            <a:r>
              <a:rPr lang="en-US" sz="2800" dirty="0" smtClean="0">
                <a:solidFill>
                  <a:schemeClr val="tx1"/>
                </a:solidFill>
              </a:rPr>
              <a:t>) from which daily prayer is called.</a:t>
            </a:r>
          </a:p>
          <a:p>
            <a:pPr lvl="2" algn="just"/>
            <a:r>
              <a:rPr lang="en-US" sz="2800" dirty="0" smtClean="0">
                <a:solidFill>
                  <a:schemeClr val="tx1"/>
                </a:solidFill>
              </a:rPr>
              <a:t>Burial is as soon as possible and burials are in cemeteries.</a:t>
            </a:r>
          </a:p>
          <a:p>
            <a:pPr lvl="2" algn="just"/>
            <a:endParaRPr lang="en-US" sz="2800"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172" y="3047629"/>
            <a:ext cx="3527773" cy="2645830"/>
          </a:xfrm>
          <a:prstGeom prst="rect">
            <a:avLst/>
          </a:prstGeom>
          <a:ln>
            <a:solidFill>
              <a:schemeClr val="tx1"/>
            </a:solidFill>
          </a:ln>
        </p:spPr>
      </p:pic>
    </p:spTree>
    <p:extLst>
      <p:ext uri="{BB962C8B-B14F-4D97-AF65-F5344CB8AC3E}">
        <p14:creationId xmlns:p14="http://schemas.microsoft.com/office/powerpoint/2010/main" val="1777551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457201" y="702156"/>
            <a:ext cx="11263744" cy="1013800"/>
          </a:xfrm>
        </p:spPr>
        <p:txBody>
          <a:bodyPr anchor="ctr">
            <a:normAutofit/>
          </a:bodyPr>
          <a:lstStyle/>
          <a:p>
            <a:r>
              <a:rPr lang="en-US" sz="4800" dirty="0" smtClean="0"/>
              <a:t>Religion and the landscape</a:t>
            </a:r>
            <a:endParaRPr lang="en-US" sz="48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367991" y="1805699"/>
            <a:ext cx="6913755" cy="5052301"/>
          </a:xfrm>
        </p:spPr>
        <p:txBody>
          <a:bodyPr anchor="t">
            <a:normAutofit/>
          </a:bodyPr>
          <a:lstStyle/>
          <a:p>
            <a:pPr algn="just"/>
            <a:r>
              <a:rPr lang="en-US" sz="3200" dirty="0" smtClean="0">
                <a:solidFill>
                  <a:schemeClr val="tx1"/>
                </a:solidFill>
              </a:rPr>
              <a:t>Architecture - Shinto</a:t>
            </a:r>
          </a:p>
          <a:p>
            <a:pPr lvl="2" algn="just"/>
            <a:r>
              <a:rPr lang="en-US" sz="2800" dirty="0" smtClean="0">
                <a:solidFill>
                  <a:schemeClr val="tx1"/>
                </a:solidFill>
              </a:rPr>
              <a:t>Cultural hearth in Japan</a:t>
            </a:r>
          </a:p>
          <a:p>
            <a:pPr lvl="2" algn="just"/>
            <a:r>
              <a:rPr lang="en-US" sz="2800" dirty="0" smtClean="0">
                <a:solidFill>
                  <a:schemeClr val="tx1"/>
                </a:solidFill>
              </a:rPr>
              <a:t>Emphasizes honoring one’s ancestors and the relationship between people and nature</a:t>
            </a:r>
          </a:p>
          <a:p>
            <a:pPr lvl="2" algn="just"/>
            <a:r>
              <a:rPr lang="en-US" sz="2800" dirty="0" smtClean="0">
                <a:solidFill>
                  <a:schemeClr val="tx1"/>
                </a:solidFill>
              </a:rPr>
              <a:t>Common landscape: impressive gateway, or tori, to mark the transition from the outside world to a sacred space.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213" y="4380401"/>
            <a:ext cx="3812426" cy="2310330"/>
          </a:xfrm>
          <a:prstGeom prst="rect">
            <a:avLst/>
          </a:prstGeom>
          <a:ln>
            <a:solidFill>
              <a:schemeClr val="tx1"/>
            </a:solidFill>
          </a:ln>
        </p:spPr>
      </p:pic>
      <p:pic>
        <p:nvPicPr>
          <p:cNvPr id="1229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213" y="2105193"/>
            <a:ext cx="3812426" cy="21709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19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3600" dirty="0" smtClean="0"/>
              <a:t>Geographic perspectives – Muslims in the us</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lnSpcReduction="10000"/>
          </a:bodyPr>
          <a:lstStyle/>
          <a:p>
            <a:pPr algn="just"/>
            <a:r>
              <a:rPr lang="en-US" sz="3200" dirty="0" smtClean="0">
                <a:solidFill>
                  <a:schemeClr val="tx1"/>
                </a:solidFill>
              </a:rPr>
              <a:t>Muslims have been in the Americas since Columbus</a:t>
            </a:r>
          </a:p>
          <a:p>
            <a:pPr algn="just"/>
            <a:r>
              <a:rPr lang="en-US" sz="3200" b="1" dirty="0" smtClean="0">
                <a:solidFill>
                  <a:schemeClr val="tx1"/>
                </a:solidFill>
              </a:rPr>
              <a:t>Muslims Among Enslaved Africans</a:t>
            </a:r>
          </a:p>
          <a:p>
            <a:pPr lvl="2" algn="just"/>
            <a:r>
              <a:rPr lang="en-US" sz="2800" dirty="0" smtClean="0">
                <a:solidFill>
                  <a:schemeClr val="tx1"/>
                </a:solidFill>
              </a:rPr>
              <a:t>First concentration of Muslims was in what is now the southeastern US. About 15 percent of the enslaved Africans brought to the Americas were followers of Islam.</a:t>
            </a:r>
          </a:p>
          <a:p>
            <a:pPr algn="just"/>
            <a:r>
              <a:rPr lang="en-US" sz="2800" b="1" dirty="0" smtClean="0">
                <a:solidFill>
                  <a:schemeClr val="tx1"/>
                </a:solidFill>
              </a:rPr>
              <a:t>Migrants to Industrial Cities</a:t>
            </a:r>
          </a:p>
          <a:p>
            <a:pPr lvl="2" algn="just"/>
            <a:r>
              <a:rPr lang="en-US" sz="2800" dirty="0" smtClean="0">
                <a:solidFill>
                  <a:schemeClr val="tx1"/>
                </a:solidFill>
              </a:rPr>
              <a:t>Between 1890 and 1917, a new wave of Muslim immigrants entered the US from Bosnia, Turkey, Syria, and other lands in the Middle East.</a:t>
            </a:r>
            <a:endParaRPr lang="en-US" sz="2800" dirty="0">
              <a:solidFill>
                <a:schemeClr val="tx1"/>
              </a:solidFill>
            </a:endParaRPr>
          </a:p>
        </p:txBody>
      </p:sp>
    </p:spTree>
    <p:extLst>
      <p:ext uri="{BB962C8B-B14F-4D97-AF65-F5344CB8AC3E}">
        <p14:creationId xmlns:p14="http://schemas.microsoft.com/office/powerpoint/2010/main" val="113605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3600" dirty="0" smtClean="0"/>
              <a:t>Geographic perspectives – Muslims in the us</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lnSpcReduction="10000"/>
          </a:bodyPr>
          <a:lstStyle/>
          <a:p>
            <a:pPr algn="just"/>
            <a:r>
              <a:rPr lang="en-US" sz="3200" dirty="0" smtClean="0">
                <a:solidFill>
                  <a:schemeClr val="tx1"/>
                </a:solidFill>
              </a:rPr>
              <a:t>Muslims have been in the Americas since Columbus</a:t>
            </a:r>
          </a:p>
          <a:p>
            <a:pPr algn="just"/>
            <a:r>
              <a:rPr lang="en-US" sz="3200" b="1" dirty="0" smtClean="0">
                <a:solidFill>
                  <a:schemeClr val="tx1"/>
                </a:solidFill>
              </a:rPr>
              <a:t>Muslims Among Enslaved Africans</a:t>
            </a:r>
          </a:p>
          <a:p>
            <a:pPr lvl="2" algn="just"/>
            <a:r>
              <a:rPr lang="en-US" sz="2800" dirty="0" smtClean="0">
                <a:solidFill>
                  <a:schemeClr val="tx1"/>
                </a:solidFill>
              </a:rPr>
              <a:t>First concentration of Muslims was in what is now the southeastern US. About 15 percent of the enslaved Africans brought to the Americas were followers of Islam.</a:t>
            </a:r>
          </a:p>
          <a:p>
            <a:pPr algn="just"/>
            <a:r>
              <a:rPr lang="en-US" sz="2800" b="1" dirty="0" smtClean="0">
                <a:solidFill>
                  <a:schemeClr val="tx1"/>
                </a:solidFill>
              </a:rPr>
              <a:t>Migrants to Industrial Cities</a:t>
            </a:r>
          </a:p>
          <a:p>
            <a:pPr lvl="2" algn="just"/>
            <a:r>
              <a:rPr lang="en-US" sz="2800" dirty="0" smtClean="0">
                <a:solidFill>
                  <a:schemeClr val="tx1"/>
                </a:solidFill>
              </a:rPr>
              <a:t>Between 1890 and 1917, a new wave of Muslim immigrants entered the US from Bosnia, Turkey, Syria, and other lands in the Middle East.</a:t>
            </a:r>
            <a:endParaRPr lang="en-US" sz="2800" dirty="0">
              <a:solidFill>
                <a:schemeClr val="tx1"/>
              </a:solidFill>
            </a:endParaRPr>
          </a:p>
        </p:txBody>
      </p:sp>
    </p:spTree>
    <p:extLst>
      <p:ext uri="{BB962C8B-B14F-4D97-AF65-F5344CB8AC3E}">
        <p14:creationId xmlns:p14="http://schemas.microsoft.com/office/powerpoint/2010/main" val="3076145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3600" dirty="0" smtClean="0"/>
              <a:t>Geographic perspectives – Muslims in the us</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2800" b="1" dirty="0" smtClean="0">
                <a:solidFill>
                  <a:schemeClr val="tx1"/>
                </a:solidFill>
              </a:rPr>
              <a:t>Migrants to Industrial Cities</a:t>
            </a:r>
          </a:p>
          <a:p>
            <a:pPr lvl="2" algn="just"/>
            <a:r>
              <a:rPr lang="en-US" sz="2800" dirty="0" smtClean="0">
                <a:solidFill>
                  <a:schemeClr val="tx1"/>
                </a:solidFill>
              </a:rPr>
              <a:t>Pulled by the lure of industrial jobs, most settled in the growing cities of the North and Midwest.</a:t>
            </a:r>
          </a:p>
          <a:p>
            <a:pPr lvl="2" algn="just"/>
            <a:r>
              <a:rPr lang="en-US" sz="2800" dirty="0" smtClean="0">
                <a:solidFill>
                  <a:schemeClr val="tx1"/>
                </a:solidFill>
              </a:rPr>
              <a:t>Some of the first mosques were founded in small communities in Iowa, Maine, and North Dakota.</a:t>
            </a:r>
          </a:p>
          <a:p>
            <a:pPr lvl="2" algn="just"/>
            <a:r>
              <a:rPr lang="en-US" sz="2800" dirty="0" smtClean="0">
                <a:solidFill>
                  <a:schemeClr val="tx1"/>
                </a:solidFill>
              </a:rPr>
              <a:t>Industrial cities in the 1920s and 1930s also attracted millions of African Americans from the rural South and some joined the Black Muslims (concentrated in New York, Detroit, and Chicago).</a:t>
            </a:r>
          </a:p>
          <a:p>
            <a:pPr lvl="2" algn="just"/>
            <a:r>
              <a:rPr lang="en-US" sz="2800" dirty="0" smtClean="0">
                <a:solidFill>
                  <a:schemeClr val="tx1"/>
                </a:solidFill>
              </a:rPr>
              <a:t>Today, about ¼ of American Muslims are African American.</a:t>
            </a:r>
          </a:p>
        </p:txBody>
      </p:sp>
    </p:spTree>
    <p:extLst>
      <p:ext uri="{BB962C8B-B14F-4D97-AF65-F5344CB8AC3E}">
        <p14:creationId xmlns:p14="http://schemas.microsoft.com/office/powerpoint/2010/main" val="392184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581191" y="702156"/>
            <a:ext cx="11141885" cy="1013800"/>
          </a:xfrm>
        </p:spPr>
        <p:txBody>
          <a:bodyPr anchor="ctr">
            <a:normAutofit/>
          </a:bodyPr>
          <a:lstStyle/>
          <a:p>
            <a:r>
              <a:rPr lang="en-US" sz="3600" dirty="0" smtClean="0"/>
              <a:t>Geographic perspectives – Muslims in the us</a:t>
            </a:r>
            <a:endParaRPr lang="en-US" sz="3600" dirty="0"/>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45477" y="1983658"/>
            <a:ext cx="11277600" cy="4609420"/>
          </a:xfrm>
        </p:spPr>
        <p:txBody>
          <a:bodyPr anchor="t">
            <a:normAutofit/>
          </a:bodyPr>
          <a:lstStyle/>
          <a:p>
            <a:pPr algn="just"/>
            <a:r>
              <a:rPr lang="en-US" sz="2800" b="1" dirty="0" smtClean="0">
                <a:solidFill>
                  <a:schemeClr val="tx1"/>
                </a:solidFill>
              </a:rPr>
              <a:t>Diverse Immigrants</a:t>
            </a:r>
          </a:p>
          <a:p>
            <a:pPr lvl="2" algn="just"/>
            <a:r>
              <a:rPr lang="en-US" sz="2800" dirty="0" smtClean="0">
                <a:solidFill>
                  <a:schemeClr val="tx1"/>
                </a:solidFill>
              </a:rPr>
              <a:t>In recent decades, Muslim immigrants have come from around the world.</a:t>
            </a:r>
          </a:p>
          <a:p>
            <a:pPr lvl="2" algn="just"/>
            <a:r>
              <a:rPr lang="en-US" sz="2800" dirty="0" smtClean="0">
                <a:solidFill>
                  <a:schemeClr val="tx1"/>
                </a:solidFill>
              </a:rPr>
              <a:t>Middle East, South Asia, Nigeria, Indonesia, etc.</a:t>
            </a:r>
          </a:p>
          <a:p>
            <a:pPr lvl="2" algn="just"/>
            <a:r>
              <a:rPr lang="en-US" sz="2800" dirty="0" smtClean="0">
                <a:solidFill>
                  <a:schemeClr val="tx1"/>
                </a:solidFill>
              </a:rPr>
              <a:t>Primary places of settlement have been large urban areas, but increasingly in suburban communities, such as Dearborn, Michigan. </a:t>
            </a:r>
          </a:p>
          <a:p>
            <a:pPr lvl="2" algn="just"/>
            <a:r>
              <a:rPr lang="en-US" sz="2800" dirty="0" smtClean="0">
                <a:solidFill>
                  <a:schemeClr val="tx1"/>
                </a:solidFill>
              </a:rPr>
              <a:t>Today, Muslims constitute about 1 percent of the </a:t>
            </a:r>
            <a:r>
              <a:rPr lang="en-US" sz="2800" smtClean="0">
                <a:solidFill>
                  <a:schemeClr val="tx1"/>
                </a:solidFill>
              </a:rPr>
              <a:t>total population.</a:t>
            </a:r>
            <a:endParaRPr lang="en-US" sz="2800" dirty="0" smtClean="0">
              <a:solidFill>
                <a:schemeClr val="tx1"/>
              </a:solidFill>
            </a:endParaRPr>
          </a:p>
        </p:txBody>
      </p:sp>
    </p:spTree>
    <p:extLst>
      <p:ext uri="{BB962C8B-B14F-4D97-AF65-F5344CB8AC3E}">
        <p14:creationId xmlns:p14="http://schemas.microsoft.com/office/powerpoint/2010/main" val="53702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Learning Objective (3.B.1.A)</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581192" y="1977076"/>
            <a:ext cx="11029616" cy="1649352"/>
          </a:xfrm>
        </p:spPr>
        <p:txBody>
          <a:bodyPr anchor="t">
            <a:normAutofit/>
          </a:bodyPr>
          <a:lstStyle/>
          <a:p>
            <a:pPr algn="just"/>
            <a:r>
              <a:rPr lang="en-US" sz="3200" dirty="0">
                <a:solidFill>
                  <a:schemeClr val="tx1"/>
                </a:solidFill>
              </a:rPr>
              <a:t>By the end of this section, you will </a:t>
            </a:r>
            <a:r>
              <a:rPr lang="en-US" sz="3200" i="1" dirty="0">
                <a:solidFill>
                  <a:schemeClr val="tx1"/>
                </a:solidFill>
              </a:rPr>
              <a:t>be able to </a:t>
            </a:r>
            <a:r>
              <a:rPr lang="en-US" sz="3200" b="1" dirty="0">
                <a:solidFill>
                  <a:schemeClr val="tx1"/>
                </a:solidFill>
              </a:rPr>
              <a:t>explain cultural patterns and landscapes as they vary by place and region.</a:t>
            </a:r>
          </a:p>
          <a:p>
            <a:pPr lvl="3" algn="just"/>
            <a:endParaRPr lang="en-US" sz="3200" dirty="0">
              <a:solidFill>
                <a:schemeClr val="tx1"/>
              </a:solidFill>
            </a:endParaRPr>
          </a:p>
        </p:txBody>
      </p:sp>
      <p:sp>
        <p:nvSpPr>
          <p:cNvPr id="4" name="Rectangle 3"/>
          <p:cNvSpPr/>
          <p:nvPr/>
        </p:nvSpPr>
        <p:spPr>
          <a:xfrm>
            <a:off x="242454" y="3759758"/>
            <a:ext cx="11368353" cy="1569660"/>
          </a:xfrm>
          <a:prstGeom prst="rect">
            <a:avLst/>
          </a:prstGeom>
        </p:spPr>
        <p:txBody>
          <a:bodyPr wrap="square">
            <a:spAutoFit/>
          </a:bodyPr>
          <a:lstStyle/>
          <a:p>
            <a:pPr marL="1242000" lvl="3" indent="-234000" algn="just" defTabSz="457200">
              <a:spcBef>
                <a:spcPct val="20000"/>
              </a:spcBef>
              <a:spcAft>
                <a:spcPts val="600"/>
              </a:spcAft>
              <a:buClr>
                <a:srgbClr val="629DD1"/>
              </a:buClr>
              <a:buSzPct val="92000"/>
              <a:buFont typeface="Wingdings 2" panose="05020102010507070707" pitchFamily="18" charset="2"/>
              <a:buChar char=""/>
            </a:pPr>
            <a:r>
              <a:rPr lang="en-US" sz="3200" dirty="0">
                <a:solidFill>
                  <a:prstClr val="black"/>
                </a:solidFill>
              </a:rPr>
              <a:t>Regional patterns of language, </a:t>
            </a:r>
            <a:r>
              <a:rPr lang="en-US" sz="3200" b="1" dirty="0">
                <a:solidFill>
                  <a:prstClr val="black"/>
                </a:solidFill>
              </a:rPr>
              <a:t>religion</a:t>
            </a:r>
            <a:r>
              <a:rPr lang="en-US" sz="3200" dirty="0">
                <a:solidFill>
                  <a:prstClr val="black"/>
                </a:solidFill>
              </a:rPr>
              <a:t>, and </a:t>
            </a:r>
            <a:r>
              <a:rPr lang="en-US" sz="3200" b="1" dirty="0">
                <a:solidFill>
                  <a:prstClr val="black"/>
                </a:solidFill>
              </a:rPr>
              <a:t>ethnicity</a:t>
            </a:r>
            <a:r>
              <a:rPr lang="en-US" sz="3200" dirty="0">
                <a:solidFill>
                  <a:prstClr val="black"/>
                </a:solidFill>
              </a:rPr>
              <a:t> contribute to a sense of place, enhance place making, and shape the global </a:t>
            </a:r>
            <a:r>
              <a:rPr lang="en-US" sz="3200" i="1" dirty="0">
                <a:solidFill>
                  <a:prstClr val="black"/>
                </a:solidFill>
              </a:rPr>
              <a:t>cultural landscape</a:t>
            </a:r>
            <a:r>
              <a:rPr lang="en-US" sz="3200" dirty="0">
                <a:solidFill>
                  <a:prstClr val="black"/>
                </a:solidFill>
              </a:rPr>
              <a:t>.</a:t>
            </a:r>
          </a:p>
        </p:txBody>
      </p:sp>
    </p:spTree>
    <p:extLst>
      <p:ext uri="{BB962C8B-B14F-4D97-AF65-F5344CB8AC3E}">
        <p14:creationId xmlns:p14="http://schemas.microsoft.com/office/powerpoint/2010/main" val="41310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Cultural landscape</a:t>
            </a:r>
          </a:p>
        </p:txBody>
      </p:sp>
      <p:sp>
        <p:nvSpPr>
          <p:cNvPr id="4" name="Rectangle 3"/>
          <p:cNvSpPr/>
          <p:nvPr/>
        </p:nvSpPr>
        <p:spPr>
          <a:xfrm>
            <a:off x="411823" y="5217083"/>
            <a:ext cx="11368353" cy="1569660"/>
          </a:xfrm>
          <a:prstGeom prst="rect">
            <a:avLst/>
          </a:prstGeom>
        </p:spPr>
        <p:txBody>
          <a:bodyPr wrap="square">
            <a:spAutoFit/>
          </a:bodyPr>
          <a:lstStyle/>
          <a:p>
            <a:pPr marL="327600" lvl="1" indent="-234000" algn="just" defTabSz="457200">
              <a:spcBef>
                <a:spcPct val="20000"/>
              </a:spcBef>
              <a:spcAft>
                <a:spcPts val="600"/>
              </a:spcAft>
              <a:buClr>
                <a:srgbClr val="629DD1"/>
              </a:buClr>
              <a:buSzPct val="92000"/>
              <a:buFont typeface="Wingdings 2" panose="05020102010507070707" pitchFamily="18" charset="2"/>
              <a:buChar char=""/>
            </a:pPr>
            <a:r>
              <a:rPr lang="en-US" sz="3200" dirty="0">
                <a:solidFill>
                  <a:prstClr val="black"/>
                </a:solidFill>
              </a:rPr>
              <a:t>Remember, the cultural landscape refers to the earth’s surface as modified by human action. Naturally occurring phenomena (forests, shorelines, wetlands, mountains) are not included.</a:t>
            </a:r>
          </a:p>
        </p:txBody>
      </p:sp>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39" y="1665239"/>
            <a:ext cx="5595520" cy="3551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Religious and Ethnic Landscapes</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Autofit/>
          </a:bodyPr>
          <a:lstStyle/>
          <a:p>
            <a:pPr algn="just"/>
            <a:r>
              <a:rPr lang="en-US" sz="3600" dirty="0">
                <a:solidFill>
                  <a:schemeClr val="tx1"/>
                </a:solidFill>
              </a:rPr>
              <a:t>Compared to other aspects of culture, religion is relatively resistant to decay over time and distance.</a:t>
            </a:r>
          </a:p>
          <a:p>
            <a:pPr algn="just"/>
            <a:r>
              <a:rPr lang="en-US" sz="3600" dirty="0">
                <a:solidFill>
                  <a:srgbClr val="008E40"/>
                </a:solidFill>
              </a:rPr>
              <a:t>Example: descendants of immigrants may adopt a new language but continue to practice the faith of their ancestors.</a:t>
            </a:r>
          </a:p>
          <a:p>
            <a:pPr algn="just"/>
            <a:r>
              <a:rPr lang="en-US" sz="3600" dirty="0">
                <a:solidFill>
                  <a:srgbClr val="7030A0"/>
                </a:solidFill>
              </a:rPr>
              <a:t>Your goal is to develop strong mental maps of the origins, diffusion, and distribution of major religions and their divisions.</a:t>
            </a:r>
          </a:p>
        </p:txBody>
      </p:sp>
    </p:spTree>
    <p:extLst>
      <p:ext uri="{BB962C8B-B14F-4D97-AF65-F5344CB8AC3E}">
        <p14:creationId xmlns:p14="http://schemas.microsoft.com/office/powerpoint/2010/main" val="377971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p:txBody>
          <a:bodyPr anchor="ctr">
            <a:normAutofit/>
          </a:bodyPr>
          <a:lstStyle/>
          <a:p>
            <a:r>
              <a:rPr lang="en-US" sz="4400" dirty="0"/>
              <a:t>Religion, Ethnicity, and Nationality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456501" y="1945902"/>
            <a:ext cx="11264444" cy="4683498"/>
          </a:xfrm>
        </p:spPr>
        <p:txBody>
          <a:bodyPr anchor="t">
            <a:normAutofit/>
          </a:bodyPr>
          <a:lstStyle/>
          <a:p>
            <a:pPr algn="just"/>
            <a:r>
              <a:rPr lang="en-US" sz="3200" b="1" dirty="0">
                <a:solidFill>
                  <a:srgbClr val="FF6600"/>
                </a:solidFill>
              </a:rPr>
              <a:t>Ethnicity</a:t>
            </a:r>
            <a:r>
              <a:rPr lang="en-US" sz="3200" dirty="0">
                <a:solidFill>
                  <a:srgbClr val="FF6600"/>
                </a:solidFill>
              </a:rPr>
              <a:t> </a:t>
            </a:r>
            <a:r>
              <a:rPr lang="en-US" sz="3200" dirty="0">
                <a:solidFill>
                  <a:schemeClr val="tx1"/>
                </a:solidFill>
              </a:rPr>
              <a:t>refers to a group of people who share characteristics such as ancestry, language, customs, history, and common experiences; based up </a:t>
            </a:r>
            <a:r>
              <a:rPr lang="en-US" sz="3200" u="sng" dirty="0">
                <a:solidFill>
                  <a:schemeClr val="tx1"/>
                </a:solidFill>
              </a:rPr>
              <a:t>group cultural traits</a:t>
            </a:r>
            <a:r>
              <a:rPr lang="en-US" sz="3200" dirty="0">
                <a:solidFill>
                  <a:schemeClr val="tx1"/>
                </a:solidFill>
              </a:rPr>
              <a:t>.</a:t>
            </a:r>
          </a:p>
          <a:p>
            <a:pPr algn="just"/>
            <a:r>
              <a:rPr lang="en-US" sz="3200" b="1" dirty="0">
                <a:solidFill>
                  <a:srgbClr val="FF6600"/>
                </a:solidFill>
              </a:rPr>
              <a:t>Nationality</a:t>
            </a:r>
            <a:r>
              <a:rPr lang="en-US" sz="3200" dirty="0">
                <a:solidFill>
                  <a:srgbClr val="FF6600"/>
                </a:solidFill>
              </a:rPr>
              <a:t> </a:t>
            </a:r>
            <a:r>
              <a:rPr lang="en-US" sz="3200" dirty="0">
                <a:solidFill>
                  <a:schemeClr val="tx1"/>
                </a:solidFill>
              </a:rPr>
              <a:t>describes people’s connection to a particular country.</a:t>
            </a:r>
          </a:p>
          <a:p>
            <a:pPr algn="just"/>
            <a:r>
              <a:rPr lang="en-US" sz="3200" dirty="0">
                <a:solidFill>
                  <a:srgbClr val="008E40"/>
                </a:solidFill>
              </a:rPr>
              <a:t>Example: Russian Jews make up a different ethnicity than Russians in general. Their nationality may be the same but they have different cultural traits (religion).</a:t>
            </a:r>
          </a:p>
        </p:txBody>
      </p:sp>
    </p:spTree>
    <p:extLst>
      <p:ext uri="{BB962C8B-B14F-4D97-AF65-F5344CB8AC3E}">
        <p14:creationId xmlns:p14="http://schemas.microsoft.com/office/powerpoint/2010/main" val="3693559392"/>
      </p:ext>
    </p:extLst>
  </p:cSld>
  <p:clrMapOvr>
    <a:masterClrMapping/>
  </p:clrMapOvr>
</p:sld>
</file>

<file path=ppt/theme/theme1.xml><?xml version="1.0" encoding="utf-8"?>
<a:theme xmlns:a="http://schemas.openxmlformats.org/drawingml/2006/main" name="2_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3_Dividen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1_Dividend">
  <a:themeElements>
    <a:clrScheme name="Custom 1">
      <a:dk1>
        <a:sysClr val="windowText" lastClr="000000"/>
      </a:dk1>
      <a:lt1>
        <a:sysClr val="window" lastClr="FFFFFF"/>
      </a:lt1>
      <a:dk2>
        <a:srgbClr val="505046"/>
      </a:dk2>
      <a:lt2>
        <a:srgbClr val="EEECE1"/>
      </a:lt2>
      <a:accent1>
        <a:srgbClr val="7030A0"/>
      </a:accent1>
      <a:accent2>
        <a:srgbClr val="E3D0F1"/>
      </a:accent2>
      <a:accent3>
        <a:srgbClr val="B64926"/>
      </a:accent3>
      <a:accent4>
        <a:srgbClr val="FAC567"/>
      </a:accent4>
      <a:accent5>
        <a:srgbClr val="CC9900"/>
      </a:accent5>
      <a:accent6>
        <a:srgbClr val="B22600"/>
      </a:accent6>
      <a:hlink>
        <a:srgbClr val="CC9900"/>
      </a:hlink>
      <a:folHlink>
        <a:srgbClr val="66669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9288</TotalTime>
  <Words>3030</Words>
  <Application>Microsoft Office PowerPoint</Application>
  <PresentationFormat>Widescreen</PresentationFormat>
  <Paragraphs>284</Paragraphs>
  <Slides>58</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58</vt:i4>
      </vt:variant>
    </vt:vector>
  </HeadingPairs>
  <TitlesOfParts>
    <vt:vector size="66" baseType="lpstr">
      <vt:lpstr>Calibri</vt:lpstr>
      <vt:lpstr>Cambria</vt:lpstr>
      <vt:lpstr>Symbol</vt:lpstr>
      <vt:lpstr>Wingdings 2</vt:lpstr>
      <vt:lpstr>2_Dividend</vt:lpstr>
      <vt:lpstr>3_Dividend</vt:lpstr>
      <vt:lpstr>Dividend</vt:lpstr>
      <vt:lpstr>1_Dividend</vt:lpstr>
      <vt:lpstr>PowerPoint Presentation</vt:lpstr>
      <vt:lpstr>Unit 3 – Cultural patterns and processes</vt:lpstr>
      <vt:lpstr>Enduring Understanding (3.B)</vt:lpstr>
      <vt:lpstr>PowerPoint Presentation</vt:lpstr>
      <vt:lpstr>Essential Question</vt:lpstr>
      <vt:lpstr>Learning Objective (3.B.1.A)</vt:lpstr>
      <vt:lpstr>Cultural landscape</vt:lpstr>
      <vt:lpstr>Religious and Ethnic Landscapes</vt:lpstr>
      <vt:lpstr>Religion, Ethnicity, and Nationality</vt:lpstr>
      <vt:lpstr>Spatial dimensions of religious/ethnic groups</vt:lpstr>
      <vt:lpstr>Cultural variation by place and region</vt:lpstr>
      <vt:lpstr>Cultural variation by place and region</vt:lpstr>
      <vt:lpstr>Cultural variation by place and region</vt:lpstr>
      <vt:lpstr>Cultural variation by place and region</vt:lpstr>
      <vt:lpstr>Cultural variation by place and region</vt:lpstr>
      <vt:lpstr>Cultural variation by place and region</vt:lpstr>
      <vt:lpstr>Regional Patterns in U.S. Religion</vt:lpstr>
      <vt:lpstr>Regional Patterns in U.S. Religion</vt:lpstr>
      <vt:lpstr>Regional Patterns in U.S. Religion</vt:lpstr>
      <vt:lpstr>Learning objective (3.B.1.c)</vt:lpstr>
      <vt:lpstr>Globalization and religion</vt:lpstr>
      <vt:lpstr>Learning objective (3.B.3)</vt:lpstr>
      <vt:lpstr>Ethnic vs. Universalizing religions</vt:lpstr>
      <vt:lpstr>Ethnic vs. Universalizing religions</vt:lpstr>
      <vt:lpstr>Two Major Eastern Religions</vt:lpstr>
      <vt:lpstr>Two Major Eastern Religions</vt:lpstr>
      <vt:lpstr>PowerPoint Presentation</vt:lpstr>
      <vt:lpstr>Two Major Eastern Religions</vt:lpstr>
      <vt:lpstr>PowerPoint Presentation</vt:lpstr>
      <vt:lpstr>Three Major Middle Eastern Religions</vt:lpstr>
      <vt:lpstr>Three Major Middle Eastern Religions</vt:lpstr>
      <vt:lpstr>PowerPoint Presentation</vt:lpstr>
      <vt:lpstr>Three Major Middle Eastern Religions</vt:lpstr>
      <vt:lpstr>PowerPoint Presentation</vt:lpstr>
      <vt:lpstr>Three Major Middle Eastern Religions</vt:lpstr>
      <vt:lpstr>Religious diffusion and hearths</vt:lpstr>
      <vt:lpstr>Religious diffusion and hearths</vt:lpstr>
      <vt:lpstr>Religious diffusion and hearths</vt:lpstr>
      <vt:lpstr>Religious diffusion and hearths</vt:lpstr>
      <vt:lpstr>Learning objective (3.B.2.C)</vt:lpstr>
      <vt:lpstr>Influences (colonialism, imperialism, trade)</vt:lpstr>
      <vt:lpstr>Influences (colonialism, imperialism, trade)</vt:lpstr>
      <vt:lpstr>Influences (colonialism, imperialism, trade)</vt:lpstr>
      <vt:lpstr>Religion’s impact on laws and customs</vt:lpstr>
      <vt:lpstr>Religion’s impact on laws and customs</vt:lpstr>
      <vt:lpstr>Religion’s impact on laws and customs</vt:lpstr>
      <vt:lpstr>Religion and the landscape</vt:lpstr>
      <vt:lpstr>Religion and the landscape</vt:lpstr>
      <vt:lpstr>Religion and the landscape</vt:lpstr>
      <vt:lpstr>Religion and the landscape</vt:lpstr>
      <vt:lpstr>Religion and the landscape</vt:lpstr>
      <vt:lpstr>Religion and the landscape</vt:lpstr>
      <vt:lpstr>Religion and the landscape</vt:lpstr>
      <vt:lpstr>Religion and the landscape</vt:lpstr>
      <vt:lpstr>Geographic perspectives – Muslims in the us</vt:lpstr>
      <vt:lpstr>Geographic perspectives – Muslims in the us</vt:lpstr>
      <vt:lpstr>Geographic perspectives – Muslims in the us</vt:lpstr>
      <vt:lpstr>Geographic perspectives – Muslims in the us</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Carli B.</dc:creator>
  <cp:lastModifiedBy>Welch, Brian</cp:lastModifiedBy>
  <cp:revision>93</cp:revision>
  <dcterms:created xsi:type="dcterms:W3CDTF">2017-10-11T14:32:03Z</dcterms:created>
  <dcterms:modified xsi:type="dcterms:W3CDTF">2018-08-21T15:02:20Z</dcterms:modified>
</cp:coreProperties>
</file>