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21"/>
  </p:notesMasterIdLst>
  <p:sldIdLst>
    <p:sldId id="257" r:id="rId3"/>
    <p:sldId id="315" r:id="rId4"/>
    <p:sldId id="408" r:id="rId5"/>
    <p:sldId id="409" r:id="rId6"/>
    <p:sldId id="410" r:id="rId7"/>
    <p:sldId id="459" r:id="rId8"/>
    <p:sldId id="460" r:id="rId9"/>
    <p:sldId id="461" r:id="rId10"/>
    <p:sldId id="462" r:id="rId11"/>
    <p:sldId id="463" r:id="rId12"/>
    <p:sldId id="464" r:id="rId13"/>
    <p:sldId id="465" r:id="rId14"/>
    <p:sldId id="466" r:id="rId15"/>
    <p:sldId id="467" r:id="rId16"/>
    <p:sldId id="468" r:id="rId17"/>
    <p:sldId id="469" r:id="rId18"/>
    <p:sldId id="470" r:id="rId19"/>
    <p:sldId id="4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63A7C"/>
    <a:srgbClr val="000066"/>
    <a:srgbClr val="3D3D3D"/>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53" autoAdjust="0"/>
    <p:restoredTop sz="95899" autoAdjust="0"/>
  </p:normalViewPr>
  <p:slideViewPr>
    <p:cSldViewPr snapToGrid="0">
      <p:cViewPr varScale="1">
        <p:scale>
          <a:sx n="64" d="100"/>
          <a:sy n="64" d="100"/>
        </p:scale>
        <p:origin x="93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13640-153C-47B9-B733-0367B6B1766B}" type="datetimeFigureOut">
              <a:rPr lang="en-US" smtClean="0"/>
              <a:t>02/21/2019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D181B-E7A5-4CFE-AC87-76776D9985AB}" type="slidenum">
              <a:rPr lang="en-US" smtClean="0"/>
              <a:t>‹#›</a:t>
            </a:fld>
            <a:endParaRPr lang="en-US"/>
          </a:p>
        </p:txBody>
      </p:sp>
    </p:spTree>
    <p:extLst>
      <p:ext uri="{BB962C8B-B14F-4D97-AF65-F5344CB8AC3E}">
        <p14:creationId xmlns:p14="http://schemas.microsoft.com/office/powerpoint/2010/main" val="387364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DBAC3-9169-40BF-B003-A043C3ADD0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6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7FF12-898E-4818-B425-6C0292AD4D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573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219624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42510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340145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1905141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2166593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1118460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280052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8" name="Footer Placeholder 7"/>
          <p:cNvSpPr>
            <a:spLocks noGrp="1"/>
          </p:cNvSpPr>
          <p:nvPr>
            <p:ph type="ftr" sz="quarter" idx="11"/>
          </p:nvPr>
        </p:nvSpPr>
        <p:spPr/>
        <p:txBody>
          <a:bodyPr/>
          <a:lstStyle/>
          <a:p>
            <a:endParaRPr lang="en-US" dirty="0">
              <a:solidFill>
                <a:srgbClr val="A6B727"/>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136313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4" name="Footer Placeholder 3"/>
          <p:cNvSpPr>
            <a:spLocks noGrp="1"/>
          </p:cNvSpPr>
          <p:nvPr>
            <p:ph type="ftr" sz="quarter" idx="11"/>
          </p:nvPr>
        </p:nvSpPr>
        <p:spPr/>
        <p:txBody>
          <a:bodyPr/>
          <a:lstStyle/>
          <a:p>
            <a:endParaRPr lang="en-US" dirty="0">
              <a:solidFill>
                <a:srgbClr val="A6B727"/>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2738715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3" name="Footer Placeholder 2"/>
          <p:cNvSpPr>
            <a:spLocks noGrp="1"/>
          </p:cNvSpPr>
          <p:nvPr>
            <p:ph type="ftr" sz="quarter" idx="11"/>
          </p:nvPr>
        </p:nvSpPr>
        <p:spPr/>
        <p:txBody>
          <a:bodyPr/>
          <a:lstStyle/>
          <a:p>
            <a:endParaRPr lang="en-US" dirty="0">
              <a:solidFill>
                <a:srgbClr val="A6B727"/>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156975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19477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160371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921626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4276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44512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114493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82434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8" name="Footer Placeholder 7"/>
          <p:cNvSpPr>
            <a:spLocks noGrp="1"/>
          </p:cNvSpPr>
          <p:nvPr>
            <p:ph type="ftr" sz="quarter" idx="11"/>
          </p:nvPr>
        </p:nvSpPr>
        <p:spPr/>
        <p:txBody>
          <a:bodyPr/>
          <a:lstStyle/>
          <a:p>
            <a:endParaRPr lang="en-US" dirty="0">
              <a:solidFill>
                <a:srgbClr val="A6B727"/>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405594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4" name="Footer Placeholder 3"/>
          <p:cNvSpPr>
            <a:spLocks noGrp="1"/>
          </p:cNvSpPr>
          <p:nvPr>
            <p:ph type="ftr" sz="quarter" idx="11"/>
          </p:nvPr>
        </p:nvSpPr>
        <p:spPr/>
        <p:txBody>
          <a:bodyPr/>
          <a:lstStyle/>
          <a:p>
            <a:endParaRPr lang="en-US" dirty="0">
              <a:solidFill>
                <a:srgbClr val="A6B727"/>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291332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3" name="Footer Placeholder 2"/>
          <p:cNvSpPr>
            <a:spLocks noGrp="1"/>
          </p:cNvSpPr>
          <p:nvPr>
            <p:ph type="ftr" sz="quarter" idx="11"/>
          </p:nvPr>
        </p:nvSpPr>
        <p:spPr/>
        <p:txBody>
          <a:bodyPr/>
          <a:lstStyle/>
          <a:p>
            <a:endParaRPr lang="en-US" dirty="0">
              <a:solidFill>
                <a:srgbClr val="A6B727"/>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236010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256165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31289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BFFC00C-26AD-48B2-9813-219222F1974A}" type="datetimeFigureOut">
              <a:rPr lang="en-US" smtClean="0"/>
              <a:t>02/21/2019</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E0F85DB-BD45-4747-ABA3-F0D58816A820}"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850128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BFFC00C-26AD-48B2-9813-219222F1974A}" type="datetimeFigureOut">
              <a:rPr lang="en-US" smtClean="0"/>
              <a:t>02/21/2019</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E0F85DB-BD45-4747-ABA3-F0D58816A820}"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489563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Rectangle 2"/>
          <p:cNvSpPr/>
          <p:nvPr/>
        </p:nvSpPr>
        <p:spPr>
          <a:xfrm>
            <a:off x="451123" y="6021646"/>
            <a:ext cx="11292143" cy="523220"/>
          </a:xfrm>
          <a:prstGeom prst="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This PPT has been created using the information from the AMSCO </a:t>
            </a:r>
            <a:r>
              <a:rPr kumimoji="0" lang="en-US" sz="1400" b="0" i="1" u="none" strike="noStrike" kern="1200" cap="none" spc="0" normalizeH="0" baseline="0" noProof="0" dirty="0">
                <a:ln>
                  <a:noFill/>
                </a:ln>
                <a:solidFill>
                  <a:prstClr val="white"/>
                </a:solidFill>
                <a:effectLst/>
                <a:uLnTx/>
                <a:uFillTx/>
                <a:latin typeface="Cambria" panose="02040503050406030204" pitchFamily="18" charset="0"/>
                <a:ea typeface="+mn-ea"/>
                <a:cs typeface="+mn-cs"/>
              </a:rPr>
              <a:t>Human Geography: Preparing for the Advanced Placement Examination </a:t>
            </a:r>
            <a:r>
              <a:rPr kumimoji="0" lang="en-US" sz="1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book. </a:t>
            </a:r>
            <a:endPar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rPr>
              <a:t>Palmer, David. AMSCO Advanced Placement Human Geography. Perfection Learning, 2019.</a:t>
            </a:r>
            <a:endParaRPr kumimoji="0" lang="en-US" sz="1400" b="0" i="1"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4" name="Rectangle 3"/>
          <p:cNvSpPr/>
          <p:nvPr/>
        </p:nvSpPr>
        <p:spPr>
          <a:xfrm>
            <a:off x="8185304" y="5430358"/>
            <a:ext cx="355796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By: Carli Terrell (Orlando, Florida)</a:t>
            </a:r>
          </a:p>
        </p:txBody>
      </p:sp>
      <p:sp>
        <p:nvSpPr>
          <p:cNvPr id="2" name="Rectangle 1"/>
          <p:cNvSpPr/>
          <p:nvPr/>
        </p:nvSpPr>
        <p:spPr>
          <a:xfrm>
            <a:off x="1908496" y="717380"/>
            <a:ext cx="8372805" cy="4524315"/>
          </a:xfrm>
          <a:prstGeom prst="rect">
            <a:avLst/>
          </a:prstGeom>
          <a:noFill/>
        </p:spPr>
        <p:txBody>
          <a:bodyPr wrap="none" lIns="91440" tIns="45720" rIns="91440" bIns="45720">
            <a:spAutoFit/>
          </a:bodyPr>
          <a:lstStyle/>
          <a:p>
            <a:pPr algn="ctr"/>
            <a:r>
              <a:rPr lang="en-US"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fornian FB" panose="0207040306080B030204" pitchFamily="18" charset="0"/>
              </a:rPr>
              <a:t>Unit 5</a:t>
            </a:r>
          </a:p>
          <a:p>
            <a:pPr algn="ctr"/>
            <a:r>
              <a:rPr lang="en-US" sz="9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fornian FB" panose="0207040306080B030204" pitchFamily="18" charset="0"/>
              </a:rPr>
              <a:t>Agriculture &amp; </a:t>
            </a:r>
          </a:p>
          <a:p>
            <a:pPr algn="ctr"/>
            <a:r>
              <a:rPr lang="en-US" sz="9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fornian FB" panose="0207040306080B030204" pitchFamily="18" charset="0"/>
              </a:rPr>
              <a:t>Rural Land Use</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fornian FB" panose="0207040306080B030204" pitchFamily="18" charset="0"/>
            </a:endParaRPr>
          </a:p>
        </p:txBody>
      </p:sp>
    </p:spTree>
    <p:extLst>
      <p:ext uri="{BB962C8B-B14F-4D97-AF65-F5344CB8AC3E}">
        <p14:creationId xmlns:p14="http://schemas.microsoft.com/office/powerpoint/2010/main" val="144976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g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6" y="108068"/>
            <a:ext cx="11881751" cy="661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92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435" y="1840431"/>
            <a:ext cx="11029616" cy="3539430"/>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800" b="1" u="none" strike="noStrike" kern="1200" cap="none" spc="0" normalizeH="0" noProof="0" dirty="0" smtClean="0">
                <a:ln>
                  <a:noFill/>
                </a:ln>
                <a:effectLst/>
                <a:uLnTx/>
                <a:uFillTx/>
                <a:latin typeface="Cambria" panose="02040503050406030204" pitchFamily="18" charset="0"/>
              </a:rPr>
              <a:t>The Green Revolution - Machinery</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In addition to using hybrids, chemical fertilizers, and pesticides, supporters of the Green Revolution encouraged the transfer of mechanical technology as well.</a:t>
            </a:r>
          </a:p>
          <a:p>
            <a:pPr marL="1371600" lvl="2" indent="-457200" defTabSz="914400">
              <a:buFont typeface="Arial" panose="020B0604020202020204" pitchFamily="34" charset="0"/>
              <a:buChar char="•"/>
              <a:defRPr/>
            </a:pPr>
            <a:r>
              <a:rPr kumimoji="0" lang="en-US" sz="2800" u="none" strike="noStrike" kern="1200" cap="none" spc="0" normalizeH="0" noProof="0" dirty="0" smtClean="0">
                <a:ln>
                  <a:noFill/>
                </a:ln>
                <a:effectLst/>
                <a:uLnTx/>
                <a:uFillTx/>
                <a:latin typeface="Cambria" panose="02040503050406030204" pitchFamily="18" charset="0"/>
              </a:rPr>
              <a:t>Machinery introduced to the developing world included tractors, tillers, broadcast seeders, and grain carts.</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Assisted in production and challenged traditional labor-intensive farming practices.</a:t>
            </a:r>
            <a:endParaRPr kumimoji="0" lang="en-US" sz="2800" u="none" strike="noStrike" kern="1200" cap="none" spc="0" normalizeH="0" noProof="0" dirty="0" smtClean="0">
              <a:ln>
                <a:noFill/>
              </a:ln>
              <a:effectLst/>
              <a:uLnTx/>
              <a:uFillTx/>
              <a:latin typeface="Cambria" panose="02040503050406030204" pitchFamily="18" charset="0"/>
            </a:endParaRPr>
          </a:p>
        </p:txBody>
      </p:sp>
      <p:sp>
        <p:nvSpPr>
          <p:cNvPr id="6" name="Title 1"/>
          <p:cNvSpPr>
            <a:spLocks noGrp="1"/>
          </p:cNvSpPr>
          <p:nvPr>
            <p:ph type="title"/>
          </p:nvPr>
        </p:nvSpPr>
        <p:spPr>
          <a:xfrm>
            <a:off x="581192" y="702156"/>
            <a:ext cx="11029616" cy="1013800"/>
          </a:xfrm>
        </p:spPr>
        <p:txBody>
          <a:bodyPr/>
          <a:lstStyle/>
          <a:p>
            <a:r>
              <a:rPr lang="en-US" sz="4400" dirty="0" smtClean="0">
                <a:solidFill>
                  <a:schemeClr val="accent2">
                    <a:lumMod val="40000"/>
                    <a:lumOff val="60000"/>
                  </a:schemeClr>
                </a:solidFill>
                <a:latin typeface="Cambria" panose="02040503050406030204"/>
              </a:rPr>
              <a:t>The Third Agricultural Revolution</a:t>
            </a:r>
            <a:endParaRPr lang="en-US" dirty="0">
              <a:solidFill>
                <a:schemeClr val="accent2">
                  <a:lumMod val="40000"/>
                  <a:lumOff val="60000"/>
                </a:schemeClr>
              </a:solidFill>
            </a:endParaRPr>
          </a:p>
        </p:txBody>
      </p:sp>
    </p:spTree>
    <p:extLst>
      <p:ext uri="{BB962C8B-B14F-4D97-AF65-F5344CB8AC3E}">
        <p14:creationId xmlns:p14="http://schemas.microsoft.com/office/powerpoint/2010/main" val="1157109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435" y="1840431"/>
            <a:ext cx="11029616" cy="3754874"/>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800" b="1" u="none" strike="noStrike" kern="1200" cap="none" spc="0" normalizeH="0" noProof="0" dirty="0" smtClean="0">
                <a:ln>
                  <a:noFill/>
                </a:ln>
                <a:effectLst/>
                <a:uLnTx/>
                <a:uFillTx/>
                <a:latin typeface="Cambria" panose="02040503050406030204" pitchFamily="18" charset="0"/>
              </a:rPr>
              <a:t>Positive Impacts of the Green Revolution</a:t>
            </a:r>
          </a:p>
          <a:p>
            <a:pPr marL="1371600" lvl="2" indent="-457200" defTabSz="914400">
              <a:lnSpc>
                <a:spcPct val="150000"/>
              </a:lnSpc>
              <a:buFont typeface="Arial" panose="020B0604020202020204" pitchFamily="34" charset="0"/>
              <a:buChar char="•"/>
              <a:defRPr/>
            </a:pPr>
            <a:r>
              <a:rPr lang="en-US" sz="2800" dirty="0" smtClean="0">
                <a:latin typeface="Cambria" panose="02040503050406030204" pitchFamily="18" charset="0"/>
              </a:rPr>
              <a:t>Global food production increased dramatically.</a:t>
            </a:r>
          </a:p>
          <a:p>
            <a:pPr marL="1371600" lvl="2" indent="-457200" defTabSz="914400">
              <a:lnSpc>
                <a:spcPct val="150000"/>
              </a:lnSpc>
              <a:buFont typeface="Arial" panose="020B0604020202020204" pitchFamily="34" charset="0"/>
              <a:buChar char="•"/>
              <a:defRPr/>
            </a:pPr>
            <a:r>
              <a:rPr kumimoji="0" lang="en-US" sz="2800" u="none" strike="noStrike" kern="1200" cap="none" spc="0" normalizeH="0" noProof="0" dirty="0" smtClean="0">
                <a:ln>
                  <a:noFill/>
                </a:ln>
                <a:effectLst/>
                <a:uLnTx/>
                <a:uFillTx/>
                <a:latin typeface="Cambria" panose="02040503050406030204" pitchFamily="18" charset="0"/>
              </a:rPr>
              <a:t>New seed technology, mechanization, pesticides, chemical (manmade) fertilizers, and irrigation </a:t>
            </a:r>
            <a:r>
              <a:rPr kumimoji="0" lang="en-US" sz="2800" i="1" u="none" strike="noStrike" kern="1200" cap="none" spc="0" normalizeH="0" noProof="0" dirty="0" smtClean="0">
                <a:ln>
                  <a:noFill/>
                </a:ln>
                <a:effectLst/>
                <a:uLnTx/>
                <a:uFillTx/>
                <a:latin typeface="Cambria" panose="02040503050406030204" pitchFamily="18" charset="0"/>
              </a:rPr>
              <a:t>increased yields.</a:t>
            </a:r>
            <a:endParaRPr kumimoji="0" lang="en-US" sz="2800" u="none" strike="noStrike" kern="1200" cap="none" spc="0" normalizeH="0" noProof="0" dirty="0" smtClean="0">
              <a:ln>
                <a:noFill/>
              </a:ln>
              <a:effectLst/>
              <a:uLnTx/>
              <a:uFillTx/>
              <a:latin typeface="Cambria" panose="02040503050406030204" pitchFamily="18" charset="0"/>
            </a:endParaRPr>
          </a:p>
          <a:p>
            <a:pPr marL="1371600" lvl="2" indent="-457200" defTabSz="914400">
              <a:lnSpc>
                <a:spcPct val="150000"/>
              </a:lnSpc>
              <a:buFont typeface="Arial" panose="020B0604020202020204" pitchFamily="34" charset="0"/>
              <a:buChar char="•"/>
              <a:defRPr/>
            </a:pPr>
            <a:r>
              <a:rPr lang="en-US" sz="2800" dirty="0" smtClean="0">
                <a:latin typeface="Cambria" panose="02040503050406030204" pitchFamily="18" charset="0"/>
              </a:rPr>
              <a:t>Increased yields led to reduced hunger, lower death rates, and a growing population in many parts of the developing world.</a:t>
            </a:r>
            <a:endParaRPr kumimoji="0" lang="en-US" sz="2800" u="none" strike="noStrike" kern="1200" cap="none" spc="0" normalizeH="0" noProof="0" dirty="0" smtClean="0">
              <a:ln>
                <a:noFill/>
              </a:ln>
              <a:effectLst/>
              <a:uLnTx/>
              <a:uFillTx/>
              <a:latin typeface="Cambria" panose="02040503050406030204" pitchFamily="18" charset="0"/>
            </a:endParaRPr>
          </a:p>
        </p:txBody>
      </p:sp>
      <p:sp>
        <p:nvSpPr>
          <p:cNvPr id="6" name="Title 1"/>
          <p:cNvSpPr>
            <a:spLocks noGrp="1"/>
          </p:cNvSpPr>
          <p:nvPr>
            <p:ph type="title"/>
          </p:nvPr>
        </p:nvSpPr>
        <p:spPr>
          <a:xfrm>
            <a:off x="581192" y="702156"/>
            <a:ext cx="11029616" cy="1013800"/>
          </a:xfrm>
        </p:spPr>
        <p:txBody>
          <a:bodyPr/>
          <a:lstStyle/>
          <a:p>
            <a:r>
              <a:rPr lang="en-US" sz="4400" dirty="0" smtClean="0">
                <a:solidFill>
                  <a:schemeClr val="accent2">
                    <a:lumMod val="40000"/>
                    <a:lumOff val="60000"/>
                  </a:schemeClr>
                </a:solidFill>
                <a:latin typeface="Cambria" panose="02040503050406030204"/>
              </a:rPr>
              <a:t>The Third Agricultural Revolution</a:t>
            </a:r>
            <a:endParaRPr lang="en-US" dirty="0">
              <a:solidFill>
                <a:schemeClr val="accent2">
                  <a:lumMod val="40000"/>
                  <a:lumOff val="60000"/>
                </a:schemeClr>
              </a:solidFill>
            </a:endParaRPr>
          </a:p>
        </p:txBody>
      </p:sp>
    </p:spTree>
    <p:extLst>
      <p:ext uri="{BB962C8B-B14F-4D97-AF65-F5344CB8AC3E}">
        <p14:creationId xmlns:p14="http://schemas.microsoft.com/office/powerpoint/2010/main" val="3155305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435" y="1840431"/>
            <a:ext cx="11029616" cy="4401205"/>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800" b="1" u="none" strike="noStrike" kern="1200" cap="none" spc="0" normalizeH="0" noProof="0" dirty="0" smtClean="0">
                <a:ln>
                  <a:noFill/>
                </a:ln>
                <a:effectLst/>
                <a:uLnTx/>
                <a:uFillTx/>
                <a:latin typeface="Cambria" panose="02040503050406030204" pitchFamily="18" charset="0"/>
              </a:rPr>
              <a:t>Positive Impacts – Higher Yields</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The Green Revolution was most successful in Latin America, South Asia, East Asia, and Southeast Asia. </a:t>
            </a:r>
          </a:p>
          <a:p>
            <a:pPr marL="1371600" lvl="2" indent="-457200" defTabSz="914400">
              <a:buFont typeface="Arial" panose="020B0604020202020204" pitchFamily="34" charset="0"/>
              <a:buChar char="•"/>
              <a:defRPr/>
            </a:pPr>
            <a:r>
              <a:rPr kumimoji="0" lang="en-US" sz="2800" u="none" strike="noStrike" kern="1200" cap="none" spc="0" normalizeH="0" noProof="0" dirty="0" smtClean="0">
                <a:ln>
                  <a:noFill/>
                </a:ln>
                <a:effectLst/>
                <a:uLnTx/>
                <a:uFillTx/>
                <a:latin typeface="Cambria" panose="02040503050406030204" pitchFamily="18" charset="0"/>
              </a:rPr>
              <a:t>India went from being an importer of wheat to harvesting a surplus of wheat within a few decades after WWII curbing hunger in the country.</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By the year 2010, The World Bank estimated that 80% of the developing world had an adequate diet.</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From 1960 to 2000, it was reported that wheat yield increased by 208%, corn by 157%, rice by 109% and potatoes by 78%.</a:t>
            </a:r>
            <a:endParaRPr kumimoji="0" lang="en-US" sz="2800" u="none" strike="noStrike" kern="1200" cap="none" spc="0" normalizeH="0" noProof="0" dirty="0" smtClean="0">
              <a:ln>
                <a:noFill/>
              </a:ln>
              <a:effectLst/>
              <a:uLnTx/>
              <a:uFillTx/>
              <a:latin typeface="Cambria" panose="02040503050406030204" pitchFamily="18" charset="0"/>
            </a:endParaRPr>
          </a:p>
        </p:txBody>
      </p:sp>
      <p:sp>
        <p:nvSpPr>
          <p:cNvPr id="6" name="Title 1"/>
          <p:cNvSpPr>
            <a:spLocks noGrp="1"/>
          </p:cNvSpPr>
          <p:nvPr>
            <p:ph type="title"/>
          </p:nvPr>
        </p:nvSpPr>
        <p:spPr>
          <a:xfrm>
            <a:off x="581192" y="702156"/>
            <a:ext cx="11029616" cy="1013800"/>
          </a:xfrm>
        </p:spPr>
        <p:txBody>
          <a:bodyPr/>
          <a:lstStyle/>
          <a:p>
            <a:r>
              <a:rPr lang="en-US" sz="4400" dirty="0" smtClean="0">
                <a:solidFill>
                  <a:schemeClr val="accent2">
                    <a:lumMod val="40000"/>
                    <a:lumOff val="60000"/>
                  </a:schemeClr>
                </a:solidFill>
                <a:latin typeface="Cambria" panose="02040503050406030204"/>
              </a:rPr>
              <a:t>The Third Agricultural Revolution</a:t>
            </a:r>
            <a:endParaRPr lang="en-US" dirty="0">
              <a:solidFill>
                <a:schemeClr val="accent2">
                  <a:lumMod val="40000"/>
                  <a:lumOff val="60000"/>
                </a:schemeClr>
              </a:solidFill>
            </a:endParaRPr>
          </a:p>
        </p:txBody>
      </p:sp>
    </p:spTree>
    <p:extLst>
      <p:ext uri="{BB962C8B-B14F-4D97-AF65-F5344CB8AC3E}">
        <p14:creationId xmlns:p14="http://schemas.microsoft.com/office/powerpoint/2010/main" val="3781492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435" y="1840431"/>
            <a:ext cx="11029616" cy="4832092"/>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800" b="1" u="none" strike="noStrike" kern="1200" cap="none" spc="0" normalizeH="0" noProof="0" dirty="0" smtClean="0">
                <a:ln>
                  <a:noFill/>
                </a:ln>
                <a:effectLst/>
                <a:uLnTx/>
                <a:uFillTx/>
                <a:latin typeface="Cambria" panose="02040503050406030204" pitchFamily="18" charset="0"/>
              </a:rPr>
              <a:t>Positive Impacts – Money for Research and Business</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The Green Revolution helped to create high rates of investment in both the public and private sectors.</a:t>
            </a:r>
          </a:p>
          <a:p>
            <a:pPr marL="1371600" lvl="2" indent="-457200" defTabSz="914400">
              <a:buFont typeface="Arial" panose="020B0604020202020204" pitchFamily="34" charset="0"/>
              <a:buChar char="•"/>
              <a:defRPr/>
            </a:pPr>
            <a:r>
              <a:rPr kumimoji="0" lang="en-US" sz="2800" u="none" strike="noStrike" kern="1200" cap="none" spc="0" normalizeH="0" noProof="0" dirty="0" smtClean="0">
                <a:ln>
                  <a:noFill/>
                </a:ln>
                <a:effectLst/>
                <a:uLnTx/>
                <a:uFillTx/>
                <a:latin typeface="Cambria" panose="02040503050406030204" pitchFamily="18" charset="0"/>
              </a:rPr>
              <a:t>Using grant money, many US universities and other developed countries were able to research seed hybridization, fertilizers, and pesticides.</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The research was then used by for-profit corporations to create and market the products used by farmers.</a:t>
            </a:r>
          </a:p>
          <a:p>
            <a:pPr marL="1371600" lvl="2" indent="-457200" defTabSz="914400">
              <a:buFont typeface="Arial" panose="020B0604020202020204" pitchFamily="34" charset="0"/>
              <a:buChar char="•"/>
              <a:defRPr/>
            </a:pPr>
            <a:r>
              <a:rPr kumimoji="0" lang="en-US" sz="2800" u="none" strike="noStrike" kern="1200" cap="none" spc="0" normalizeH="0" noProof="0" dirty="0" smtClean="0">
                <a:ln>
                  <a:noFill/>
                </a:ln>
                <a:effectLst/>
                <a:uLnTx/>
                <a:uFillTx/>
                <a:latin typeface="Cambria" panose="02040503050406030204" pitchFamily="18" charset="0"/>
              </a:rPr>
              <a:t>Ultimately, it benefited hungry people in poor regions and financially benefited universities and corporations in more prosperous regions.</a:t>
            </a:r>
          </a:p>
        </p:txBody>
      </p:sp>
      <p:sp>
        <p:nvSpPr>
          <p:cNvPr id="6" name="Title 1"/>
          <p:cNvSpPr>
            <a:spLocks noGrp="1"/>
          </p:cNvSpPr>
          <p:nvPr>
            <p:ph type="title"/>
          </p:nvPr>
        </p:nvSpPr>
        <p:spPr>
          <a:xfrm>
            <a:off x="581192" y="702156"/>
            <a:ext cx="11029616" cy="1013800"/>
          </a:xfrm>
        </p:spPr>
        <p:txBody>
          <a:bodyPr/>
          <a:lstStyle/>
          <a:p>
            <a:r>
              <a:rPr lang="en-US" sz="4400" dirty="0" smtClean="0">
                <a:solidFill>
                  <a:schemeClr val="accent2">
                    <a:lumMod val="40000"/>
                    <a:lumOff val="60000"/>
                  </a:schemeClr>
                </a:solidFill>
                <a:latin typeface="Cambria" panose="02040503050406030204"/>
              </a:rPr>
              <a:t>The Third Agricultural Revolution</a:t>
            </a:r>
            <a:endParaRPr lang="en-US" dirty="0">
              <a:solidFill>
                <a:schemeClr val="accent2">
                  <a:lumMod val="40000"/>
                  <a:lumOff val="60000"/>
                </a:schemeClr>
              </a:solidFill>
            </a:endParaRPr>
          </a:p>
        </p:txBody>
      </p:sp>
    </p:spTree>
    <p:extLst>
      <p:ext uri="{BB962C8B-B14F-4D97-AF65-F5344CB8AC3E}">
        <p14:creationId xmlns:p14="http://schemas.microsoft.com/office/powerpoint/2010/main" val="1847211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435" y="1840431"/>
            <a:ext cx="11029616" cy="3970318"/>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800" b="1" u="none" strike="noStrike" kern="1200" cap="none" spc="0" normalizeH="0" noProof="0" dirty="0" smtClean="0">
                <a:ln>
                  <a:noFill/>
                </a:ln>
                <a:effectLst/>
                <a:uLnTx/>
                <a:uFillTx/>
                <a:latin typeface="Cambria" panose="02040503050406030204" pitchFamily="18" charset="0"/>
              </a:rPr>
              <a:t>Positive Impacts – Food Prices</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Higher yields and increased production led to falling food prices.</a:t>
            </a:r>
          </a:p>
          <a:p>
            <a:pPr marL="1371600" lvl="2" indent="-457200" defTabSz="914400">
              <a:buFont typeface="Arial" panose="020B0604020202020204" pitchFamily="34" charset="0"/>
              <a:buChar char="•"/>
              <a:defRPr/>
            </a:pPr>
            <a:r>
              <a:rPr kumimoji="0" lang="en-US" sz="2800" u="none" strike="noStrike" kern="1200" cap="none" spc="0" normalizeH="0" noProof="0" dirty="0" smtClean="0">
                <a:ln>
                  <a:noFill/>
                </a:ln>
                <a:effectLst/>
                <a:uLnTx/>
                <a:uFillTx/>
                <a:latin typeface="Cambria" panose="02040503050406030204" pitchFamily="18" charset="0"/>
              </a:rPr>
              <a:t>As supply of wheat, corn, and rice increased, the prices dropped.</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More food at affordable prices helped ease economic stress of hunger and famine on governments and economic systems in the developing world.</a:t>
            </a:r>
          </a:p>
          <a:p>
            <a:pPr marL="1371600" lvl="2" indent="-457200" defTabSz="914400">
              <a:buFont typeface="Arial" panose="020B0604020202020204" pitchFamily="34" charset="0"/>
              <a:buChar char="•"/>
              <a:defRPr/>
            </a:pPr>
            <a:r>
              <a:rPr kumimoji="0" lang="en-US" sz="2800" u="none" strike="noStrike" kern="1200" cap="none" spc="0" normalizeH="0" noProof="0" dirty="0" smtClean="0">
                <a:ln>
                  <a:noFill/>
                </a:ln>
                <a:effectLst/>
                <a:uLnTx/>
                <a:uFillTx/>
                <a:latin typeface="Cambria" panose="02040503050406030204" pitchFamily="18" charset="0"/>
              </a:rPr>
              <a:t>However, in 2005, global food prices began to climb.</a:t>
            </a:r>
          </a:p>
        </p:txBody>
      </p:sp>
      <p:sp>
        <p:nvSpPr>
          <p:cNvPr id="6" name="Title 1"/>
          <p:cNvSpPr>
            <a:spLocks noGrp="1"/>
          </p:cNvSpPr>
          <p:nvPr>
            <p:ph type="title"/>
          </p:nvPr>
        </p:nvSpPr>
        <p:spPr>
          <a:xfrm>
            <a:off x="581192" y="702156"/>
            <a:ext cx="11029616" cy="1013800"/>
          </a:xfrm>
        </p:spPr>
        <p:txBody>
          <a:bodyPr/>
          <a:lstStyle/>
          <a:p>
            <a:r>
              <a:rPr lang="en-US" sz="4400" dirty="0" smtClean="0">
                <a:solidFill>
                  <a:schemeClr val="accent2">
                    <a:lumMod val="40000"/>
                    <a:lumOff val="60000"/>
                  </a:schemeClr>
                </a:solidFill>
                <a:latin typeface="Cambria" panose="02040503050406030204"/>
              </a:rPr>
              <a:t>The Third Agricultural Revolution</a:t>
            </a:r>
            <a:endParaRPr lang="en-US" dirty="0">
              <a:solidFill>
                <a:schemeClr val="accent2">
                  <a:lumMod val="40000"/>
                  <a:lumOff val="60000"/>
                </a:schemeClr>
              </a:solidFill>
            </a:endParaRPr>
          </a:p>
        </p:txBody>
      </p:sp>
    </p:spTree>
    <p:extLst>
      <p:ext uri="{BB962C8B-B14F-4D97-AF65-F5344CB8AC3E}">
        <p14:creationId xmlns:p14="http://schemas.microsoft.com/office/powerpoint/2010/main" val="856039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3083" y="1688660"/>
            <a:ext cx="11645186" cy="5262979"/>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800" b="1" u="none" strike="noStrike" kern="1200" cap="none" spc="0" normalizeH="0" noProof="0" dirty="0" smtClean="0">
                <a:ln>
                  <a:noFill/>
                </a:ln>
                <a:effectLst/>
                <a:uLnTx/>
                <a:uFillTx/>
                <a:latin typeface="Cambria" panose="02040503050406030204" pitchFamily="18" charset="0"/>
              </a:rPr>
              <a:t>Negative Impacts of the Green Revolution</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Like all large and rapid change, the Green Revolution had some negative consequences.</a:t>
            </a:r>
          </a:p>
          <a:p>
            <a:pPr marL="1371600" lvl="2" indent="-457200" defTabSz="914400">
              <a:buFont typeface="Arial" panose="020B0604020202020204" pitchFamily="34" charset="0"/>
              <a:buChar char="•"/>
              <a:defRPr/>
            </a:pPr>
            <a:r>
              <a:rPr kumimoji="0" lang="en-US" sz="2800" u="none" strike="noStrike" kern="1200" cap="none" spc="0" normalizeH="0" noProof="0" dirty="0" smtClean="0">
                <a:ln>
                  <a:noFill/>
                </a:ln>
                <a:effectLst/>
                <a:uLnTx/>
                <a:uFillTx/>
                <a:latin typeface="Cambria" panose="02040503050406030204" pitchFamily="18" charset="0"/>
              </a:rPr>
              <a:t>Environmental damage</a:t>
            </a:r>
          </a:p>
          <a:p>
            <a:pPr marL="2286000" lvl="4" indent="-457200" defTabSz="914400">
              <a:buFont typeface="Arial" panose="020B0604020202020204" pitchFamily="34" charset="0"/>
              <a:buChar char="•"/>
              <a:defRPr/>
            </a:pPr>
            <a:r>
              <a:rPr lang="en-US" sz="2800" dirty="0" smtClean="0">
                <a:latin typeface="Cambria" panose="02040503050406030204" pitchFamily="18" charset="0"/>
              </a:rPr>
              <a:t>Double cropping and aggressive irrigation led to soil erosion</a:t>
            </a:r>
          </a:p>
          <a:p>
            <a:pPr marL="2286000" lvl="4" indent="-457200" defTabSz="914400">
              <a:buFont typeface="Arial" panose="020B0604020202020204" pitchFamily="34" charset="0"/>
              <a:buChar char="•"/>
              <a:defRPr/>
            </a:pPr>
            <a:r>
              <a:rPr kumimoji="0" lang="en-US" sz="2800" u="none" strike="noStrike" kern="1200" cap="none" spc="0" normalizeH="0" noProof="0" dirty="0" smtClean="0">
                <a:ln>
                  <a:noFill/>
                </a:ln>
                <a:effectLst/>
                <a:uLnTx/>
                <a:uFillTx/>
                <a:latin typeface="Cambria" panose="02040503050406030204" pitchFamily="18" charset="0"/>
              </a:rPr>
              <a:t>Chemicals led to potentially hazardous runoff into streams, rivers and lakes impacting ecosystems, habitats, and communities.</a:t>
            </a:r>
          </a:p>
          <a:p>
            <a:pPr marL="2286000" lvl="4" indent="-457200" defTabSz="914400">
              <a:buFont typeface="Arial" panose="020B0604020202020204" pitchFamily="34" charset="0"/>
              <a:buChar char="•"/>
              <a:defRPr/>
            </a:pPr>
            <a:r>
              <a:rPr lang="en-US" sz="2800" dirty="0" smtClean="0">
                <a:latin typeface="Cambria" panose="02040503050406030204" pitchFamily="18" charset="0"/>
              </a:rPr>
              <a:t>Increased fossil-based fuel for machines increased air, water, and sound pollution</a:t>
            </a:r>
            <a:endParaRPr kumimoji="0" lang="en-US" sz="2800" u="none" strike="noStrike" kern="1200" cap="none" spc="0" normalizeH="0" noProof="0" dirty="0" smtClean="0">
              <a:ln>
                <a:noFill/>
              </a:ln>
              <a:effectLst/>
              <a:uLnTx/>
              <a:uFillTx/>
              <a:latin typeface="Cambria" panose="02040503050406030204" pitchFamily="18" charset="0"/>
            </a:endParaRPr>
          </a:p>
          <a:p>
            <a:pPr marL="1371600" lvl="2" indent="-457200" defTabSz="914400">
              <a:buFont typeface="Arial" panose="020B0604020202020204" pitchFamily="34" charset="0"/>
              <a:buChar char="•"/>
              <a:defRPr/>
            </a:pPr>
            <a:r>
              <a:rPr lang="en-US" sz="2800" dirty="0" smtClean="0">
                <a:latin typeface="Cambria" panose="02040503050406030204" pitchFamily="18" charset="0"/>
              </a:rPr>
              <a:t>Lack of sustained investment</a:t>
            </a:r>
          </a:p>
          <a:p>
            <a:pPr marL="1371600" lvl="2" indent="-457200" defTabSz="914400">
              <a:buFont typeface="Arial" panose="020B0604020202020204" pitchFamily="34" charset="0"/>
              <a:buChar char="•"/>
              <a:defRPr/>
            </a:pPr>
            <a:r>
              <a:rPr kumimoji="0" lang="en-US" sz="2800" u="none" strike="noStrike" kern="1200" cap="none" spc="0" normalizeH="0" noProof="0" dirty="0" smtClean="0">
                <a:ln>
                  <a:noFill/>
                </a:ln>
                <a:effectLst/>
                <a:uLnTx/>
                <a:uFillTx/>
                <a:latin typeface="Cambria" panose="02040503050406030204" pitchFamily="18" charset="0"/>
              </a:rPr>
              <a:t>Disregard for local needs</a:t>
            </a:r>
          </a:p>
        </p:txBody>
      </p:sp>
      <p:sp>
        <p:nvSpPr>
          <p:cNvPr id="6" name="Title 1"/>
          <p:cNvSpPr>
            <a:spLocks noGrp="1"/>
          </p:cNvSpPr>
          <p:nvPr>
            <p:ph type="title"/>
          </p:nvPr>
        </p:nvSpPr>
        <p:spPr>
          <a:xfrm>
            <a:off x="581192" y="702156"/>
            <a:ext cx="11029616" cy="1013800"/>
          </a:xfrm>
        </p:spPr>
        <p:txBody>
          <a:bodyPr/>
          <a:lstStyle/>
          <a:p>
            <a:r>
              <a:rPr lang="en-US" sz="4400" dirty="0" smtClean="0">
                <a:solidFill>
                  <a:schemeClr val="accent2">
                    <a:lumMod val="40000"/>
                    <a:lumOff val="60000"/>
                  </a:schemeClr>
                </a:solidFill>
                <a:latin typeface="Cambria" panose="02040503050406030204"/>
              </a:rPr>
              <a:t>The Third Agricultural Revolution</a:t>
            </a:r>
            <a:endParaRPr lang="en-US" dirty="0">
              <a:solidFill>
                <a:schemeClr val="accent2">
                  <a:lumMod val="40000"/>
                  <a:lumOff val="60000"/>
                </a:schemeClr>
              </a:solidFill>
            </a:endParaRPr>
          </a:p>
        </p:txBody>
      </p:sp>
    </p:spTree>
    <p:extLst>
      <p:ext uri="{BB962C8B-B14F-4D97-AF65-F5344CB8AC3E}">
        <p14:creationId xmlns:p14="http://schemas.microsoft.com/office/powerpoint/2010/main" val="451291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435" y="1840431"/>
            <a:ext cx="11029616" cy="4401205"/>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800" b="1" u="none" strike="noStrike" kern="1200" cap="none" spc="0" normalizeH="0" noProof="0" dirty="0" smtClean="0">
                <a:ln>
                  <a:noFill/>
                </a:ln>
                <a:effectLst/>
                <a:uLnTx/>
                <a:uFillTx/>
                <a:latin typeface="Cambria" panose="02040503050406030204" pitchFamily="18" charset="0"/>
              </a:rPr>
              <a:t>Impact on Gender Roles</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Many participating countries had traditional economies where subsistence farming is the cornerstone of economic activity.</a:t>
            </a:r>
          </a:p>
          <a:p>
            <a:pPr marL="1371600" lvl="2" indent="-457200" defTabSz="914400">
              <a:buFont typeface="Arial" panose="020B0604020202020204" pitchFamily="34" charset="0"/>
              <a:buChar char="•"/>
              <a:defRPr/>
            </a:pPr>
            <a:r>
              <a:rPr kumimoji="0" lang="en-US" sz="2800" u="none" strike="noStrike" kern="1200" cap="none" spc="0" normalizeH="0" noProof="0" dirty="0" smtClean="0">
                <a:ln>
                  <a:noFill/>
                </a:ln>
                <a:effectLst/>
                <a:uLnTx/>
                <a:uFillTx/>
                <a:latin typeface="Cambria" panose="02040503050406030204" pitchFamily="18" charset="0"/>
              </a:rPr>
              <a:t>Much of the farming labor is performed by women while men dominate societies.</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Therefore, it was the men who benefited from the Green Revolution and were given decision-making powers. </a:t>
            </a:r>
          </a:p>
          <a:p>
            <a:pPr marL="1371600" lvl="2" indent="-457200" defTabSz="914400">
              <a:buFont typeface="Arial" panose="020B0604020202020204" pitchFamily="34" charset="0"/>
              <a:buChar char="•"/>
              <a:defRPr/>
            </a:pPr>
            <a:r>
              <a:rPr kumimoji="0" lang="en-US" sz="2800" u="none" strike="noStrike" kern="1200" cap="none" spc="0" normalizeH="0" noProof="0" dirty="0" smtClean="0">
                <a:ln>
                  <a:noFill/>
                </a:ln>
                <a:effectLst/>
                <a:uLnTx/>
                <a:uFillTx/>
                <a:latin typeface="Cambria" panose="02040503050406030204" pitchFamily="18" charset="0"/>
              </a:rPr>
              <a:t>As a result, the men generally operated the machinery while women were excluded, thus further marginalizing the role of women in many societies.</a:t>
            </a:r>
          </a:p>
        </p:txBody>
      </p:sp>
      <p:sp>
        <p:nvSpPr>
          <p:cNvPr id="6" name="Title 1"/>
          <p:cNvSpPr>
            <a:spLocks noGrp="1"/>
          </p:cNvSpPr>
          <p:nvPr>
            <p:ph type="title"/>
          </p:nvPr>
        </p:nvSpPr>
        <p:spPr>
          <a:xfrm>
            <a:off x="581192" y="702156"/>
            <a:ext cx="11029616" cy="1013800"/>
          </a:xfrm>
        </p:spPr>
        <p:txBody>
          <a:bodyPr/>
          <a:lstStyle/>
          <a:p>
            <a:r>
              <a:rPr lang="en-US" sz="4400" dirty="0" smtClean="0">
                <a:solidFill>
                  <a:schemeClr val="accent2">
                    <a:lumMod val="40000"/>
                    <a:lumOff val="60000"/>
                  </a:schemeClr>
                </a:solidFill>
                <a:latin typeface="Cambria" panose="02040503050406030204"/>
              </a:rPr>
              <a:t>The Third Agricultural Revolution</a:t>
            </a:r>
            <a:endParaRPr lang="en-US" dirty="0">
              <a:solidFill>
                <a:schemeClr val="accent2">
                  <a:lumMod val="40000"/>
                  <a:lumOff val="60000"/>
                </a:schemeClr>
              </a:solidFill>
            </a:endParaRPr>
          </a:p>
        </p:txBody>
      </p:sp>
    </p:spTree>
    <p:extLst>
      <p:ext uri="{BB962C8B-B14F-4D97-AF65-F5344CB8AC3E}">
        <p14:creationId xmlns:p14="http://schemas.microsoft.com/office/powerpoint/2010/main" val="2813156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435" y="1840431"/>
            <a:ext cx="11029616" cy="4832092"/>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lang="en-US" sz="2800" b="1" dirty="0" smtClean="0">
                <a:latin typeface="Cambria" panose="02040503050406030204" pitchFamily="18" charset="0"/>
              </a:rPr>
              <a:t>Poor Success in Africa</a:t>
            </a:r>
            <a:endParaRPr kumimoji="0" lang="en-US" sz="2800" b="1" u="none" strike="noStrike" kern="1200" cap="none" spc="0" normalizeH="0" noProof="0" dirty="0" smtClean="0">
              <a:ln>
                <a:noFill/>
              </a:ln>
              <a:effectLst/>
              <a:uLnTx/>
              <a:uFillTx/>
              <a:latin typeface="Cambria" panose="02040503050406030204" pitchFamily="18" charset="0"/>
            </a:endParaRPr>
          </a:p>
          <a:p>
            <a:pPr marL="1371600" lvl="2" indent="-457200" defTabSz="914400">
              <a:buFont typeface="Arial" panose="020B0604020202020204" pitchFamily="34" charset="0"/>
              <a:buChar char="•"/>
              <a:defRPr/>
            </a:pPr>
            <a:r>
              <a:rPr lang="en-US" sz="2800" noProof="0" dirty="0" smtClean="0">
                <a:latin typeface="Cambria" panose="02040503050406030204" pitchFamily="18" charset="0"/>
              </a:rPr>
              <a:t>Africa has a greater diversity of climate and soils so developing the right fertilizers was very expensive.</a:t>
            </a:r>
          </a:p>
          <a:p>
            <a:pPr marL="1371600" lvl="2" indent="-457200" defTabSz="914400">
              <a:buFont typeface="Arial" panose="020B0604020202020204" pitchFamily="34" charset="0"/>
              <a:buChar char="•"/>
              <a:defRPr/>
            </a:pPr>
            <a:r>
              <a:rPr kumimoji="0" lang="en-US" sz="2800" u="none" strike="noStrike" kern="1200" cap="none" spc="0" normalizeH="0" dirty="0" smtClean="0">
                <a:ln>
                  <a:noFill/>
                </a:ln>
                <a:effectLst/>
                <a:uLnTx/>
                <a:uFillTx/>
                <a:latin typeface="Cambria" panose="02040503050406030204" pitchFamily="18" charset="0"/>
              </a:rPr>
              <a:t>Africa has many harsh environmental conditions. Insects, plants, and viral strains were challenging for the technology and the researchers.</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Africa is so large and lacks sufficient transportation infrastructure making the cost of investment in research and development and transportation very high.</a:t>
            </a:r>
          </a:p>
          <a:p>
            <a:pPr marL="1371600" lvl="2" indent="-457200" defTabSz="914400">
              <a:buFont typeface="Arial" panose="020B0604020202020204" pitchFamily="34" charset="0"/>
              <a:buChar char="•"/>
              <a:defRPr/>
            </a:pPr>
            <a:r>
              <a:rPr kumimoji="0" lang="en-US" sz="2800" u="none" strike="noStrike" kern="1200" cap="none" spc="0" normalizeH="0" noProof="0" dirty="0" smtClean="0">
                <a:ln>
                  <a:noFill/>
                </a:ln>
                <a:effectLst/>
                <a:uLnTx/>
                <a:uFillTx/>
                <a:latin typeface="Cambria" panose="02040503050406030204" pitchFamily="18" charset="0"/>
              </a:rPr>
              <a:t>Africa’s staple crops such as sorghum, millet, cassava, yams, cowpeas, and peanuts were not always included in research.</a:t>
            </a:r>
          </a:p>
        </p:txBody>
      </p:sp>
      <p:sp>
        <p:nvSpPr>
          <p:cNvPr id="6" name="Title 1"/>
          <p:cNvSpPr>
            <a:spLocks noGrp="1"/>
          </p:cNvSpPr>
          <p:nvPr>
            <p:ph type="title"/>
          </p:nvPr>
        </p:nvSpPr>
        <p:spPr>
          <a:xfrm>
            <a:off x="581192" y="702156"/>
            <a:ext cx="11029616" cy="1013800"/>
          </a:xfrm>
        </p:spPr>
        <p:txBody>
          <a:bodyPr/>
          <a:lstStyle/>
          <a:p>
            <a:r>
              <a:rPr lang="en-US" sz="4400" dirty="0" smtClean="0">
                <a:solidFill>
                  <a:schemeClr val="accent2">
                    <a:lumMod val="40000"/>
                    <a:lumOff val="60000"/>
                  </a:schemeClr>
                </a:solidFill>
                <a:latin typeface="Cambria" panose="02040503050406030204"/>
              </a:rPr>
              <a:t>The Third Agricultural Revolution</a:t>
            </a:r>
            <a:endParaRPr lang="en-US" dirty="0">
              <a:solidFill>
                <a:schemeClr val="accent2">
                  <a:lumMod val="40000"/>
                  <a:lumOff val="60000"/>
                </a:schemeClr>
              </a:solidFill>
            </a:endParaRPr>
          </a:p>
        </p:txBody>
      </p:sp>
    </p:spTree>
    <p:extLst>
      <p:ext uri="{BB962C8B-B14F-4D97-AF65-F5344CB8AC3E}">
        <p14:creationId xmlns:p14="http://schemas.microsoft.com/office/powerpoint/2010/main" val="1082265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2" name="Rectangle 1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F8D9227-CEDC-4D54-81B1-F7ACA940485C}"/>
              </a:ext>
            </a:extLst>
          </p:cNvPr>
          <p:cNvSpPr>
            <a:spLocks noGrp="1"/>
          </p:cNvSpPr>
          <p:nvPr>
            <p:ph type="ctrTitle"/>
          </p:nvPr>
        </p:nvSpPr>
        <p:spPr>
          <a:xfrm>
            <a:off x="751918" y="4666945"/>
            <a:ext cx="10688162" cy="1475013"/>
          </a:xfrm>
        </p:spPr>
        <p:txBody>
          <a:bodyPr>
            <a:normAutofit/>
          </a:bodyPr>
          <a:lstStyle/>
          <a:p>
            <a:pPr algn="ctr"/>
            <a:r>
              <a:rPr lang="en-US" sz="3700" dirty="0">
                <a:latin typeface="Cambria" panose="02040503050406030204" pitchFamily="18" charset="0"/>
              </a:rPr>
              <a:t>Unit </a:t>
            </a:r>
            <a:r>
              <a:rPr lang="en-US" sz="3700" dirty="0" smtClean="0">
                <a:latin typeface="Cambria" panose="02040503050406030204" pitchFamily="18" charset="0"/>
              </a:rPr>
              <a:t>5 </a:t>
            </a:r>
            <a:r>
              <a:rPr lang="en-US" sz="3700" dirty="0">
                <a:latin typeface="Cambria" panose="02040503050406030204" pitchFamily="18" charset="0"/>
              </a:rPr>
              <a:t>– </a:t>
            </a:r>
            <a:r>
              <a:rPr lang="en-US" sz="3700" dirty="0" smtClean="0">
                <a:latin typeface="Cambria" panose="02040503050406030204" pitchFamily="18" charset="0"/>
              </a:rPr>
              <a:t>Agriculture, food, &amp; rural land use</a:t>
            </a:r>
            <a:endParaRPr lang="en-US" sz="3700" dirty="0">
              <a:latin typeface="Cambria" panose="02040503050406030204" pitchFamily="18" charset="0"/>
            </a:endParaRPr>
          </a:p>
        </p:txBody>
      </p:sp>
      <p:sp>
        <p:nvSpPr>
          <p:cNvPr id="3" name="Subtitle 2">
            <a:extLst>
              <a:ext uri="{FF2B5EF4-FFF2-40B4-BE49-F238E27FC236}">
                <a16:creationId xmlns:a16="http://schemas.microsoft.com/office/drawing/2014/main" id="{52F2BC69-16E2-4ECA-ADBB-826DE7639E9F}"/>
              </a:ext>
            </a:extLst>
          </p:cNvPr>
          <p:cNvSpPr>
            <a:spLocks noGrp="1"/>
          </p:cNvSpPr>
          <p:nvPr>
            <p:ph type="subTitle" idx="1"/>
          </p:nvPr>
        </p:nvSpPr>
        <p:spPr>
          <a:xfrm>
            <a:off x="446533" y="6141958"/>
            <a:ext cx="11298932" cy="677438"/>
          </a:xfrm>
        </p:spPr>
        <p:txBody>
          <a:bodyPr>
            <a:normAutofit/>
          </a:bodyPr>
          <a:lstStyle/>
          <a:p>
            <a:pPr algn="ctr"/>
            <a:r>
              <a:rPr lang="en-US" sz="3600" dirty="0" err="1" smtClean="0">
                <a:solidFill>
                  <a:schemeClr val="accent5"/>
                </a:solidFill>
                <a:latin typeface="Cambria" panose="02040503050406030204" pitchFamily="18" charset="0"/>
              </a:rPr>
              <a:t>Ch</a:t>
            </a:r>
            <a:r>
              <a:rPr lang="en-US" sz="3600" dirty="0" smtClean="0">
                <a:solidFill>
                  <a:schemeClr val="accent5"/>
                </a:solidFill>
                <a:latin typeface="Cambria" panose="02040503050406030204" pitchFamily="18" charset="0"/>
              </a:rPr>
              <a:t> 12: The Development of Agriculture</a:t>
            </a:r>
            <a:endParaRPr lang="en-US" sz="3600" dirty="0">
              <a:solidFill>
                <a:schemeClr val="accent5"/>
              </a:solidFill>
              <a:latin typeface="Cambria" panose="02040503050406030204" pitchFamily="18" charset="0"/>
            </a:endParaRPr>
          </a:p>
        </p:txBody>
      </p:sp>
      <p:pic>
        <p:nvPicPr>
          <p:cNvPr id="15" name="Picture 4" descr="TCL_12e_ChOpener_09_00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33" y="548640"/>
            <a:ext cx="11298932" cy="48130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22067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accent2">
                    <a:lumMod val="40000"/>
                    <a:lumOff val="60000"/>
                  </a:schemeClr>
                </a:solidFill>
                <a:latin typeface="Cambria" panose="02040503050406030204"/>
              </a:rPr>
              <a:t>Enduring Understanding </a:t>
            </a:r>
            <a:r>
              <a:rPr lang="en-US" sz="4400" dirty="0" smtClean="0">
                <a:solidFill>
                  <a:schemeClr val="accent2">
                    <a:lumMod val="40000"/>
                    <a:lumOff val="60000"/>
                  </a:schemeClr>
                </a:solidFill>
                <a:latin typeface="Cambria" panose="02040503050406030204"/>
              </a:rPr>
              <a:t>(5.A)</a:t>
            </a:r>
            <a:endParaRPr lang="en-US" dirty="0">
              <a:solidFill>
                <a:schemeClr val="accent2">
                  <a:lumMod val="40000"/>
                  <a:lumOff val="60000"/>
                </a:schemeClr>
              </a:solidFill>
            </a:endParaRPr>
          </a:p>
        </p:txBody>
      </p:sp>
      <p:sp>
        <p:nvSpPr>
          <p:cNvPr id="6" name="Content Placeholder 2">
            <a:extLst>
              <a:ext uri="{FF2B5EF4-FFF2-40B4-BE49-F238E27FC236}">
                <a16:creationId xmlns:a16="http://schemas.microsoft.com/office/drawing/2014/main" id="{7D656ECC-9496-488F-BC2C-E6416E6FE203}"/>
              </a:ext>
            </a:extLst>
          </p:cNvPr>
          <p:cNvSpPr txBox="1">
            <a:spLocks/>
          </p:cNvSpPr>
          <p:nvPr/>
        </p:nvSpPr>
        <p:spPr>
          <a:xfrm>
            <a:off x="581194" y="2095417"/>
            <a:ext cx="10763082" cy="1716419"/>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36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By the end of this section, you will </a:t>
            </a:r>
            <a:r>
              <a:rPr kumimoji="0" lang="en-US" sz="3600" b="0" i="1" u="none" strike="noStrike" kern="1200" cap="none" spc="0" normalizeH="0" baseline="0" noProof="0" dirty="0">
                <a:ln>
                  <a:noFill/>
                </a:ln>
                <a:solidFill>
                  <a:sysClr val="windowText" lastClr="000000"/>
                </a:solidFill>
                <a:effectLst/>
                <a:uLnTx/>
                <a:uFillTx/>
                <a:latin typeface="Cambria" panose="02040503050406030204"/>
                <a:ea typeface="+mn-ea"/>
                <a:cs typeface="+mn-cs"/>
              </a:rPr>
              <a:t>understand</a:t>
            </a:r>
            <a:r>
              <a:rPr kumimoji="0" lang="en-US" sz="36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 that </a:t>
            </a:r>
            <a:r>
              <a:rPr kumimoji="0" lang="en-US" sz="36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the development of agriculture led to widespread</a:t>
            </a:r>
            <a:r>
              <a:rPr kumimoji="0" lang="en-US" sz="3600" b="1" i="0" u="none" strike="noStrike" kern="1200" cap="none" spc="0" normalizeH="0" noProof="0" dirty="0" smtClean="0">
                <a:ln>
                  <a:noFill/>
                </a:ln>
                <a:solidFill>
                  <a:sysClr val="windowText" lastClr="000000"/>
                </a:solidFill>
                <a:effectLst/>
                <a:uLnTx/>
                <a:uFillTx/>
                <a:latin typeface="Cambria" panose="02040503050406030204"/>
                <a:ea typeface="+mn-ea"/>
                <a:cs typeface="+mn-cs"/>
              </a:rPr>
              <a:t> alteration of the natural environment.</a:t>
            </a:r>
          </a:p>
        </p:txBody>
      </p:sp>
      <p:pic>
        <p:nvPicPr>
          <p:cNvPr id="4" name="Picture 3" descr="TCL_12e_UnFigure_02_Pg306_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983" y="3723701"/>
            <a:ext cx="2681186" cy="266332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 name="Picture 3" descr="TCL_12e_UnFigure_01_Pg307_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3701" y="3704226"/>
            <a:ext cx="2711882" cy="269382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 name="Picture 3" descr="TCL_12e_UnFigure_02_Pg307_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612" y="3665022"/>
            <a:ext cx="2753031" cy="273469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8" name="Picture 3" descr="TCL_12e_UnFigure_03_Pg307_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5026" y="3637307"/>
            <a:ext cx="2779250" cy="2760739"/>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30547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accent2">
                    <a:lumMod val="40000"/>
                    <a:lumOff val="60000"/>
                  </a:schemeClr>
                </a:solidFill>
                <a:latin typeface="Cambria" panose="02040503050406030204"/>
              </a:rPr>
              <a:t>Learning objective </a:t>
            </a:r>
            <a:r>
              <a:rPr lang="en-US" sz="4400" dirty="0" smtClean="0">
                <a:solidFill>
                  <a:schemeClr val="accent2">
                    <a:lumMod val="40000"/>
                    <a:lumOff val="60000"/>
                  </a:schemeClr>
                </a:solidFill>
                <a:latin typeface="Cambria" panose="02040503050406030204"/>
              </a:rPr>
              <a:t>(5.A.4)</a:t>
            </a:r>
            <a:endParaRPr lang="en-US"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7D656ECC-9496-488F-BC2C-E6416E6FE203}"/>
              </a:ext>
            </a:extLst>
          </p:cNvPr>
          <p:cNvSpPr txBox="1">
            <a:spLocks/>
          </p:cNvSpPr>
          <p:nvPr/>
        </p:nvSpPr>
        <p:spPr>
          <a:xfrm>
            <a:off x="581192" y="1977076"/>
            <a:ext cx="11029616" cy="4880924"/>
          </a:xfrm>
          <a:prstGeom prst="rect">
            <a:avLst/>
          </a:prstGeom>
        </p:spPr>
        <p:txBody>
          <a:bodyPr vert="horz" lIns="91440" tIns="45720" rIns="91440" bIns="45720" rtlCol="0" anchor="t">
            <a:normAutofit fontScale="8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By the end of this section, you will </a:t>
            </a:r>
            <a:r>
              <a:rPr kumimoji="0" lang="en-US" sz="3200" b="0" i="1" u="none" strike="noStrike" kern="1200" cap="none" spc="0" normalizeH="0" baseline="0" noProof="0" dirty="0">
                <a:ln>
                  <a:noFill/>
                </a:ln>
                <a:solidFill>
                  <a:sysClr val="windowText" lastClr="000000"/>
                </a:solidFill>
                <a:effectLst/>
                <a:uLnTx/>
                <a:uFillTx/>
                <a:latin typeface="Cambria" panose="02040503050406030204"/>
                <a:ea typeface="+mn-ea"/>
                <a:cs typeface="+mn-cs"/>
              </a:rPr>
              <a:t>be able to </a:t>
            </a:r>
            <a:r>
              <a:rPr lang="en-US" sz="3200" b="1" dirty="0" smtClean="0">
                <a:solidFill>
                  <a:sysClr val="windowText" lastClr="000000"/>
                </a:solidFill>
                <a:latin typeface="Cambria" panose="02040503050406030204"/>
              </a:rPr>
              <a:t>analyze the consequences of the Green Revolution on food supply and the environment</a:t>
            </a:r>
            <a:r>
              <a:rPr kumimoji="0" lang="en-US" sz="3200" b="1" i="0" u="none" strike="noStrike" kern="1200" cap="none" spc="0" normalizeH="0" noProof="0" dirty="0" smtClean="0">
                <a:ln>
                  <a:noFill/>
                </a:ln>
                <a:solidFill>
                  <a:sysClr val="windowText" lastClr="000000"/>
                </a:solidFill>
                <a:effectLst/>
                <a:uLnTx/>
                <a:uFillTx/>
                <a:latin typeface="Cambria" panose="02040503050406030204"/>
                <a:ea typeface="+mn-ea"/>
                <a:cs typeface="+mn-cs"/>
              </a:rPr>
              <a:t>.</a:t>
            </a:r>
            <a:endParaRPr kumimoji="0" lang="en-US" sz="3200" b="1" i="0" u="none" strike="noStrike" kern="1200" cap="none" spc="0" normalizeH="0" baseline="0" noProof="0" dirty="0">
              <a:ln>
                <a:noFill/>
              </a:ln>
              <a:solidFill>
                <a:sysClr val="windowText" lastClr="000000"/>
              </a:solidFill>
              <a:effectLst/>
              <a:uLnTx/>
              <a:uFillTx/>
              <a:latin typeface="Cambria" panose="02040503050406030204"/>
              <a:ea typeface="+mn-ea"/>
              <a:cs typeface="+mn-cs"/>
            </a:endParaRPr>
          </a:p>
          <a:p>
            <a:pPr marL="838350" marR="0" lvl="1" indent="-514350" algn="just" defTabSz="457200" rtl="0" eaLnBrk="1" fontAlgn="auto" latinLnBrk="0" hangingPunct="1">
              <a:lnSpc>
                <a:spcPct val="100000"/>
              </a:lnSpc>
              <a:spcBef>
                <a:spcPct val="20000"/>
              </a:spcBef>
              <a:spcAft>
                <a:spcPts val="600"/>
              </a:spcAft>
              <a:buClr>
                <a:schemeClr val="accent3"/>
              </a:buClr>
              <a:buSzPct val="92000"/>
              <a:buFont typeface="+mj-lt"/>
              <a:buAutoNum type="alphaLcPeriod"/>
              <a:tabLst/>
              <a:defRPr/>
            </a:pPr>
            <a:r>
              <a:rPr kumimoji="0" lang="en-US" sz="3200" b="0"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Students will know</a:t>
            </a:r>
            <a:r>
              <a:rPr kumimoji="0" lang="en-US" sz="3200" b="0" i="0" u="none" strike="noStrike" kern="1200" cap="none" spc="0" normalizeH="0" noProof="0" dirty="0" smtClean="0">
                <a:ln>
                  <a:noFill/>
                </a:ln>
                <a:solidFill>
                  <a:sysClr val="windowText" lastClr="000000"/>
                </a:solidFill>
                <a:effectLst/>
                <a:uLnTx/>
                <a:uFillTx/>
                <a:latin typeface="Cambria" panose="02040503050406030204"/>
                <a:ea typeface="+mn-ea"/>
                <a:cs typeface="+mn-cs"/>
              </a:rPr>
              <a:t> that </a:t>
            </a:r>
            <a:r>
              <a:rPr lang="en-US" sz="3200" dirty="0" smtClean="0">
                <a:solidFill>
                  <a:sysClr val="windowText" lastClr="000000"/>
                </a:solidFill>
                <a:latin typeface="Cambria" panose="02040503050406030204"/>
              </a:rPr>
              <a:t>the Green Revolution began with the development of high-yield seeds (e.g., rice, wheat, maize), resulting in the increased use of chemical and mechanical farming.</a:t>
            </a:r>
          </a:p>
          <a:p>
            <a:pPr marL="838350" marR="0" lvl="1" indent="-514350" algn="just" defTabSz="457200" rtl="0" eaLnBrk="1" fontAlgn="auto" latinLnBrk="0" hangingPunct="1">
              <a:lnSpc>
                <a:spcPct val="100000"/>
              </a:lnSpc>
              <a:spcBef>
                <a:spcPct val="20000"/>
              </a:spcBef>
              <a:spcAft>
                <a:spcPts val="600"/>
              </a:spcAft>
              <a:buClr>
                <a:schemeClr val="accent3"/>
              </a:buClr>
              <a:buSzPct val="92000"/>
              <a:buFont typeface="+mj-lt"/>
              <a:buAutoNum type="alphaLcPeriod"/>
              <a:tabLst/>
              <a:defRPr/>
            </a:pPr>
            <a:r>
              <a:rPr lang="en-US" sz="3200" dirty="0" smtClean="0">
                <a:solidFill>
                  <a:schemeClr val="tx1"/>
                </a:solidFill>
                <a:latin typeface="Cambria" panose="02040503050406030204"/>
              </a:rPr>
              <a:t>Students </a:t>
            </a:r>
            <a:r>
              <a:rPr lang="en-US" sz="3200" dirty="0">
                <a:solidFill>
                  <a:schemeClr val="tx1"/>
                </a:solidFill>
                <a:latin typeface="Cambria" panose="02040503050406030204"/>
              </a:rPr>
              <a:t>will know </a:t>
            </a:r>
            <a:r>
              <a:rPr lang="en-US" sz="3200" dirty="0" smtClean="0">
                <a:solidFill>
                  <a:schemeClr val="tx1"/>
                </a:solidFill>
                <a:latin typeface="Cambria" panose="02040503050406030204"/>
              </a:rPr>
              <a:t>that positive consequences of the Green Revolution include increased food production and a relative reduction in hunger at the global scale.</a:t>
            </a:r>
          </a:p>
          <a:p>
            <a:pPr marL="838350" marR="0" lvl="1" indent="-514350" algn="just" defTabSz="457200" rtl="0" eaLnBrk="1" fontAlgn="auto" latinLnBrk="0" hangingPunct="1">
              <a:lnSpc>
                <a:spcPct val="100000"/>
              </a:lnSpc>
              <a:spcBef>
                <a:spcPct val="20000"/>
              </a:spcBef>
              <a:spcAft>
                <a:spcPts val="600"/>
              </a:spcAft>
              <a:buClr>
                <a:schemeClr val="accent3"/>
              </a:buClr>
              <a:buSzPct val="92000"/>
              <a:buFont typeface="+mj-lt"/>
              <a:buAutoNum type="alphaLcPeriod"/>
              <a:tabLst/>
              <a:defRPr/>
            </a:pPr>
            <a:r>
              <a:rPr kumimoji="0" lang="en-US" sz="3200" b="0" i="0" u="none" strike="noStrike" kern="1200" cap="none" spc="0" normalizeH="0" baseline="0" noProof="0" dirty="0" smtClean="0">
                <a:ln>
                  <a:noFill/>
                </a:ln>
                <a:solidFill>
                  <a:schemeClr val="tx1"/>
                </a:solidFill>
                <a:effectLst/>
                <a:uLnTx/>
                <a:uFillTx/>
                <a:latin typeface="Cambria" panose="02040503050406030204"/>
              </a:rPr>
              <a:t>Students</a:t>
            </a:r>
            <a:r>
              <a:rPr kumimoji="0" lang="en-US" sz="3200" b="0" i="0" u="none" strike="noStrike" kern="1200" cap="none" spc="0" normalizeH="0" noProof="0" dirty="0" smtClean="0">
                <a:ln>
                  <a:noFill/>
                </a:ln>
                <a:solidFill>
                  <a:schemeClr val="tx1"/>
                </a:solidFill>
                <a:effectLst/>
                <a:uLnTx/>
                <a:uFillTx/>
                <a:latin typeface="Cambria" panose="02040503050406030204"/>
              </a:rPr>
              <a:t> will know that negative consequences of the Green Revolution include environmental damage resulting from irrigation and chemical use (e.g., pesticides, herbicides, fertilizers) and the cost of technology and seeds.</a:t>
            </a:r>
            <a:endParaRPr kumimoji="0" lang="en-US" sz="3200" b="0" i="0" u="none" strike="noStrike" kern="1200" cap="none" spc="0" normalizeH="0" baseline="0" noProof="0" dirty="0">
              <a:ln>
                <a:noFill/>
              </a:ln>
              <a:solidFill>
                <a:schemeClr val="tx1"/>
              </a:solidFill>
              <a:effectLst/>
              <a:uLnTx/>
              <a:uFillTx/>
              <a:latin typeface="Cambria" panose="02040503050406030204"/>
            </a:endParaRPr>
          </a:p>
        </p:txBody>
      </p:sp>
    </p:spTree>
    <p:extLst>
      <p:ext uri="{BB962C8B-B14F-4D97-AF65-F5344CB8AC3E}">
        <p14:creationId xmlns:p14="http://schemas.microsoft.com/office/powerpoint/2010/main" val="395775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4" y="1922318"/>
            <a:ext cx="11029616" cy="2246769"/>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800" i="0" u="none" strike="noStrike" kern="1200" cap="none" spc="0" normalizeH="0" noProof="0" dirty="0" smtClean="0">
                <a:ln>
                  <a:noFill/>
                </a:ln>
                <a:effectLst/>
                <a:uLnTx/>
                <a:uFillTx/>
                <a:latin typeface="Cambria" panose="02040503050406030204" pitchFamily="18" charset="0"/>
              </a:rPr>
              <a:t>Starting in the mid-20</a:t>
            </a:r>
            <a:r>
              <a:rPr kumimoji="0" lang="en-US" sz="2800" i="0" u="none" strike="noStrike" kern="1200" cap="none" spc="0" normalizeH="0" baseline="30000" noProof="0" dirty="0" smtClean="0">
                <a:ln>
                  <a:noFill/>
                </a:ln>
                <a:effectLst/>
                <a:uLnTx/>
                <a:uFillTx/>
                <a:latin typeface="Cambria" panose="02040503050406030204" pitchFamily="18" charset="0"/>
              </a:rPr>
              <a:t>th</a:t>
            </a:r>
            <a:r>
              <a:rPr kumimoji="0" lang="en-US" sz="2800" i="0" u="none" strike="noStrike" kern="1200" cap="none" spc="0" normalizeH="0" noProof="0" dirty="0" smtClean="0">
                <a:ln>
                  <a:noFill/>
                </a:ln>
                <a:effectLst/>
                <a:uLnTx/>
                <a:uFillTx/>
                <a:latin typeface="Cambria" panose="02040503050406030204" pitchFamily="18" charset="0"/>
              </a:rPr>
              <a:t> century, science, research, and technology generated a Third Agricultural Revolution.</a:t>
            </a:r>
          </a:p>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lang="en-US" sz="2800" dirty="0" smtClean="0">
                <a:latin typeface="Cambria" panose="02040503050406030204" pitchFamily="18" charset="0"/>
              </a:rPr>
              <a:t>It involved the development and dissemination of better and more efficient farming equipment and practices, particularly in the area of vastly improved varieties of </a:t>
            </a:r>
            <a:r>
              <a:rPr lang="en-US" sz="2800" i="1" dirty="0" smtClean="0">
                <a:latin typeface="Cambria" panose="02040503050406030204" pitchFamily="18" charset="0"/>
              </a:rPr>
              <a:t>grain.</a:t>
            </a:r>
            <a:endParaRPr kumimoji="0" lang="en-US" sz="2800" i="0" u="none" strike="noStrike" kern="1200" cap="none" spc="0" normalizeH="0" noProof="0" dirty="0" smtClean="0">
              <a:ln>
                <a:noFill/>
              </a:ln>
              <a:effectLst/>
              <a:uLnTx/>
              <a:uFillTx/>
              <a:latin typeface="Cambria" panose="02040503050406030204" pitchFamily="18" charset="0"/>
            </a:endParaRPr>
          </a:p>
        </p:txBody>
      </p:sp>
      <p:sp>
        <p:nvSpPr>
          <p:cNvPr id="6" name="Title 1"/>
          <p:cNvSpPr>
            <a:spLocks noGrp="1"/>
          </p:cNvSpPr>
          <p:nvPr>
            <p:ph type="title"/>
          </p:nvPr>
        </p:nvSpPr>
        <p:spPr>
          <a:xfrm>
            <a:off x="581192" y="702156"/>
            <a:ext cx="11029616" cy="1013800"/>
          </a:xfrm>
        </p:spPr>
        <p:txBody>
          <a:bodyPr/>
          <a:lstStyle/>
          <a:p>
            <a:r>
              <a:rPr lang="en-US" sz="4400" dirty="0" smtClean="0">
                <a:solidFill>
                  <a:schemeClr val="accent2">
                    <a:lumMod val="40000"/>
                    <a:lumOff val="60000"/>
                  </a:schemeClr>
                </a:solidFill>
                <a:latin typeface="Cambria" panose="02040503050406030204"/>
              </a:rPr>
              <a:t>The Third Agricultural Revolution</a:t>
            </a:r>
            <a:endParaRPr lang="en-US" dirty="0">
              <a:solidFill>
                <a:schemeClr val="accent2">
                  <a:lumMod val="40000"/>
                  <a:lumOff val="60000"/>
                </a:schemeClr>
              </a:solidFill>
            </a:endParaRPr>
          </a:p>
        </p:txBody>
      </p:sp>
      <p:pic>
        <p:nvPicPr>
          <p:cNvPr id="2150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74" y="4386123"/>
            <a:ext cx="329565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Image result for The Third Agricultural Rev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554" y="4375449"/>
            <a:ext cx="3477508" cy="2200275"/>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Image result for The Third Agricultural Revolution"/>
          <p:cNvPicPr>
            <a:picLocks noChangeAspect="1" noChangeArrowheads="1"/>
          </p:cNvPicPr>
          <p:nvPr/>
        </p:nvPicPr>
        <p:blipFill rotWithShape="1">
          <a:blip r:embed="rId4">
            <a:extLst>
              <a:ext uri="{28A0092B-C50C-407E-A947-70E740481C1C}">
                <a14:useLocalDpi xmlns:a14="http://schemas.microsoft.com/office/drawing/2010/main" val="0"/>
              </a:ext>
            </a:extLst>
          </a:blip>
          <a:srcRect l="1874"/>
          <a:stretch/>
        </p:blipFill>
        <p:spPr bwMode="auto">
          <a:xfrm>
            <a:off x="4069429" y="4375449"/>
            <a:ext cx="3835020" cy="218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08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435" y="1840431"/>
            <a:ext cx="11029616" cy="4832092"/>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800" b="1" u="none" strike="noStrike" kern="1200" cap="none" spc="0" normalizeH="0" noProof="0" dirty="0" smtClean="0">
                <a:ln>
                  <a:noFill/>
                </a:ln>
                <a:effectLst/>
                <a:uLnTx/>
                <a:uFillTx/>
                <a:latin typeface="Cambria" panose="02040503050406030204" pitchFamily="18" charset="0"/>
              </a:rPr>
              <a:t>The Green Revolution</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The advances in plant biology that began in the mid-20</a:t>
            </a:r>
            <a:r>
              <a:rPr lang="en-US" sz="2800" baseline="30000" dirty="0" smtClean="0">
                <a:latin typeface="Cambria" panose="02040503050406030204" pitchFamily="18" charset="0"/>
              </a:rPr>
              <a:t>th</a:t>
            </a:r>
            <a:r>
              <a:rPr lang="en-US" sz="2800" dirty="0" smtClean="0">
                <a:latin typeface="Cambria" panose="02040503050406030204" pitchFamily="18" charset="0"/>
              </a:rPr>
              <a:t> century are known as the Green Revolution.</a:t>
            </a:r>
          </a:p>
          <a:p>
            <a:pPr marL="1371600" lvl="2" indent="-457200" defTabSz="914400">
              <a:buFont typeface="Arial" panose="020B0604020202020204" pitchFamily="34" charset="0"/>
              <a:buChar char="•"/>
              <a:defRPr/>
            </a:pPr>
            <a:r>
              <a:rPr kumimoji="0" lang="en-US" sz="2800" u="none" strike="noStrike" kern="1200" cap="none" spc="0" normalizeH="0" noProof="0" dirty="0" smtClean="0">
                <a:ln>
                  <a:noFill/>
                </a:ln>
                <a:effectLst/>
                <a:uLnTx/>
                <a:uFillTx/>
                <a:latin typeface="Cambria" panose="02040503050406030204" pitchFamily="18" charset="0"/>
              </a:rPr>
              <a:t>The development of higher-yielding, disease-resistant, faster-growing varieties of grain.</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Rice, corn, and wheat</a:t>
            </a:r>
          </a:p>
          <a:p>
            <a:pPr marL="1371600" lvl="2" indent="-457200" defTabSz="914400">
              <a:buFont typeface="Arial" panose="020B0604020202020204" pitchFamily="34" charset="0"/>
              <a:buChar char="•"/>
              <a:defRPr/>
            </a:pPr>
            <a:r>
              <a:rPr kumimoji="0" lang="en-US" sz="2800" u="none" strike="noStrike" kern="1200" cap="none" spc="0" normalizeH="0" noProof="0" dirty="0" smtClean="0">
                <a:ln>
                  <a:noFill/>
                </a:ln>
                <a:effectLst/>
                <a:uLnTx/>
                <a:uFillTx/>
                <a:latin typeface="Cambria" panose="02040503050406030204" pitchFamily="18" charset="0"/>
              </a:rPr>
              <a:t>Allowed for double-cropping (more than one crop per year)</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Increased use of pesticides and fertilizer in developing countries in Asia and the Americas.</a:t>
            </a:r>
          </a:p>
          <a:p>
            <a:pPr marL="1371600" lvl="2" indent="-457200" defTabSz="914400">
              <a:buFont typeface="Arial" panose="020B0604020202020204" pitchFamily="34" charset="0"/>
              <a:buChar char="•"/>
              <a:defRPr/>
            </a:pPr>
            <a:r>
              <a:rPr kumimoji="0" lang="en-US" sz="2800" u="none" strike="noStrike" kern="1200" cap="none" spc="0" normalizeH="0" noProof="0" dirty="0" smtClean="0">
                <a:ln>
                  <a:noFill/>
                </a:ln>
                <a:effectLst/>
                <a:uLnTx/>
                <a:uFillTx/>
                <a:latin typeface="Cambria" panose="02040503050406030204" pitchFamily="18" charset="0"/>
              </a:rPr>
              <a:t>Some countries, like India, developed large-scale irrigation projects in order the make the most efficient use of water.</a:t>
            </a:r>
          </a:p>
        </p:txBody>
      </p:sp>
      <p:sp>
        <p:nvSpPr>
          <p:cNvPr id="6" name="Title 1"/>
          <p:cNvSpPr>
            <a:spLocks noGrp="1"/>
          </p:cNvSpPr>
          <p:nvPr>
            <p:ph type="title"/>
          </p:nvPr>
        </p:nvSpPr>
        <p:spPr>
          <a:xfrm>
            <a:off x="581192" y="702156"/>
            <a:ext cx="11029616" cy="1013800"/>
          </a:xfrm>
        </p:spPr>
        <p:txBody>
          <a:bodyPr/>
          <a:lstStyle/>
          <a:p>
            <a:r>
              <a:rPr lang="en-US" sz="4400" dirty="0" smtClean="0">
                <a:solidFill>
                  <a:schemeClr val="accent2">
                    <a:lumMod val="40000"/>
                    <a:lumOff val="60000"/>
                  </a:schemeClr>
                </a:solidFill>
                <a:latin typeface="Cambria" panose="02040503050406030204"/>
              </a:rPr>
              <a:t>The Third Agricultural Revolution</a:t>
            </a:r>
            <a:endParaRPr lang="en-US" dirty="0">
              <a:solidFill>
                <a:schemeClr val="accent2">
                  <a:lumMod val="40000"/>
                  <a:lumOff val="60000"/>
                </a:schemeClr>
              </a:solidFill>
            </a:endParaRPr>
          </a:p>
        </p:txBody>
      </p:sp>
    </p:spTree>
    <p:extLst>
      <p:ext uri="{BB962C8B-B14F-4D97-AF65-F5344CB8AC3E}">
        <p14:creationId xmlns:p14="http://schemas.microsoft.com/office/powerpoint/2010/main" val="2590897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1511" y="627557"/>
            <a:ext cx="10052358" cy="6230443"/>
          </a:xfrm>
          <a:prstGeom prst="rect">
            <a:avLst/>
          </a:prstGeom>
        </p:spPr>
      </p:pic>
    </p:spTree>
    <p:extLst>
      <p:ext uri="{BB962C8B-B14F-4D97-AF65-F5344CB8AC3E}">
        <p14:creationId xmlns:p14="http://schemas.microsoft.com/office/powerpoint/2010/main" val="3036274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435" y="1840431"/>
            <a:ext cx="11029616" cy="4401205"/>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800" b="1" u="none" strike="noStrike" kern="1200" cap="none" spc="0" normalizeH="0" noProof="0" dirty="0" smtClean="0">
                <a:ln>
                  <a:noFill/>
                </a:ln>
                <a:effectLst/>
                <a:uLnTx/>
                <a:uFillTx/>
                <a:latin typeface="Cambria" panose="02040503050406030204" pitchFamily="18" charset="0"/>
              </a:rPr>
              <a:t>The Green Revolution - Hybrids</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Seed hybridization is the process of breeding together two plants that have desirable characteristics. </a:t>
            </a:r>
          </a:p>
          <a:p>
            <a:pPr marL="1371600" lvl="2" indent="-457200" defTabSz="914400">
              <a:buFont typeface="Arial" panose="020B0604020202020204" pitchFamily="34" charset="0"/>
              <a:buChar char="•"/>
              <a:defRPr/>
            </a:pPr>
            <a:r>
              <a:rPr kumimoji="0" lang="en-US" sz="2800" u="none" strike="noStrike" kern="1200" cap="none" spc="0" normalizeH="0" noProof="0" dirty="0" smtClean="0">
                <a:ln>
                  <a:noFill/>
                </a:ln>
                <a:effectLst/>
                <a:uLnTx/>
                <a:uFillTx/>
                <a:latin typeface="Cambria" panose="02040503050406030204" pitchFamily="18" charset="0"/>
              </a:rPr>
              <a:t>The Gree</a:t>
            </a:r>
            <a:r>
              <a:rPr lang="en-US" sz="2800" noProof="0" dirty="0" smtClean="0">
                <a:latin typeface="Cambria" panose="02040503050406030204" pitchFamily="18" charset="0"/>
              </a:rPr>
              <a:t>n Revolution scientists focused their attention on grains and globalization provided a much wider range of plants from which to crossbreed.</a:t>
            </a:r>
          </a:p>
          <a:p>
            <a:pPr marL="1371600" lvl="2" indent="-457200" defTabSz="914400">
              <a:buFont typeface="Arial" panose="020B0604020202020204" pitchFamily="34" charset="0"/>
              <a:buChar char="•"/>
              <a:defRPr/>
            </a:pPr>
            <a:r>
              <a:rPr kumimoji="0" lang="en-US" sz="2800" u="none" strike="noStrike" kern="1200" cap="none" spc="0" normalizeH="0" dirty="0" smtClean="0">
                <a:ln>
                  <a:noFill/>
                </a:ln>
                <a:effectLst/>
                <a:uLnTx/>
                <a:uFillTx/>
                <a:latin typeface="Cambria" panose="02040503050406030204" pitchFamily="18" charset="0"/>
              </a:rPr>
              <a:t>1960s: new strain of rice (long-grain Indonesian rice and the denser-grain Taiwan dwarf rice).</a:t>
            </a:r>
          </a:p>
          <a:p>
            <a:pPr marL="1371600" lvl="2" indent="-457200" defTabSz="914400">
              <a:buFont typeface="Arial" panose="020B0604020202020204" pitchFamily="34" charset="0"/>
              <a:buChar char="•"/>
              <a:defRPr/>
            </a:pPr>
            <a:r>
              <a:rPr lang="en-US" sz="2800" noProof="0" dirty="0" smtClean="0">
                <a:latin typeface="Cambria" panose="02040503050406030204" pitchFamily="18" charset="0"/>
              </a:rPr>
              <a:t>Helped turn Mexico into a wheat-importing country into a self-sufficient country with surplus.</a:t>
            </a:r>
            <a:endParaRPr kumimoji="0" lang="en-US" sz="2800" u="none" strike="noStrike" kern="1200" cap="none" spc="0" normalizeH="0" noProof="0" dirty="0" smtClean="0">
              <a:ln>
                <a:noFill/>
              </a:ln>
              <a:effectLst/>
              <a:uLnTx/>
              <a:uFillTx/>
              <a:latin typeface="Cambria" panose="02040503050406030204" pitchFamily="18" charset="0"/>
            </a:endParaRPr>
          </a:p>
        </p:txBody>
      </p:sp>
      <p:sp>
        <p:nvSpPr>
          <p:cNvPr id="6" name="Title 1"/>
          <p:cNvSpPr>
            <a:spLocks noGrp="1"/>
          </p:cNvSpPr>
          <p:nvPr>
            <p:ph type="title"/>
          </p:nvPr>
        </p:nvSpPr>
        <p:spPr>
          <a:xfrm>
            <a:off x="581192" y="702156"/>
            <a:ext cx="11029616" cy="1013800"/>
          </a:xfrm>
        </p:spPr>
        <p:txBody>
          <a:bodyPr/>
          <a:lstStyle/>
          <a:p>
            <a:r>
              <a:rPr lang="en-US" sz="4400" dirty="0" smtClean="0">
                <a:solidFill>
                  <a:schemeClr val="accent2">
                    <a:lumMod val="40000"/>
                    <a:lumOff val="60000"/>
                  </a:schemeClr>
                </a:solidFill>
                <a:latin typeface="Cambria" panose="02040503050406030204"/>
              </a:rPr>
              <a:t>The Third Agricultural Revolution</a:t>
            </a:r>
            <a:endParaRPr lang="en-US" dirty="0">
              <a:solidFill>
                <a:schemeClr val="accent2">
                  <a:lumMod val="40000"/>
                  <a:lumOff val="60000"/>
                </a:schemeClr>
              </a:solidFill>
            </a:endParaRPr>
          </a:p>
        </p:txBody>
      </p:sp>
    </p:spTree>
    <p:extLst>
      <p:ext uri="{BB962C8B-B14F-4D97-AF65-F5344CB8AC3E}">
        <p14:creationId xmlns:p14="http://schemas.microsoft.com/office/powerpoint/2010/main" val="2415382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435" y="1840431"/>
            <a:ext cx="11029616" cy="4401205"/>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800" b="1" u="none" strike="noStrike" kern="1200" cap="none" spc="0" normalizeH="0" noProof="0" dirty="0" smtClean="0">
                <a:ln>
                  <a:noFill/>
                </a:ln>
                <a:effectLst/>
                <a:uLnTx/>
                <a:uFillTx/>
                <a:latin typeface="Cambria" panose="02040503050406030204" pitchFamily="18" charset="0"/>
              </a:rPr>
              <a:t>The Green Revolution - GMOs</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Genetically modified organisms, or GMOs, are the result of a process in which humans use engineering techniques to change the DNA of a seed.</a:t>
            </a:r>
          </a:p>
          <a:p>
            <a:pPr marL="1371600" lvl="2" indent="-457200" defTabSz="914400">
              <a:buFont typeface="Arial" panose="020B0604020202020204" pitchFamily="34" charset="0"/>
              <a:buChar char="•"/>
              <a:defRPr/>
            </a:pPr>
            <a:r>
              <a:rPr kumimoji="0" lang="en-US" sz="2800" u="none" strike="noStrike" kern="1200" cap="none" spc="0" normalizeH="0" noProof="0" dirty="0" smtClean="0">
                <a:ln>
                  <a:noFill/>
                </a:ln>
                <a:effectLst/>
                <a:uLnTx/>
                <a:uFillTx/>
                <a:latin typeface="Cambria" panose="02040503050406030204" pitchFamily="18" charset="0"/>
              </a:rPr>
              <a:t>First used in the 1970s and became widely used in the 1990s.</a:t>
            </a:r>
          </a:p>
          <a:p>
            <a:pPr marL="1371600" lvl="2" indent="-457200" defTabSz="914400">
              <a:buFont typeface="Arial" panose="020B0604020202020204" pitchFamily="34" charset="0"/>
              <a:buChar char="•"/>
              <a:defRPr/>
            </a:pPr>
            <a:r>
              <a:rPr lang="en-US" sz="2800" dirty="0" smtClean="0">
                <a:latin typeface="Cambria" panose="02040503050406030204" pitchFamily="18" charset="0"/>
              </a:rPr>
              <a:t>In the US today, most corn, soybeans, and cotton are GMO varieties that have been developed in increase yield, or to resist diseases or the chemical used to kill weeds or pests.</a:t>
            </a:r>
          </a:p>
          <a:p>
            <a:pPr marL="1371600" lvl="2" indent="-457200" defTabSz="914400">
              <a:buFont typeface="Arial" panose="020B0604020202020204" pitchFamily="34" charset="0"/>
              <a:buChar char="•"/>
              <a:defRPr/>
            </a:pPr>
            <a:r>
              <a:rPr kumimoji="0" lang="en-US" sz="2800" u="none" strike="noStrike" kern="1200" cap="none" spc="0" normalizeH="0" noProof="0" dirty="0" smtClean="0">
                <a:ln>
                  <a:noFill/>
                </a:ln>
                <a:effectLst/>
                <a:uLnTx/>
                <a:uFillTx/>
                <a:latin typeface="Cambria" panose="02040503050406030204" pitchFamily="18" charset="0"/>
              </a:rPr>
              <a:t>GMOs seem to offer benefits but critics believe that their potential problems have not been adequately studied.</a:t>
            </a:r>
          </a:p>
        </p:txBody>
      </p:sp>
      <p:sp>
        <p:nvSpPr>
          <p:cNvPr id="6" name="Title 1"/>
          <p:cNvSpPr>
            <a:spLocks noGrp="1"/>
          </p:cNvSpPr>
          <p:nvPr>
            <p:ph type="title"/>
          </p:nvPr>
        </p:nvSpPr>
        <p:spPr>
          <a:xfrm>
            <a:off x="581192" y="702156"/>
            <a:ext cx="11029616" cy="1013800"/>
          </a:xfrm>
        </p:spPr>
        <p:txBody>
          <a:bodyPr/>
          <a:lstStyle/>
          <a:p>
            <a:r>
              <a:rPr lang="en-US" sz="4400" dirty="0" smtClean="0">
                <a:solidFill>
                  <a:schemeClr val="accent2">
                    <a:lumMod val="40000"/>
                    <a:lumOff val="60000"/>
                  </a:schemeClr>
                </a:solidFill>
                <a:latin typeface="Cambria" panose="02040503050406030204"/>
              </a:rPr>
              <a:t>The Third Agricultural Revolution</a:t>
            </a:r>
            <a:endParaRPr lang="en-US" dirty="0">
              <a:solidFill>
                <a:schemeClr val="accent2">
                  <a:lumMod val="40000"/>
                  <a:lumOff val="60000"/>
                </a:schemeClr>
              </a:solidFill>
            </a:endParaRPr>
          </a:p>
        </p:txBody>
      </p:sp>
    </p:spTree>
    <p:extLst>
      <p:ext uri="{BB962C8B-B14F-4D97-AF65-F5344CB8AC3E}">
        <p14:creationId xmlns:p14="http://schemas.microsoft.com/office/powerpoint/2010/main" val="3148946303"/>
      </p:ext>
    </p:extLst>
  </p:cSld>
  <p:clrMapOvr>
    <a:masterClrMapping/>
  </p:clrMapOvr>
</p:sld>
</file>

<file path=ppt/theme/theme1.xml><?xml version="1.0" encoding="utf-8"?>
<a:theme xmlns:a="http://schemas.openxmlformats.org/drawingml/2006/main" name="2_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3_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3045</TotalTime>
  <Words>1190</Words>
  <Application>Microsoft Office PowerPoint</Application>
  <PresentationFormat>Widescreen</PresentationFormat>
  <Paragraphs>89</Paragraphs>
  <Slides>18</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Californian FB</vt:lpstr>
      <vt:lpstr>Cambria</vt:lpstr>
      <vt:lpstr>Gill Sans MT</vt:lpstr>
      <vt:lpstr>Wingdings 2</vt:lpstr>
      <vt:lpstr>2_Dividend</vt:lpstr>
      <vt:lpstr>3_Dividend</vt:lpstr>
      <vt:lpstr>PowerPoint Presentation</vt:lpstr>
      <vt:lpstr>Unit 5 – Agriculture, food, &amp; rural land use</vt:lpstr>
      <vt:lpstr>Enduring Understanding (5.A)</vt:lpstr>
      <vt:lpstr>Learning objective (5.A.4)</vt:lpstr>
      <vt:lpstr>The Third Agricultural Revolution</vt:lpstr>
      <vt:lpstr>The Third Agricultural Revolution</vt:lpstr>
      <vt:lpstr>PowerPoint Presentation</vt:lpstr>
      <vt:lpstr>The Third Agricultural Revolution</vt:lpstr>
      <vt:lpstr>The Third Agricultural Revolution</vt:lpstr>
      <vt:lpstr>PowerPoint Presentation</vt:lpstr>
      <vt:lpstr>The Third Agricultural Revolution</vt:lpstr>
      <vt:lpstr>The Third Agricultural Revolution</vt:lpstr>
      <vt:lpstr>The Third Agricultural Revolution</vt:lpstr>
      <vt:lpstr>The Third Agricultural Revolution</vt:lpstr>
      <vt:lpstr>The Third Agricultural Revolution</vt:lpstr>
      <vt:lpstr>The Third Agricultural Revolution</vt:lpstr>
      <vt:lpstr>The Third Agricultural Revolution</vt:lpstr>
      <vt:lpstr>The Third Agricultural Revolution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Carli Terrell</dc:creator>
  <cp:lastModifiedBy>Welch, Brian</cp:lastModifiedBy>
  <cp:revision>90</cp:revision>
  <dcterms:created xsi:type="dcterms:W3CDTF">2018-11-23T15:10:48Z</dcterms:created>
  <dcterms:modified xsi:type="dcterms:W3CDTF">2019-02-21T12:15:55Z</dcterms:modified>
</cp:coreProperties>
</file>