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585882" y="4267832"/>
            <a:ext cx="4805996" cy="1401448"/>
          </a:xfrm>
        </p:spPr>
        <p:txBody>
          <a:bodyPr anchor="t">
            <a:normAutofit/>
          </a:bodyPr>
          <a:lstStyle/>
          <a:p>
            <a:pPr algn="l"/>
            <a:r>
              <a:rPr lang="en-US" sz="4400" dirty="0">
                <a:solidFill>
                  <a:srgbClr val="000000"/>
                </a:solidFill>
                <a:latin typeface="Britannic Bold"/>
                <a:cs typeface="Calibri Light"/>
              </a:rPr>
              <a:t>Cascade Juggling</a:t>
            </a:r>
          </a:p>
        </p:txBody>
      </p:sp>
      <p:sp>
        <p:nvSpPr>
          <p:cNvPr id="3" name="Subtitle 2"/>
          <p:cNvSpPr>
            <a:spLocks noGrp="1"/>
          </p:cNvSpPr>
          <p:nvPr>
            <p:ph type="subTitle" idx="1"/>
          </p:nvPr>
        </p:nvSpPr>
        <p:spPr>
          <a:xfrm>
            <a:off x="6586186" y="3428999"/>
            <a:ext cx="4805691" cy="838831"/>
          </a:xfrm>
        </p:spPr>
        <p:txBody>
          <a:bodyPr anchor="b">
            <a:normAutofit/>
          </a:bodyPr>
          <a:lstStyle/>
          <a:p>
            <a:pPr algn="l"/>
            <a:r>
              <a:rPr lang="en-US" sz="1800" dirty="0">
                <a:solidFill>
                  <a:srgbClr val="000000"/>
                </a:solidFill>
                <a:latin typeface="Britannic Bold"/>
                <a:cs typeface="Calibri"/>
              </a:rPr>
              <a:t>The history and wonders of</a:t>
            </a:r>
            <a:endParaRPr lang="en-US" sz="1800" dirty="0">
              <a:solidFill>
                <a:srgbClr val="000000"/>
              </a:solidFill>
              <a:latin typeface="Britannic Bold"/>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sky, outdoor, grass, man&#10;&#10;Description generated with very high confidence">
            <a:extLst>
              <a:ext uri="{FF2B5EF4-FFF2-40B4-BE49-F238E27FC236}">
                <a16:creationId xmlns:a16="http://schemas.microsoft.com/office/drawing/2014/main" id="{20A6DE6C-566B-4079-95B5-9ABFB8630168}"/>
              </a:ext>
            </a:extLst>
          </p:cNvPr>
          <p:cNvPicPr>
            <a:picLocks noChangeAspect="1"/>
          </p:cNvPicPr>
          <p:nvPr/>
        </p:nvPicPr>
        <p:blipFill rotWithShape="1">
          <a:blip r:embed="rId3">
            <a:alphaModFix/>
          </a:blip>
          <a:srcRect l="42376" r="14608"/>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sky, person, water, outdoor&#10;&#10;Description generated with very high confidence">
            <a:extLst>
              <a:ext uri="{FF2B5EF4-FFF2-40B4-BE49-F238E27FC236}">
                <a16:creationId xmlns:a16="http://schemas.microsoft.com/office/drawing/2014/main" id="{A7E2C776-3FAD-4FA6-AA8F-BA11D2F3F75B}"/>
              </a:ext>
            </a:extLst>
          </p:cNvPr>
          <p:cNvPicPr>
            <a:picLocks noGrp="1" noChangeAspect="1"/>
          </p:cNvPicPr>
          <p:nvPr>
            <p:ph type="pic" idx="1"/>
          </p:nvPr>
        </p:nvPicPr>
        <p:blipFill rotWithShape="1">
          <a:blip r:embed="rId2"/>
          <a:srcRect t="20700" b="4300"/>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69AEB95-C8E5-4BA3-A53F-2980D344F8D1}"/>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Britannic Bold"/>
                <a:cs typeface="Calibri Light"/>
              </a:rPr>
              <a:t>What is cascade?</a:t>
            </a:r>
            <a:endParaRPr lang="en-US" sz="3600" dirty="0">
              <a:latin typeface="Britannic Bold"/>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3F23E12-74C8-4901-A6EC-995A6F5C5E09}"/>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1800" dirty="0">
                <a:latin typeface="Britannic Bold"/>
                <a:cs typeface="Calibri"/>
              </a:rPr>
              <a:t>In juggling terms, a cascade is the simplest form of juggling with an odd number of balls, the lowest number being three.  therefore, it is the first trick new jugglers learn.</a:t>
            </a:r>
            <a:endParaRPr lang="en-US" sz="1800">
              <a:latin typeface="Britannic Bold"/>
            </a:endParaRPr>
          </a:p>
        </p:txBody>
      </p:sp>
    </p:spTree>
    <p:extLst>
      <p:ext uri="{BB962C8B-B14F-4D97-AF65-F5344CB8AC3E}">
        <p14:creationId xmlns:p14="http://schemas.microsoft.com/office/powerpoint/2010/main" val="184774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1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3B6B24-52DC-4943-BD3B-9699903886D6}"/>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Britannic Bold"/>
                <a:cs typeface="Calibri Light"/>
              </a:rPr>
              <a:t>The history of Cascade</a:t>
            </a:r>
            <a:r>
              <a:rPr lang="en-US" dirty="0">
                <a:solidFill>
                  <a:srgbClr val="FFFFFF"/>
                </a:solidFill>
                <a:cs typeface="Calibri Light"/>
              </a:rPr>
              <a:t> </a:t>
            </a:r>
          </a:p>
        </p:txBody>
      </p:sp>
      <p:pic>
        <p:nvPicPr>
          <p:cNvPr id="5" name="Picture 5" descr="A person standing next to a body of water&#10;&#10;Description generated with very high confidence">
            <a:extLst>
              <a:ext uri="{FF2B5EF4-FFF2-40B4-BE49-F238E27FC236}">
                <a16:creationId xmlns:a16="http://schemas.microsoft.com/office/drawing/2014/main" id="{3E978C1D-DA0C-44BC-9F8E-35B0ACC5B307}"/>
              </a:ext>
            </a:extLst>
          </p:cNvPr>
          <p:cNvPicPr>
            <a:picLocks noGrp="1" noChangeAspect="1"/>
          </p:cNvPicPr>
          <p:nvPr>
            <p:ph sz="half" idx="1"/>
          </p:nvPr>
        </p:nvPicPr>
        <p:blipFill rotWithShape="1">
          <a:blip r:embed="rId2"/>
          <a:srcRect l="5915"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B3E3752-1BB6-47F7-831C-8227849FDA74}"/>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latin typeface="Britannic Bold"/>
                <a:cs typeface="Calibri"/>
              </a:rPr>
              <a:t>The earliest known cascade used to be called "toss", and its early known origin came from ancient Egypt. The tomb presented depictions of Egyptian women juggling three balls, and one woman was juggling with her arms crossed. More examples of empires using juggling, would include; ancient china, ancient Greece, roman empire, and medieval Europe.</a:t>
            </a:r>
          </a:p>
        </p:txBody>
      </p:sp>
    </p:spTree>
    <p:extLst>
      <p:ext uri="{BB962C8B-B14F-4D97-AF65-F5344CB8AC3E}">
        <p14:creationId xmlns:p14="http://schemas.microsoft.com/office/powerpoint/2010/main" val="3804217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CEA2-6C62-421E-BF28-F87A96D00E41}"/>
              </a:ext>
            </a:extLst>
          </p:cNvPr>
          <p:cNvSpPr>
            <a:spLocks noGrp="1"/>
          </p:cNvSpPr>
          <p:nvPr>
            <p:ph type="ctrTitle"/>
          </p:nvPr>
        </p:nvSpPr>
        <p:spPr>
          <a:xfrm>
            <a:off x="6746628" y="1783959"/>
            <a:ext cx="4645250" cy="2889114"/>
          </a:xfrm>
        </p:spPr>
        <p:txBody>
          <a:bodyPr anchor="b">
            <a:normAutofit/>
          </a:bodyPr>
          <a:lstStyle/>
          <a:p>
            <a:pPr algn="l"/>
            <a:r>
              <a:rPr lang="en-US" dirty="0">
                <a:latin typeface="Britannic Bold"/>
                <a:cs typeface="Calibri Light"/>
              </a:rPr>
              <a:t>How to cascade</a:t>
            </a:r>
            <a:endParaRPr lang="en-US">
              <a:latin typeface="Britannic Bold"/>
            </a:endParaRPr>
          </a:p>
        </p:txBody>
      </p:sp>
      <p:sp>
        <p:nvSpPr>
          <p:cNvPr id="3" name="Subtitle 2">
            <a:extLst>
              <a:ext uri="{FF2B5EF4-FFF2-40B4-BE49-F238E27FC236}">
                <a16:creationId xmlns:a16="http://schemas.microsoft.com/office/drawing/2014/main" id="{778CB0C3-F14B-4E15-B5B8-BECAD02E8784}"/>
              </a:ext>
            </a:extLst>
          </p:cNvPr>
          <p:cNvSpPr>
            <a:spLocks noGrp="1"/>
          </p:cNvSpPr>
          <p:nvPr>
            <p:ph type="subTitle" idx="1"/>
          </p:nvPr>
        </p:nvSpPr>
        <p:spPr>
          <a:xfrm>
            <a:off x="6746627" y="4750893"/>
            <a:ext cx="4645250" cy="1467412"/>
          </a:xfrm>
        </p:spPr>
        <p:txBody>
          <a:bodyPr anchor="t">
            <a:normAutofit fontScale="92500" lnSpcReduction="20000"/>
          </a:bodyPr>
          <a:lstStyle/>
          <a:p>
            <a:pPr algn="l"/>
            <a:r>
              <a:rPr lang="en-US" sz="2000" dirty="0">
                <a:latin typeface="Britannic Bold"/>
                <a:cs typeface="Calibri"/>
              </a:rPr>
              <a:t>Cascading seems like a hard trick to pull off, but in reality, it really is quite simple once you have the muscle movements down and ready to go.  it has to do with tossing the ball up and around and catching with the opposite hand.</a:t>
            </a:r>
            <a:endParaRPr lang="en-US" sz="2000">
              <a:latin typeface="Britannic Bold"/>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sky, outdoor, person, athletic game&#10;&#10;Description generated with very high confidence">
            <a:extLst>
              <a:ext uri="{FF2B5EF4-FFF2-40B4-BE49-F238E27FC236}">
                <a16:creationId xmlns:a16="http://schemas.microsoft.com/office/drawing/2014/main" id="{4BFAE953-6C1F-46D5-9560-C05C15EAD0E2}"/>
              </a:ext>
            </a:extLst>
          </p:cNvPr>
          <p:cNvPicPr>
            <a:picLocks noChangeAspect="1"/>
          </p:cNvPicPr>
          <p:nvPr/>
        </p:nvPicPr>
        <p:blipFill rotWithShape="1">
          <a:blip r:embed="rId2"/>
          <a:srcRect l="13923" r="3666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28619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2811-D432-47A9-B6A9-EC039A1DCEE1}"/>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sz="4400" dirty="0">
                <a:latin typeface="Britannic Bold"/>
                <a:cs typeface="Calibri Light"/>
              </a:rPr>
              <a:t>How to cascade</a:t>
            </a:r>
            <a:endParaRPr lang="en-US" sz="4400" dirty="0">
              <a:latin typeface="Britannic Bold"/>
            </a:endParaRPr>
          </a:p>
        </p:txBody>
      </p:sp>
      <p:sp>
        <p:nvSpPr>
          <p:cNvPr id="4" name="Text Placeholder 3">
            <a:extLst>
              <a:ext uri="{FF2B5EF4-FFF2-40B4-BE49-F238E27FC236}">
                <a16:creationId xmlns:a16="http://schemas.microsoft.com/office/drawing/2014/main" id="{54183408-E8B9-446B-B984-28EE67975D85}"/>
              </a:ext>
            </a:extLst>
          </p:cNvPr>
          <p:cNvSpPr>
            <a:spLocks noGrp="1"/>
          </p:cNvSpPr>
          <p:nvPr>
            <p:ph type="body" sz="half" idx="2"/>
          </p:nvPr>
        </p:nvSpPr>
        <p:spPr>
          <a:xfrm>
            <a:off x="805543" y="2871982"/>
            <a:ext cx="5006336" cy="3181684"/>
          </a:xfrm>
        </p:spPr>
        <p:txBody>
          <a:bodyPr vert="horz" lIns="91440" tIns="45720" rIns="91440" bIns="45720" rtlCol="0" anchor="t">
            <a:normAutofit/>
          </a:bodyPr>
          <a:lstStyle/>
          <a:p>
            <a:pPr indent="-228600">
              <a:buFont typeface="Arial" panose="020B0604020202020204" pitchFamily="34" charset="0"/>
              <a:buChar char="•"/>
            </a:pPr>
            <a:r>
              <a:rPr lang="en-US" sz="1800" dirty="0">
                <a:latin typeface="Britannic Bold"/>
                <a:cs typeface="Calibri"/>
              </a:rPr>
              <a:t>Step 1. start by throwing the ball up in the air and catching it with the other hand, letting it fall into it gently. </a:t>
            </a:r>
            <a:endParaRPr lang="en-US" sz="1800">
              <a:latin typeface="Britannic Bold"/>
              <a:cs typeface="Calibri"/>
            </a:endParaRPr>
          </a:p>
          <a:p>
            <a:pPr indent="-228600">
              <a:buFont typeface="Arial" panose="020B0604020202020204" pitchFamily="34" charset="0"/>
              <a:buChar char="•"/>
            </a:pPr>
            <a:r>
              <a:rPr lang="en-US" sz="1800" dirty="0">
                <a:latin typeface="Britannic Bold"/>
                <a:cs typeface="Calibri"/>
              </a:rPr>
              <a:t>Step 2. start by throwing one ball up in the air, and when it reaches eye level, throw the second ball in the air, catching ball one first and then the second one follows. You practice with two balls at first, to get the simple rhythm down. </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7A0745C3-47BE-4EE0-939F-708164403290}"/>
              </a:ext>
            </a:extLst>
          </p:cNvPr>
          <p:cNvPicPr>
            <a:picLocks noGrp="1" noChangeAspect="1"/>
          </p:cNvPicPr>
          <p:nvPr>
            <p:ph type="pic" idx="1"/>
          </p:nvPr>
        </p:nvPicPr>
        <p:blipFill rotWithShape="1">
          <a:blip r:embed="rId2"/>
          <a:srcRect l="19810" r="14309"/>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47809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B373-5CEC-4DD4-847B-FE1E5CC7A09E}"/>
              </a:ext>
            </a:extLst>
          </p:cNvPr>
          <p:cNvSpPr>
            <a:spLocks noGrp="1"/>
          </p:cNvSpPr>
          <p:nvPr>
            <p:ph type="title"/>
          </p:nvPr>
        </p:nvSpPr>
        <p:spPr>
          <a:xfrm>
            <a:off x="6746628" y="690121"/>
            <a:ext cx="4645250" cy="2397502"/>
          </a:xfrm>
        </p:spPr>
        <p:txBody>
          <a:bodyPr vert="horz" lIns="91440" tIns="45720" rIns="91440" bIns="45720" rtlCol="0" anchor="b">
            <a:normAutofit/>
          </a:bodyPr>
          <a:lstStyle/>
          <a:p>
            <a:r>
              <a:rPr lang="en-US" dirty="0">
                <a:latin typeface="Britannic Bold"/>
                <a:cs typeface="Calibri Light"/>
              </a:rPr>
              <a:t>How to cascade</a:t>
            </a:r>
            <a:endParaRPr lang="en-US">
              <a:latin typeface="Britannic Bold"/>
            </a:endParaRPr>
          </a:p>
        </p:txBody>
      </p:sp>
      <p:sp>
        <p:nvSpPr>
          <p:cNvPr id="3" name="Text Placeholder 2">
            <a:extLst>
              <a:ext uri="{FF2B5EF4-FFF2-40B4-BE49-F238E27FC236}">
                <a16:creationId xmlns:a16="http://schemas.microsoft.com/office/drawing/2014/main" id="{74E1E352-FD49-4C07-849B-5B78BB828564}"/>
              </a:ext>
            </a:extLst>
          </p:cNvPr>
          <p:cNvSpPr>
            <a:spLocks noGrp="1"/>
          </p:cNvSpPr>
          <p:nvPr>
            <p:ph type="body" idx="1"/>
          </p:nvPr>
        </p:nvSpPr>
        <p:spPr>
          <a:xfrm>
            <a:off x="6746627" y="3300636"/>
            <a:ext cx="4645250" cy="2598120"/>
          </a:xfrm>
        </p:spPr>
        <p:txBody>
          <a:bodyPr vert="horz" lIns="91440" tIns="45720" rIns="91440" bIns="45720" rtlCol="0" anchor="t">
            <a:normAutofit fontScale="77500" lnSpcReduction="20000"/>
          </a:bodyPr>
          <a:lstStyle/>
          <a:p>
            <a:r>
              <a:rPr lang="en-US" sz="2000" dirty="0">
                <a:solidFill>
                  <a:schemeClr val="tx1"/>
                </a:solidFill>
                <a:latin typeface="Britannic Bold"/>
                <a:cs typeface="Calibri"/>
              </a:rPr>
              <a:t>Step 3. start by adding in a third ball once ball 2 hits your eye level. By this point, your first ball would have landed already, and you can begin the cycle again by throwing ball 3 as soon as you catch call 1.</a:t>
            </a:r>
            <a:endParaRPr lang="en-US">
              <a:solidFill>
                <a:schemeClr val="tx1"/>
              </a:solidFill>
              <a:latin typeface="Britannic Bold"/>
            </a:endParaRPr>
          </a:p>
          <a:p>
            <a:endParaRPr lang="en-US" sz="2000" dirty="0">
              <a:solidFill>
                <a:schemeClr val="tx1"/>
              </a:solidFill>
              <a:latin typeface="Britannic Bold"/>
              <a:cs typeface="Calibri"/>
            </a:endParaRPr>
          </a:p>
          <a:p>
            <a:r>
              <a:rPr lang="en-US" dirty="0">
                <a:latin typeface="Britannic Bold"/>
                <a:cs typeface="Calibri"/>
              </a:rPr>
              <a:t>Step 4. start by repeating these three processes, starting with ball 1, hitting the eye level, throw ball 2, hitting eye level, then throwing in ball 3. once you repeat this pattern, you will now be cascading just like the ancients once did.</a:t>
            </a:r>
            <a:endParaRPr lang="en-US">
              <a:latin typeface="Britannic Bold"/>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person, holding, man, standing&#10;&#10;Description generated with very high confidence">
            <a:extLst>
              <a:ext uri="{FF2B5EF4-FFF2-40B4-BE49-F238E27FC236}">
                <a16:creationId xmlns:a16="http://schemas.microsoft.com/office/drawing/2014/main" id="{FAB19312-96A2-45B9-A1BC-33500DD791EB}"/>
              </a:ext>
            </a:extLst>
          </p:cNvPr>
          <p:cNvPicPr>
            <a:picLocks noChangeAspect="1"/>
          </p:cNvPicPr>
          <p:nvPr/>
        </p:nvPicPr>
        <p:blipFill rotWithShape="1">
          <a:blip r:embed="rId2"/>
          <a:srcRect l="23056" r="2753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60465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4CD33BA0-A6BF-4967-B50A-56920250CC1D}"/>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D7080A7-2FA3-40D5-BA65-857E41FA5F8E}"/>
              </a:ext>
            </a:extLst>
          </p:cNvPr>
          <p:cNvSpPr>
            <a:spLocks noGrp="1"/>
          </p:cNvSpPr>
          <p:nvPr>
            <p:ph type="title"/>
          </p:nvPr>
        </p:nvSpPr>
        <p:spPr>
          <a:xfrm>
            <a:off x="838200" y="365125"/>
            <a:ext cx="10515600" cy="1325563"/>
          </a:xfrm>
        </p:spPr>
        <p:txBody>
          <a:bodyPr>
            <a:normAutofit/>
          </a:bodyPr>
          <a:lstStyle/>
          <a:p>
            <a:r>
              <a:rPr lang="en-US" dirty="0">
                <a:solidFill>
                  <a:srgbClr val="FFFFFF"/>
                </a:solidFill>
                <a:latin typeface="Britannic Bold"/>
                <a:cs typeface="Calibri Light"/>
              </a:rPr>
              <a:t>Cascade and its popularity</a:t>
            </a:r>
            <a:endParaRPr lang="en-US">
              <a:solidFill>
                <a:srgbClr val="FFFFFF"/>
              </a:solidFill>
              <a:latin typeface="Britannic Bold"/>
            </a:endParaRPr>
          </a:p>
        </p:txBody>
      </p:sp>
      <p:sp>
        <p:nvSpPr>
          <p:cNvPr id="9" name="Content Placeholder 8">
            <a:extLst>
              <a:ext uri="{FF2B5EF4-FFF2-40B4-BE49-F238E27FC236}">
                <a16:creationId xmlns:a16="http://schemas.microsoft.com/office/drawing/2014/main" id="{4AE78DD9-455B-4510-B305-A69956A7D3E0}"/>
              </a:ext>
            </a:extLst>
          </p:cNvPr>
          <p:cNvSpPr>
            <a:spLocks noGrp="1"/>
          </p:cNvSpPr>
          <p:nvPr>
            <p:ph idx="1"/>
          </p:nvPr>
        </p:nvSpPr>
        <p:spPr>
          <a:xfrm>
            <a:off x="838200" y="1825625"/>
            <a:ext cx="10515600" cy="4351338"/>
          </a:xfrm>
        </p:spPr>
        <p:txBody>
          <a:bodyPr vert="horz" lIns="91440" tIns="45720" rIns="91440" bIns="45720" rtlCol="0" anchor="t">
            <a:normAutofit fontScale="92500" lnSpcReduction="20000"/>
          </a:bodyPr>
          <a:lstStyle/>
          <a:p>
            <a:r>
              <a:rPr lang="en-US" dirty="0">
                <a:solidFill>
                  <a:srgbClr val="FFFFFF"/>
                </a:solidFill>
                <a:latin typeface="Britannic Bold"/>
                <a:cs typeface="Calibri"/>
              </a:rPr>
              <a:t>Cascade has always been a popular juggling trick, and it especially shocks and gives a performance for people who don't juggle themselves. The crowd watches with awe when said trick is being performed and almost beg to see more. </a:t>
            </a:r>
          </a:p>
          <a:p>
            <a:r>
              <a:rPr lang="en-US" dirty="0">
                <a:solidFill>
                  <a:srgbClr val="FFFFFF"/>
                </a:solidFill>
                <a:latin typeface="Britannic Bold"/>
                <a:cs typeface="Calibri"/>
              </a:rPr>
              <a:t>It is indeed the foundation to learning more tricks and such while juggling items such as; clubs, balls boxes, and anything similar in mass and shape that can be caught and tossed.</a:t>
            </a:r>
          </a:p>
          <a:p>
            <a:r>
              <a:rPr lang="en-US" dirty="0">
                <a:solidFill>
                  <a:srgbClr val="FFFFFF"/>
                </a:solidFill>
                <a:latin typeface="Britannic Bold"/>
                <a:cs typeface="Calibri"/>
              </a:rPr>
              <a:t>Circuses have made their money when it came to hiring jugglers to perform at their shows, as everyone loves a good juggling act, especially sitting down with popcorn and cotton candy. It is simply delightful. It began to be more popular from the 19th century and the 20th century, making its mark on entertainment history.</a:t>
            </a:r>
            <a:br>
              <a:rPr lang="en-US" dirty="0">
                <a:solidFill>
                  <a:srgbClr val="FFFFFF"/>
                </a:solidFill>
                <a:latin typeface="Britannic Bold"/>
                <a:cs typeface="Calibri"/>
              </a:rPr>
            </a:br>
            <a:r>
              <a:rPr lang="en-US" dirty="0">
                <a:solidFill>
                  <a:srgbClr val="FFFFFF"/>
                </a:solidFill>
                <a:latin typeface="Britannic Bold"/>
                <a:cs typeface="Calibri"/>
              </a:rPr>
              <a:t>It is so popular right now in the 21st century, that there are entire organizations dedicated to juggling and cascade.</a:t>
            </a:r>
          </a:p>
        </p:txBody>
      </p:sp>
    </p:spTree>
    <p:extLst>
      <p:ext uri="{BB962C8B-B14F-4D97-AF65-F5344CB8AC3E}">
        <p14:creationId xmlns:p14="http://schemas.microsoft.com/office/powerpoint/2010/main" val="2339352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820C6-D6A1-4E56-9A81-3878BCD76AEA}"/>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dirty="0">
                <a:latin typeface="Britannic Bold"/>
                <a:cs typeface="Calibri Light"/>
              </a:rPr>
              <a:t>My opinion on cascade</a:t>
            </a:r>
            <a:endParaRPr lang="en-US" sz="6600">
              <a:latin typeface="Calibri Light" panose="020F0302020204030204"/>
              <a:cs typeface="Calibri Light" panose="020F0302020204030204"/>
            </a:endParaRPr>
          </a:p>
        </p:txBody>
      </p:sp>
      <p:sp>
        <p:nvSpPr>
          <p:cNvPr id="3" name="Text Placeholder 2">
            <a:extLst>
              <a:ext uri="{FF2B5EF4-FFF2-40B4-BE49-F238E27FC236}">
                <a16:creationId xmlns:a16="http://schemas.microsoft.com/office/drawing/2014/main" id="{4DACE79A-04C8-4B5B-8EA6-BE8DD13FB7E0}"/>
              </a:ext>
            </a:extLst>
          </p:cNvPr>
          <p:cNvSpPr>
            <a:spLocks noGrp="1"/>
          </p:cNvSpPr>
          <p:nvPr>
            <p:ph type="body" idx="1"/>
          </p:nvPr>
        </p:nvSpPr>
        <p:spPr>
          <a:xfrm>
            <a:off x="1158240" y="4700588"/>
            <a:ext cx="6339840" cy="1655762"/>
          </a:xfrm>
        </p:spPr>
        <p:txBody>
          <a:bodyPr vert="horz" lIns="91440" tIns="45720" rIns="91440" bIns="45720" rtlCol="0" anchor="t">
            <a:normAutofit fontScale="92500" lnSpcReduction="20000"/>
          </a:bodyPr>
          <a:lstStyle/>
          <a:p>
            <a:r>
              <a:rPr lang="en-US" dirty="0">
                <a:solidFill>
                  <a:schemeClr val="tx1"/>
                </a:solidFill>
                <a:latin typeface="Britannic Bold"/>
                <a:cs typeface="Calibri"/>
              </a:rPr>
              <a:t>In my experience, I was quite fond of cascade. It was tricky at first, mostly due to lack of coordination between my hands. I eventually got it down, for it is the foundation of juggling, in which you can make more complicated routines as you progress.</a:t>
            </a:r>
            <a:endParaRPr lang="en-US" dirty="0">
              <a:solidFill>
                <a:schemeClr val="tx1"/>
              </a:solidFill>
              <a:latin typeface="Britannic Bold"/>
            </a:endParaRPr>
          </a:p>
        </p:txBody>
      </p:sp>
      <p:cxnSp>
        <p:nvCxnSpPr>
          <p:cNvPr id="1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large crowd of people flying a kite&#10;&#10;Description generated with very high confidence">
            <a:extLst>
              <a:ext uri="{FF2B5EF4-FFF2-40B4-BE49-F238E27FC236}">
                <a16:creationId xmlns:a16="http://schemas.microsoft.com/office/drawing/2014/main" id="{9EB9C4FB-7584-44BC-B6C4-4B76CA5FD6D7}"/>
              </a:ext>
            </a:extLst>
          </p:cNvPr>
          <p:cNvPicPr>
            <a:picLocks noChangeAspect="1"/>
          </p:cNvPicPr>
          <p:nvPr/>
        </p:nvPicPr>
        <p:blipFill rotWithShape="1">
          <a:blip r:embed="rId2"/>
          <a:srcRect l="23129" r="13171" b="2"/>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4170819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Cascade Juggling</vt:lpstr>
      <vt:lpstr>What is cascade?</vt:lpstr>
      <vt:lpstr>The history of Cascade </vt:lpstr>
      <vt:lpstr>How to cascade</vt:lpstr>
      <vt:lpstr>How to cascade</vt:lpstr>
      <vt:lpstr>How to cascade</vt:lpstr>
      <vt:lpstr>Cascade and its popularity</vt:lpstr>
      <vt:lpstr>My opinion on cascade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294</cp:revision>
  <dcterms:created xsi:type="dcterms:W3CDTF">2013-07-15T20:26:40Z</dcterms:created>
  <dcterms:modified xsi:type="dcterms:W3CDTF">2019-05-29T12:54:29Z</dcterms:modified>
</cp:coreProperties>
</file>