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64" r:id="rId5"/>
  </p:sldIdLst>
  <p:sldSz cx="7772400" cy="10058400"/>
  <p:notesSz cx="7010400" cy="92964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98" d="100"/>
          <a:sy n="98" d="100"/>
        </p:scale>
        <p:origin x="1590" y="-42"/>
      </p:cViewPr>
      <p:guideLst>
        <p:guide orient="horz" pos="3168"/>
        <p:guide pos="244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F60EB-A2F0-433E-8ABA-8514B0939CAC}" type="datetimeFigureOut">
              <a:rPr lang="en-US" smtClean="0"/>
              <a:pPr/>
              <a:t>11/14/2023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4268B-B994-4723-A810-B15393F77EF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8292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F60EB-A2F0-433E-8ABA-8514B0939CAC}" type="datetimeFigureOut">
              <a:rPr lang="en-US" smtClean="0"/>
              <a:pPr/>
              <a:t>11/14/2023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4268B-B994-4723-A810-B15393F77EF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15234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F60EB-A2F0-433E-8ABA-8514B0939CAC}" type="datetimeFigureOut">
              <a:rPr lang="en-US" smtClean="0"/>
              <a:pPr/>
              <a:t>11/14/2023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4268B-B994-4723-A810-B15393F77EF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98292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F60EB-A2F0-433E-8ABA-8514B0939CAC}" type="datetimeFigureOut">
              <a:rPr lang="en-US" smtClean="0"/>
              <a:pPr/>
              <a:t>11/14/2023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4268B-B994-4723-A810-B15393F77EF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04008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F60EB-A2F0-433E-8ABA-8514B0939CAC}" type="datetimeFigureOut">
              <a:rPr lang="en-US" smtClean="0"/>
              <a:pPr/>
              <a:t>11/14/2023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4268B-B994-4723-A810-B15393F77EF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87844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F60EB-A2F0-433E-8ABA-8514B0939CAC}" type="datetimeFigureOut">
              <a:rPr lang="en-US" smtClean="0"/>
              <a:pPr/>
              <a:t>11/14/2023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4268B-B994-4723-A810-B15393F77EF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94501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F60EB-A2F0-433E-8ABA-8514B0939CAC}" type="datetimeFigureOut">
              <a:rPr lang="en-US" smtClean="0"/>
              <a:pPr/>
              <a:t>11/14/2023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4268B-B994-4723-A810-B15393F77EF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55904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F60EB-A2F0-433E-8ABA-8514B0939CAC}" type="datetimeFigureOut">
              <a:rPr lang="en-US" smtClean="0"/>
              <a:pPr/>
              <a:t>11/14/2023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4268B-B994-4723-A810-B15393F77EF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51546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F60EB-A2F0-433E-8ABA-8514B0939CAC}" type="datetimeFigureOut">
              <a:rPr lang="en-US" smtClean="0"/>
              <a:pPr/>
              <a:t>11/14/2023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4268B-B994-4723-A810-B15393F77EF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84697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F60EB-A2F0-433E-8ABA-8514B0939CAC}" type="datetimeFigureOut">
              <a:rPr lang="en-US" smtClean="0"/>
              <a:pPr/>
              <a:t>11/14/2023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4268B-B994-4723-A810-B15393F77EF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67473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F60EB-A2F0-433E-8ABA-8514B0939CAC}" type="datetimeFigureOut">
              <a:rPr lang="en-US" smtClean="0"/>
              <a:pPr/>
              <a:t>11/14/2023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4268B-B994-4723-A810-B15393F77EF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08789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EF60EB-A2F0-433E-8ABA-8514B0939CAC}" type="datetimeFigureOut">
              <a:rPr lang="en-US" smtClean="0"/>
              <a:pPr/>
              <a:t>11/14/2023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34268B-B994-4723-A810-B15393F77EF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64494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anose="020B0604020202020204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anose="020B0604020202020204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anose="020B0604020202020204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19" y="1256"/>
            <a:ext cx="7771429" cy="10057144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990600" y="1066800"/>
            <a:ext cx="5303195" cy="707886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4000" dirty="0">
                <a:latin typeface="Curlz MT"/>
              </a:rPr>
              <a:t>    Manuel’s Weekly Blast</a:t>
            </a:r>
            <a:endParaRPr lang="en-US" sz="4000" dirty="0">
              <a:latin typeface="Curlz MT" pitchFamily="8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905000" y="2057400"/>
            <a:ext cx="3886200" cy="58477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3200" dirty="0">
                <a:latin typeface="Curlz MT"/>
              </a:rPr>
              <a:t>November 13</a:t>
            </a:r>
            <a:r>
              <a:rPr lang="en-US" sz="3200" baseline="30000" dirty="0">
                <a:latin typeface="Curlz MT"/>
              </a:rPr>
              <a:t>th</a:t>
            </a:r>
            <a:r>
              <a:rPr lang="en-US" sz="3200" dirty="0">
                <a:latin typeface="Curlz MT"/>
              </a:rPr>
              <a:t>, 2023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90600" y="2986444"/>
            <a:ext cx="2743200" cy="603242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2400" b="1" dirty="0">
                <a:latin typeface="Curlz MT"/>
              </a:rPr>
              <a:t>We Are Learning About</a:t>
            </a:r>
            <a:r>
              <a:rPr lang="en-US" b="1" dirty="0">
                <a:latin typeface="Curlz MT"/>
              </a:rPr>
              <a:t>…</a:t>
            </a:r>
          </a:p>
          <a:p>
            <a:r>
              <a:rPr lang="en-US" sz="1300" b="1" dirty="0"/>
              <a:t>Reading</a:t>
            </a:r>
            <a:r>
              <a:rPr lang="en-US" sz="1300" dirty="0"/>
              <a:t>: We will review the letters of the alphabet and how our mouths form to make those sounds, with a focus on </a:t>
            </a:r>
            <a:r>
              <a:rPr lang="en-US" sz="1300" b="1" dirty="0"/>
              <a:t>VC/CVC Words (at/it, cap/bug) </a:t>
            </a:r>
            <a:r>
              <a:rPr lang="en-US" sz="1300" dirty="0"/>
              <a:t>and </a:t>
            </a:r>
            <a:r>
              <a:rPr lang="en-US" sz="1300" b="1" dirty="0"/>
              <a:t>Final S (bats/pots)</a:t>
            </a:r>
            <a:r>
              <a:rPr lang="en-US" sz="1300" dirty="0"/>
              <a:t>.</a:t>
            </a:r>
            <a:r>
              <a:rPr lang="en-US" sz="1300" b="1" dirty="0"/>
              <a:t> </a:t>
            </a:r>
            <a:r>
              <a:rPr lang="en-US" sz="1300" dirty="0"/>
              <a:t>We will learn the new HFW </a:t>
            </a:r>
            <a:r>
              <a:rPr lang="en-US" sz="1300" b="1" dirty="0"/>
              <a:t>see.</a:t>
            </a:r>
            <a:r>
              <a:rPr lang="en-US" sz="1300" dirty="0"/>
              <a:t> We will identify main topic and key details in texts we read together. </a:t>
            </a:r>
            <a:r>
              <a:rPr lang="en-US" sz="1300" b="1" i="1" dirty="0">
                <a:sym typeface="Wingdings" panose="05000000000000000000" pitchFamily="2" charset="2"/>
              </a:rPr>
              <a:t>Weekly Question: Why is exercise important?</a:t>
            </a:r>
            <a:endParaRPr lang="en-US" sz="1300" b="1" i="1" dirty="0">
              <a:cs typeface="Calibri"/>
            </a:endParaRPr>
          </a:p>
          <a:p>
            <a:r>
              <a:rPr lang="en-US" sz="1300" b="1" dirty="0"/>
              <a:t>Writing</a:t>
            </a:r>
            <a:r>
              <a:rPr lang="en-US" sz="1300" dirty="0"/>
              <a:t>: We will print </a:t>
            </a:r>
            <a:r>
              <a:rPr lang="en-US" sz="1300" b="1" dirty="0"/>
              <a:t>Review Letters, </a:t>
            </a:r>
            <a:r>
              <a:rPr lang="en-US" sz="1300" dirty="0"/>
              <a:t>as well as our first names! We will </a:t>
            </a:r>
            <a:r>
              <a:rPr lang="en-US" sz="1300" i="1" dirty="0"/>
              <a:t>stretchy-spell </a:t>
            </a:r>
            <a:r>
              <a:rPr lang="en-US" sz="1300" dirty="0"/>
              <a:t>our words and write to describe how we get exercise!</a:t>
            </a:r>
            <a:endParaRPr lang="en-US" sz="1300" dirty="0">
              <a:cs typeface="Calibri"/>
            </a:endParaRPr>
          </a:p>
          <a:p>
            <a:r>
              <a:rPr lang="en-US" sz="1300" b="1" dirty="0"/>
              <a:t>Math</a:t>
            </a:r>
            <a:r>
              <a:rPr lang="en-US" sz="1300" dirty="0"/>
              <a:t>: We will finish </a:t>
            </a:r>
            <a:r>
              <a:rPr lang="en-US" sz="1300" b="1" i="1" dirty="0" err="1"/>
              <a:t>GoMath</a:t>
            </a:r>
            <a:r>
              <a:rPr lang="en-US" sz="1300" b="1" i="1" dirty="0"/>
              <a:t> Ch. 5: Count and Represent Numbers Through 10!</a:t>
            </a:r>
            <a:endParaRPr lang="en-US" sz="1300" b="1" dirty="0">
              <a:cs typeface="Calibri"/>
            </a:endParaRPr>
          </a:p>
          <a:p>
            <a:r>
              <a:rPr lang="en-US" sz="1300" b="1" dirty="0"/>
              <a:t>Science</a:t>
            </a:r>
            <a:r>
              <a:rPr lang="en-US" sz="1300" dirty="0"/>
              <a:t>: We will finish </a:t>
            </a:r>
            <a:r>
              <a:rPr lang="en-US" sz="1300" b="1" i="1" dirty="0"/>
              <a:t>Unit 6: Energy (Sound, Light, and Heat)</a:t>
            </a:r>
            <a:r>
              <a:rPr lang="en-US" sz="1300" dirty="0"/>
              <a:t>!</a:t>
            </a:r>
            <a:endParaRPr lang="en-US" sz="1300" dirty="0">
              <a:cs typeface="Calibri"/>
            </a:endParaRPr>
          </a:p>
          <a:p>
            <a:r>
              <a:rPr lang="en-US" sz="1300" b="1" dirty="0"/>
              <a:t>Social Studies: </a:t>
            </a:r>
            <a:r>
              <a:rPr lang="en-US" sz="1300" dirty="0"/>
              <a:t>We will practice</a:t>
            </a:r>
            <a:r>
              <a:rPr lang="en-US" sz="1300" b="1" i="1" dirty="0"/>
              <a:t> I-Care Rules</a:t>
            </a:r>
            <a:r>
              <a:rPr lang="en-US" sz="1300" dirty="0"/>
              <a:t>. We will continue focusing on our Hawks Rise Character Traits! We will continue learning about why we celebrate </a:t>
            </a:r>
            <a:r>
              <a:rPr lang="en-US" sz="1300" b="1" i="1" dirty="0"/>
              <a:t>Thanksgiving</a:t>
            </a:r>
            <a:r>
              <a:rPr lang="en-US" sz="1300" i="1" dirty="0"/>
              <a:t>! </a:t>
            </a:r>
            <a:r>
              <a:rPr lang="en-US" sz="1300" dirty="0"/>
              <a:t>We will learn about the first Thanksgiving, and compare long ago traditions to traditions today.</a:t>
            </a:r>
            <a:endParaRPr lang="en-US" sz="1300" dirty="0">
              <a:cs typeface="Calibri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204716" y="2764030"/>
            <a:ext cx="2590800" cy="280076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2200" b="1" dirty="0">
                <a:latin typeface="Curlz MT"/>
              </a:rPr>
              <a:t>Homework:</a:t>
            </a:r>
            <a:endParaRPr lang="en-US" b="1" dirty="0">
              <a:latin typeface="Curlz MT"/>
            </a:endParaRP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en-US" sz="1050" dirty="0"/>
              <a:t>Read to and with your child each night/Record books on Reading Rally Logs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en-US" sz="1050" dirty="0"/>
              <a:t>Go Math Practice pages for </a:t>
            </a:r>
            <a:r>
              <a:rPr lang="en-US" sz="1050" b="1" i="1" dirty="0"/>
              <a:t>Chapters 1-5</a:t>
            </a:r>
            <a:endParaRPr lang="en-US" sz="1050" dirty="0"/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en-US" sz="1050" dirty="0"/>
              <a:t>Practice the HFW’s: </a:t>
            </a:r>
            <a:r>
              <a:rPr lang="en-US" sz="1050" b="1" i="1" dirty="0"/>
              <a:t>a, and, I, the, is, in, as, said, do, to, of, see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en-US" sz="1050" dirty="0">
                <a:cs typeface="Calibri"/>
              </a:rPr>
              <a:t>Talk with your kiddos about what they are learning by going over their weekly papers and behavior grades with them!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endParaRPr lang="en-US" sz="1300" dirty="0">
              <a:latin typeface="Calibri"/>
              <a:cs typeface="Calibri"/>
            </a:endParaRPr>
          </a:p>
          <a:p>
            <a:endParaRPr lang="en-US" dirty="0">
              <a:latin typeface="AR DARLING" pitchFamily="2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204716" y="5230112"/>
            <a:ext cx="2819400" cy="492442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2400" b="1" dirty="0">
                <a:latin typeface="Curlz MT"/>
              </a:rPr>
              <a:t>Important Dates:</a:t>
            </a:r>
            <a:endParaRPr lang="en-US" dirty="0"/>
          </a:p>
          <a:p>
            <a:pPr algn="ctr"/>
            <a:endParaRPr lang="en-US" sz="1800" dirty="0">
              <a:latin typeface="Calibri"/>
              <a:cs typeface="Calibri"/>
            </a:endParaRPr>
          </a:p>
          <a:p>
            <a:pPr marL="285750" indent="-285750">
              <a:buFont typeface="Arial"/>
              <a:buChar char="•"/>
            </a:pPr>
            <a:r>
              <a:rPr lang="en-US" sz="1400" b="1" dirty="0">
                <a:latin typeface="Calibri"/>
                <a:cs typeface="Calibri"/>
                <a:sym typeface="Wingdings" panose="05000000000000000000" pitchFamily="2" charset="2"/>
              </a:rPr>
              <a:t>November 14: </a:t>
            </a:r>
            <a:r>
              <a:rPr lang="en-US" sz="1400" dirty="0">
                <a:latin typeface="Calibri"/>
                <a:cs typeface="Calibri"/>
                <a:sym typeface="Wingdings" panose="05000000000000000000" pitchFamily="2" charset="2"/>
              </a:rPr>
              <a:t>Turkey Family Projects due (directions coming soon)</a:t>
            </a:r>
          </a:p>
          <a:p>
            <a:pPr marL="285750" indent="-285750">
              <a:buFont typeface="Arial"/>
              <a:buChar char="•"/>
            </a:pPr>
            <a:r>
              <a:rPr lang="en-US" sz="1400" b="1" dirty="0">
                <a:latin typeface="Calibri"/>
                <a:cs typeface="Calibri"/>
                <a:sym typeface="Wingdings" panose="05000000000000000000" pitchFamily="2" charset="2"/>
              </a:rPr>
              <a:t>November 15: </a:t>
            </a:r>
            <a:r>
              <a:rPr lang="en-US" sz="1400" dirty="0">
                <a:latin typeface="Calibri"/>
                <a:cs typeface="Calibri"/>
                <a:sym typeface="Wingdings" panose="05000000000000000000" pitchFamily="2" charset="2"/>
              </a:rPr>
              <a:t>Progress Reports published to FOCUS</a:t>
            </a:r>
          </a:p>
          <a:p>
            <a:pPr marL="285750" indent="-285750">
              <a:buFont typeface="Arial"/>
              <a:buChar char="•"/>
            </a:pPr>
            <a:r>
              <a:rPr lang="en-US" sz="1400" b="1" dirty="0">
                <a:latin typeface="Calibri"/>
                <a:cs typeface="Calibri"/>
                <a:sym typeface="Wingdings" panose="05000000000000000000" pitchFamily="2" charset="2"/>
              </a:rPr>
              <a:t>November 16: </a:t>
            </a:r>
            <a:r>
              <a:rPr lang="en-US" sz="1400" dirty="0">
                <a:latin typeface="Calibri"/>
                <a:cs typeface="Calibri"/>
                <a:sym typeface="Wingdings" panose="05000000000000000000" pitchFamily="2" charset="2"/>
              </a:rPr>
              <a:t>SAC/PTO, 6PM/7PM</a:t>
            </a:r>
            <a:endParaRPr lang="en-US" sz="1400" b="1" dirty="0">
              <a:latin typeface="Calibri"/>
              <a:cs typeface="Calibri"/>
              <a:sym typeface="Wingdings" panose="05000000000000000000" pitchFamily="2" charset="2"/>
            </a:endParaRPr>
          </a:p>
          <a:p>
            <a:pPr marL="285750" indent="-285750">
              <a:buFont typeface="Arial"/>
              <a:buChar char="•"/>
            </a:pPr>
            <a:r>
              <a:rPr lang="en-US" sz="1400" b="1" dirty="0">
                <a:latin typeface="Calibri"/>
                <a:cs typeface="Calibri"/>
                <a:sym typeface="Wingdings" panose="05000000000000000000" pitchFamily="2" charset="2"/>
              </a:rPr>
              <a:t>November 20-24: </a:t>
            </a:r>
            <a:r>
              <a:rPr lang="en-US" sz="1400" dirty="0">
                <a:latin typeface="Calibri"/>
                <a:cs typeface="Calibri"/>
                <a:sym typeface="Wingdings" panose="05000000000000000000" pitchFamily="2" charset="2"/>
              </a:rPr>
              <a:t>Thanksgiving Break; </a:t>
            </a:r>
            <a:r>
              <a:rPr lang="en-US" sz="1400" b="1" dirty="0">
                <a:latin typeface="Calibri"/>
                <a:cs typeface="Calibri"/>
                <a:sym typeface="Wingdings" panose="05000000000000000000" pitchFamily="2" charset="2"/>
              </a:rPr>
              <a:t>No School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800" dirty="0">
              <a:cs typeface="Calibri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b="1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b="1" dirty="0">
              <a:latin typeface="Calibri"/>
              <a:cs typeface="Calibri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>
              <a:buFont typeface="Arial" pitchFamily="34" charset="0"/>
              <a:buChar char="•"/>
            </a:pPr>
            <a:endParaRPr lang="en-US" sz="2400" b="1" dirty="0">
              <a:latin typeface="Calibri"/>
              <a:cs typeface="Calibri"/>
            </a:endParaRPr>
          </a:p>
          <a:p>
            <a:pPr algn="ctr"/>
            <a:endParaRPr lang="en-US" sz="2400" dirty="0">
              <a:latin typeface="AR DARLING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70645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B18A3865EE2494CB1B52755F41097F9" ma:contentTypeVersion="12" ma:contentTypeDescription="Create a new document." ma:contentTypeScope="" ma:versionID="7e21881e3a8567d06cbffed7558c01e1">
  <xsd:schema xmlns:xsd="http://www.w3.org/2001/XMLSchema" xmlns:xs="http://www.w3.org/2001/XMLSchema" xmlns:p="http://schemas.microsoft.com/office/2006/metadata/properties" xmlns:ns3="edf0d076-2bb9-4b88-96f6-bf602d095c95" xmlns:ns4="39e0da4a-82de-4426-9558-1fdbc4c26683" targetNamespace="http://schemas.microsoft.com/office/2006/metadata/properties" ma:root="true" ma:fieldsID="c1de3f32a91c6c169c9baf5b64ff22ca" ns3:_="" ns4:_="">
    <xsd:import namespace="edf0d076-2bb9-4b88-96f6-bf602d095c95"/>
    <xsd:import namespace="39e0da4a-82de-4426-9558-1fdbc4c26683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DateTaken" minOccurs="0"/>
                <xsd:element ref="ns3:MediaServiceEventHashCode" minOccurs="0"/>
                <xsd:element ref="ns3:MediaServiceGenerationTime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df0d076-2bb9-4b88-96f6-bf602d095c9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MediaServiceAutoTags" ma:internalName="MediaServiceAutoTags" ma:readOnly="true">
      <xsd:simpleType>
        <xsd:restriction base="dms:Text"/>
      </xsd:simpleType>
    </xsd:element>
    <xsd:element name="MediaServiceOCR" ma:index="11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9e0da4a-82de-4426-9558-1fdbc4c26683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7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8E2C1312-B875-4B3C-9645-D31F8803B2A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df0d076-2bb9-4b88-96f6-bf602d095c95"/>
    <ds:schemaRef ds:uri="39e0da4a-82de-4426-9558-1fdbc4c2668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56CDE11C-40CF-4B6B-B4B2-399444E0735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6B41A67-29F9-4134-8AAC-A10A07BD347F}">
  <ds:schemaRefs>
    <ds:schemaRef ds:uri="39e0da4a-82de-4426-9558-1fdbc4c26683"/>
    <ds:schemaRef ds:uri="http://purl.org/dc/dcmitype/"/>
    <ds:schemaRef ds:uri="http://schemas.openxmlformats.org/package/2006/metadata/core-properties"/>
    <ds:schemaRef ds:uri="http://schemas.microsoft.com/office/infopath/2007/PartnerControls"/>
    <ds:schemaRef ds:uri="http://purl.org/dc/elements/1.1/"/>
    <ds:schemaRef ds:uri="edf0d076-2bb9-4b88-96f6-bf602d095c95"/>
    <ds:schemaRef ds:uri="http://schemas.microsoft.com/office/2006/documentManagement/types"/>
    <ds:schemaRef ds:uri="http://schemas.microsoft.com/office/2006/metadata/properties"/>
    <ds:schemaRef ds:uri="http://www.w3.org/XML/1998/namespace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30114</TotalTime>
  <Words>314</Words>
  <Application>Microsoft Office PowerPoint</Application>
  <PresentationFormat>Custom</PresentationFormat>
  <Paragraphs>24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 DARLING</vt:lpstr>
      <vt:lpstr>Arial</vt:lpstr>
      <vt:lpstr>Calibri</vt:lpstr>
      <vt:lpstr>Cambria</vt:lpstr>
      <vt:lpstr>Curlz MT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Brandon</dc:creator>
  <cp:lastModifiedBy>Manuel, Christy</cp:lastModifiedBy>
  <cp:revision>181</cp:revision>
  <cp:lastPrinted>2023-10-26T20:37:26Z</cp:lastPrinted>
  <dcterms:created xsi:type="dcterms:W3CDTF">2015-07-01T02:16:27Z</dcterms:created>
  <dcterms:modified xsi:type="dcterms:W3CDTF">2023-11-14T22:04:46Z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0x010100BB18A3865EE2494CB1B52755F41097F9</vt:lpwstr>
  </property>
</Properties>
</file>