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ulkner, Michelle" initials="FM" lastIdx="1" clrIdx="0">
    <p:extLst>
      <p:ext uri="{19B8F6BF-5375-455C-9EA6-DF929625EA0E}">
        <p15:presenceInfo xmlns:p15="http://schemas.microsoft.com/office/powerpoint/2012/main" userId="Faulkner, Michell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4" autoAdjust="0"/>
  </p:normalViewPr>
  <p:slideViewPr>
    <p:cSldViewPr snapToGrid="0">
      <p:cViewPr varScale="1">
        <p:scale>
          <a:sx n="68" d="100"/>
          <a:sy n="68" d="100"/>
        </p:scale>
        <p:origin x="8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7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935DDA-12DB-4601-8A3D-E0023380FC0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03B81EC-DD86-4E0B-964D-DC96D0D3AFC6}">
      <dgm:prSet/>
      <dgm:spPr/>
      <dgm:t>
        <a:bodyPr/>
        <a:lstStyle/>
        <a:p>
          <a:r>
            <a:rPr lang="en-US" b="1" i="0"/>
            <a:t>a set of ordered pairs</a:t>
          </a:r>
          <a:endParaRPr lang="en-US"/>
        </a:p>
      </dgm:t>
    </dgm:pt>
    <dgm:pt modelId="{5364BFA1-6529-4D75-AFE6-444E69A9A41B}" type="parTrans" cxnId="{ECB1756E-8B3B-47C3-B766-B8B98CD05A85}">
      <dgm:prSet/>
      <dgm:spPr/>
      <dgm:t>
        <a:bodyPr/>
        <a:lstStyle/>
        <a:p>
          <a:endParaRPr lang="en-US"/>
        </a:p>
      </dgm:t>
    </dgm:pt>
    <dgm:pt modelId="{A9E47B0D-E031-462A-8307-2FA3E68CF0FE}" type="sibTrans" cxnId="{ECB1756E-8B3B-47C3-B766-B8B98CD05A85}">
      <dgm:prSet/>
      <dgm:spPr/>
      <dgm:t>
        <a:bodyPr/>
        <a:lstStyle/>
        <a:p>
          <a:endParaRPr lang="en-US"/>
        </a:p>
      </dgm:t>
    </dgm:pt>
    <dgm:pt modelId="{5B02953F-3199-4B16-9C50-63A8317BBF52}">
      <dgm:prSet/>
      <dgm:spPr/>
      <dgm:t>
        <a:bodyPr/>
        <a:lstStyle/>
        <a:p>
          <a:r>
            <a:rPr lang="en-US" b="1" i="0"/>
            <a:t>{(3, 2) , (-3, 4) , (1, 0), (3, 4)}</a:t>
          </a:r>
          <a:endParaRPr lang="en-US"/>
        </a:p>
      </dgm:t>
    </dgm:pt>
    <dgm:pt modelId="{4F8E9EDC-DE21-4B30-982A-2035A51848D2}" type="parTrans" cxnId="{2C2DB501-0469-43D4-B1F1-E38E6D08EA8C}">
      <dgm:prSet/>
      <dgm:spPr/>
      <dgm:t>
        <a:bodyPr/>
        <a:lstStyle/>
        <a:p>
          <a:endParaRPr lang="en-US"/>
        </a:p>
      </dgm:t>
    </dgm:pt>
    <dgm:pt modelId="{3AAC310B-21C5-4F39-B671-F7B71ADCF27E}" type="sibTrans" cxnId="{2C2DB501-0469-43D4-B1F1-E38E6D08EA8C}">
      <dgm:prSet/>
      <dgm:spPr/>
      <dgm:t>
        <a:bodyPr/>
        <a:lstStyle/>
        <a:p>
          <a:endParaRPr lang="en-US"/>
        </a:p>
      </dgm:t>
    </dgm:pt>
    <dgm:pt modelId="{80F2817F-53D7-4623-9B1D-37A9E3561954}" type="pres">
      <dgm:prSet presAssocID="{11935DDA-12DB-4601-8A3D-E0023380FC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1363A44-F9B7-4B7E-87DE-3CFB329BBA59}" type="pres">
      <dgm:prSet presAssocID="{F03B81EC-DD86-4E0B-964D-DC96D0D3AFC6}" presName="hierRoot1" presStyleCnt="0"/>
      <dgm:spPr/>
    </dgm:pt>
    <dgm:pt modelId="{6D3EC320-E9C7-47F6-93C0-EA73B6575E90}" type="pres">
      <dgm:prSet presAssocID="{F03B81EC-DD86-4E0B-964D-DC96D0D3AFC6}" presName="composite" presStyleCnt="0"/>
      <dgm:spPr/>
    </dgm:pt>
    <dgm:pt modelId="{15EDDD27-6CD9-47B3-B757-6BB53448F9E7}" type="pres">
      <dgm:prSet presAssocID="{F03B81EC-DD86-4E0B-964D-DC96D0D3AFC6}" presName="background" presStyleLbl="node0" presStyleIdx="0" presStyleCnt="2"/>
      <dgm:spPr/>
    </dgm:pt>
    <dgm:pt modelId="{4D23F067-D6EC-423E-B454-5008E48F2239}" type="pres">
      <dgm:prSet presAssocID="{F03B81EC-DD86-4E0B-964D-DC96D0D3AFC6}" presName="text" presStyleLbl="fgAcc0" presStyleIdx="0" presStyleCnt="2">
        <dgm:presLayoutVars>
          <dgm:chPref val="3"/>
        </dgm:presLayoutVars>
      </dgm:prSet>
      <dgm:spPr/>
    </dgm:pt>
    <dgm:pt modelId="{BA97BBF5-B516-421A-9C92-B01C346337B1}" type="pres">
      <dgm:prSet presAssocID="{F03B81EC-DD86-4E0B-964D-DC96D0D3AFC6}" presName="hierChild2" presStyleCnt="0"/>
      <dgm:spPr/>
    </dgm:pt>
    <dgm:pt modelId="{75DD58FC-883B-469A-AD95-91CB58AC7548}" type="pres">
      <dgm:prSet presAssocID="{5B02953F-3199-4B16-9C50-63A8317BBF52}" presName="hierRoot1" presStyleCnt="0"/>
      <dgm:spPr/>
    </dgm:pt>
    <dgm:pt modelId="{D6021648-99C1-4908-966D-42F3CFC981A1}" type="pres">
      <dgm:prSet presAssocID="{5B02953F-3199-4B16-9C50-63A8317BBF52}" presName="composite" presStyleCnt="0"/>
      <dgm:spPr/>
    </dgm:pt>
    <dgm:pt modelId="{04313396-61E8-4E25-8DA1-BE3AC0FFC625}" type="pres">
      <dgm:prSet presAssocID="{5B02953F-3199-4B16-9C50-63A8317BBF52}" presName="background" presStyleLbl="node0" presStyleIdx="1" presStyleCnt="2"/>
      <dgm:spPr/>
    </dgm:pt>
    <dgm:pt modelId="{10C04191-E090-4BE4-82F9-620D7B48C401}" type="pres">
      <dgm:prSet presAssocID="{5B02953F-3199-4B16-9C50-63A8317BBF52}" presName="text" presStyleLbl="fgAcc0" presStyleIdx="1" presStyleCnt="2">
        <dgm:presLayoutVars>
          <dgm:chPref val="3"/>
        </dgm:presLayoutVars>
      </dgm:prSet>
      <dgm:spPr/>
    </dgm:pt>
    <dgm:pt modelId="{C1A1BB3D-43E3-4A15-9802-08FA290D2C58}" type="pres">
      <dgm:prSet presAssocID="{5B02953F-3199-4B16-9C50-63A8317BBF52}" presName="hierChild2" presStyleCnt="0"/>
      <dgm:spPr/>
    </dgm:pt>
  </dgm:ptLst>
  <dgm:cxnLst>
    <dgm:cxn modelId="{2C2DB501-0469-43D4-B1F1-E38E6D08EA8C}" srcId="{11935DDA-12DB-4601-8A3D-E0023380FC0C}" destId="{5B02953F-3199-4B16-9C50-63A8317BBF52}" srcOrd="1" destOrd="0" parTransId="{4F8E9EDC-DE21-4B30-982A-2035A51848D2}" sibTransId="{3AAC310B-21C5-4F39-B671-F7B71ADCF27E}"/>
    <dgm:cxn modelId="{83247B26-B679-4DF6-B0D7-030CA1882B58}" type="presOf" srcId="{11935DDA-12DB-4601-8A3D-E0023380FC0C}" destId="{80F2817F-53D7-4623-9B1D-37A9E3561954}" srcOrd="0" destOrd="0" presId="urn:microsoft.com/office/officeart/2005/8/layout/hierarchy1"/>
    <dgm:cxn modelId="{FB657D62-E652-472D-8B29-E2758EA5BDCB}" type="presOf" srcId="{F03B81EC-DD86-4E0B-964D-DC96D0D3AFC6}" destId="{4D23F067-D6EC-423E-B454-5008E48F2239}" srcOrd="0" destOrd="0" presId="urn:microsoft.com/office/officeart/2005/8/layout/hierarchy1"/>
    <dgm:cxn modelId="{ECB1756E-8B3B-47C3-B766-B8B98CD05A85}" srcId="{11935DDA-12DB-4601-8A3D-E0023380FC0C}" destId="{F03B81EC-DD86-4E0B-964D-DC96D0D3AFC6}" srcOrd="0" destOrd="0" parTransId="{5364BFA1-6529-4D75-AFE6-444E69A9A41B}" sibTransId="{A9E47B0D-E031-462A-8307-2FA3E68CF0FE}"/>
    <dgm:cxn modelId="{5004517D-1AED-4306-A6D2-F3EDFA4E38E9}" type="presOf" srcId="{5B02953F-3199-4B16-9C50-63A8317BBF52}" destId="{10C04191-E090-4BE4-82F9-620D7B48C401}" srcOrd="0" destOrd="0" presId="urn:microsoft.com/office/officeart/2005/8/layout/hierarchy1"/>
    <dgm:cxn modelId="{1E1FDEB0-E076-45D9-ABF2-C4EC5E09BC91}" type="presParOf" srcId="{80F2817F-53D7-4623-9B1D-37A9E3561954}" destId="{11363A44-F9B7-4B7E-87DE-3CFB329BBA59}" srcOrd="0" destOrd="0" presId="urn:microsoft.com/office/officeart/2005/8/layout/hierarchy1"/>
    <dgm:cxn modelId="{C4992AC0-551B-4637-8F06-D5A5A9C23288}" type="presParOf" srcId="{11363A44-F9B7-4B7E-87DE-3CFB329BBA59}" destId="{6D3EC320-E9C7-47F6-93C0-EA73B6575E90}" srcOrd="0" destOrd="0" presId="urn:microsoft.com/office/officeart/2005/8/layout/hierarchy1"/>
    <dgm:cxn modelId="{5EE34237-5397-40A0-9C50-27E73B1F4152}" type="presParOf" srcId="{6D3EC320-E9C7-47F6-93C0-EA73B6575E90}" destId="{15EDDD27-6CD9-47B3-B757-6BB53448F9E7}" srcOrd="0" destOrd="0" presId="urn:microsoft.com/office/officeart/2005/8/layout/hierarchy1"/>
    <dgm:cxn modelId="{29EB7575-2A3C-4B89-878C-CB14992F1D78}" type="presParOf" srcId="{6D3EC320-E9C7-47F6-93C0-EA73B6575E90}" destId="{4D23F067-D6EC-423E-B454-5008E48F2239}" srcOrd="1" destOrd="0" presId="urn:microsoft.com/office/officeart/2005/8/layout/hierarchy1"/>
    <dgm:cxn modelId="{490652CD-3438-4B96-BED6-D5C18C09A640}" type="presParOf" srcId="{11363A44-F9B7-4B7E-87DE-3CFB329BBA59}" destId="{BA97BBF5-B516-421A-9C92-B01C346337B1}" srcOrd="1" destOrd="0" presId="urn:microsoft.com/office/officeart/2005/8/layout/hierarchy1"/>
    <dgm:cxn modelId="{786A18AC-0C2A-47CD-8CAE-84A34F579178}" type="presParOf" srcId="{80F2817F-53D7-4623-9B1D-37A9E3561954}" destId="{75DD58FC-883B-469A-AD95-91CB58AC7548}" srcOrd="1" destOrd="0" presId="urn:microsoft.com/office/officeart/2005/8/layout/hierarchy1"/>
    <dgm:cxn modelId="{C43533C9-9180-4308-964F-75F58E84367D}" type="presParOf" srcId="{75DD58FC-883B-469A-AD95-91CB58AC7548}" destId="{D6021648-99C1-4908-966D-42F3CFC981A1}" srcOrd="0" destOrd="0" presId="urn:microsoft.com/office/officeart/2005/8/layout/hierarchy1"/>
    <dgm:cxn modelId="{41D6FF56-F6A3-4533-A955-54BACA572C7C}" type="presParOf" srcId="{D6021648-99C1-4908-966D-42F3CFC981A1}" destId="{04313396-61E8-4E25-8DA1-BE3AC0FFC625}" srcOrd="0" destOrd="0" presId="urn:microsoft.com/office/officeart/2005/8/layout/hierarchy1"/>
    <dgm:cxn modelId="{860801E6-0C98-4512-A487-C36DF126740F}" type="presParOf" srcId="{D6021648-99C1-4908-966D-42F3CFC981A1}" destId="{10C04191-E090-4BE4-82F9-620D7B48C401}" srcOrd="1" destOrd="0" presId="urn:microsoft.com/office/officeart/2005/8/layout/hierarchy1"/>
    <dgm:cxn modelId="{E6EAD986-346E-4F5A-B276-2F7E0121DE0C}" type="presParOf" srcId="{75DD58FC-883B-469A-AD95-91CB58AC7548}" destId="{C1A1BB3D-43E3-4A15-9802-08FA290D2C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DDD27-6CD9-47B3-B757-6BB53448F9E7}">
      <dsp:nvSpPr>
        <dsp:cNvPr id="0" name=""/>
        <dsp:cNvSpPr/>
      </dsp:nvSpPr>
      <dsp:spPr>
        <a:xfrm>
          <a:off x="13170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23F067-D6EC-423E-B454-5008E48F2239}">
      <dsp:nvSpPr>
        <dsp:cNvPr id="0" name=""/>
        <dsp:cNvSpPr/>
      </dsp:nvSpPr>
      <dsp:spPr>
        <a:xfrm>
          <a:off x="62383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i="0" kern="1200"/>
            <a:t>a set of ordered pairs</a:t>
          </a:r>
          <a:endParaRPr lang="en-US" sz="5400" kern="1200"/>
        </a:p>
      </dsp:txBody>
      <dsp:txXfrm>
        <a:off x="706207" y="551349"/>
        <a:ext cx="4264426" cy="2647776"/>
      </dsp:txXfrm>
    </dsp:sp>
    <dsp:sp modelId="{04313396-61E8-4E25-8DA1-BE3AC0FFC625}">
      <dsp:nvSpPr>
        <dsp:cNvPr id="0" name=""/>
        <dsp:cNvSpPr/>
      </dsp:nvSpPr>
      <dsp:spPr>
        <a:xfrm>
          <a:off x="554514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04191-E090-4BE4-82F9-620D7B48C401}">
      <dsp:nvSpPr>
        <dsp:cNvPr id="0" name=""/>
        <dsp:cNvSpPr/>
      </dsp:nvSpPr>
      <dsp:spPr>
        <a:xfrm>
          <a:off x="603727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i="0" kern="1200"/>
            <a:t>{(3, 2) , (-3, 4) , (1, 0), (3, 4)}</a:t>
          </a:r>
          <a:endParaRPr lang="en-US" sz="5400" kern="1200"/>
        </a:p>
      </dsp:txBody>
      <dsp:txXfrm>
        <a:off x="6119647" y="551349"/>
        <a:ext cx="4264426" cy="2647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B7ED2F-314A-44BD-B75A-52B3D1CC47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4D797F-D759-4CA5-A9B6-3700C8FEA3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366C2-F615-4B6A-AD83-93257ECD19F9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03912-B284-49A8-81B9-2ADD07E60B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4DD8A-28BB-47BE-81BD-357244B786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0EF88-805E-4974-B283-AF27ABBBB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0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9AFDF-244C-4E93-B8AC-4D6257E66AA4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B938F-F467-42C1-8BA1-A879AC15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48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9B938F-F467-42C1-8BA1-A879AC15AB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8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9B938F-F467-42C1-8BA1-A879AC15AB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2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327D-3161-47FD-B02A-740F549B9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4CC873-3A63-44DA-84B3-3C1B3FEF7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9C1E9-914C-4DE2-8DF6-8B80D5617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F0479-7F72-4E35-AD68-B16ED19F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865BE-4012-4AB7-AD52-DE7AD29F3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7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73DB8-DC49-4D68-92A4-49489B5CD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168E0-3F0D-4384-BD1F-07EF8F174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CCF8D-FF00-455A-9BE2-E53E78B7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8A3F5-5082-4815-9B80-1D2EFC7B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FF6CB-0E36-483D-967B-43BDEC60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4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AD9818-8B5D-414A-8603-43F397085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E5E787-C9A1-4AA2-81C0-003FB2CCE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17080-B5A7-46F9-A712-F541DCD0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D4BE7-A21F-45B7-9A98-45F163C2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16A16-FBE5-4A2B-8DCA-8CE165D2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7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659EB-E1E6-4F57-8C13-9A4E5018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1E0A1-4A58-4F1F-A30E-05F6D59FB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BCFE7-8302-4B28-8BE4-FEAAD973B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F570F-CF1A-4602-8B46-FB41092D1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50D71-E769-4220-B163-D7C3185B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9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7BD7A-B493-4DF8-A2A2-511A94369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3E651-0D54-46F7-B41C-8D9936F93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1176C-5BFF-4025-BC9D-4C2CAF864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3595-F1DC-462A-9D76-982B5A4F2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9BEE5-2EF3-40EF-8CB8-DAE5CD67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635FC-7FCB-4D9E-BA47-10567C5D9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F9FC9-5B6A-4700-9148-5FB6D588C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08A442-CD59-4B2E-936C-AA0758FCC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798D5-24B8-4917-92E8-C75BED64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0D716-F991-4EF0-A606-1F5F2D45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3F144-8532-486E-B48F-1B6CB453F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6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C62BE-3FEE-4B0E-8CA6-077AEA2A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E8049-29A7-4F04-88E2-C8065A862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26F16-9E1F-4492-B702-86F92644D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444CC-10EB-42F7-B2BB-BE0265812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C02580-30A9-4A19-BFE3-973A6996A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D3A66-B145-4C4B-BD46-6EC702AEF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AC2377-0059-46C8-999D-79AE4E461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D2F32C-1D62-44DD-85CF-A0EED11C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6C646-23A5-4B04-8C0B-29AA2053D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65E9A-ADF1-4752-A436-41BAA180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8FC79-8181-4D93-8442-8315AFD6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CC8C0-0623-460B-866D-28701A79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4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8D4B8E-01C4-4A2A-9F3B-D6BF2108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04D84-A5E4-4824-B64A-44433A311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E2B45-28E8-4732-BED2-13B27814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1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4708-F563-4B1E-8AD5-57B095EE3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90807-8CD5-4BF7-8F80-4FF96859A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54E4B3-1217-4541-AF3F-65DB217AB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28F5B-ADCD-4CEF-83FF-D18E4CC7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551E4-4DDA-47D6-B577-09F0AF37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28665-B32E-43CF-9A1A-11DDE891D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2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E5EFF-A68F-44B5-A30D-EB6ED9EE6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A1A325-F0C9-40A7-9CC8-D99CEBEF40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3FEDB-D4A5-42D0-880B-41ED1C96D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E48C6-B28B-4FE9-A481-28A3E122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3E417-7B38-493B-9EFE-079A1C5C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5C8BE-35CA-4FEE-A2F0-1B44F87A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6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772DB-7AF3-46C5-8596-FCDF4A4F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7AF21-3A07-4D35-913A-5A25AFD69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D8601-18E0-4628-BE78-8EE0A1DC2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FB7BA-7624-4677-A9E5-53AB477BB608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8AE6A-503E-44CA-B90F-CA7417022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F9BA5-15EB-44A5-9A37-0BC0D9A7B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0A5D3-EA64-4638-827F-953189022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BAE2F-767F-4191-AF9B-A82151CD4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80808"/>
                </a:solidFill>
              </a:rPr>
              <a:t>1.05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0A0FF5-AA72-4C3A-835D-F7B5B4A8E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080808"/>
                </a:solidFill>
              </a:rPr>
              <a:t>Graphs and Interpreting Data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42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6E690A-3919-443C-B7AC-3F76DAE2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AB1A5-8763-41F9-A4DF-69028E8DD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5368" y="4160126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4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1.06</a:t>
            </a:r>
          </a:p>
        </p:txBody>
      </p:sp>
    </p:spTree>
    <p:extLst>
      <p:ext uri="{BB962C8B-B14F-4D97-AF65-F5344CB8AC3E}">
        <p14:creationId xmlns:p14="http://schemas.microsoft.com/office/powerpoint/2010/main" val="425537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13DC6-4377-4EC2-8424-6DB351BE8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42" y="637953"/>
            <a:ext cx="8272458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 each value of x, there is exactly one y value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5F64E-8A95-4258-BA28-3EE317BC9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The x value cannot repeat with more than one y value.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99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CDDBAB-E1A3-4D42-A8CC-F1F46612B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5813" y="256381"/>
            <a:ext cx="5157787" cy="823912"/>
          </a:xfrm>
        </p:spPr>
        <p:txBody>
          <a:bodyPr/>
          <a:lstStyle/>
          <a:p>
            <a:pPr algn="ctr"/>
            <a:r>
              <a:rPr lang="en-US" dirty="0"/>
              <a:t>Function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ADD0AB-46C7-4523-B7EE-53D2E0F8C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080293"/>
            <a:ext cx="5157787" cy="5109370"/>
          </a:xfrm>
        </p:spPr>
        <p:txBody>
          <a:bodyPr/>
          <a:lstStyle/>
          <a:p>
            <a:r>
              <a:rPr lang="en-US" dirty="0">
                <a:effectLst/>
              </a:rPr>
              <a:t>{(-1, 0), (5, 2), (3, 0)}</a:t>
            </a:r>
          </a:p>
          <a:p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5293BC-E34F-4291-824A-578BF7A6E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3600" y="256381"/>
            <a:ext cx="5183188" cy="823912"/>
          </a:xfrm>
        </p:spPr>
        <p:txBody>
          <a:bodyPr/>
          <a:lstStyle/>
          <a:p>
            <a:pPr algn="ctr"/>
            <a:r>
              <a:rPr lang="en-US" dirty="0"/>
              <a:t>Not a function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EA522A-A706-4B0B-BCAD-84CB605DA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080293"/>
            <a:ext cx="5183188" cy="5109370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Lato Extended"/>
              </a:rPr>
              <a:t>{(-1, 0), (5, 2), (-1, 3)}</a:t>
            </a:r>
            <a:endParaRPr lang="en-US" dirty="0"/>
          </a:p>
        </p:txBody>
      </p:sp>
      <p:sp>
        <p:nvSpPr>
          <p:cNvPr id="9" name="AutoShape 2">
            <a:extLst>
              <a:ext uri="{FF2B5EF4-FFF2-40B4-BE49-F238E27FC236}">
                <a16:creationId xmlns:a16="http://schemas.microsoft.com/office/drawing/2014/main" id="{1FBF8650-7100-493D-8F7E-59C78119B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119615-8A7B-48F7-B597-D7F871E28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48" y="1719912"/>
            <a:ext cx="1395457" cy="2887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0ADCA20-D843-49A1-BF61-155AAF60A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4563" y="1719912"/>
            <a:ext cx="2656954" cy="255587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F05ED0-9B24-4D8F-B19F-12352D58EB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5129" y="4332935"/>
            <a:ext cx="2797175" cy="24342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AD2801-05A5-4F74-B4D8-4C045F99DA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94009" y="1719912"/>
            <a:ext cx="1336004" cy="287141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17BC704-E5DA-4D16-9929-792DBF9191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8556" y="1904205"/>
            <a:ext cx="2718569" cy="248217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88584CC-779D-4EF6-AC76-D7188FD072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79666" y="4422400"/>
            <a:ext cx="2311056" cy="2255368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DA06C1B-8AF9-4A5F-A28C-28616957A2F6}"/>
              </a:ext>
            </a:extLst>
          </p:cNvPr>
          <p:cNvCxnSpPr/>
          <p:nvPr/>
        </p:nvCxnSpPr>
        <p:spPr>
          <a:xfrm>
            <a:off x="5943600" y="347730"/>
            <a:ext cx="0" cy="6330038"/>
          </a:xfrm>
          <a:prstGeom prst="line">
            <a:avLst/>
          </a:prstGeom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222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FF9B8D9-2656-4CA5-BF1A-30BBD5DFB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Vertical line test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78ECA8E6-3EFA-449A-A94D-34BFAB07E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1266093" y="1519312"/>
            <a:ext cx="10213144" cy="512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00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599EBD-1FD4-4671-80F6-AF93E6676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88" y="409575"/>
            <a:ext cx="9686339" cy="62664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21A1666-D551-428B-9F8D-4A1A76B69B51}"/>
              </a:ext>
            </a:extLst>
          </p:cNvPr>
          <p:cNvSpPr/>
          <p:nvPr/>
        </p:nvSpPr>
        <p:spPr>
          <a:xfrm>
            <a:off x="647114" y="3784209"/>
            <a:ext cx="534572" cy="27291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8D52E2-E3A0-486C-A474-A7323E8FED40}"/>
              </a:ext>
            </a:extLst>
          </p:cNvPr>
          <p:cNvSpPr/>
          <p:nvPr/>
        </p:nvSpPr>
        <p:spPr>
          <a:xfrm>
            <a:off x="10333453" y="409575"/>
            <a:ext cx="209548" cy="2745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8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F1076C-B3F1-4D29-91F8-4C53F17D1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8" y="840940"/>
            <a:ext cx="2469624" cy="14401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/>
              <a:t>Function notation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55C0167-0AD9-4E38-886A-3F0012E98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32498" y="2606738"/>
            <a:ext cx="2781875" cy="36579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dirty="0"/>
              <a:t>F(x) stands for the function of 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8AD2683-437B-48C4-B77A-5AF3E5897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74" r="5715" b="-2"/>
          <a:stretch/>
        </p:blipFill>
        <p:spPr>
          <a:xfrm>
            <a:off x="545238" y="858525"/>
            <a:ext cx="7608304" cy="5211906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18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2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E2DC57-A7F4-40DA-AEE9-B1BEB92D8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75" y="625059"/>
            <a:ext cx="6891182" cy="5607882"/>
          </a:xfrm>
          <a:prstGeom prst="rect">
            <a:avLst/>
          </a:pr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090F612-8D8E-4545-96CB-3D0E1E06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1383527"/>
            <a:ext cx="6891182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9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If f(x) = 3x + 4</a:t>
            </a:r>
            <a:br>
              <a:rPr lang="en-US" sz="9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9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Find f(4)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4E6BE8-532D-4E71-B5C6-4FD8FFE7C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13517" y="2545976"/>
            <a:ext cx="3086502" cy="185027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50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21A6D0-9DDE-42F1-AD15-C8147642A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730" y="637953"/>
            <a:ext cx="8720070" cy="318950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80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  <a:t>Now find f(g + 2)</a:t>
            </a:r>
            <a:br>
              <a:rPr lang="en-US" sz="8000" kern="1200" dirty="0">
                <a:solidFill>
                  <a:srgbClr val="FEFFFF"/>
                </a:solidFill>
                <a:latin typeface="+mn-lt"/>
                <a:ea typeface="+mn-ea"/>
                <a:cs typeface="+mn-cs"/>
              </a:rPr>
            </a:br>
            <a:b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6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B6F6FE-D58C-4FBE-AC8F-61D76B1A6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f(x) = 3x + 4</a:t>
            </a:r>
            <a:endParaRPr lang="en-US" sz="3200" kern="1200" dirty="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2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9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930EF7-400E-414F-9838-97D8C24C9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these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898E5A-E80E-4BCA-B5D2-03C96E08F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31" y="1743757"/>
            <a:ext cx="8086591" cy="436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95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EDD9C1-CDB9-43F6-B84F-17815EF4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Relation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25C556-A919-41A2-9E0E-8C9E6DE8AE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743040"/>
              </p:ext>
            </p:extLst>
          </p:nvPr>
        </p:nvGraphicFramePr>
        <p:xfrm>
          <a:off x="788988" y="2798763"/>
          <a:ext cx="1059815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98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7">
            <a:extLst>
              <a:ext uri="{FF2B5EF4-FFF2-40B4-BE49-F238E27FC236}">
                <a16:creationId xmlns:a16="http://schemas.microsoft.com/office/drawing/2014/main" id="{1135A26D-9D47-467E-91F1-31149BF0D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031D8-1FB2-408F-B0FE-79384861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 dirty="0"/>
              <a:t>Ways to represent a relation</a:t>
            </a:r>
          </a:p>
        </p:txBody>
      </p:sp>
      <p:sp>
        <p:nvSpPr>
          <p:cNvPr id="27" name="Freeform: Shape 29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19333" y="0"/>
            <a:ext cx="842502" cy="354793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B7F7C-C019-4B68-B05C-4C7083182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23635" cy="4351338"/>
          </a:xfrm>
        </p:spPr>
        <p:txBody>
          <a:bodyPr>
            <a:normAutofit/>
          </a:bodyPr>
          <a:lstStyle/>
          <a:p>
            <a:r>
              <a:rPr lang="en-US" b="1" i="0" dirty="0">
                <a:effectLst/>
                <a:latin typeface="Lato Extended"/>
              </a:rPr>
              <a:t> {(3, 2) , (-3, 4) , (1, 0), (3, 4)} set notation</a:t>
            </a:r>
          </a:p>
          <a:p>
            <a:pPr marL="0" indent="0">
              <a:buNone/>
            </a:pPr>
            <a:r>
              <a:rPr lang="en-US" b="1" i="0" dirty="0">
                <a:effectLst/>
                <a:latin typeface="Lato Extended"/>
              </a:rPr>
              <a:t>                         </a:t>
            </a:r>
          </a:p>
          <a:p>
            <a:endParaRPr lang="en-US" b="1" dirty="0">
              <a:latin typeface="Lato Extended"/>
            </a:endParaRPr>
          </a:p>
          <a:p>
            <a:endParaRPr lang="en-US" b="1" i="0" dirty="0">
              <a:effectLst/>
              <a:latin typeface="Lato Extended"/>
            </a:endParaRPr>
          </a:p>
          <a:p>
            <a:endParaRPr lang="en-US" b="1" dirty="0">
              <a:latin typeface="Lato Extended"/>
            </a:endParaRPr>
          </a:p>
          <a:p>
            <a:endParaRPr lang="en-US" b="1" i="0" dirty="0">
              <a:effectLst/>
              <a:latin typeface="Lato Extended"/>
            </a:endParaRPr>
          </a:p>
          <a:p>
            <a:pPr marL="0" indent="0">
              <a:buNone/>
            </a:pPr>
            <a:r>
              <a:rPr lang="en-US" b="1" dirty="0">
                <a:latin typeface="Lato Extended"/>
              </a:rPr>
              <a:t>         </a:t>
            </a:r>
            <a:r>
              <a:rPr lang="en-US" b="1" i="0" dirty="0">
                <a:effectLst/>
                <a:latin typeface="Lato Extended"/>
              </a:rPr>
              <a:t>Graph                     Mapping			 Table</a:t>
            </a:r>
          </a:p>
          <a:p>
            <a:endParaRPr lang="en-US" dirty="0"/>
          </a:p>
        </p:txBody>
      </p:sp>
      <p:sp>
        <p:nvSpPr>
          <p:cNvPr id="29" name="Oval 31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80791" y="1327365"/>
            <a:ext cx="610857" cy="61085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3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E95322-B771-4D9C-9CF7-7A46BBAC5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534" y="2316175"/>
            <a:ext cx="1392128" cy="2533423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8A3CD2-5522-43EA-9F97-AFDCAA674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286" y="2350412"/>
            <a:ext cx="2533422" cy="2499186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74C765-2C24-4199-9073-5E853EAF9C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195" y="2674122"/>
            <a:ext cx="2533423" cy="2182255"/>
          </a:xfrm>
          <a:custGeom>
            <a:avLst/>
            <a:gdLst/>
            <a:ahLst/>
            <a:cxnLst/>
            <a:rect l="l" t="t" r="r" b="b"/>
            <a:pathLst>
              <a:path w="3064284" h="3064284">
                <a:moveTo>
                  <a:pt x="166483" y="0"/>
                </a:moveTo>
                <a:lnTo>
                  <a:pt x="2897801" y="0"/>
                </a:lnTo>
                <a:cubicBezTo>
                  <a:pt x="2989747" y="0"/>
                  <a:pt x="3064284" y="74537"/>
                  <a:pt x="3064284" y="166483"/>
                </a:cubicBezTo>
                <a:lnTo>
                  <a:pt x="3064284" y="2897801"/>
                </a:lnTo>
                <a:cubicBezTo>
                  <a:pt x="3064284" y="2989747"/>
                  <a:pt x="2989747" y="3064284"/>
                  <a:pt x="2897801" y="3064284"/>
                </a:cubicBezTo>
                <a:lnTo>
                  <a:pt x="166483" y="3064284"/>
                </a:lnTo>
                <a:cubicBezTo>
                  <a:pt x="74537" y="3064284"/>
                  <a:pt x="0" y="2989747"/>
                  <a:pt x="0" y="2897801"/>
                </a:cubicBezTo>
                <a:lnTo>
                  <a:pt x="0" y="166483"/>
                </a:lnTo>
                <a:cubicBezTo>
                  <a:pt x="0" y="74537"/>
                  <a:pt x="74537" y="0"/>
                  <a:pt x="166483" y="0"/>
                </a:cubicBezTo>
                <a:close/>
              </a:path>
            </a:pathLst>
          </a:custGeom>
        </p:spPr>
      </p:pic>
      <p:sp>
        <p:nvSpPr>
          <p:cNvPr id="36" name="Arc 35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6147" y="5530635"/>
            <a:ext cx="3939038" cy="3939038"/>
          </a:xfrm>
          <a:prstGeom prst="arc">
            <a:avLst>
              <a:gd name="adj1" fmla="val 16200000"/>
              <a:gd name="adj2" fmla="val 20354996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D1B80E9C-CF8A-440B-B8F5-54BF121BF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9536" y="6066084"/>
            <a:ext cx="1913062" cy="791916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8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306E9B-94C3-4072-BBBC-F9035378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Domain : Set of x-values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D16F6-0330-493A-A656-DD3853C59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60420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600" b="1" i="0" dirty="0">
                <a:effectLst/>
                <a:latin typeface="Lato Extended"/>
              </a:rPr>
              <a:t>{(3, 2) , (-3, 4) , (1, 0), (3, 4)} – the left side of each point</a:t>
            </a: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r>
              <a:rPr lang="en-US" sz="1600" b="1" dirty="0">
                <a:latin typeface="Lato Extended"/>
              </a:rPr>
              <a:t>                              </a:t>
            </a:r>
          </a:p>
          <a:p>
            <a:pPr marL="0" indent="0">
              <a:buNone/>
            </a:pPr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r>
              <a:rPr lang="en-US" sz="1600" b="1" dirty="0">
                <a:latin typeface="Lato Extended"/>
              </a:rPr>
              <a:t>                                      Domain                          left side of table</a:t>
            </a:r>
            <a:endParaRPr lang="en-US" sz="1600" dirty="0"/>
          </a:p>
          <a:p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C98989-11BB-4A16-8129-163DEF5BC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794" y="2334539"/>
            <a:ext cx="6894236" cy="218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13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306E9B-94C3-4072-BBBC-F9035378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Range – Set of y-values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D16F6-0330-493A-A656-DD3853C59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935" y="640081"/>
            <a:ext cx="7953873" cy="5451229"/>
          </a:xfrm>
        </p:spPr>
        <p:txBody>
          <a:bodyPr anchor="ctr">
            <a:normAutofit/>
          </a:bodyPr>
          <a:lstStyle/>
          <a:p>
            <a:r>
              <a:rPr lang="en-US" sz="1600" b="1" i="0" dirty="0">
                <a:effectLst/>
                <a:latin typeface="Lato Extended"/>
              </a:rPr>
              <a:t>{(3, 2) , (-3, 4) , (1, 0), (3, 4)} – the right side of each point</a:t>
            </a: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r>
              <a:rPr lang="en-US" sz="1600" b="1" dirty="0">
                <a:latin typeface="Lato Extended"/>
              </a:rPr>
              <a:t>                              		</a:t>
            </a:r>
          </a:p>
          <a:p>
            <a:pPr marL="0" indent="0">
              <a:buNone/>
            </a:pPr>
            <a:r>
              <a:rPr lang="en-US" sz="1600" b="1" dirty="0">
                <a:latin typeface="Lato Extended"/>
              </a:rPr>
              <a:t>                                                                                </a:t>
            </a:r>
          </a:p>
          <a:p>
            <a:pPr marL="0" indent="0">
              <a:buNone/>
            </a:pPr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endParaRPr lang="en-US" sz="1600" b="1" dirty="0">
              <a:latin typeface="Lato Extended"/>
            </a:endParaRPr>
          </a:p>
          <a:p>
            <a:pPr marL="0" indent="0">
              <a:buNone/>
            </a:pPr>
            <a:r>
              <a:rPr lang="en-US" sz="1600" b="1" dirty="0">
                <a:latin typeface="Lato Extended"/>
              </a:rPr>
              <a:t>                                                                                 Range                 right side of table</a:t>
            </a:r>
            <a:endParaRPr lang="en-US" sz="1600" dirty="0"/>
          </a:p>
          <a:p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C98989-11BB-4A16-8129-163DEF5BC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38" y="2358445"/>
            <a:ext cx="8076770" cy="256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20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64FD08-C478-49C3-98A2-E053FB9E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856" y="3113415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800" b="1"/>
              <a:t>T</a:t>
            </a:r>
            <a:r>
              <a:rPr lang="en-US" sz="3800" b="1" i="0">
                <a:effectLst/>
              </a:rPr>
              <a:t>he speed of a baseball being pitched and then hit by the batter:</a:t>
            </a:r>
            <a:endParaRPr lang="en-US" sz="3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32117C4-7A09-409B-8944-EE2046F464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880" b="1188"/>
          <a:stretch/>
        </p:blipFill>
        <p:spPr>
          <a:xfrm>
            <a:off x="733507" y="666728"/>
            <a:ext cx="5536001" cy="5465791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9850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4607C8-AFBD-4F13-B2B0-C22A144BC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3130041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b="1"/>
              <a:t>A</a:t>
            </a:r>
            <a:r>
              <a:rPr lang="en-US" sz="5400" b="1" i="0">
                <a:effectLst/>
              </a:rPr>
              <a:t> car’s speed as it enters the interstate:</a:t>
            </a:r>
            <a:endParaRPr lang="en-US" sz="54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80B09F-4183-4C3D-83EC-7DD7535237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737" b="-1"/>
          <a:stretch/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6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8FBE8-17D4-4442-894B-4AFC38C6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31752"/>
            <a:ext cx="3667039" cy="10166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Histograms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5A2A4E-F0D8-4789-BE82-8CB424396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931" y="1148406"/>
            <a:ext cx="3667036" cy="5069515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b="1" i="0" dirty="0">
                <a:effectLst/>
              </a:rPr>
              <a:t>Here are some things we could say about this graph:</a:t>
            </a:r>
          </a:p>
          <a:p>
            <a:pPr marL="0"/>
            <a:endParaRPr lang="en-US" b="0" i="0" dirty="0">
              <a:effectLst/>
            </a:endParaRPr>
          </a:p>
          <a:p>
            <a:r>
              <a:rPr lang="en-US" b="1" i="1" dirty="0">
                <a:effectLst/>
              </a:rPr>
              <a:t>Most people get 6-8 messages.</a:t>
            </a:r>
            <a:endParaRPr lang="en-US" b="0" i="0" dirty="0">
              <a:effectLst/>
            </a:endParaRPr>
          </a:p>
          <a:p>
            <a:r>
              <a:rPr lang="en-US" b="1" i="1" dirty="0">
                <a:effectLst/>
              </a:rPr>
              <a:t>The interval is 3 messages.</a:t>
            </a:r>
            <a:endParaRPr lang="en-US" b="0" i="0" dirty="0">
              <a:effectLst/>
            </a:endParaRPr>
          </a:p>
          <a:p>
            <a:r>
              <a:rPr lang="en-US" b="1" i="1" dirty="0">
                <a:effectLst/>
              </a:rPr>
              <a:t>The interval of 15-17 has the fewest people.</a:t>
            </a:r>
            <a:endParaRPr lang="en-US" b="0" i="0" dirty="0">
              <a:effectLst/>
            </a:endParaRPr>
          </a:p>
          <a:p>
            <a:endParaRPr lang="en-US" sz="1800" dirty="0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F2B38F72-8FC4-4001-8C67-FA6B86DEC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"/>
            <a:ext cx="7555992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1EB771-DDD1-4F91-8231-FF22B66E160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t="4259" r="-1" b="6311"/>
          <a:stretch/>
        </p:blipFill>
        <p:spPr>
          <a:xfrm>
            <a:off x="5276088" y="640082"/>
            <a:ext cx="6276250" cy="557783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314565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0">
            <a:extLst>
              <a:ext uri="{FF2B5EF4-FFF2-40B4-BE49-F238E27FC236}">
                <a16:creationId xmlns:a16="http://schemas.microsoft.com/office/drawing/2014/main" id="{E02F3C71-C981-4614-98EA-D6C494F80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3" y="321176"/>
            <a:ext cx="717424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44642B-73C3-49E5-99AE-B5CB7B0EC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>
            <a:normAutofit/>
          </a:bodyPr>
          <a:lstStyle/>
          <a:p>
            <a:r>
              <a:rPr lang="en-US" sz="4000"/>
              <a:t>Dependent vs. Independent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A1531-D58A-4716-A94C-D137D83D9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515" y="2121762"/>
            <a:ext cx="6204984" cy="3626917"/>
          </a:xfrm>
        </p:spPr>
        <p:txBody>
          <a:bodyPr>
            <a:normAutofit/>
          </a:bodyPr>
          <a:lstStyle/>
          <a:p>
            <a:r>
              <a:rPr lang="en-US" sz="2400" b="0" i="0">
                <a:effectLst/>
                <a:latin typeface="Lato Extended"/>
              </a:rPr>
              <a:t>The variables can be dependent or independent.  For instance if gas costs $4.00 per gallon.  The amount you spend will depend on how much gas you put in.  The number of gallons would be independent and the total cost would be dependent.  Because 2 gallons of gas is $8.00 and 5 gallons of gas would be $20.00.</a:t>
            </a:r>
            <a:endParaRPr lang="en-US" sz="2400">
              <a:latin typeface="Lato Extended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ECE003-6FD6-4F8A-8332-F4B8C5758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461" y="306909"/>
            <a:ext cx="3406588" cy="228600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4A6D83E-1858-42A8-9DA7-4C9D5E94D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894096"/>
              </p:ext>
            </p:extLst>
          </p:nvPr>
        </p:nvGraphicFramePr>
        <p:xfrm>
          <a:off x="7829551" y="2868471"/>
          <a:ext cx="4042410" cy="3309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205">
                  <a:extLst>
                    <a:ext uri="{9D8B030D-6E8A-4147-A177-3AD203B41FA5}">
                      <a16:colId xmlns:a16="http://schemas.microsoft.com/office/drawing/2014/main" val="3247219282"/>
                    </a:ext>
                  </a:extLst>
                </a:gridCol>
                <a:gridCol w="2021205">
                  <a:extLst>
                    <a:ext uri="{9D8B030D-6E8A-4147-A177-3AD203B41FA5}">
                      <a16:colId xmlns:a16="http://schemas.microsoft.com/office/drawing/2014/main" val="2322338003"/>
                    </a:ext>
                  </a:extLst>
                </a:gridCol>
              </a:tblGrid>
              <a:tr h="479065">
                <a:tc>
                  <a:txBody>
                    <a:bodyPr/>
                    <a:lstStyle/>
                    <a:p>
                      <a:r>
                        <a:rPr lang="en-US" sz="2100"/>
                        <a:t>Independent</a:t>
                      </a:r>
                    </a:p>
                  </a:txBody>
                  <a:tcPr marL="108878" marR="108878" marT="54439" marB="54439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Dependent</a:t>
                      </a:r>
                    </a:p>
                  </a:txBody>
                  <a:tcPr marL="108878" marR="108878" marT="54439" marB="54439"/>
                </a:tc>
                <a:extLst>
                  <a:ext uri="{0D108BD9-81ED-4DB2-BD59-A6C34878D82A}">
                    <a16:rowId xmlns:a16="http://schemas.microsoft.com/office/drawing/2014/main" val="3680003598"/>
                  </a:ext>
                </a:extLst>
              </a:tr>
              <a:tr h="479065">
                <a:tc>
                  <a:txBody>
                    <a:bodyPr/>
                    <a:lstStyle/>
                    <a:p>
                      <a:r>
                        <a:rPr lang="en-US" sz="2100"/>
                        <a:t>Gallons - x</a:t>
                      </a:r>
                    </a:p>
                  </a:txBody>
                  <a:tcPr marL="108878" marR="108878" marT="54439" marB="54439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Cost - y</a:t>
                      </a:r>
                    </a:p>
                  </a:txBody>
                  <a:tcPr marL="108878" marR="108878" marT="54439" marB="54439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394594"/>
                  </a:ext>
                </a:extLst>
              </a:tr>
              <a:tr h="587944"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1</a:t>
                      </a:r>
                    </a:p>
                  </a:txBody>
                  <a:tcPr marL="108878" marR="108878" marT="54439" marB="54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4</a:t>
                      </a:r>
                    </a:p>
                  </a:txBody>
                  <a:tcPr marL="108878" marR="108878" marT="54439" marB="54439"/>
                </a:tc>
                <a:extLst>
                  <a:ext uri="{0D108BD9-81ED-4DB2-BD59-A6C34878D82A}">
                    <a16:rowId xmlns:a16="http://schemas.microsoft.com/office/drawing/2014/main" val="1672558502"/>
                  </a:ext>
                </a:extLst>
              </a:tr>
              <a:tr h="587944"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2</a:t>
                      </a:r>
                    </a:p>
                  </a:txBody>
                  <a:tcPr marL="108878" marR="108878" marT="54439" marB="54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8</a:t>
                      </a:r>
                    </a:p>
                  </a:txBody>
                  <a:tcPr marL="108878" marR="108878" marT="54439" marB="54439"/>
                </a:tc>
                <a:extLst>
                  <a:ext uri="{0D108BD9-81ED-4DB2-BD59-A6C34878D82A}">
                    <a16:rowId xmlns:a16="http://schemas.microsoft.com/office/drawing/2014/main" val="3075657829"/>
                  </a:ext>
                </a:extLst>
              </a:tr>
              <a:tr h="587944"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3</a:t>
                      </a:r>
                    </a:p>
                  </a:txBody>
                  <a:tcPr marL="108878" marR="108878" marT="54439" marB="54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12</a:t>
                      </a:r>
                    </a:p>
                  </a:txBody>
                  <a:tcPr marL="108878" marR="108878" marT="54439" marB="54439"/>
                </a:tc>
                <a:extLst>
                  <a:ext uri="{0D108BD9-81ED-4DB2-BD59-A6C34878D82A}">
                    <a16:rowId xmlns:a16="http://schemas.microsoft.com/office/drawing/2014/main" val="3460989686"/>
                  </a:ext>
                </a:extLst>
              </a:tr>
              <a:tr h="587944"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5</a:t>
                      </a:r>
                    </a:p>
                  </a:txBody>
                  <a:tcPr marL="108878" marR="108878" marT="54439" marB="54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/>
                        <a:t>20</a:t>
                      </a:r>
                    </a:p>
                  </a:txBody>
                  <a:tcPr marL="108878" marR="108878" marT="54439" marB="54439"/>
                </a:tc>
                <a:extLst>
                  <a:ext uri="{0D108BD9-81ED-4DB2-BD59-A6C34878D82A}">
                    <a16:rowId xmlns:a16="http://schemas.microsoft.com/office/drawing/2014/main" val="974106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031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410</Words>
  <Application>Microsoft Office PowerPoint</Application>
  <PresentationFormat>Widescreen</PresentationFormat>
  <Paragraphs>76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Lato Extended</vt:lpstr>
      <vt:lpstr>Office Theme</vt:lpstr>
      <vt:lpstr>Graphs and Interpreting Data</vt:lpstr>
      <vt:lpstr>Relation</vt:lpstr>
      <vt:lpstr>Ways to represent a relation</vt:lpstr>
      <vt:lpstr>Domain : Set of x-values</vt:lpstr>
      <vt:lpstr>Range – Set of y-values</vt:lpstr>
      <vt:lpstr>The speed of a baseball being pitched and then hit by the batter:</vt:lpstr>
      <vt:lpstr>A car’s speed as it enters the interstate:</vt:lpstr>
      <vt:lpstr>Histograms</vt:lpstr>
      <vt:lpstr>Dependent vs. Independent</vt:lpstr>
      <vt:lpstr>Functions</vt:lpstr>
      <vt:lpstr>For each value of x, there is exactly one y value</vt:lpstr>
      <vt:lpstr>PowerPoint Presentation</vt:lpstr>
      <vt:lpstr>Vertical line test</vt:lpstr>
      <vt:lpstr>PowerPoint Presentation</vt:lpstr>
      <vt:lpstr>Function notation</vt:lpstr>
      <vt:lpstr>If f(x) = 3x + 4 Find f(4)</vt:lpstr>
      <vt:lpstr>Now find f(g + 2)  </vt:lpstr>
      <vt:lpstr>Try these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Graphs and Interpreting Data</dc:title>
  <dc:creator>Faulkner, Michelle</dc:creator>
  <cp:lastModifiedBy>Faulkner, Michelle</cp:lastModifiedBy>
  <cp:revision>1</cp:revision>
  <dcterms:created xsi:type="dcterms:W3CDTF">2020-09-12T01:14:41Z</dcterms:created>
  <dcterms:modified xsi:type="dcterms:W3CDTF">2020-09-12T01:16:38Z</dcterms:modified>
</cp:coreProperties>
</file>