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2063" autoAdjust="0"/>
  </p:normalViewPr>
  <p:slideViewPr>
    <p:cSldViewPr snapToGrid="0">
      <p:cViewPr varScale="1">
        <p:scale>
          <a:sx n="33" d="100"/>
          <a:sy n="33" d="100"/>
        </p:scale>
        <p:origin x="2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358021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260562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12039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360341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64067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126546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250697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177190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263875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121663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F74ED-669B-48DA-9D32-F364E2208213}"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5CB6AC-66E5-46B9-A66D-130B5C9E8299}" type="slidenum">
              <a:rPr lang="en-US" smtClean="0"/>
              <a:t>‹#›</a:t>
            </a:fld>
            <a:endParaRPr lang="en-US" dirty="0"/>
          </a:p>
        </p:txBody>
      </p:sp>
    </p:spTree>
    <p:extLst>
      <p:ext uri="{BB962C8B-B14F-4D97-AF65-F5344CB8AC3E}">
        <p14:creationId xmlns:p14="http://schemas.microsoft.com/office/powerpoint/2010/main" val="276783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F74ED-669B-48DA-9D32-F364E2208213}" type="datetimeFigureOut">
              <a:rPr lang="en-US" smtClean="0"/>
              <a:t>4/3/2020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CB6AC-66E5-46B9-A66D-130B5C9E8299}" type="slidenum">
              <a:rPr lang="en-US" smtClean="0"/>
              <a:t>‹#›</a:t>
            </a:fld>
            <a:endParaRPr lang="en-US" dirty="0"/>
          </a:p>
        </p:txBody>
      </p:sp>
    </p:spTree>
    <p:extLst>
      <p:ext uri="{BB962C8B-B14F-4D97-AF65-F5344CB8AC3E}">
        <p14:creationId xmlns:p14="http://schemas.microsoft.com/office/powerpoint/2010/main" val="142039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image" Target="../media/image6.jp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8" y="2227961"/>
            <a:ext cx="559769" cy="523220"/>
          </a:xfrm>
          <a:prstGeom prst="rect">
            <a:avLst/>
          </a:prstGeom>
          <a:noFill/>
        </p:spPr>
        <p:txBody>
          <a:bodyPr wrap="none" rtlCol="0">
            <a:spAutoFit/>
          </a:bodyPr>
          <a:lstStyle/>
          <a:p>
            <a:r>
              <a:rPr lang="en-US" sz="2800" b="1" dirty="0" smtClean="0">
                <a:latin typeface="Comic Sans MS" panose="030F0702030302020204" pitchFamily="66" charset="0"/>
              </a:rPr>
              <a:t>1.</a:t>
            </a:r>
            <a:endParaRPr lang="en-US" sz="2800" b="1" dirty="0">
              <a:latin typeface="Comic Sans MS" panose="030F0702030302020204" pitchFamily="66" charset="0"/>
            </a:endParaRPr>
          </a:p>
        </p:txBody>
      </p:sp>
      <p:sp>
        <p:nvSpPr>
          <p:cNvPr id="8" name="TextBox 7"/>
          <p:cNvSpPr txBox="1"/>
          <p:nvPr/>
        </p:nvSpPr>
        <p:spPr>
          <a:xfrm>
            <a:off x="-32853" y="3862402"/>
            <a:ext cx="638316" cy="461665"/>
          </a:xfrm>
          <a:prstGeom prst="rect">
            <a:avLst/>
          </a:prstGeom>
          <a:noFill/>
        </p:spPr>
        <p:txBody>
          <a:bodyPr wrap="none" rtlCol="0">
            <a:spAutoFit/>
          </a:bodyPr>
          <a:lstStyle/>
          <a:p>
            <a:r>
              <a:rPr lang="en-US" sz="2400" b="1" dirty="0" smtClean="0">
                <a:latin typeface="Comic Sans MS" panose="030F0702030302020204" pitchFamily="66" charset="0"/>
              </a:rPr>
              <a:t>2. </a:t>
            </a:r>
            <a:endParaRPr lang="en-US" sz="2400" b="1" dirty="0">
              <a:latin typeface="Comic Sans MS" panose="030F0702030302020204" pitchFamily="66" charset="0"/>
            </a:endParaRPr>
          </a:p>
        </p:txBody>
      </p:sp>
      <p:sp>
        <p:nvSpPr>
          <p:cNvPr id="14" name="TextBox 13"/>
          <p:cNvSpPr txBox="1"/>
          <p:nvPr/>
        </p:nvSpPr>
        <p:spPr>
          <a:xfrm>
            <a:off x="0" y="5435288"/>
            <a:ext cx="491143" cy="523220"/>
          </a:xfrm>
          <a:prstGeom prst="rect">
            <a:avLst/>
          </a:prstGeom>
          <a:noFill/>
        </p:spPr>
        <p:txBody>
          <a:bodyPr wrap="square" rtlCol="0">
            <a:spAutoFit/>
          </a:bodyPr>
          <a:lstStyle/>
          <a:p>
            <a:r>
              <a:rPr lang="en-US" sz="2800" b="1" dirty="0" smtClean="0"/>
              <a:t>3. </a:t>
            </a:r>
            <a:endParaRPr lang="en-US" sz="2800" b="1" dirty="0"/>
          </a:p>
        </p:txBody>
      </p:sp>
      <p:pic>
        <p:nvPicPr>
          <p:cNvPr id="15" name="Picture 14"/>
          <p:cNvPicPr>
            <a:picLocks noChangeAspect="1"/>
          </p:cNvPicPr>
          <p:nvPr/>
        </p:nvPicPr>
        <p:blipFill>
          <a:blip r:embed="rId2"/>
          <a:stretch>
            <a:fillRect/>
          </a:stretch>
        </p:blipFill>
        <p:spPr>
          <a:xfrm>
            <a:off x="404276" y="5095818"/>
            <a:ext cx="2037346" cy="1643935"/>
          </a:xfrm>
          <a:prstGeom prst="rect">
            <a:avLst/>
          </a:prstGeom>
        </p:spPr>
      </p:pic>
      <p:sp>
        <p:nvSpPr>
          <p:cNvPr id="37" name="TextBox 36"/>
          <p:cNvSpPr txBox="1"/>
          <p:nvPr/>
        </p:nvSpPr>
        <p:spPr>
          <a:xfrm>
            <a:off x="1178169" y="369277"/>
            <a:ext cx="2125095" cy="830997"/>
          </a:xfrm>
          <a:prstGeom prst="rect">
            <a:avLst/>
          </a:prstGeom>
          <a:noFill/>
        </p:spPr>
        <p:txBody>
          <a:bodyPr wrap="square" rtlCol="0">
            <a:spAutoFit/>
          </a:bodyPr>
          <a:lstStyle/>
          <a:p>
            <a:r>
              <a:rPr lang="en-US" sz="4800" b="1" dirty="0" smtClean="0"/>
              <a:t>Let’s</a:t>
            </a:r>
            <a:endParaRPr lang="en-US" sz="4800" b="1" dirty="0"/>
          </a:p>
        </p:txBody>
      </p:sp>
      <p:pic>
        <p:nvPicPr>
          <p:cNvPr id="38" name="Picture 37"/>
          <p:cNvPicPr>
            <a:picLocks noChangeAspect="1"/>
          </p:cNvPicPr>
          <p:nvPr/>
        </p:nvPicPr>
        <p:blipFill>
          <a:blip r:embed="rId3"/>
          <a:stretch>
            <a:fillRect/>
          </a:stretch>
        </p:blipFill>
        <p:spPr>
          <a:xfrm>
            <a:off x="2520198" y="171900"/>
            <a:ext cx="1847850" cy="1495425"/>
          </a:xfrm>
          <a:prstGeom prst="rect">
            <a:avLst/>
          </a:prstGeom>
        </p:spPr>
      </p:pic>
      <p:sp>
        <p:nvSpPr>
          <p:cNvPr id="40" name="TextBox 39"/>
          <p:cNvSpPr txBox="1"/>
          <p:nvPr/>
        </p:nvSpPr>
        <p:spPr>
          <a:xfrm>
            <a:off x="9687036" y="259838"/>
            <a:ext cx="2595454" cy="954107"/>
          </a:xfrm>
          <a:prstGeom prst="rect">
            <a:avLst/>
          </a:prstGeom>
          <a:noFill/>
        </p:spPr>
        <p:txBody>
          <a:bodyPr wrap="none" rtlCol="0">
            <a:spAutoFit/>
          </a:bodyPr>
          <a:lstStyle/>
          <a:p>
            <a:r>
              <a:rPr lang="en-US" sz="2800" b="1" dirty="0" smtClean="0"/>
              <a:t>Global Warming</a:t>
            </a:r>
          </a:p>
          <a:p>
            <a:r>
              <a:rPr lang="en-US" sz="2800" b="1" dirty="0"/>
              <a:t> </a:t>
            </a:r>
            <a:r>
              <a:rPr lang="en-US" sz="2800" b="1" dirty="0" smtClean="0"/>
              <a:t>       Toast</a:t>
            </a:r>
          </a:p>
        </p:txBody>
      </p:sp>
      <p:pic>
        <p:nvPicPr>
          <p:cNvPr id="43" name="Picture 42"/>
          <p:cNvPicPr>
            <a:picLocks noChangeAspect="1"/>
          </p:cNvPicPr>
          <p:nvPr/>
        </p:nvPicPr>
        <p:blipFill>
          <a:blip r:embed="rId4"/>
          <a:stretch>
            <a:fillRect/>
          </a:stretch>
        </p:blipFill>
        <p:spPr>
          <a:xfrm>
            <a:off x="4897920" y="1846384"/>
            <a:ext cx="1620567" cy="1476487"/>
          </a:xfrm>
          <a:prstGeom prst="rect">
            <a:avLst/>
          </a:prstGeom>
        </p:spPr>
      </p:pic>
      <p:pic>
        <p:nvPicPr>
          <p:cNvPr id="63" name="Picture 62"/>
          <p:cNvPicPr>
            <a:picLocks noChangeAspect="1"/>
          </p:cNvPicPr>
          <p:nvPr/>
        </p:nvPicPr>
        <p:blipFill>
          <a:blip r:embed="rId5"/>
          <a:stretch>
            <a:fillRect/>
          </a:stretch>
        </p:blipFill>
        <p:spPr>
          <a:xfrm>
            <a:off x="7817132" y="5137885"/>
            <a:ext cx="1509624" cy="1509624"/>
          </a:xfrm>
          <a:prstGeom prst="rect">
            <a:avLst/>
          </a:prstGeom>
        </p:spPr>
      </p:pic>
      <p:sp>
        <p:nvSpPr>
          <p:cNvPr id="31" name="Rectangle 30"/>
          <p:cNvSpPr/>
          <p:nvPr/>
        </p:nvSpPr>
        <p:spPr>
          <a:xfrm>
            <a:off x="7862909" y="5108892"/>
            <a:ext cx="771589" cy="461665"/>
          </a:xfrm>
          <a:prstGeom prst="rect">
            <a:avLst/>
          </a:prstGeom>
        </p:spPr>
        <p:txBody>
          <a:bodyPr wrap="square">
            <a:spAutoFit/>
          </a:bodyPr>
          <a:lstStyle/>
          <a:p>
            <a:r>
              <a:rPr lang="en-US" sz="2400" b="1" dirty="0"/>
              <a:t>to</a:t>
            </a:r>
          </a:p>
        </p:txBody>
      </p:sp>
      <p:pic>
        <p:nvPicPr>
          <p:cNvPr id="64" name="Picture 63"/>
          <p:cNvPicPr>
            <a:picLocks noChangeAspect="1"/>
          </p:cNvPicPr>
          <p:nvPr/>
        </p:nvPicPr>
        <p:blipFill>
          <a:blip r:embed="rId6"/>
          <a:stretch>
            <a:fillRect/>
          </a:stretch>
        </p:blipFill>
        <p:spPr>
          <a:xfrm>
            <a:off x="9372533" y="5120177"/>
            <a:ext cx="1371615" cy="1506246"/>
          </a:xfrm>
          <a:prstGeom prst="rect">
            <a:avLst/>
          </a:prstGeom>
        </p:spPr>
      </p:pic>
      <p:pic>
        <p:nvPicPr>
          <p:cNvPr id="65" name="Picture 64"/>
          <p:cNvPicPr>
            <a:picLocks noChangeAspect="1"/>
          </p:cNvPicPr>
          <p:nvPr/>
        </p:nvPicPr>
        <p:blipFill>
          <a:blip r:embed="rId2"/>
          <a:stretch>
            <a:fillRect/>
          </a:stretch>
        </p:blipFill>
        <p:spPr>
          <a:xfrm>
            <a:off x="376864" y="1834776"/>
            <a:ext cx="1775387" cy="1492873"/>
          </a:xfrm>
          <a:prstGeom prst="rect">
            <a:avLst/>
          </a:prstGeom>
        </p:spPr>
      </p:pic>
      <p:pic>
        <p:nvPicPr>
          <p:cNvPr id="47" name="Picture 46"/>
          <p:cNvPicPr>
            <a:picLocks noChangeAspect="1"/>
          </p:cNvPicPr>
          <p:nvPr/>
        </p:nvPicPr>
        <p:blipFill>
          <a:blip r:embed="rId4"/>
          <a:stretch>
            <a:fillRect/>
          </a:stretch>
        </p:blipFill>
        <p:spPr>
          <a:xfrm>
            <a:off x="4061761" y="5067291"/>
            <a:ext cx="1765817" cy="1608823"/>
          </a:xfrm>
          <a:prstGeom prst="rect">
            <a:avLst/>
          </a:prstGeom>
        </p:spPr>
      </p:pic>
      <p:sp>
        <p:nvSpPr>
          <p:cNvPr id="36" name="TextBox 35"/>
          <p:cNvSpPr txBox="1"/>
          <p:nvPr/>
        </p:nvSpPr>
        <p:spPr>
          <a:xfrm>
            <a:off x="10680088" y="6203694"/>
            <a:ext cx="1535503" cy="461665"/>
          </a:xfrm>
          <a:prstGeom prst="rect">
            <a:avLst/>
          </a:prstGeom>
          <a:noFill/>
        </p:spPr>
        <p:txBody>
          <a:bodyPr wrap="square" rtlCol="0">
            <a:spAutoFit/>
          </a:bodyPr>
          <a:lstStyle/>
          <a:p>
            <a:r>
              <a:rPr lang="en-US" sz="2400" b="1" dirty="0"/>
              <a:t>t</a:t>
            </a:r>
            <a:r>
              <a:rPr lang="en-US" sz="2400" b="1" dirty="0" smtClean="0"/>
              <a:t>he Earth</a:t>
            </a:r>
            <a:endParaRPr lang="en-US" sz="2400" b="1" dirty="0"/>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8712" t="18718" r="18059" b="44409"/>
          <a:stretch/>
        </p:blipFill>
        <p:spPr>
          <a:xfrm>
            <a:off x="4226737" y="-18061"/>
            <a:ext cx="2831124" cy="1846385"/>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9105" t="58718" r="22771" b="4871"/>
          <a:stretch/>
        </p:blipFill>
        <p:spPr>
          <a:xfrm>
            <a:off x="6862874" y="-24054"/>
            <a:ext cx="2602523" cy="1927237"/>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5399" t="23428" r="36314" b="30778"/>
          <a:stretch/>
        </p:blipFill>
        <p:spPr>
          <a:xfrm>
            <a:off x="2165464" y="1846384"/>
            <a:ext cx="1820519" cy="1451651"/>
          </a:xfrm>
          <a:prstGeom prst="rect">
            <a:avLst/>
          </a:prstGeom>
        </p:spPr>
      </p:pic>
      <p:sp>
        <p:nvSpPr>
          <p:cNvPr id="17" name="TextBox 16"/>
          <p:cNvSpPr txBox="1"/>
          <p:nvPr/>
        </p:nvSpPr>
        <p:spPr>
          <a:xfrm>
            <a:off x="3877895" y="1737068"/>
            <a:ext cx="1090491" cy="1200329"/>
          </a:xfrm>
          <a:prstGeom prst="rect">
            <a:avLst/>
          </a:prstGeom>
          <a:noFill/>
        </p:spPr>
        <p:txBody>
          <a:bodyPr wrap="none" rtlCol="0">
            <a:spAutoFit/>
          </a:bodyPr>
          <a:lstStyle/>
          <a:p>
            <a:r>
              <a:rPr lang="en-US" sz="2000" b="1" dirty="0" smtClean="0"/>
              <a:t>Round</a:t>
            </a:r>
          </a:p>
          <a:p>
            <a:r>
              <a:rPr lang="en-US" sz="2000" b="1" dirty="0" smtClean="0"/>
              <a:t>Cookie</a:t>
            </a:r>
          </a:p>
          <a:p>
            <a:r>
              <a:rPr lang="en-US" sz="2000" b="1" dirty="0"/>
              <a:t> </a:t>
            </a:r>
            <a:r>
              <a:rPr lang="en-US" sz="2000" b="1" dirty="0" smtClean="0"/>
              <a:t>cutter</a:t>
            </a:r>
            <a:r>
              <a:rPr lang="en-US" sz="1200" b="1" dirty="0" smtClean="0"/>
              <a:t> or </a:t>
            </a:r>
          </a:p>
          <a:p>
            <a:r>
              <a:rPr lang="en-US" sz="1200" b="1" dirty="0"/>
              <a:t>u</a:t>
            </a:r>
            <a:r>
              <a:rPr lang="en-US" sz="1200" b="1" dirty="0" smtClean="0"/>
              <a:t>se a cup, etc.</a:t>
            </a:r>
            <a:endParaRPr lang="en-US" sz="2400" b="1" dirty="0"/>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13622" t="10769" r="9561" b="13077"/>
          <a:stretch/>
        </p:blipFill>
        <p:spPr>
          <a:xfrm>
            <a:off x="6587823" y="1757552"/>
            <a:ext cx="2010798" cy="1532370"/>
          </a:xfrm>
          <a:prstGeom prst="rect">
            <a:avLst/>
          </a:prstGeom>
        </p:spPr>
      </p:pic>
      <p:pic>
        <p:nvPicPr>
          <p:cNvPr id="23" name="Picture 22"/>
          <p:cNvPicPr>
            <a:picLocks noChangeAspect="1"/>
          </p:cNvPicPr>
          <p:nvPr/>
        </p:nvPicPr>
        <p:blipFill>
          <a:blip r:embed="rId10"/>
          <a:stretch>
            <a:fillRect/>
          </a:stretch>
        </p:blipFill>
        <p:spPr>
          <a:xfrm>
            <a:off x="8505758" y="1757552"/>
            <a:ext cx="1733550" cy="1595713"/>
          </a:xfrm>
          <a:prstGeom prst="rect">
            <a:avLst/>
          </a:prstGeom>
        </p:spPr>
      </p:pic>
      <p:pic>
        <p:nvPicPr>
          <p:cNvPr id="28" name="Picture 27"/>
          <p:cNvPicPr>
            <a:picLocks noChangeAspect="1"/>
          </p:cNvPicPr>
          <p:nvPr/>
        </p:nvPicPr>
        <p:blipFill>
          <a:blip r:embed="rId11"/>
          <a:stretch>
            <a:fillRect/>
          </a:stretch>
        </p:blipFill>
        <p:spPr>
          <a:xfrm>
            <a:off x="394789" y="3277582"/>
            <a:ext cx="1733550" cy="1847850"/>
          </a:xfrm>
          <a:prstGeom prst="rect">
            <a:avLst/>
          </a:prstGeom>
        </p:spPr>
      </p:pic>
      <p:pic>
        <p:nvPicPr>
          <p:cNvPr id="29" name="Picture 28"/>
          <p:cNvPicPr>
            <a:picLocks noChangeAspect="1"/>
          </p:cNvPicPr>
          <p:nvPr/>
        </p:nvPicPr>
        <p:blipFill>
          <a:blip r:embed="rId12"/>
          <a:stretch>
            <a:fillRect/>
          </a:stretch>
        </p:blipFill>
        <p:spPr>
          <a:xfrm>
            <a:off x="2116017" y="3270786"/>
            <a:ext cx="1800630" cy="1735887"/>
          </a:xfrm>
          <a:prstGeom prst="rect">
            <a:avLst/>
          </a:prstGeom>
        </p:spPr>
      </p:pic>
      <p:pic>
        <p:nvPicPr>
          <p:cNvPr id="30" name="Picture 29"/>
          <p:cNvPicPr>
            <a:picLocks noChangeAspect="1"/>
          </p:cNvPicPr>
          <p:nvPr/>
        </p:nvPicPr>
        <p:blipFill rotWithShape="1">
          <a:blip r:embed="rId13">
            <a:extLst>
              <a:ext uri="{28A0092B-C50C-407E-A947-70E740481C1C}">
                <a14:useLocalDpi xmlns:a14="http://schemas.microsoft.com/office/drawing/2010/main" val="0"/>
              </a:ext>
            </a:extLst>
          </a:blip>
          <a:srcRect l="21255" t="60513" r="48955" b="15897"/>
          <a:stretch/>
        </p:blipFill>
        <p:spPr>
          <a:xfrm>
            <a:off x="3953558" y="3392614"/>
            <a:ext cx="1670538" cy="1617786"/>
          </a:xfrm>
          <a:prstGeom prst="rect">
            <a:avLst/>
          </a:prstGeom>
        </p:spPr>
      </p:pic>
      <p:pic>
        <p:nvPicPr>
          <p:cNvPr id="33" name="Picture 32"/>
          <p:cNvPicPr>
            <a:picLocks noChangeAspect="1"/>
          </p:cNvPicPr>
          <p:nvPr/>
        </p:nvPicPr>
        <p:blipFill rotWithShape="1">
          <a:blip r:embed="rId14">
            <a:extLst>
              <a:ext uri="{28A0092B-C50C-407E-A947-70E740481C1C}">
                <a14:useLocalDpi xmlns:a14="http://schemas.microsoft.com/office/drawing/2010/main" val="0"/>
              </a:ext>
            </a:extLst>
          </a:blip>
          <a:srcRect l="50962" t="48700" r="24519" b="10563"/>
          <a:stretch/>
        </p:blipFill>
        <p:spPr>
          <a:xfrm>
            <a:off x="2466568" y="5085127"/>
            <a:ext cx="1494694" cy="1652955"/>
          </a:xfrm>
          <a:prstGeom prst="rect">
            <a:avLst/>
          </a:prstGeom>
        </p:spPr>
      </p:pic>
      <p:pic>
        <p:nvPicPr>
          <p:cNvPr id="51" name="Picture 50"/>
          <p:cNvPicPr>
            <a:picLocks noChangeAspect="1"/>
          </p:cNvPicPr>
          <p:nvPr/>
        </p:nvPicPr>
        <p:blipFill rotWithShape="1">
          <a:blip r:embed="rId13">
            <a:extLst>
              <a:ext uri="{28A0092B-C50C-407E-A947-70E740481C1C}">
                <a14:useLocalDpi xmlns:a14="http://schemas.microsoft.com/office/drawing/2010/main" val="0"/>
              </a:ext>
            </a:extLst>
          </a:blip>
          <a:srcRect l="21255" t="60513" r="48955" b="15897"/>
          <a:stretch/>
        </p:blipFill>
        <p:spPr>
          <a:xfrm>
            <a:off x="6007439" y="5058328"/>
            <a:ext cx="1670538" cy="1617786"/>
          </a:xfrm>
          <a:prstGeom prst="rect">
            <a:avLst/>
          </a:prstGeom>
        </p:spPr>
      </p:pic>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72940" y="5172406"/>
            <a:ext cx="1008704" cy="1008704"/>
          </a:xfrm>
          <a:prstGeom prst="rect">
            <a:avLst/>
          </a:prstGeom>
        </p:spPr>
      </p:pic>
      <p:sp>
        <p:nvSpPr>
          <p:cNvPr id="44" name="TextBox 43"/>
          <p:cNvSpPr txBox="1"/>
          <p:nvPr/>
        </p:nvSpPr>
        <p:spPr>
          <a:xfrm>
            <a:off x="2252463" y="4945047"/>
            <a:ext cx="1778372" cy="707886"/>
          </a:xfrm>
          <a:prstGeom prst="rect">
            <a:avLst/>
          </a:prstGeom>
          <a:noFill/>
        </p:spPr>
        <p:txBody>
          <a:bodyPr wrap="none" rtlCol="0">
            <a:spAutoFit/>
          </a:bodyPr>
          <a:lstStyle/>
          <a:p>
            <a:r>
              <a:rPr lang="en-US" sz="2000" b="1" dirty="0"/>
              <a:t>b</a:t>
            </a:r>
            <a:r>
              <a:rPr lang="en-US" sz="2000" b="1" dirty="0" smtClean="0"/>
              <a:t>lue and green</a:t>
            </a:r>
          </a:p>
          <a:p>
            <a:r>
              <a:rPr lang="en-US" sz="2000" b="1" dirty="0"/>
              <a:t>f</a:t>
            </a:r>
            <a:r>
              <a:rPr lang="en-US" sz="2000" b="1" dirty="0" smtClean="0"/>
              <a:t>ood coloring</a:t>
            </a:r>
            <a:endParaRPr lang="en-US" sz="2000" b="1" dirty="0"/>
          </a:p>
        </p:txBody>
      </p:sp>
      <p:pic>
        <p:nvPicPr>
          <p:cNvPr id="45" name="Pictur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7103" y="1667325"/>
            <a:ext cx="1840140" cy="1719793"/>
          </a:xfrm>
          <a:prstGeom prst="rect">
            <a:avLst/>
          </a:prstGeom>
        </p:spPr>
      </p:pic>
      <p:sp>
        <p:nvSpPr>
          <p:cNvPr id="3" name="TextBox 2"/>
          <p:cNvSpPr txBox="1"/>
          <p:nvPr/>
        </p:nvSpPr>
        <p:spPr>
          <a:xfrm>
            <a:off x="9687036" y="1213945"/>
            <a:ext cx="2250296" cy="369332"/>
          </a:xfrm>
          <a:prstGeom prst="rect">
            <a:avLst/>
          </a:prstGeom>
          <a:noFill/>
        </p:spPr>
        <p:txBody>
          <a:bodyPr wrap="none" rtlCol="0">
            <a:spAutoFit/>
          </a:bodyPr>
          <a:lstStyle/>
          <a:p>
            <a:r>
              <a:rPr lang="en-US" b="1" dirty="0" smtClean="0"/>
              <a:t>By:  Judy Slupecki SLP</a:t>
            </a:r>
            <a:endParaRPr lang="en-US" b="1" dirty="0"/>
          </a:p>
        </p:txBody>
      </p:sp>
      <p:sp>
        <p:nvSpPr>
          <p:cNvPr id="4" name="TextBox 3"/>
          <p:cNvSpPr txBox="1"/>
          <p:nvPr/>
        </p:nvSpPr>
        <p:spPr>
          <a:xfrm>
            <a:off x="4074858" y="4399743"/>
            <a:ext cx="1291316" cy="369332"/>
          </a:xfrm>
          <a:prstGeom prst="rect">
            <a:avLst/>
          </a:prstGeom>
          <a:noFill/>
        </p:spPr>
        <p:txBody>
          <a:bodyPr wrap="none" rtlCol="0">
            <a:spAutoFit/>
          </a:bodyPr>
          <a:lstStyle/>
          <a:p>
            <a:r>
              <a:rPr lang="en-US" b="1" dirty="0"/>
              <a:t>b</a:t>
            </a:r>
            <a:r>
              <a:rPr lang="en-US" b="1" dirty="0" smtClean="0"/>
              <a:t>read circle</a:t>
            </a:r>
            <a:endParaRPr lang="en-US" b="1" dirty="0"/>
          </a:p>
        </p:txBody>
      </p:sp>
      <p:pic>
        <p:nvPicPr>
          <p:cNvPr id="32" name="Picture 31"/>
          <p:cNvPicPr>
            <a:picLocks noChangeAspect="1"/>
          </p:cNvPicPr>
          <p:nvPr/>
        </p:nvPicPr>
        <p:blipFill>
          <a:blip r:embed="rId2"/>
          <a:stretch>
            <a:fillRect/>
          </a:stretch>
        </p:blipFill>
        <p:spPr>
          <a:xfrm>
            <a:off x="5770486" y="3410610"/>
            <a:ext cx="1855215" cy="1496973"/>
          </a:xfrm>
          <a:prstGeom prst="rect">
            <a:avLst/>
          </a:prstGeom>
        </p:spPr>
      </p:pic>
      <p:pic>
        <p:nvPicPr>
          <p:cNvPr id="34" name="Picture 33"/>
          <p:cNvPicPr>
            <a:picLocks noChangeAspect="1"/>
          </p:cNvPicPr>
          <p:nvPr/>
        </p:nvPicPr>
        <p:blipFill rotWithShape="1">
          <a:blip r:embed="rId13">
            <a:extLst>
              <a:ext uri="{28A0092B-C50C-407E-A947-70E740481C1C}">
                <a14:useLocalDpi xmlns:a14="http://schemas.microsoft.com/office/drawing/2010/main" val="0"/>
              </a:ext>
            </a:extLst>
          </a:blip>
          <a:srcRect l="21255" t="60513" r="48955" b="15897"/>
          <a:stretch/>
        </p:blipFill>
        <p:spPr>
          <a:xfrm>
            <a:off x="7746209" y="3527266"/>
            <a:ext cx="1262803" cy="1222926"/>
          </a:xfrm>
          <a:prstGeom prst="rect">
            <a:avLst/>
          </a:prstGeom>
        </p:spPr>
      </p:pic>
      <p:pic>
        <p:nvPicPr>
          <p:cNvPr id="35" name="Picture 34"/>
          <p:cNvPicPr>
            <a:picLocks noChangeAspect="1"/>
          </p:cNvPicPr>
          <p:nvPr/>
        </p:nvPicPr>
        <p:blipFill>
          <a:blip r:embed="rId17"/>
          <a:stretch>
            <a:fillRect/>
          </a:stretch>
        </p:blipFill>
        <p:spPr>
          <a:xfrm>
            <a:off x="9129520" y="3471166"/>
            <a:ext cx="1109788" cy="1007881"/>
          </a:xfrm>
          <a:prstGeom prst="rect">
            <a:avLst/>
          </a:prstGeom>
        </p:spPr>
      </p:pic>
      <p:pic>
        <p:nvPicPr>
          <p:cNvPr id="7" name="Picture 6" descr="Free stock photos - Rgbstock - Free stock images ..."/>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48762" b="95048" l="0" r="90000"/>
                    </a14:imgEffect>
                  </a14:imgLayer>
                </a14:imgProps>
              </a:ext>
              <a:ext uri="{28A0092B-C50C-407E-A947-70E740481C1C}">
                <a14:useLocalDpi xmlns:a14="http://schemas.microsoft.com/office/drawing/2010/main" val="0"/>
              </a:ext>
            </a:extLst>
          </a:blip>
          <a:srcRect t="50643"/>
          <a:stretch/>
        </p:blipFill>
        <p:spPr>
          <a:xfrm>
            <a:off x="10217865" y="4111555"/>
            <a:ext cx="1929938" cy="833492"/>
          </a:xfrm>
          <a:prstGeom prst="rect">
            <a:avLst/>
          </a:prstGeom>
        </p:spPr>
      </p:pic>
      <p:sp>
        <p:nvSpPr>
          <p:cNvPr id="9" name="TextBox 8"/>
          <p:cNvSpPr txBox="1"/>
          <p:nvPr/>
        </p:nvSpPr>
        <p:spPr>
          <a:xfrm>
            <a:off x="10359816" y="3561393"/>
            <a:ext cx="1863972" cy="646331"/>
          </a:xfrm>
          <a:prstGeom prst="rect">
            <a:avLst/>
          </a:prstGeom>
          <a:noFill/>
        </p:spPr>
        <p:txBody>
          <a:bodyPr wrap="none" rtlCol="0">
            <a:spAutoFit/>
          </a:bodyPr>
          <a:lstStyle/>
          <a:p>
            <a:r>
              <a:rPr lang="en-US" b="1" i="1" dirty="0"/>
              <a:t>s</a:t>
            </a:r>
            <a:r>
              <a:rPr lang="en-US" b="1" i="1" dirty="0" smtClean="0"/>
              <a:t>aucer of milk  to </a:t>
            </a:r>
          </a:p>
          <a:p>
            <a:r>
              <a:rPr lang="en-US" b="1" i="1" dirty="0"/>
              <a:t>c</a:t>
            </a:r>
            <a:r>
              <a:rPr lang="en-US" b="1" i="1" dirty="0" smtClean="0"/>
              <a:t>oat bread</a:t>
            </a:r>
            <a:r>
              <a:rPr lang="en-US" dirty="0" smtClean="0"/>
              <a:t> </a:t>
            </a:r>
            <a:r>
              <a:rPr lang="en-US" b="1" dirty="0" smtClean="0">
                <a:solidFill>
                  <a:srgbClr val="FF0000"/>
                </a:solidFill>
              </a:rPr>
              <a:t>lightly</a:t>
            </a:r>
            <a:endParaRPr lang="en-US" b="1" dirty="0">
              <a:solidFill>
                <a:srgbClr val="FF0000"/>
              </a:solidFill>
            </a:endParaRPr>
          </a:p>
        </p:txBody>
      </p:sp>
    </p:spTree>
    <p:extLst>
      <p:ext uri="{BB962C8B-B14F-4D97-AF65-F5344CB8AC3E}">
        <p14:creationId xmlns:p14="http://schemas.microsoft.com/office/powerpoint/2010/main" val="15086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0659"/>
            <a:ext cx="421910" cy="461665"/>
          </a:xfrm>
          <a:prstGeom prst="rect">
            <a:avLst/>
          </a:prstGeom>
          <a:noFill/>
        </p:spPr>
        <p:txBody>
          <a:bodyPr wrap="none" rtlCol="0">
            <a:spAutoFit/>
          </a:bodyPr>
          <a:lstStyle/>
          <a:p>
            <a:r>
              <a:rPr lang="en-US" sz="2400" b="1" dirty="0" smtClean="0"/>
              <a:t>4.</a:t>
            </a:r>
            <a:endParaRPr lang="en-US" sz="2400" b="1" dirty="0"/>
          </a:p>
        </p:txBody>
      </p:sp>
      <p:pic>
        <p:nvPicPr>
          <p:cNvPr id="4" name="Picture 3"/>
          <p:cNvPicPr>
            <a:picLocks noChangeAspect="1"/>
          </p:cNvPicPr>
          <p:nvPr/>
        </p:nvPicPr>
        <p:blipFill>
          <a:blip r:embed="rId2"/>
          <a:stretch>
            <a:fillRect/>
          </a:stretch>
        </p:blipFill>
        <p:spPr>
          <a:xfrm>
            <a:off x="421910" y="0"/>
            <a:ext cx="1875266" cy="15131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782" y="0"/>
            <a:ext cx="1137035" cy="1523999"/>
          </a:xfrm>
          <a:prstGeom prst="rect">
            <a:avLst/>
          </a:prstGeom>
        </p:spPr>
      </p:pic>
      <p:sp>
        <p:nvSpPr>
          <p:cNvPr id="6" name="TextBox 5"/>
          <p:cNvSpPr txBox="1"/>
          <p:nvPr/>
        </p:nvSpPr>
        <p:spPr>
          <a:xfrm>
            <a:off x="2636466" y="1204419"/>
            <a:ext cx="1739130" cy="461665"/>
          </a:xfrm>
          <a:prstGeom prst="rect">
            <a:avLst/>
          </a:prstGeom>
          <a:noFill/>
        </p:spPr>
        <p:txBody>
          <a:bodyPr wrap="none" rtlCol="0">
            <a:spAutoFit/>
          </a:bodyPr>
          <a:lstStyle/>
          <a:p>
            <a:r>
              <a:rPr lang="en-US" sz="2400" b="1" dirty="0"/>
              <a:t>s</a:t>
            </a:r>
            <a:r>
              <a:rPr lang="en-US" sz="2400" b="1" dirty="0" smtClean="0"/>
              <a:t>pray butter</a:t>
            </a:r>
            <a:endParaRPr lang="en-US" sz="2400" b="1" dirty="0"/>
          </a:p>
        </p:txBody>
      </p:sp>
      <p:pic>
        <p:nvPicPr>
          <p:cNvPr id="8" name="Picture 7"/>
          <p:cNvPicPr>
            <a:picLocks noChangeAspect="1"/>
          </p:cNvPicPr>
          <p:nvPr/>
        </p:nvPicPr>
        <p:blipFill>
          <a:blip r:embed="rId4"/>
          <a:stretch>
            <a:fillRect/>
          </a:stretch>
        </p:blipFill>
        <p:spPr>
          <a:xfrm>
            <a:off x="6668704" y="41861"/>
            <a:ext cx="1620567" cy="156021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4157" t="50719"/>
          <a:stretch/>
        </p:blipFill>
        <p:spPr>
          <a:xfrm>
            <a:off x="8569082" y="0"/>
            <a:ext cx="2029727" cy="157032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0887" y="28252"/>
            <a:ext cx="1536106" cy="1615683"/>
          </a:xfrm>
          <a:prstGeom prst="rect">
            <a:avLst/>
          </a:prstGeom>
        </p:spPr>
      </p:pic>
      <p:sp>
        <p:nvSpPr>
          <p:cNvPr id="11" name="TextBox 10"/>
          <p:cNvSpPr txBox="1"/>
          <p:nvPr/>
        </p:nvSpPr>
        <p:spPr>
          <a:xfrm>
            <a:off x="4375596" y="205538"/>
            <a:ext cx="1451038" cy="830997"/>
          </a:xfrm>
          <a:prstGeom prst="rect">
            <a:avLst/>
          </a:prstGeom>
          <a:noFill/>
        </p:spPr>
        <p:txBody>
          <a:bodyPr wrap="none" rtlCol="0">
            <a:spAutoFit/>
          </a:bodyPr>
          <a:lstStyle/>
          <a:p>
            <a:r>
              <a:rPr lang="en-US" sz="2400" b="1" dirty="0"/>
              <a:t>c</a:t>
            </a:r>
            <a:r>
              <a:rPr lang="en-US" sz="2400" b="1" dirty="0" smtClean="0"/>
              <a:t>innamon</a:t>
            </a:r>
          </a:p>
          <a:p>
            <a:r>
              <a:rPr lang="en-US" sz="2400" b="1" dirty="0"/>
              <a:t> </a:t>
            </a:r>
            <a:r>
              <a:rPr lang="en-US" sz="2400" b="1" dirty="0" smtClean="0"/>
              <a:t>  sugar</a:t>
            </a:r>
            <a:endParaRPr lang="en-US" sz="2400" b="1" dirty="0"/>
          </a:p>
        </p:txBody>
      </p:sp>
      <p:sp>
        <p:nvSpPr>
          <p:cNvPr id="12" name="TextBox 11"/>
          <p:cNvSpPr txBox="1"/>
          <p:nvPr/>
        </p:nvSpPr>
        <p:spPr>
          <a:xfrm>
            <a:off x="0" y="2474259"/>
            <a:ext cx="421910" cy="461665"/>
          </a:xfrm>
          <a:prstGeom prst="rect">
            <a:avLst/>
          </a:prstGeom>
          <a:noFill/>
        </p:spPr>
        <p:txBody>
          <a:bodyPr wrap="none" rtlCol="0">
            <a:spAutoFit/>
          </a:bodyPr>
          <a:lstStyle/>
          <a:p>
            <a:r>
              <a:rPr lang="en-US" sz="2400" b="1" dirty="0" smtClean="0"/>
              <a:t>5.</a:t>
            </a:r>
            <a:endParaRPr lang="en-US" sz="2400" b="1" dirty="0"/>
          </a:p>
        </p:txBody>
      </p:sp>
      <p:pic>
        <p:nvPicPr>
          <p:cNvPr id="13" name="Picture 12"/>
          <p:cNvPicPr>
            <a:picLocks noChangeAspect="1"/>
          </p:cNvPicPr>
          <p:nvPr/>
        </p:nvPicPr>
        <p:blipFill>
          <a:blip r:embed="rId2"/>
          <a:stretch>
            <a:fillRect/>
          </a:stretch>
        </p:blipFill>
        <p:spPr>
          <a:xfrm>
            <a:off x="421910" y="1736117"/>
            <a:ext cx="1875266" cy="1513153"/>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28444" t="23418" r="29911" b="52592"/>
          <a:stretch/>
        </p:blipFill>
        <p:spPr>
          <a:xfrm>
            <a:off x="2490046" y="1769268"/>
            <a:ext cx="1757655" cy="1549596"/>
          </a:xfrm>
          <a:prstGeom prst="rect">
            <a:avLst/>
          </a:prstGeom>
        </p:spPr>
      </p:pic>
      <p:pic>
        <p:nvPicPr>
          <p:cNvPr id="15" name="Picture 14"/>
          <p:cNvPicPr>
            <a:picLocks noChangeAspect="1"/>
          </p:cNvPicPr>
          <p:nvPr/>
        </p:nvPicPr>
        <p:blipFill>
          <a:blip r:embed="rId8"/>
          <a:stretch>
            <a:fillRect/>
          </a:stretch>
        </p:blipFill>
        <p:spPr>
          <a:xfrm>
            <a:off x="4500715" y="1709743"/>
            <a:ext cx="2076450" cy="1452512"/>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18712" t="18718" r="18059" b="44409"/>
          <a:stretch/>
        </p:blipFill>
        <p:spPr>
          <a:xfrm>
            <a:off x="6644457" y="1551066"/>
            <a:ext cx="2017320" cy="1846385"/>
          </a:xfrm>
          <a:prstGeom prst="rect">
            <a:avLst/>
          </a:prstGeom>
        </p:spPr>
      </p:pic>
      <p:sp>
        <p:nvSpPr>
          <p:cNvPr id="17" name="TextBox 16"/>
          <p:cNvSpPr txBox="1"/>
          <p:nvPr/>
        </p:nvSpPr>
        <p:spPr>
          <a:xfrm>
            <a:off x="7159179" y="1974334"/>
            <a:ext cx="928203" cy="461665"/>
          </a:xfrm>
          <a:prstGeom prst="rect">
            <a:avLst/>
          </a:prstGeom>
          <a:noFill/>
        </p:spPr>
        <p:txBody>
          <a:bodyPr wrap="none" rtlCol="0">
            <a:spAutoFit/>
          </a:bodyPr>
          <a:lstStyle/>
          <a:p>
            <a:r>
              <a:rPr lang="en-US" sz="2400" b="1" dirty="0" smtClean="0"/>
              <a:t>bread</a:t>
            </a:r>
            <a:endParaRPr lang="en-US" sz="2400" b="1" dirty="0"/>
          </a:p>
        </p:txBody>
      </p:sp>
      <p:pic>
        <p:nvPicPr>
          <p:cNvPr id="19" name="Picture 18"/>
          <p:cNvPicPr>
            <a:picLocks noChangeAspect="1"/>
          </p:cNvPicPr>
          <p:nvPr/>
        </p:nvPicPr>
        <p:blipFill>
          <a:blip r:embed="rId9"/>
          <a:stretch>
            <a:fillRect/>
          </a:stretch>
        </p:blipFill>
        <p:spPr>
          <a:xfrm>
            <a:off x="8846026" y="1730908"/>
            <a:ext cx="1752783" cy="1410181"/>
          </a:xfrm>
          <a:prstGeom prst="rect">
            <a:avLst/>
          </a:prstGeom>
        </p:spPr>
      </p:pic>
      <p:pic>
        <p:nvPicPr>
          <p:cNvPr id="20" name="Picture 19"/>
          <p:cNvPicPr>
            <a:picLocks noChangeAspect="1"/>
          </p:cNvPicPr>
          <p:nvPr/>
        </p:nvPicPr>
        <p:blipFill>
          <a:blip r:embed="rId2"/>
          <a:stretch>
            <a:fillRect/>
          </a:stretch>
        </p:blipFill>
        <p:spPr>
          <a:xfrm>
            <a:off x="421910" y="3472234"/>
            <a:ext cx="1875266" cy="1513153"/>
          </a:xfrm>
          <a:prstGeom prst="rect">
            <a:avLst/>
          </a:prstGeom>
        </p:spPr>
      </p:pic>
      <p:pic>
        <p:nvPicPr>
          <p:cNvPr id="21" name="Picture 20"/>
          <p:cNvPicPr>
            <a:picLocks noChangeAspect="1"/>
          </p:cNvPicPr>
          <p:nvPr/>
        </p:nvPicPr>
        <p:blipFill>
          <a:blip r:embed="rId8"/>
          <a:stretch>
            <a:fillRect/>
          </a:stretch>
        </p:blipFill>
        <p:spPr>
          <a:xfrm>
            <a:off x="2509765" y="3512067"/>
            <a:ext cx="2076450" cy="1418275"/>
          </a:xfrm>
          <a:prstGeom prst="rect">
            <a:avLst/>
          </a:prstGeom>
        </p:spPr>
      </p:pic>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7536" t="7843" r="5028" b="16340"/>
          <a:stretch/>
        </p:blipFill>
        <p:spPr>
          <a:xfrm>
            <a:off x="4809154" y="3512067"/>
            <a:ext cx="2424894" cy="1441023"/>
          </a:xfrm>
          <a:prstGeom prst="rect">
            <a:avLst/>
          </a:prstGeom>
        </p:spPr>
      </p:pic>
      <p:pic>
        <p:nvPicPr>
          <p:cNvPr id="23" name="Picture 22"/>
          <p:cNvPicPr>
            <a:picLocks noChangeAspect="1"/>
          </p:cNvPicPr>
          <p:nvPr/>
        </p:nvPicPr>
        <p:blipFill>
          <a:blip r:embed="rId11"/>
          <a:stretch>
            <a:fillRect/>
          </a:stretch>
        </p:blipFill>
        <p:spPr>
          <a:xfrm>
            <a:off x="10865189" y="5285501"/>
            <a:ext cx="1375074" cy="1118250"/>
          </a:xfrm>
          <a:prstGeom prst="rect">
            <a:avLst/>
          </a:prstGeom>
        </p:spPr>
      </p:pic>
      <p:sp>
        <p:nvSpPr>
          <p:cNvPr id="24" name="TextBox 23"/>
          <p:cNvSpPr txBox="1"/>
          <p:nvPr/>
        </p:nvSpPr>
        <p:spPr>
          <a:xfrm>
            <a:off x="23570" y="4012920"/>
            <a:ext cx="421910" cy="461665"/>
          </a:xfrm>
          <a:prstGeom prst="rect">
            <a:avLst/>
          </a:prstGeom>
          <a:noFill/>
        </p:spPr>
        <p:txBody>
          <a:bodyPr wrap="none" rtlCol="0">
            <a:spAutoFit/>
          </a:bodyPr>
          <a:lstStyle/>
          <a:p>
            <a:r>
              <a:rPr lang="en-US" sz="2400" b="1" dirty="0" smtClean="0"/>
              <a:t>6.</a:t>
            </a:r>
            <a:endParaRPr lang="en-US" sz="2400" b="1" dirty="0"/>
          </a:p>
        </p:txBody>
      </p:sp>
      <p:sp>
        <p:nvSpPr>
          <p:cNvPr id="25" name="TextBox 24"/>
          <p:cNvSpPr txBox="1"/>
          <p:nvPr/>
        </p:nvSpPr>
        <p:spPr>
          <a:xfrm>
            <a:off x="-28776" y="5578833"/>
            <a:ext cx="421910" cy="461665"/>
          </a:xfrm>
          <a:prstGeom prst="rect">
            <a:avLst/>
          </a:prstGeom>
          <a:noFill/>
        </p:spPr>
        <p:txBody>
          <a:bodyPr wrap="none" rtlCol="0">
            <a:spAutoFit/>
          </a:bodyPr>
          <a:lstStyle/>
          <a:p>
            <a:r>
              <a:rPr lang="en-US" sz="2400" b="1" dirty="0" smtClean="0"/>
              <a:t>7.</a:t>
            </a:r>
            <a:endParaRPr lang="en-US" sz="2400" b="1" dirty="0"/>
          </a:p>
        </p:txBody>
      </p:sp>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19105" t="58718" r="22771" b="4871"/>
          <a:stretch/>
        </p:blipFill>
        <p:spPr>
          <a:xfrm>
            <a:off x="2297176" y="5123545"/>
            <a:ext cx="1965087" cy="1455199"/>
          </a:xfrm>
          <a:prstGeom prst="rect">
            <a:avLst/>
          </a:prstGeom>
        </p:spPr>
      </p:pic>
      <p:pic>
        <p:nvPicPr>
          <p:cNvPr id="28" name="Picture 27"/>
          <p:cNvPicPr>
            <a:picLocks noChangeAspect="1"/>
          </p:cNvPicPr>
          <p:nvPr/>
        </p:nvPicPr>
        <p:blipFill>
          <a:blip r:embed="rId12"/>
          <a:stretch>
            <a:fillRect/>
          </a:stretch>
        </p:blipFill>
        <p:spPr>
          <a:xfrm>
            <a:off x="418595" y="5123545"/>
            <a:ext cx="1914124" cy="1692320"/>
          </a:xfrm>
          <a:prstGeom prst="rect">
            <a:avLst/>
          </a:prstGeom>
        </p:spPr>
      </p:pic>
      <p:sp>
        <p:nvSpPr>
          <p:cNvPr id="29" name="TextBox 28"/>
          <p:cNvSpPr txBox="1"/>
          <p:nvPr/>
        </p:nvSpPr>
        <p:spPr>
          <a:xfrm>
            <a:off x="2510625" y="6403751"/>
            <a:ext cx="1150636" cy="461665"/>
          </a:xfrm>
          <a:prstGeom prst="rect">
            <a:avLst/>
          </a:prstGeom>
          <a:noFill/>
        </p:spPr>
        <p:txBody>
          <a:bodyPr wrap="none" rtlCol="0">
            <a:spAutoFit/>
          </a:bodyPr>
          <a:lstStyle/>
          <a:p>
            <a:r>
              <a:rPr lang="en-US" sz="2400" b="1" dirty="0" smtClean="0"/>
              <a:t>toasted</a:t>
            </a:r>
            <a:endParaRPr lang="en-US" sz="2400" b="1" dirty="0"/>
          </a:p>
        </p:txBody>
      </p:sp>
      <p:sp>
        <p:nvSpPr>
          <p:cNvPr id="3" name="TextBox 2"/>
          <p:cNvSpPr txBox="1"/>
          <p:nvPr/>
        </p:nvSpPr>
        <p:spPr>
          <a:xfrm>
            <a:off x="10729913" y="542925"/>
            <a:ext cx="1442061" cy="923330"/>
          </a:xfrm>
          <a:prstGeom prst="rect">
            <a:avLst/>
          </a:prstGeom>
          <a:noFill/>
        </p:spPr>
        <p:txBody>
          <a:bodyPr wrap="none" rtlCol="0">
            <a:spAutoFit/>
          </a:bodyPr>
          <a:lstStyle/>
          <a:p>
            <a:r>
              <a:rPr lang="en-US" b="1" dirty="0"/>
              <a:t>t</a:t>
            </a:r>
            <a:r>
              <a:rPr lang="en-US" b="1" dirty="0" smtClean="0"/>
              <a:t>he other</a:t>
            </a:r>
          </a:p>
          <a:p>
            <a:r>
              <a:rPr lang="en-US" b="1" dirty="0"/>
              <a:t>p</a:t>
            </a:r>
            <a:r>
              <a:rPr lang="en-US" b="1" dirty="0" smtClean="0"/>
              <a:t>art of bread</a:t>
            </a:r>
          </a:p>
          <a:p>
            <a:endParaRPr lang="en-US" dirty="0"/>
          </a:p>
        </p:txBody>
      </p:sp>
      <p:sp>
        <p:nvSpPr>
          <p:cNvPr id="7" name="TextBox 6"/>
          <p:cNvSpPr txBox="1"/>
          <p:nvPr/>
        </p:nvSpPr>
        <p:spPr>
          <a:xfrm>
            <a:off x="10729913" y="1974334"/>
            <a:ext cx="1510350" cy="1200329"/>
          </a:xfrm>
          <a:prstGeom prst="rect">
            <a:avLst/>
          </a:prstGeom>
          <a:noFill/>
        </p:spPr>
        <p:txBody>
          <a:bodyPr wrap="none" rtlCol="0">
            <a:spAutoFit/>
          </a:bodyPr>
          <a:lstStyle/>
          <a:p>
            <a:r>
              <a:rPr lang="en-US" b="1" i="1" dirty="0" smtClean="0"/>
              <a:t>Put </a:t>
            </a:r>
            <a:r>
              <a:rPr lang="en-US" b="1" i="1" dirty="0"/>
              <a:t>the bread</a:t>
            </a:r>
          </a:p>
          <a:p>
            <a:r>
              <a:rPr lang="en-US" b="1" i="1" dirty="0"/>
              <a:t>circle back in </a:t>
            </a:r>
          </a:p>
          <a:p>
            <a:r>
              <a:rPr lang="en-US" b="1" i="1" dirty="0"/>
              <a:t>the other </a:t>
            </a:r>
          </a:p>
          <a:p>
            <a:r>
              <a:rPr lang="en-US" b="1" i="1" dirty="0"/>
              <a:t>part of </a:t>
            </a:r>
            <a:r>
              <a:rPr lang="en-US" b="1" i="1" dirty="0" smtClean="0"/>
              <a:t>brea</a:t>
            </a:r>
            <a:r>
              <a:rPr lang="en-US" dirty="0" smtClean="0"/>
              <a:t>d.</a:t>
            </a:r>
            <a:endParaRPr lang="en-US" dirty="0"/>
          </a:p>
        </p:txBody>
      </p:sp>
      <p:pic>
        <p:nvPicPr>
          <p:cNvPr id="18" name="Picture 17" descr="File:Toast-2.png - Wikimedia Common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75976" y="4012920"/>
            <a:ext cx="685801" cy="644653"/>
          </a:xfrm>
          <a:prstGeom prst="rect">
            <a:avLst/>
          </a:prstGeom>
        </p:spPr>
      </p:pic>
      <p:pic>
        <p:nvPicPr>
          <p:cNvPr id="30" name="Picture 29"/>
          <p:cNvPicPr>
            <a:picLocks noChangeAspect="1"/>
          </p:cNvPicPr>
          <p:nvPr/>
        </p:nvPicPr>
        <p:blipFill>
          <a:blip r:embed="rId2"/>
          <a:stretch>
            <a:fillRect/>
          </a:stretch>
        </p:blipFill>
        <p:spPr>
          <a:xfrm>
            <a:off x="4427915" y="5317429"/>
            <a:ext cx="1501554" cy="1211604"/>
          </a:xfrm>
          <a:prstGeom prst="rect">
            <a:avLst/>
          </a:prstGeom>
        </p:spPr>
      </p:pic>
      <p:pic>
        <p:nvPicPr>
          <p:cNvPr id="27" name="Picture 26" descr="Apple Jelly Recipe — Dishma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04358" y="5302902"/>
            <a:ext cx="1253540" cy="1218916"/>
          </a:xfrm>
          <a:prstGeom prst="rect">
            <a:avLst/>
          </a:prstGeom>
        </p:spPr>
      </p:pic>
      <p:pic>
        <p:nvPicPr>
          <p:cNvPr id="31" name="Picture 30"/>
          <p:cNvPicPr>
            <a:picLocks noChangeAspect="1"/>
          </p:cNvPicPr>
          <p:nvPr/>
        </p:nvPicPr>
        <p:blipFill>
          <a:blip r:embed="rId4"/>
          <a:stretch>
            <a:fillRect/>
          </a:stretch>
        </p:blipFill>
        <p:spPr>
          <a:xfrm>
            <a:off x="7522639" y="5409047"/>
            <a:ext cx="1108721" cy="1067429"/>
          </a:xfrm>
          <a:prstGeom prst="rect">
            <a:avLst/>
          </a:prstGeom>
        </p:spPr>
      </p:pic>
      <p:pic>
        <p:nvPicPr>
          <p:cNvPr id="32" name="Picture 31"/>
          <p:cNvPicPr>
            <a:picLocks noChangeAspect="1"/>
          </p:cNvPicPr>
          <p:nvPr/>
        </p:nvPicPr>
        <p:blipFill rotWithShape="1">
          <a:blip r:embed="rId7">
            <a:extLst>
              <a:ext uri="{28A0092B-C50C-407E-A947-70E740481C1C}">
                <a14:useLocalDpi xmlns:a14="http://schemas.microsoft.com/office/drawing/2010/main" val="0"/>
              </a:ext>
            </a:extLst>
          </a:blip>
          <a:srcRect l="19105" t="58718" r="22771" b="4871"/>
          <a:stretch/>
        </p:blipFill>
        <p:spPr>
          <a:xfrm>
            <a:off x="8694600" y="5314155"/>
            <a:ext cx="1569587" cy="1162321"/>
          </a:xfrm>
          <a:prstGeom prst="rect">
            <a:avLst/>
          </a:prstGeom>
        </p:spPr>
      </p:pic>
      <p:sp>
        <p:nvSpPr>
          <p:cNvPr id="33" name="TextBox 32"/>
          <p:cNvSpPr txBox="1"/>
          <p:nvPr/>
        </p:nvSpPr>
        <p:spPr>
          <a:xfrm>
            <a:off x="6375152" y="5472111"/>
            <a:ext cx="715260" cy="461665"/>
          </a:xfrm>
          <a:prstGeom prst="rect">
            <a:avLst/>
          </a:prstGeom>
          <a:noFill/>
        </p:spPr>
        <p:txBody>
          <a:bodyPr wrap="none" rtlCol="0">
            <a:spAutoFit/>
          </a:bodyPr>
          <a:lstStyle/>
          <a:p>
            <a:r>
              <a:rPr lang="en-US" sz="2400" b="1" dirty="0" smtClean="0">
                <a:solidFill>
                  <a:srgbClr val="FFFF00"/>
                </a:solidFill>
              </a:rPr>
              <a:t>jelly</a:t>
            </a:r>
            <a:endParaRPr lang="en-US" sz="2400" b="1" dirty="0">
              <a:solidFill>
                <a:srgbClr val="FFFF00"/>
              </a:solidFill>
            </a:endParaRPr>
          </a:p>
        </p:txBody>
      </p:sp>
      <p:sp>
        <p:nvSpPr>
          <p:cNvPr id="35" name="TextBox 34"/>
          <p:cNvSpPr txBox="1"/>
          <p:nvPr/>
        </p:nvSpPr>
        <p:spPr>
          <a:xfrm>
            <a:off x="10212307" y="5286539"/>
            <a:ext cx="667170" cy="461665"/>
          </a:xfrm>
          <a:prstGeom prst="rect">
            <a:avLst/>
          </a:prstGeom>
          <a:noFill/>
        </p:spPr>
        <p:txBody>
          <a:bodyPr wrap="none" rtlCol="0">
            <a:spAutoFit/>
          </a:bodyPr>
          <a:lstStyle/>
          <a:p>
            <a:r>
              <a:rPr lang="en-US" sz="2400" b="1" dirty="0" smtClean="0"/>
              <a:t>and</a:t>
            </a:r>
            <a:endParaRPr lang="en-US" sz="2400" b="1" dirty="0"/>
          </a:p>
        </p:txBody>
      </p:sp>
      <p:sp>
        <p:nvSpPr>
          <p:cNvPr id="36" name="TextBox 35"/>
          <p:cNvSpPr txBox="1"/>
          <p:nvPr/>
        </p:nvSpPr>
        <p:spPr>
          <a:xfrm>
            <a:off x="7532939" y="4523722"/>
            <a:ext cx="1646285" cy="461665"/>
          </a:xfrm>
          <a:prstGeom prst="rect">
            <a:avLst/>
          </a:prstGeom>
          <a:noFill/>
        </p:spPr>
        <p:txBody>
          <a:bodyPr wrap="none" rtlCol="0">
            <a:spAutoFit/>
          </a:bodyPr>
          <a:lstStyle/>
          <a:p>
            <a:r>
              <a:rPr lang="en-US" sz="2400" b="1" dirty="0"/>
              <a:t>t</a:t>
            </a:r>
            <a:r>
              <a:rPr lang="en-US" sz="2400" b="1" dirty="0" smtClean="0"/>
              <a:t>oast bread</a:t>
            </a:r>
            <a:endParaRPr lang="en-US" sz="2400" b="1" dirty="0"/>
          </a:p>
        </p:txBody>
      </p:sp>
    </p:spTree>
    <p:extLst>
      <p:ext uri="{BB962C8B-B14F-4D97-AF65-F5344CB8AC3E}">
        <p14:creationId xmlns:p14="http://schemas.microsoft.com/office/powerpoint/2010/main" val="284126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137" y="335846"/>
            <a:ext cx="9115425" cy="4801314"/>
          </a:xfrm>
          <a:prstGeom prst="rect">
            <a:avLst/>
          </a:prstGeom>
        </p:spPr>
        <p:txBody>
          <a:bodyPr wrap="square">
            <a:spAutoFit/>
          </a:bodyPr>
          <a:lstStyle/>
          <a:p>
            <a:r>
              <a:rPr lang="en-US" smtClean="0"/>
              <a:t>  </a:t>
            </a:r>
            <a:r>
              <a:rPr lang="en-US" dirty="0"/>
              <a:t>Remember </a:t>
            </a:r>
            <a:r>
              <a:rPr lang="en-US" b="1" dirty="0"/>
              <a:t>as you </a:t>
            </a:r>
            <a:r>
              <a:rPr lang="en-US" dirty="0"/>
              <a:t>are talking to your child, </a:t>
            </a:r>
            <a:r>
              <a:rPr lang="en-US" b="1" dirty="0"/>
              <a:t>use visual symbols</a:t>
            </a:r>
            <a:r>
              <a:rPr lang="en-US" dirty="0"/>
              <a:t>.  </a:t>
            </a:r>
            <a:r>
              <a:rPr lang="en-US" b="1" dirty="0"/>
              <a:t>Point to the symbols as  you say words</a:t>
            </a:r>
            <a:r>
              <a:rPr lang="en-US" dirty="0"/>
              <a:t> such as: </a:t>
            </a:r>
            <a:r>
              <a:rPr lang="en-US" b="1" dirty="0"/>
              <a:t>“put”, “turn”, “more”, “all done”, “make”, “like”, “want”, and “help”, </a:t>
            </a:r>
            <a:r>
              <a:rPr lang="en-US" b="1" dirty="0" smtClean="0"/>
              <a:t>“big”, “little”, “different</a:t>
            </a:r>
            <a:r>
              <a:rPr lang="en-US" b="1" dirty="0"/>
              <a:t>”, “good”, “bad”, “again”, “ready”, “go</a:t>
            </a:r>
            <a:r>
              <a:rPr lang="en-US" dirty="0"/>
              <a:t>”). You can use their communication system and/or a copy of the core 50 vocabulary communication board that was sent in the initial packet to parents on March 27</a:t>
            </a:r>
            <a:r>
              <a:rPr lang="en-US" baseline="30000" dirty="0"/>
              <a:t>th</a:t>
            </a:r>
            <a:r>
              <a:rPr lang="en-US" dirty="0"/>
              <a:t>.  These are “core” vocabulary words which means they are in the group of 50 words that we all use to communicate the most. If your child can learn these 50 words, they will be able to communicate some of the important  basic information we all need to communicate. </a:t>
            </a:r>
            <a:br>
              <a:rPr lang="en-US" dirty="0"/>
            </a:br>
            <a:r>
              <a:rPr lang="en-US" dirty="0"/>
              <a:t> </a:t>
            </a:r>
            <a:br>
              <a:rPr lang="en-US" dirty="0"/>
            </a:br>
            <a:r>
              <a:rPr lang="en-US" dirty="0"/>
              <a:t>2.  You can substitute ingredients that you have at home vs. using the ones in the recipes.  Example:  use any kind of yogurt vs. Greek yogurt; or use sugar vs. agave nectar (refer to the conversion chart on next page).</a:t>
            </a:r>
            <a:br>
              <a:rPr lang="en-US" dirty="0"/>
            </a:br>
            <a:r>
              <a:rPr lang="en-US" dirty="0"/>
              <a:t/>
            </a:r>
            <a:br>
              <a:rPr lang="en-US" dirty="0"/>
            </a:br>
            <a:r>
              <a:rPr lang="en-US" dirty="0"/>
              <a:t>3.   Remember that the end product is not the important part.  The process of making the recipe and using the communication symbols is the important part.   Have fun….even if the recipe doesn’t turn out exactly.  </a:t>
            </a:r>
            <a:r>
              <a:rPr lang="en-US" dirty="0">
                <a:sym typeface="Wingdings" panose="05000000000000000000" pitchFamily="2" charset="2"/>
              </a:rPr>
              <a:t></a:t>
            </a:r>
            <a:br>
              <a:rPr lang="en-US" dirty="0">
                <a:sym typeface="Wingdings" panose="05000000000000000000" pitchFamily="2" charset="2"/>
              </a:rPr>
            </a:br>
            <a:endParaRPr lang="en-US" dirty="0"/>
          </a:p>
        </p:txBody>
      </p:sp>
    </p:spTree>
    <p:extLst>
      <p:ext uri="{BB962C8B-B14F-4D97-AF65-F5344CB8AC3E}">
        <p14:creationId xmlns:p14="http://schemas.microsoft.com/office/powerpoint/2010/main" val="3880719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237</Words>
  <Application>Microsoft Office PowerPoint</Application>
  <PresentationFormat>Widescreen</PresentationFormat>
  <Paragraphs>37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vector>
  </TitlesOfParts>
  <Company>Leon County Schools -LCSB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Slupecki, Judy</dc:creator>
  <cp:lastModifiedBy>Floyd, Jane</cp:lastModifiedBy>
  <cp:revision>29</cp:revision>
  <cp:lastPrinted>2019-10-16T19:51:17Z</cp:lastPrinted>
  <dcterms:created xsi:type="dcterms:W3CDTF">2019-04-30T15:43:56Z</dcterms:created>
  <dcterms:modified xsi:type="dcterms:W3CDTF">2020-04-03T21:19:46Z</dcterms:modified>
</cp:coreProperties>
</file>