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400" r:id="rId2"/>
    <p:sldId id="383" r:id="rId3"/>
    <p:sldId id="382" r:id="rId4"/>
    <p:sldId id="384" r:id="rId5"/>
    <p:sldId id="387" r:id="rId6"/>
    <p:sldId id="390" r:id="rId7"/>
    <p:sldId id="385" r:id="rId8"/>
    <p:sldId id="388" r:id="rId9"/>
    <p:sldId id="391" r:id="rId10"/>
    <p:sldId id="392" r:id="rId11"/>
    <p:sldId id="386" r:id="rId12"/>
    <p:sldId id="389" r:id="rId13"/>
    <p:sldId id="393" r:id="rId14"/>
    <p:sldId id="394" r:id="rId15"/>
    <p:sldId id="3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63A7C"/>
    <a:srgbClr val="000066"/>
    <a:srgbClr val="3D3D3D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95899" autoAdjust="0"/>
  </p:normalViewPr>
  <p:slideViewPr>
    <p:cSldViewPr snapToGrid="0">
      <p:cViewPr varScale="1">
        <p:scale>
          <a:sx n="64" d="100"/>
          <a:sy n="64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3640-153C-47B9-B733-0367B6B1766B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181B-E7A5-4CFE-AC87-76776D99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DBAC3-9169-40BF-B003-A043C3ADD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http://www.pbs.org/thelinguists/For-Educators/Video-Extras.html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7FF12-898E-4818-B425-6C0292AD4D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1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FFC00C-26AD-48B2-9813-219222F1974A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F85DB-BD45-4747-ABA3-F0D58816A8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895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23" y="6021646"/>
            <a:ext cx="112921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This PPT has been created using the information from the AMSCO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Human Geography: Preparing for the Advanced Placement Examination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book.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Palmer, David. AMSCO Advanced Placement Human Geography. Perfection Learning, 2019.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" y="574744"/>
            <a:ext cx="11858625" cy="5048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0701" y="5315681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By: Carli Terrell (Orlando, Florida)</a:t>
            </a:r>
          </a:p>
        </p:txBody>
      </p:sp>
    </p:spTree>
    <p:extLst>
      <p:ext uri="{BB962C8B-B14F-4D97-AF65-F5344CB8AC3E}">
        <p14:creationId xmlns:p14="http://schemas.microsoft.com/office/powerpoint/2010/main" val="353436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41" y="1826125"/>
            <a:ext cx="112563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Local Powers Vary by Government Type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Federal governments are able to overcome many of the complications involved with governing a multicultural population by allowing local governments to manage either own affairs.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Example: provinces in northern Nigeria have enacted sharia (Islamic law) to accommodate their growing Muslim population.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Unitary states have strong centralized governments who hold most of the power and local governments are just extensions of it.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Can be undemocratic (China, Saudi Arabia) or fairly democratic (France, Indonesia).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9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(4.B.4)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compare and contrast forms of governance.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marR="0" lvl="1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forms of governance include unitary states (centralized government) and federal states.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Students will know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that power of the subdivisions of states vary according to the form of governance (e.g., the United States and Switzerland as federal states, France as a unitary state).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/>
              </a:rPr>
              <a:t>Students will know that state morphology (e.g., compact, elongated, perforated, fragmented, prorupted states) has economic, political, and social implications.</a:t>
            </a:r>
          </a:p>
        </p:txBody>
      </p:sp>
    </p:spTree>
    <p:extLst>
      <p:ext uri="{BB962C8B-B14F-4D97-AF65-F5344CB8AC3E}">
        <p14:creationId xmlns:p14="http://schemas.microsoft.com/office/powerpoint/2010/main" val="299777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40" y="1793074"/>
            <a:ext cx="1122325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The Effects of State Morphology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Cambria" panose="02040503050406030204" pitchFamily="18" charset="0"/>
              </a:rPr>
              <a:t>Morphology</a:t>
            </a:r>
            <a:r>
              <a:rPr lang="en-US" sz="2500" dirty="0" smtClean="0">
                <a:latin typeface="Cambria" panose="02040503050406030204" pitchFamily="18" charset="0"/>
              </a:rPr>
              <a:t> refers to the state’s shape and can influence how people in the state interact.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Example: a state with a highly populated central region and outlying areas far from its center, then those far away may face the following issues: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Difficulty receiving goods and services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May feel underrepresented in the government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May feel isolated from family or ethnic groups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May demand strong local control leading to internal conflict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76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53" y="1912909"/>
            <a:ext cx="8390894" cy="47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46" y="1936559"/>
            <a:ext cx="6878707" cy="483881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003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43172" y="1895418"/>
            <a:ext cx="6892181" cy="3220196"/>
            <a:chOff x="2643172" y="1895418"/>
            <a:chExt cx="6892181" cy="32201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85439"/>
            <a:stretch/>
          </p:blipFill>
          <p:spPr>
            <a:xfrm>
              <a:off x="2656646" y="1895418"/>
              <a:ext cx="6878707" cy="704563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2577947"/>
              <a:ext cx="6881164" cy="253766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656646" y="1895418"/>
            <a:ext cx="6878707" cy="3220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CL_12e_ChOpener_08_00_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/>
        </p:blipFill>
        <p:spPr bwMode="auto">
          <a:xfrm>
            <a:off x="446533" y="623152"/>
            <a:ext cx="11298933" cy="489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97AFAE0-D279-4907-9932-A31A843FC999}"/>
              </a:ext>
            </a:extLst>
          </p:cNvPr>
          <p:cNvSpPr txBox="1">
            <a:spLocks/>
          </p:cNvSpPr>
          <p:nvPr/>
        </p:nvSpPr>
        <p:spPr>
          <a:xfrm>
            <a:off x="751918" y="4705549"/>
            <a:ext cx="10688162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latin typeface="Cambria" panose="02040503050406030204" pitchFamily="18" charset="0"/>
              </a:rPr>
              <a:t>Unit 4 – political organization of space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4136" y="6180562"/>
            <a:ext cx="990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</a:pPr>
            <a:r>
              <a:rPr lang="en-US" sz="3600" cap="all" dirty="0" err="1" smtClean="0">
                <a:solidFill>
                  <a:srgbClr val="FF6600"/>
                </a:solidFill>
                <a:latin typeface="Cambria" panose="02040503050406030204" pitchFamily="18" charset="0"/>
              </a:rPr>
              <a:t>Ch</a:t>
            </a:r>
            <a:r>
              <a:rPr lang="en-US" sz="3600" cap="all" dirty="0" smtClean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r>
              <a:rPr lang="en-US" sz="3600" cap="all" dirty="0">
                <a:solidFill>
                  <a:srgbClr val="FF6600"/>
                </a:solidFill>
                <a:latin typeface="Cambria" panose="02040503050406030204" pitchFamily="18" charset="0"/>
              </a:rPr>
              <a:t>10: Territory, Power, and Boundaries</a:t>
            </a:r>
          </a:p>
        </p:txBody>
      </p:sp>
    </p:spTree>
    <p:extLst>
      <p:ext uri="{BB962C8B-B14F-4D97-AF65-F5344CB8AC3E}">
        <p14:creationId xmlns:p14="http://schemas.microsoft.com/office/powerpoint/2010/main" val="261333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Enduring Understanding (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4.B)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4" y="2095417"/>
            <a:ext cx="10763082" cy="397434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understand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spatial political patterns reflect ideas of territoriality and power at a variety of scales.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Territoriality: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connection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of people, culture, and their economic system to the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land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.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Power: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geographic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control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over people, land, and resources.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52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(4.B.4)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compare and contrast forms of governance.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marR="0" lvl="1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forms of governance include unitary states (centralized government) and federal states.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Students will know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that power of the subdivisions of states vary according to the form of governance (e.g., the United States and Switzerland as federal states, France as a unitary state).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</a:rPr>
              <a:t>Students will know that state morphology (e.g., compact, elongated, perforated, fragmented, prorupted states) has economic, political, and social implications.</a:t>
            </a:r>
          </a:p>
        </p:txBody>
      </p:sp>
    </p:spTree>
    <p:extLst>
      <p:ext uri="{BB962C8B-B14F-4D97-AF65-F5344CB8AC3E}">
        <p14:creationId xmlns:p14="http://schemas.microsoft.com/office/powerpoint/2010/main" val="346484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41" y="1826125"/>
            <a:ext cx="1127834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Federal and Unitary States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Countries are governed on more than one level but different forms of governance determines how much power each level receives.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There are two main political spatial organizations: federal and unitary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Both administer day-to-day operations, are sovereign, and the national government is the final authority.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However, there are some major differences between the two.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7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1" y="1904425"/>
            <a:ext cx="10802877" cy="48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</a:t>
            </a:r>
            <a:r>
              <a:rPr lang="en-US" sz="4400" dirty="0" smtClean="0">
                <a:solidFill>
                  <a:prstClr val="white"/>
                </a:solidFill>
                <a:latin typeface="Cambria" panose="02040503050406030204"/>
              </a:rPr>
              <a:t>(4.B.4)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compare and contrast forms of governance.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marR="0" lvl="1" indent="-5143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forms of governance include unitary states (centralized government) and federal states.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/>
              </a:rPr>
              <a:t>Students will know 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/>
              </a:rPr>
              <a:t>that power of the subdivisions of states vary according to the form of governance (e.g., the United States and Switzerland as federal states, France as a unitary state).</a:t>
            </a:r>
          </a:p>
          <a:p>
            <a:pPr marL="838350" lvl="1" indent="-514350" algn="just">
              <a:buClr>
                <a:schemeClr val="accent3"/>
              </a:buClr>
              <a:buFont typeface="+mj-lt"/>
              <a:buAutoNum type="alphaLcPeriod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</a:rPr>
              <a:t>Students will know that state morphology (e.g., compact, elongated, perforated, fragmented, prorupted states) has economic, political, and social implications.</a:t>
            </a:r>
          </a:p>
        </p:txBody>
      </p:sp>
    </p:spTree>
    <p:extLst>
      <p:ext uri="{BB962C8B-B14F-4D97-AF65-F5344CB8AC3E}">
        <p14:creationId xmlns:p14="http://schemas.microsoft.com/office/powerpoint/2010/main" val="23221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641" y="1826125"/>
            <a:ext cx="11256306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</a:rPr>
              <a:t>Local Powers Vary by Government Type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In both federal and unitary, the local divisions have some degree of power.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Large landmass countries tend to be federal states – United States, Canada, Russia, etc.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Smaller landmass countries tend to be unitary states – Japan, Egypt, Spain, etc.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mbria" panose="02040503050406030204" pitchFamily="18" charset="0"/>
              </a:rPr>
              <a:t>Of course, there are many exceptions – China (large but unitary), Belgium (small but federal – reflects the cultural differences between the Walloon and Flemish citizens)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59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410" y="1824339"/>
            <a:ext cx="8751180" cy="50336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mbria" panose="02040503050406030204"/>
              </a:rPr>
              <a:t>Different forms of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504436"/>
      </p:ext>
    </p:extLst>
  </p:cSld>
  <p:clrMapOvr>
    <a:masterClrMapping/>
  </p:clrMapOvr>
</p:sld>
</file>

<file path=ppt/theme/theme1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798</Words>
  <Application>Microsoft Office PowerPoint</Application>
  <PresentationFormat>Widescreen</PresentationFormat>
  <Paragraphs>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Gill Sans MT</vt:lpstr>
      <vt:lpstr>Wingdings 2</vt:lpstr>
      <vt:lpstr>3_Dividend</vt:lpstr>
      <vt:lpstr>PowerPoint Presentation</vt:lpstr>
      <vt:lpstr>PowerPoint Presentation</vt:lpstr>
      <vt:lpstr>Enduring Understanding (4.B)</vt:lpstr>
      <vt:lpstr>Learning objective (4.B.4)</vt:lpstr>
      <vt:lpstr>Different forms of Governance</vt:lpstr>
      <vt:lpstr>Different forms of Governance</vt:lpstr>
      <vt:lpstr>Learning objective (4.B.4)</vt:lpstr>
      <vt:lpstr>Different forms of Governance</vt:lpstr>
      <vt:lpstr>Different forms of Governance</vt:lpstr>
      <vt:lpstr>Different forms of Governance</vt:lpstr>
      <vt:lpstr>Learning objective (4.B.4)</vt:lpstr>
      <vt:lpstr>Different forms of Governance</vt:lpstr>
      <vt:lpstr>Different forms of Governance</vt:lpstr>
      <vt:lpstr>Different forms of Governance</vt:lpstr>
      <vt:lpstr>Different forms of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Terrell</dc:creator>
  <cp:lastModifiedBy>Welch, Brian</cp:lastModifiedBy>
  <cp:revision>52</cp:revision>
  <dcterms:created xsi:type="dcterms:W3CDTF">2018-11-23T15:10:48Z</dcterms:created>
  <dcterms:modified xsi:type="dcterms:W3CDTF">2018-12-11T13:22:08Z</dcterms:modified>
</cp:coreProperties>
</file>