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8" r:id="rId2"/>
  </p:sldMasterIdLst>
  <p:notesMasterIdLst>
    <p:notesMasterId r:id="rId27"/>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80" r:id="rId16"/>
    <p:sldId id="272" r:id="rId17"/>
    <p:sldId id="275" r:id="rId18"/>
    <p:sldId id="277" r:id="rId19"/>
    <p:sldId id="276" r:id="rId20"/>
    <p:sldId id="278" r:id="rId21"/>
    <p:sldId id="279" r:id="rId22"/>
    <p:sldId id="270" r:id="rId23"/>
    <p:sldId id="271" r:id="rId24"/>
    <p:sldId id="281" r:id="rId25"/>
    <p:sldId id="282"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331D22F-14F8-4490-B896-4C167BA74CB3}" type="datetimeFigureOut">
              <a:rPr lang="en-US" smtClean="0"/>
              <a:t>4/2/2019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0957442-D77A-42F4-A75F-A40DC510EDB4}" type="slidenum">
              <a:rPr lang="en-US" smtClean="0"/>
              <a:t>‹#›</a:t>
            </a:fld>
            <a:endParaRPr lang="en-US"/>
          </a:p>
        </p:txBody>
      </p:sp>
    </p:spTree>
    <p:extLst>
      <p:ext uri="{BB962C8B-B14F-4D97-AF65-F5344CB8AC3E}">
        <p14:creationId xmlns:p14="http://schemas.microsoft.com/office/powerpoint/2010/main" val="783871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957442-D77A-42F4-A75F-A40DC510EDB4}" type="slidenum">
              <a:rPr lang="en-US" smtClean="0"/>
              <a:t>1</a:t>
            </a:fld>
            <a:endParaRPr lang="en-US"/>
          </a:p>
        </p:txBody>
      </p:sp>
    </p:spTree>
    <p:extLst>
      <p:ext uri="{BB962C8B-B14F-4D97-AF65-F5344CB8AC3E}">
        <p14:creationId xmlns:p14="http://schemas.microsoft.com/office/powerpoint/2010/main" val="3727346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957442-D77A-42F4-A75F-A40DC510EDB4}" type="slidenum">
              <a:rPr lang="en-US" smtClean="0"/>
              <a:t>10</a:t>
            </a:fld>
            <a:endParaRPr lang="en-US"/>
          </a:p>
        </p:txBody>
      </p:sp>
    </p:spTree>
    <p:extLst>
      <p:ext uri="{BB962C8B-B14F-4D97-AF65-F5344CB8AC3E}">
        <p14:creationId xmlns:p14="http://schemas.microsoft.com/office/powerpoint/2010/main" val="1531174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957442-D77A-42F4-A75F-A40DC510EDB4}" type="slidenum">
              <a:rPr lang="en-US" smtClean="0"/>
              <a:t>11</a:t>
            </a:fld>
            <a:endParaRPr lang="en-US"/>
          </a:p>
        </p:txBody>
      </p:sp>
    </p:spTree>
    <p:extLst>
      <p:ext uri="{BB962C8B-B14F-4D97-AF65-F5344CB8AC3E}">
        <p14:creationId xmlns:p14="http://schemas.microsoft.com/office/powerpoint/2010/main" val="1463348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957442-D77A-42F4-A75F-A40DC510EDB4}" type="slidenum">
              <a:rPr lang="en-US" smtClean="0"/>
              <a:t>12</a:t>
            </a:fld>
            <a:endParaRPr lang="en-US"/>
          </a:p>
        </p:txBody>
      </p:sp>
    </p:spTree>
    <p:extLst>
      <p:ext uri="{BB962C8B-B14F-4D97-AF65-F5344CB8AC3E}">
        <p14:creationId xmlns:p14="http://schemas.microsoft.com/office/powerpoint/2010/main" val="3797793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957442-D77A-42F4-A75F-A40DC510EDB4}" type="slidenum">
              <a:rPr lang="en-US" smtClean="0"/>
              <a:t>13</a:t>
            </a:fld>
            <a:endParaRPr lang="en-US"/>
          </a:p>
        </p:txBody>
      </p:sp>
    </p:spTree>
    <p:extLst>
      <p:ext uri="{BB962C8B-B14F-4D97-AF65-F5344CB8AC3E}">
        <p14:creationId xmlns:p14="http://schemas.microsoft.com/office/powerpoint/2010/main" val="890458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957442-D77A-42F4-A75F-A40DC510EDB4}" type="slidenum">
              <a:rPr lang="en-US" smtClean="0"/>
              <a:t>14</a:t>
            </a:fld>
            <a:endParaRPr lang="en-US"/>
          </a:p>
        </p:txBody>
      </p:sp>
    </p:spTree>
    <p:extLst>
      <p:ext uri="{BB962C8B-B14F-4D97-AF65-F5344CB8AC3E}">
        <p14:creationId xmlns:p14="http://schemas.microsoft.com/office/powerpoint/2010/main" val="3001159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10957442-D77A-42F4-A75F-A40DC510EDB4}" type="slidenum">
              <a:rPr lang="en-US" smtClean="0"/>
              <a:t>15</a:t>
            </a:fld>
            <a:endParaRPr lang="en-US"/>
          </a:p>
        </p:txBody>
      </p:sp>
    </p:spTree>
    <p:extLst>
      <p:ext uri="{BB962C8B-B14F-4D97-AF65-F5344CB8AC3E}">
        <p14:creationId xmlns:p14="http://schemas.microsoft.com/office/powerpoint/2010/main" val="948939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10957442-D77A-42F4-A75F-A40DC510EDB4}" type="slidenum">
              <a:rPr lang="en-US" smtClean="0"/>
              <a:t>16</a:t>
            </a:fld>
            <a:endParaRPr lang="en-US"/>
          </a:p>
        </p:txBody>
      </p:sp>
    </p:spTree>
    <p:extLst>
      <p:ext uri="{BB962C8B-B14F-4D97-AF65-F5344CB8AC3E}">
        <p14:creationId xmlns:p14="http://schemas.microsoft.com/office/powerpoint/2010/main" val="107610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endParaRPr lang="en-US" dirty="0"/>
          </a:p>
        </p:txBody>
      </p:sp>
      <p:sp>
        <p:nvSpPr>
          <p:cNvPr id="4" name="Slide Number Placeholder 3"/>
          <p:cNvSpPr>
            <a:spLocks noGrp="1"/>
          </p:cNvSpPr>
          <p:nvPr>
            <p:ph type="sldNum" sz="quarter" idx="10"/>
          </p:nvPr>
        </p:nvSpPr>
        <p:spPr/>
        <p:txBody>
          <a:bodyPr/>
          <a:lstStyle/>
          <a:p>
            <a:fld id="{10957442-D77A-42F4-A75F-A40DC510EDB4}" type="slidenum">
              <a:rPr lang="en-US" smtClean="0"/>
              <a:t>17</a:t>
            </a:fld>
            <a:endParaRPr lang="en-US"/>
          </a:p>
        </p:txBody>
      </p:sp>
    </p:spTree>
    <p:extLst>
      <p:ext uri="{BB962C8B-B14F-4D97-AF65-F5344CB8AC3E}">
        <p14:creationId xmlns:p14="http://schemas.microsoft.com/office/powerpoint/2010/main" val="3700143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fld id="{10957442-D77A-42F4-A75F-A40DC510EDB4}" type="slidenum">
              <a:rPr lang="en-US" smtClean="0"/>
              <a:t>18</a:t>
            </a:fld>
            <a:endParaRPr lang="en-US"/>
          </a:p>
        </p:txBody>
      </p:sp>
    </p:spTree>
    <p:extLst>
      <p:ext uri="{BB962C8B-B14F-4D97-AF65-F5344CB8AC3E}">
        <p14:creationId xmlns:p14="http://schemas.microsoft.com/office/powerpoint/2010/main" val="3661411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10957442-D77A-42F4-A75F-A40DC510EDB4}" type="slidenum">
              <a:rPr lang="en-US" smtClean="0"/>
              <a:t>19</a:t>
            </a:fld>
            <a:endParaRPr lang="en-US"/>
          </a:p>
        </p:txBody>
      </p:sp>
    </p:spTree>
    <p:extLst>
      <p:ext uri="{BB962C8B-B14F-4D97-AF65-F5344CB8AC3E}">
        <p14:creationId xmlns:p14="http://schemas.microsoft.com/office/powerpoint/2010/main" val="1525587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957442-D77A-42F4-A75F-A40DC510EDB4}" type="slidenum">
              <a:rPr lang="en-US" smtClean="0"/>
              <a:t>2</a:t>
            </a:fld>
            <a:endParaRPr lang="en-US"/>
          </a:p>
        </p:txBody>
      </p:sp>
    </p:spTree>
    <p:extLst>
      <p:ext uri="{BB962C8B-B14F-4D97-AF65-F5344CB8AC3E}">
        <p14:creationId xmlns:p14="http://schemas.microsoft.com/office/powerpoint/2010/main" val="4269053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fld id="{10957442-D77A-42F4-A75F-A40DC510EDB4}" type="slidenum">
              <a:rPr lang="en-US" smtClean="0"/>
              <a:t>20</a:t>
            </a:fld>
            <a:endParaRPr lang="en-US"/>
          </a:p>
        </p:txBody>
      </p:sp>
    </p:spTree>
    <p:extLst>
      <p:ext uri="{BB962C8B-B14F-4D97-AF65-F5344CB8AC3E}">
        <p14:creationId xmlns:p14="http://schemas.microsoft.com/office/powerpoint/2010/main" val="3585383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10957442-D77A-42F4-A75F-A40DC510EDB4}" type="slidenum">
              <a:rPr lang="en-US" smtClean="0"/>
              <a:t>21</a:t>
            </a:fld>
            <a:endParaRPr lang="en-US"/>
          </a:p>
        </p:txBody>
      </p:sp>
    </p:spTree>
    <p:extLst>
      <p:ext uri="{BB962C8B-B14F-4D97-AF65-F5344CB8AC3E}">
        <p14:creationId xmlns:p14="http://schemas.microsoft.com/office/powerpoint/2010/main" val="3103668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t>Use complete sentences; an outline or bulleted list alone is not acceptable.  You may plan your answers on this exam sheet, but only your responses on the designated lined pages will be scored.</a:t>
            </a:r>
            <a:endParaRPr lang="en-US" dirty="0" smtClean="0"/>
          </a:p>
        </p:txBody>
      </p:sp>
      <p:sp>
        <p:nvSpPr>
          <p:cNvPr id="4" name="Slide Number Placeholder 3"/>
          <p:cNvSpPr>
            <a:spLocks noGrp="1"/>
          </p:cNvSpPr>
          <p:nvPr>
            <p:ph type="sldNum" sz="quarter" idx="10"/>
          </p:nvPr>
        </p:nvSpPr>
        <p:spPr/>
        <p:txBody>
          <a:bodyPr/>
          <a:lstStyle/>
          <a:p>
            <a:fld id="{10957442-D77A-42F4-A75F-A40DC510EDB4}" type="slidenum">
              <a:rPr lang="en-US" smtClean="0"/>
              <a:t>22</a:t>
            </a:fld>
            <a:endParaRPr lang="en-US"/>
          </a:p>
        </p:txBody>
      </p:sp>
    </p:spTree>
    <p:extLst>
      <p:ext uri="{BB962C8B-B14F-4D97-AF65-F5344CB8AC3E}">
        <p14:creationId xmlns:p14="http://schemas.microsoft.com/office/powerpoint/2010/main" val="2823832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957442-D77A-42F4-A75F-A40DC510EDB4}" type="slidenum">
              <a:rPr lang="en-US" smtClean="0"/>
              <a:t>23</a:t>
            </a:fld>
            <a:endParaRPr lang="en-US"/>
          </a:p>
        </p:txBody>
      </p:sp>
    </p:spTree>
    <p:extLst>
      <p:ext uri="{BB962C8B-B14F-4D97-AF65-F5344CB8AC3E}">
        <p14:creationId xmlns:p14="http://schemas.microsoft.com/office/powerpoint/2010/main" val="3098144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957442-D77A-42F4-A75F-A40DC510EDB4}" type="slidenum">
              <a:rPr lang="en-US" smtClean="0"/>
              <a:t>24</a:t>
            </a:fld>
            <a:endParaRPr lang="en-US"/>
          </a:p>
        </p:txBody>
      </p:sp>
    </p:spTree>
    <p:extLst>
      <p:ext uri="{BB962C8B-B14F-4D97-AF65-F5344CB8AC3E}">
        <p14:creationId xmlns:p14="http://schemas.microsoft.com/office/powerpoint/2010/main" val="3762678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957442-D77A-42F4-A75F-A40DC510EDB4}" type="slidenum">
              <a:rPr lang="en-US" smtClean="0"/>
              <a:t>3</a:t>
            </a:fld>
            <a:endParaRPr lang="en-US"/>
          </a:p>
        </p:txBody>
      </p:sp>
    </p:spTree>
    <p:extLst>
      <p:ext uri="{BB962C8B-B14F-4D97-AF65-F5344CB8AC3E}">
        <p14:creationId xmlns:p14="http://schemas.microsoft.com/office/powerpoint/2010/main" val="681863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957442-D77A-42F4-A75F-A40DC510EDB4}" type="slidenum">
              <a:rPr lang="en-US" smtClean="0"/>
              <a:t>4</a:t>
            </a:fld>
            <a:endParaRPr lang="en-US"/>
          </a:p>
        </p:txBody>
      </p:sp>
    </p:spTree>
    <p:extLst>
      <p:ext uri="{BB962C8B-B14F-4D97-AF65-F5344CB8AC3E}">
        <p14:creationId xmlns:p14="http://schemas.microsoft.com/office/powerpoint/2010/main" val="185600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957442-D77A-42F4-A75F-A40DC510EDB4}" type="slidenum">
              <a:rPr lang="en-US" smtClean="0"/>
              <a:t>5</a:t>
            </a:fld>
            <a:endParaRPr lang="en-US"/>
          </a:p>
        </p:txBody>
      </p:sp>
    </p:spTree>
    <p:extLst>
      <p:ext uri="{BB962C8B-B14F-4D97-AF65-F5344CB8AC3E}">
        <p14:creationId xmlns:p14="http://schemas.microsoft.com/office/powerpoint/2010/main" val="2325713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957442-D77A-42F4-A75F-A40DC510EDB4}" type="slidenum">
              <a:rPr lang="en-US" smtClean="0"/>
              <a:t>6</a:t>
            </a:fld>
            <a:endParaRPr lang="en-US"/>
          </a:p>
        </p:txBody>
      </p:sp>
    </p:spTree>
    <p:extLst>
      <p:ext uri="{BB962C8B-B14F-4D97-AF65-F5344CB8AC3E}">
        <p14:creationId xmlns:p14="http://schemas.microsoft.com/office/powerpoint/2010/main" val="3946046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957442-D77A-42F4-A75F-A40DC510EDB4}" type="slidenum">
              <a:rPr lang="en-US" smtClean="0"/>
              <a:t>7</a:t>
            </a:fld>
            <a:endParaRPr lang="en-US"/>
          </a:p>
        </p:txBody>
      </p:sp>
    </p:spTree>
    <p:extLst>
      <p:ext uri="{BB962C8B-B14F-4D97-AF65-F5344CB8AC3E}">
        <p14:creationId xmlns:p14="http://schemas.microsoft.com/office/powerpoint/2010/main" val="1550581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Foundation civilizations developed in various geographic locations where agriculture flourished</a:t>
            </a:r>
          </a:p>
          <a:p>
            <a:endParaRPr lang="en-US" dirty="0"/>
          </a:p>
        </p:txBody>
      </p:sp>
      <p:sp>
        <p:nvSpPr>
          <p:cNvPr id="4" name="Slide Number Placeholder 3"/>
          <p:cNvSpPr>
            <a:spLocks noGrp="1"/>
          </p:cNvSpPr>
          <p:nvPr>
            <p:ph type="sldNum" sz="quarter" idx="10"/>
          </p:nvPr>
        </p:nvSpPr>
        <p:spPr/>
        <p:txBody>
          <a:bodyPr/>
          <a:lstStyle/>
          <a:p>
            <a:fld id="{10957442-D77A-42F4-A75F-A40DC510EDB4}" type="slidenum">
              <a:rPr lang="en-US" smtClean="0"/>
              <a:t>8</a:t>
            </a:fld>
            <a:endParaRPr lang="en-US"/>
          </a:p>
        </p:txBody>
      </p:sp>
    </p:spTree>
    <p:extLst>
      <p:ext uri="{BB962C8B-B14F-4D97-AF65-F5344CB8AC3E}">
        <p14:creationId xmlns:p14="http://schemas.microsoft.com/office/powerpoint/2010/main" val="1738317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Development &amp; Interaction of Early Societies</a:t>
            </a:r>
            <a:endParaRPr lang="en-US" dirty="0"/>
          </a:p>
        </p:txBody>
      </p:sp>
      <p:sp>
        <p:nvSpPr>
          <p:cNvPr id="4" name="Slide Number Placeholder 3"/>
          <p:cNvSpPr>
            <a:spLocks noGrp="1"/>
          </p:cNvSpPr>
          <p:nvPr>
            <p:ph type="sldNum" sz="quarter" idx="10"/>
          </p:nvPr>
        </p:nvSpPr>
        <p:spPr/>
        <p:txBody>
          <a:bodyPr/>
          <a:lstStyle/>
          <a:p>
            <a:fld id="{10957442-D77A-42F4-A75F-A40DC510EDB4}" type="slidenum">
              <a:rPr lang="en-US" smtClean="0"/>
              <a:t>9</a:t>
            </a:fld>
            <a:endParaRPr lang="en-US"/>
          </a:p>
        </p:txBody>
      </p:sp>
    </p:spTree>
    <p:extLst>
      <p:ext uri="{BB962C8B-B14F-4D97-AF65-F5344CB8AC3E}">
        <p14:creationId xmlns:p14="http://schemas.microsoft.com/office/powerpoint/2010/main" val="3271046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spc="30" baseline="0">
                <a:solidFill>
                  <a:schemeClr val="tx1">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Rectangle 6"/>
          <p:cNvSpPr/>
          <p:nvPr/>
        </p:nvSpPr>
        <p:spPr>
          <a:xfrm>
            <a:off x="0" y="0"/>
            <a:ext cx="3429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p>
            <a:fld id="{42B6BE73-6EEB-449C-8616-9F3101C5888B}"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ED43D-83D0-46F3-8D6E-4095486F1AB8}" type="slidenum">
              <a:rPr lang="en-US" smtClean="0"/>
              <a:t>‹#›</a:t>
            </a:fld>
            <a:endParaRPr lang="en-US"/>
          </a:p>
        </p:txBody>
      </p:sp>
    </p:spTree>
    <p:extLst>
      <p:ext uri="{BB962C8B-B14F-4D97-AF65-F5344CB8AC3E}">
        <p14:creationId xmlns:p14="http://schemas.microsoft.com/office/powerpoint/2010/main" val="107924790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B6BE73-6EEB-449C-8616-9F3101C5888B}"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ED43D-83D0-46F3-8D6E-4095486F1AB8}" type="slidenum">
              <a:rPr lang="en-US" smtClean="0"/>
              <a:t>‹#›</a:t>
            </a:fld>
            <a:endParaRPr lang="en-US"/>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1139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B6BE73-6EEB-449C-8616-9F3101C5888B}"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ED43D-83D0-46F3-8D6E-4095486F1AB8}" type="slidenum">
              <a:rPr lang="en-US" smtClean="0"/>
              <a:t>‹#›</a:t>
            </a:fld>
            <a:endParaRPr lang="en-US"/>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67385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B6BE73-6EEB-449C-8616-9F3101C5888B}"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ED43D-83D0-46F3-8D6E-4095486F1AB8}" type="slidenum">
              <a:rPr lang="en-US" smtClean="0"/>
              <a:t>‹#›</a:t>
            </a:fld>
            <a:endParaRPr lang="en-US"/>
          </a:p>
        </p:txBody>
      </p:sp>
    </p:spTree>
    <p:extLst>
      <p:ext uri="{BB962C8B-B14F-4D97-AF65-F5344CB8AC3E}">
        <p14:creationId xmlns:p14="http://schemas.microsoft.com/office/powerpoint/2010/main" val="3054540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B6BE73-6EEB-449C-8616-9F3101C5888B}"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ED43D-83D0-46F3-8D6E-4095486F1AB8}" type="slidenum">
              <a:rPr lang="en-US" smtClean="0"/>
              <a:t>‹#›</a:t>
            </a:fld>
            <a:endParaRPr lang="en-US"/>
          </a:p>
        </p:txBody>
      </p:sp>
    </p:spTree>
    <p:extLst>
      <p:ext uri="{BB962C8B-B14F-4D97-AF65-F5344CB8AC3E}">
        <p14:creationId xmlns:p14="http://schemas.microsoft.com/office/powerpoint/2010/main" val="3176508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B6BE73-6EEB-449C-8616-9F3101C5888B}"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ED43D-83D0-46F3-8D6E-4095486F1AB8}" type="slidenum">
              <a:rPr lang="en-US" smtClean="0"/>
              <a:t>‹#›</a:t>
            </a:fld>
            <a:endParaRPr lang="en-US"/>
          </a:p>
        </p:txBody>
      </p:sp>
    </p:spTree>
    <p:extLst>
      <p:ext uri="{BB962C8B-B14F-4D97-AF65-F5344CB8AC3E}">
        <p14:creationId xmlns:p14="http://schemas.microsoft.com/office/powerpoint/2010/main" val="534220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B6BE73-6EEB-449C-8616-9F3101C5888B}"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ED43D-83D0-46F3-8D6E-4095486F1AB8}" type="slidenum">
              <a:rPr lang="en-US" smtClean="0"/>
              <a:t>‹#›</a:t>
            </a:fld>
            <a:endParaRPr lang="en-US"/>
          </a:p>
        </p:txBody>
      </p:sp>
    </p:spTree>
    <p:extLst>
      <p:ext uri="{BB962C8B-B14F-4D97-AF65-F5344CB8AC3E}">
        <p14:creationId xmlns:p14="http://schemas.microsoft.com/office/powerpoint/2010/main" val="1466763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B6BE73-6EEB-449C-8616-9F3101C5888B}" type="datetimeFigureOut">
              <a:rPr lang="en-US" smtClean="0"/>
              <a:t>4/2/2019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7ED43D-83D0-46F3-8D6E-4095486F1AB8}" type="slidenum">
              <a:rPr lang="en-US" smtClean="0"/>
              <a:t>‹#›</a:t>
            </a:fld>
            <a:endParaRPr lang="en-US"/>
          </a:p>
        </p:txBody>
      </p:sp>
    </p:spTree>
    <p:extLst>
      <p:ext uri="{BB962C8B-B14F-4D97-AF65-F5344CB8AC3E}">
        <p14:creationId xmlns:p14="http://schemas.microsoft.com/office/powerpoint/2010/main" val="2205522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B6BE73-6EEB-449C-8616-9F3101C5888B}" type="datetimeFigureOut">
              <a:rPr lang="en-US" smtClean="0"/>
              <a:t>4/2/2019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7ED43D-83D0-46F3-8D6E-4095486F1AB8}" type="slidenum">
              <a:rPr lang="en-US" smtClean="0"/>
              <a:t>‹#›</a:t>
            </a:fld>
            <a:endParaRPr lang="en-US"/>
          </a:p>
        </p:txBody>
      </p:sp>
    </p:spTree>
    <p:extLst>
      <p:ext uri="{BB962C8B-B14F-4D97-AF65-F5344CB8AC3E}">
        <p14:creationId xmlns:p14="http://schemas.microsoft.com/office/powerpoint/2010/main" val="3951123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6BE73-6EEB-449C-8616-9F3101C5888B}" type="datetimeFigureOut">
              <a:rPr lang="en-US" smtClean="0"/>
              <a:t>4/2/2019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7ED43D-83D0-46F3-8D6E-4095486F1AB8}" type="slidenum">
              <a:rPr lang="en-US" smtClean="0"/>
              <a:t>‹#›</a:t>
            </a:fld>
            <a:endParaRPr lang="en-US"/>
          </a:p>
        </p:txBody>
      </p:sp>
    </p:spTree>
    <p:extLst>
      <p:ext uri="{BB962C8B-B14F-4D97-AF65-F5344CB8AC3E}">
        <p14:creationId xmlns:p14="http://schemas.microsoft.com/office/powerpoint/2010/main" val="3076282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2B6BE73-6EEB-449C-8616-9F3101C5888B}"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ED43D-83D0-46F3-8D6E-4095486F1AB8}" type="slidenum">
              <a:rPr lang="en-US" smtClean="0"/>
              <a:t>‹#›</a:t>
            </a:fld>
            <a:endParaRPr lang="en-US"/>
          </a:p>
        </p:txBody>
      </p:sp>
    </p:spTree>
    <p:extLst>
      <p:ext uri="{BB962C8B-B14F-4D97-AF65-F5344CB8AC3E}">
        <p14:creationId xmlns:p14="http://schemas.microsoft.com/office/powerpoint/2010/main" val="1486445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B6BE73-6EEB-449C-8616-9F3101C5888B}"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ED43D-83D0-46F3-8D6E-4095486F1AB8}" type="slidenum">
              <a:rPr lang="en-US" smtClean="0"/>
              <a:t>‹#›</a:t>
            </a:fld>
            <a:endParaRPr lang="en-US"/>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17954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2B6BE73-6EEB-449C-8616-9F3101C5888B}"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ED43D-83D0-46F3-8D6E-4095486F1AB8}" type="slidenum">
              <a:rPr lang="en-US" smtClean="0"/>
              <a:t>‹#›</a:t>
            </a:fld>
            <a:endParaRPr lang="en-US"/>
          </a:p>
        </p:txBody>
      </p:sp>
    </p:spTree>
    <p:extLst>
      <p:ext uri="{BB962C8B-B14F-4D97-AF65-F5344CB8AC3E}">
        <p14:creationId xmlns:p14="http://schemas.microsoft.com/office/powerpoint/2010/main" val="1814244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B6BE73-6EEB-449C-8616-9F3101C5888B}"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ED43D-83D0-46F3-8D6E-4095486F1AB8}" type="slidenum">
              <a:rPr lang="en-US" smtClean="0"/>
              <a:t>‹#›</a:t>
            </a:fld>
            <a:endParaRPr lang="en-US"/>
          </a:p>
        </p:txBody>
      </p:sp>
    </p:spTree>
    <p:extLst>
      <p:ext uri="{BB962C8B-B14F-4D97-AF65-F5344CB8AC3E}">
        <p14:creationId xmlns:p14="http://schemas.microsoft.com/office/powerpoint/2010/main" val="1192142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B6BE73-6EEB-449C-8616-9F3101C5888B}"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ED43D-83D0-46F3-8D6E-4095486F1AB8}" type="slidenum">
              <a:rPr lang="en-US" smtClean="0"/>
              <a:t>‹#›</a:t>
            </a:fld>
            <a:endParaRPr lang="en-US"/>
          </a:p>
        </p:txBody>
      </p:sp>
    </p:spTree>
    <p:extLst>
      <p:ext uri="{BB962C8B-B14F-4D97-AF65-F5344CB8AC3E}">
        <p14:creationId xmlns:p14="http://schemas.microsoft.com/office/powerpoint/2010/main" val="4150801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200" b="1" baseline="0"/>
            </a:lvl1pPr>
          </a:lstStyle>
          <a:p>
            <a:r>
              <a:rPr lang="en-US" smtClean="0"/>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B6BE73-6EEB-449C-8616-9F3101C5888B}"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ED43D-83D0-46F3-8D6E-4095486F1AB8}" type="slidenum">
              <a:rPr lang="en-US" smtClean="0"/>
              <a:t>‹#›</a:t>
            </a:fld>
            <a:endParaRPr lang="en-US"/>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69574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B6BE73-6EEB-449C-8616-9F3101C5888B}"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ED43D-83D0-46F3-8D6E-4095486F1AB8}" type="slidenum">
              <a:rPr lang="en-US" smtClean="0"/>
              <a:t>‹#›</a:t>
            </a:fld>
            <a:endParaRPr lang="en-US"/>
          </a:p>
        </p:txBody>
      </p:sp>
      <p:sp>
        <p:nvSpPr>
          <p:cNvPr id="8" name="Rectangle 7"/>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78345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6404" y="1713655"/>
            <a:ext cx="336042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94860" y="1713655"/>
            <a:ext cx="336042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B6BE73-6EEB-449C-8616-9F3101C5888B}" type="datetimeFigureOut">
              <a:rPr lang="en-US" smtClean="0"/>
              <a:t>4/2/2019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7ED43D-83D0-46F3-8D6E-4095486F1AB8}" type="slidenum">
              <a:rPr lang="en-US" smtClean="0"/>
              <a:t>‹#›</a:t>
            </a:fld>
            <a:endParaRPr lang="en-US"/>
          </a:p>
        </p:txBody>
      </p:sp>
      <p:sp>
        <p:nvSpPr>
          <p:cNvPr id="11" name="Rectangle 10"/>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45817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B6BE73-6EEB-449C-8616-9F3101C5888B}" type="datetimeFigureOut">
              <a:rPr lang="en-US" smtClean="0"/>
              <a:t>4/2/2019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7ED43D-83D0-46F3-8D6E-4095486F1AB8}" type="slidenum">
              <a:rPr lang="en-US" smtClean="0"/>
              <a:t>‹#›</a:t>
            </a:fld>
            <a:endParaRPr lang="en-US"/>
          </a:p>
        </p:txBody>
      </p:sp>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93303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6BE73-6EEB-449C-8616-9F3101C5888B}" type="datetimeFigureOut">
              <a:rPr lang="en-US" smtClean="0"/>
              <a:t>4/2/2019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7ED43D-83D0-46F3-8D6E-4095486F1AB8}" type="slidenum">
              <a:rPr lang="en-US" smtClean="0"/>
              <a:t>‹#›</a:t>
            </a:fld>
            <a:endParaRPr lang="en-US"/>
          </a:p>
        </p:txBody>
      </p:sp>
      <p:sp>
        <p:nvSpPr>
          <p:cNvPr id="5" name="Rectangle 4"/>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76900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1" baseline="0"/>
            </a:lvl1pPr>
          </a:lstStyle>
          <a:p>
            <a:r>
              <a:rPr lang="en-US" smtClean="0"/>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2B6BE73-6EEB-449C-8616-9F3101C5888B}"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ED43D-83D0-46F3-8D6E-4095486F1AB8}" type="slidenum">
              <a:rPr lang="en-US" smtClean="0"/>
              <a:t>‹#›</a:t>
            </a:fld>
            <a:endParaRPr lang="en-US"/>
          </a:p>
        </p:txBody>
      </p:sp>
    </p:spTree>
    <p:extLst>
      <p:ext uri="{BB962C8B-B14F-4D97-AF65-F5344CB8AC3E}">
        <p14:creationId xmlns:p14="http://schemas.microsoft.com/office/powerpoint/2010/main" val="1845344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1">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846963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40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2B6BE73-6EEB-449C-8616-9F3101C5888B}"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ED43D-83D0-46F3-8D6E-4095486F1AB8}" type="slidenum">
              <a:rPr lang="en-US" smtClean="0"/>
              <a:t>‹#›</a:t>
            </a:fld>
            <a:endParaRPr lang="en-US"/>
          </a:p>
        </p:txBody>
      </p:sp>
    </p:spTree>
    <p:extLst>
      <p:ext uri="{BB962C8B-B14F-4D97-AF65-F5344CB8AC3E}">
        <p14:creationId xmlns:p14="http://schemas.microsoft.com/office/powerpoint/2010/main" val="1864631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fld id="{42B6BE73-6EEB-449C-8616-9F3101C5888B}" type="datetimeFigureOut">
              <a:rPr lang="en-US" smtClean="0"/>
              <a:t>4/2/2019</a:t>
            </a:fld>
            <a:endParaRPr lang="en-US"/>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endParaRPr lang="en-US"/>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accent1">
                    <a:lumMod val="60000"/>
                    <a:lumOff val="40000"/>
                  </a:schemeClr>
                </a:solidFill>
                <a:latin typeface="+mj-lt"/>
              </a:defRPr>
            </a:lvl1pPr>
          </a:lstStyle>
          <a:p>
            <a:fld id="{947ED43D-83D0-46F3-8D6E-4095486F1AB8}" type="slidenum">
              <a:rPr lang="en-US" smtClean="0"/>
              <a:t>‹#›</a:t>
            </a:fld>
            <a:endParaRPr lang="en-US"/>
          </a:p>
        </p:txBody>
      </p:sp>
    </p:spTree>
    <p:extLst>
      <p:ext uri="{BB962C8B-B14F-4D97-AF65-F5344CB8AC3E}">
        <p14:creationId xmlns:p14="http://schemas.microsoft.com/office/powerpoint/2010/main" val="183436865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000" b="1" kern="1200" spc="-7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2B6BE73-6EEB-449C-8616-9F3101C5888B}" type="datetimeFigureOut">
              <a:rPr lang="en-US" smtClean="0"/>
              <a:t>4/2/2019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47ED43D-83D0-46F3-8D6E-4095486F1AB8}" type="slidenum">
              <a:rPr lang="en-US" smtClean="0"/>
              <a:t>‹#›</a:t>
            </a:fld>
            <a:endParaRPr lang="en-US"/>
          </a:p>
        </p:txBody>
      </p:sp>
    </p:spTree>
    <p:extLst>
      <p:ext uri="{BB962C8B-B14F-4D97-AF65-F5344CB8AC3E}">
        <p14:creationId xmlns:p14="http://schemas.microsoft.com/office/powerpoint/2010/main" val="10926408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6404" y="990600"/>
            <a:ext cx="7063740" cy="1828800"/>
          </a:xfrm>
        </p:spPr>
        <p:txBody>
          <a:bodyPr/>
          <a:lstStyle/>
          <a:p>
            <a:r>
              <a:rPr lang="en-US" dirty="0" smtClean="0"/>
              <a:t>Unit 1: Foundations</a:t>
            </a:r>
            <a:endParaRPr lang="en-US" dirty="0"/>
          </a:p>
        </p:txBody>
      </p:sp>
      <p:sp>
        <p:nvSpPr>
          <p:cNvPr id="3" name="Subtitle 2"/>
          <p:cNvSpPr>
            <a:spLocks noGrp="1"/>
          </p:cNvSpPr>
          <p:nvPr>
            <p:ph type="subTitle" idx="1"/>
          </p:nvPr>
        </p:nvSpPr>
        <p:spPr>
          <a:xfrm>
            <a:off x="946404" y="2971800"/>
            <a:ext cx="7063740" cy="1691640"/>
          </a:xfrm>
        </p:spPr>
        <p:txBody>
          <a:bodyPr>
            <a:normAutofit/>
          </a:bodyPr>
          <a:lstStyle/>
          <a:p>
            <a:r>
              <a:rPr lang="en-US" sz="2800" dirty="0" smtClean="0"/>
              <a:t>8,000 B.C.E.-600 B.C.E.</a:t>
            </a:r>
            <a:endParaRPr lang="en-US" sz="2800" dirty="0"/>
          </a:p>
        </p:txBody>
      </p:sp>
    </p:spTree>
    <p:extLst>
      <p:ext uri="{BB962C8B-B14F-4D97-AF65-F5344CB8AC3E}">
        <p14:creationId xmlns:p14="http://schemas.microsoft.com/office/powerpoint/2010/main" val="81155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046" b="17180"/>
          <a:stretch/>
        </p:blipFill>
        <p:spPr bwMode="auto">
          <a:xfrm>
            <a:off x="0" y="32235"/>
            <a:ext cx="9144000" cy="6825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3371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t>Development &amp; Interaction of Early Societies</a:t>
            </a:r>
            <a:r>
              <a:rPr lang="en-US" dirty="0" smtClean="0"/>
              <a:t/>
            </a:r>
            <a:br>
              <a:rPr lang="en-US" dirty="0" smtClean="0"/>
            </a:br>
            <a:endParaRPr lang="en-US" dirty="0"/>
          </a:p>
        </p:txBody>
      </p:sp>
      <p:sp>
        <p:nvSpPr>
          <p:cNvPr id="8" name="Content Placeholder 7"/>
          <p:cNvSpPr>
            <a:spLocks noGrp="1"/>
          </p:cNvSpPr>
          <p:nvPr>
            <p:ph idx="1"/>
          </p:nvPr>
        </p:nvSpPr>
        <p:spPr>
          <a:xfrm>
            <a:off x="457200" y="1524001"/>
            <a:ext cx="7924800" cy="4656138"/>
          </a:xfrm>
        </p:spPr>
        <p:txBody>
          <a:bodyPr>
            <a:noAutofit/>
          </a:bodyPr>
          <a:lstStyle/>
          <a:p>
            <a:r>
              <a:rPr lang="en-US" sz="2800" dirty="0" smtClean="0"/>
              <a:t>States mobilized labors over large areas</a:t>
            </a:r>
          </a:p>
          <a:p>
            <a:pPr lvl="1"/>
            <a:r>
              <a:rPr lang="en-US" sz="2400" dirty="0" smtClean="0"/>
              <a:t>Rulers consolidated power through divine right</a:t>
            </a:r>
          </a:p>
          <a:p>
            <a:r>
              <a:rPr lang="en-US" sz="2800" dirty="0" smtClean="0"/>
              <a:t>As states grew and competed for land and resources, the more favorably situated had greater access to resources </a:t>
            </a:r>
          </a:p>
          <a:p>
            <a:pPr lvl="1"/>
            <a:r>
              <a:rPr lang="en-US" sz="2400" b="1" dirty="0" smtClean="0"/>
              <a:t>EX</a:t>
            </a:r>
            <a:r>
              <a:rPr lang="en-US" sz="2400" dirty="0" smtClean="0"/>
              <a:t>: Hittites' access to iron, produced more surplus food, and experienced growth populations</a:t>
            </a:r>
          </a:p>
          <a:p>
            <a:r>
              <a:rPr lang="en-US" sz="2800" dirty="0" smtClean="0"/>
              <a:t>These states were able to undertake territorial expansion and conquer surrounding states.</a:t>
            </a:r>
          </a:p>
        </p:txBody>
      </p:sp>
    </p:spTree>
    <p:extLst>
      <p:ext uri="{BB962C8B-B14F-4D97-AF65-F5344CB8AC3E}">
        <p14:creationId xmlns:p14="http://schemas.microsoft.com/office/powerpoint/2010/main" val="3070061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t>Development &amp; Interaction of Early Societies</a:t>
            </a:r>
            <a:r>
              <a:rPr lang="en-US" dirty="0" smtClean="0"/>
              <a:t/>
            </a:r>
            <a:br>
              <a:rPr lang="en-US" dirty="0" smtClean="0"/>
            </a:br>
            <a:endParaRPr lang="en-US" dirty="0"/>
          </a:p>
        </p:txBody>
      </p:sp>
      <p:sp>
        <p:nvSpPr>
          <p:cNvPr id="8" name="Content Placeholder 7"/>
          <p:cNvSpPr>
            <a:spLocks noGrp="1"/>
          </p:cNvSpPr>
          <p:nvPr>
            <p:ph idx="1"/>
          </p:nvPr>
        </p:nvSpPr>
        <p:spPr>
          <a:xfrm>
            <a:off x="457200" y="1295400"/>
            <a:ext cx="8077200" cy="5410200"/>
          </a:xfrm>
        </p:spPr>
        <p:txBody>
          <a:bodyPr>
            <a:normAutofit/>
          </a:bodyPr>
          <a:lstStyle/>
          <a:p>
            <a:r>
              <a:rPr lang="en-US" sz="2400" dirty="0" smtClean="0"/>
              <a:t> </a:t>
            </a:r>
            <a:r>
              <a:rPr lang="en-US" sz="2800" dirty="0" smtClean="0"/>
              <a:t>Pastoralists developed new weapons &amp; modes of transportation= transformed warfare in agrarian civilizations.</a:t>
            </a:r>
          </a:p>
          <a:p>
            <a:r>
              <a:rPr lang="en-US" sz="2800" dirty="0" smtClean="0"/>
              <a:t>Culture unified states through law, language, literature, religion, myths and monumental art</a:t>
            </a:r>
          </a:p>
          <a:p>
            <a:pPr lvl="1"/>
            <a:r>
              <a:rPr lang="en-US" sz="2400" dirty="0" smtClean="0"/>
              <a:t>Architecture &amp; city-planning</a:t>
            </a:r>
          </a:p>
          <a:p>
            <a:pPr lvl="1"/>
            <a:r>
              <a:rPr lang="en-US" sz="2400" dirty="0" smtClean="0"/>
              <a:t>Elites promoted arts</a:t>
            </a:r>
          </a:p>
          <a:p>
            <a:pPr lvl="1"/>
            <a:r>
              <a:rPr lang="en-US" sz="2400" dirty="0" smtClean="0"/>
              <a:t>Record keeping</a:t>
            </a:r>
          </a:p>
          <a:p>
            <a:pPr lvl="1"/>
            <a:r>
              <a:rPr lang="en-US" sz="2400" dirty="0" smtClean="0"/>
              <a:t>Legal Codes (Code of Hammurabi)</a:t>
            </a:r>
          </a:p>
        </p:txBody>
      </p:sp>
    </p:spTree>
    <p:extLst>
      <p:ext uri="{BB962C8B-B14F-4D97-AF65-F5344CB8AC3E}">
        <p14:creationId xmlns:p14="http://schemas.microsoft.com/office/powerpoint/2010/main" val="291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t>Development &amp; Interaction of Early Societies</a:t>
            </a:r>
            <a:r>
              <a:rPr lang="en-US" dirty="0" smtClean="0"/>
              <a:t/>
            </a:r>
            <a:br>
              <a:rPr lang="en-US" dirty="0" smtClean="0"/>
            </a:br>
            <a:endParaRPr lang="en-US" dirty="0"/>
          </a:p>
        </p:txBody>
      </p:sp>
      <p:sp>
        <p:nvSpPr>
          <p:cNvPr id="8" name="Content Placeholder 7"/>
          <p:cNvSpPr>
            <a:spLocks noGrp="1"/>
          </p:cNvSpPr>
          <p:nvPr>
            <p:ph idx="1"/>
          </p:nvPr>
        </p:nvSpPr>
        <p:spPr>
          <a:xfrm>
            <a:off x="457200" y="1371600"/>
            <a:ext cx="7758684" cy="5334000"/>
          </a:xfrm>
        </p:spPr>
        <p:txBody>
          <a:bodyPr>
            <a:normAutofit/>
          </a:bodyPr>
          <a:lstStyle/>
          <a:p>
            <a:pPr lvl="1"/>
            <a:r>
              <a:rPr lang="en-US" sz="2800" dirty="0" smtClean="0"/>
              <a:t>Trade expanded throughout this period from local to regional and trans-regional, with civilizations exchanging goods, cultural ideas, and technology.</a:t>
            </a:r>
          </a:p>
          <a:p>
            <a:pPr lvl="1"/>
            <a:endParaRPr lang="en-US" sz="2800" dirty="0" smtClean="0"/>
          </a:p>
          <a:p>
            <a:pPr lvl="1"/>
            <a:r>
              <a:rPr lang="en-US" sz="2800" dirty="0" smtClean="0"/>
              <a:t> Social and gender hierarchies intensified as states expanded and cities multiplied</a:t>
            </a:r>
          </a:p>
          <a:p>
            <a:pPr lvl="1"/>
            <a:endParaRPr lang="en-US" sz="2800" dirty="0" smtClean="0"/>
          </a:p>
          <a:p>
            <a:pPr lvl="1"/>
            <a:r>
              <a:rPr lang="en-US" sz="2800" dirty="0" smtClean="0"/>
              <a:t>Literature reflected culture (</a:t>
            </a:r>
            <a:r>
              <a:rPr lang="en-US" sz="2800" i="1" dirty="0" smtClean="0"/>
              <a:t>Epic of Gilgamesh, Book of the Dead</a:t>
            </a:r>
            <a:r>
              <a:rPr lang="en-US" sz="2800" dirty="0" smtClean="0"/>
              <a:t>)</a:t>
            </a:r>
          </a:p>
        </p:txBody>
      </p:sp>
    </p:spTree>
    <p:extLst>
      <p:ext uri="{BB962C8B-B14F-4D97-AF65-F5344CB8AC3E}">
        <p14:creationId xmlns:p14="http://schemas.microsoft.com/office/powerpoint/2010/main" val="2167078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781800"/>
          </a:xfrm>
        </p:spPr>
        <p:txBody>
          <a:bodyPr>
            <a:noAutofit/>
          </a:bodyPr>
          <a:lstStyle/>
          <a:p>
            <a:pPr marL="0" indent="0"/>
            <a:r>
              <a:rPr lang="en-US" sz="2500" dirty="0"/>
              <a:t>Sumerian cities, in fact, arose where this sea network connected up with a newer network of caravan portage </a:t>
            </a:r>
            <a:r>
              <a:rPr lang="en-US" sz="2500" i="1" dirty="0"/>
              <a:t>(caravan portage refers to group of merchants moving goods together from place to place, usually across a desert)</a:t>
            </a:r>
            <a:r>
              <a:rPr lang="en-US" sz="2500" dirty="0"/>
              <a:t>. Donkeys, the first important caravan animal, were domesticated about seven thousand years ago but since caravan management was almost as complicated as seafaring it presumably took a while for overland portage to become significant. But when local peoples learned that letting caravans pass for a negotiated protection fee assured a better supply of exotic and desirable items than plundering them did, overland portage across relatively long distances began to connect diverse populations more insistently than before. And it is surely not an accident that it was in Sumer, where an already ancient seagoing network intermeshed with a newly accessible hinterland (</a:t>
            </a:r>
            <a:r>
              <a:rPr lang="en-US" sz="2500" i="1" dirty="0"/>
              <a:t>uncharted territory)</a:t>
            </a:r>
            <a:r>
              <a:rPr lang="en-US" sz="2500" dirty="0"/>
              <a:t> that the first cities arose between 4000 and 3000 BCE. Goods and ideas moved along these communications networks and, where they converged, the Sumerians were in an optimal position to pick and choose, elaborating and improving upon skills and knowledge coming from near and far. </a:t>
            </a:r>
            <a:br>
              <a:rPr lang="en-US" sz="2500" dirty="0"/>
            </a:br>
            <a:r>
              <a:rPr lang="en-US" sz="2500" i="1" dirty="0"/>
              <a:t>	-William H. McNeill, “A Short History of Humanity,”</a:t>
            </a:r>
            <a:r>
              <a:rPr lang="en-US" sz="2400" i="1" dirty="0"/>
              <a:t/>
            </a:r>
            <a:br>
              <a:rPr lang="en-US" sz="2400" i="1" dirty="0"/>
            </a:br>
            <a:endParaRPr lang="en-US" sz="2400" dirty="0"/>
          </a:p>
        </p:txBody>
      </p:sp>
    </p:spTree>
    <p:extLst>
      <p:ext uri="{BB962C8B-B14F-4D97-AF65-F5344CB8AC3E}">
        <p14:creationId xmlns:p14="http://schemas.microsoft.com/office/powerpoint/2010/main" val="1128474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152401"/>
            <a:ext cx="8763000" cy="6553199"/>
          </a:xfrm>
        </p:spPr>
        <p:txBody>
          <a:bodyPr>
            <a:normAutofit fontScale="70000" lnSpcReduction="20000"/>
          </a:bodyPr>
          <a:lstStyle/>
          <a:p>
            <a:pPr marL="0" indent="0">
              <a:buNone/>
            </a:pPr>
            <a:r>
              <a:rPr lang="en-US" sz="3100" dirty="0"/>
              <a:t>Sumerian cities, in fact, arose where this sea network connected up with a newer network of caravan portage </a:t>
            </a:r>
            <a:r>
              <a:rPr lang="en-US" sz="3100" i="1" dirty="0"/>
              <a:t>(caravan portage refers to group of merchants moving goods together from place to place, usually across a desert)</a:t>
            </a:r>
            <a:r>
              <a:rPr lang="en-US" sz="3100" dirty="0"/>
              <a:t>. Donkeys, the first important caravan animal, were domesticated about seven thousand years ago but since caravan management was almost as complicated as seafaring it presumably took a while for overland portage to become significant. But when local peoples learned that letting caravans pass for a negotiated protection fee assured a better supply of exotic and desirable items than plundering them did, overland portage across relatively long distances began to connect diverse populations more insistently than before. And it is surely not an accident that it was in Sumer, where an already ancient seagoing network intermeshed with a newly accessible hinterland (</a:t>
            </a:r>
            <a:r>
              <a:rPr lang="en-US" sz="3100" i="1" dirty="0"/>
              <a:t>uncharted territory)</a:t>
            </a:r>
            <a:r>
              <a:rPr lang="en-US" sz="3100" dirty="0"/>
              <a:t> that the first cities arose between 4000 and 3000 BCE. Goods and ideas moved along these communications networks and, where they converged, the Sumerians were in an optimal position to pick and choose, elaborating and improving upon skills and knowledge coming from near and far. </a:t>
            </a:r>
          </a:p>
          <a:p>
            <a:pPr marL="0" indent="0" fontAlgn="base">
              <a:buNone/>
            </a:pPr>
            <a:r>
              <a:rPr lang="en-US" sz="3100" i="1" dirty="0" smtClean="0"/>
              <a:t>	-William </a:t>
            </a:r>
            <a:r>
              <a:rPr lang="en-US" sz="3100" i="1" dirty="0"/>
              <a:t>H. McNeill, “A Short History of Humanity</a:t>
            </a:r>
            <a:r>
              <a:rPr lang="en-US" sz="3100" i="1" dirty="0" smtClean="0"/>
              <a:t>,”</a:t>
            </a:r>
          </a:p>
          <a:p>
            <a:pPr marL="0" indent="0">
              <a:buNone/>
            </a:pPr>
            <a:endParaRPr lang="en-US" sz="2600" b="1" dirty="0" smtClean="0"/>
          </a:p>
          <a:p>
            <a:pPr marL="0" indent="0">
              <a:buNone/>
            </a:pPr>
            <a:r>
              <a:rPr lang="en-US" sz="2600" b="1" dirty="0" smtClean="0"/>
              <a:t>Which </a:t>
            </a:r>
            <a:r>
              <a:rPr lang="en-US" sz="2600" b="1" dirty="0"/>
              <a:t>of the following best supports the author’s assertion?</a:t>
            </a:r>
            <a:endParaRPr lang="en-US" sz="2600" b="1" dirty="0" smtClean="0">
              <a:effectLst/>
            </a:endParaRPr>
          </a:p>
          <a:p>
            <a:pPr marL="685800" lvl="1" indent="-342900" fontAlgn="base">
              <a:buFont typeface="+mj-lt"/>
              <a:buAutoNum type="alphaLcParenR"/>
            </a:pPr>
            <a:r>
              <a:rPr lang="en-US" sz="2600" b="1" dirty="0"/>
              <a:t>States were unified as trade expanded from local to regional to interregional </a:t>
            </a:r>
          </a:p>
          <a:p>
            <a:pPr marL="685800" lvl="1" indent="-342900" fontAlgn="base">
              <a:buFont typeface="+mj-lt"/>
              <a:buAutoNum type="alphaLcParenR"/>
            </a:pPr>
            <a:r>
              <a:rPr lang="en-US" sz="2600" b="1" dirty="0"/>
              <a:t>Domestication of animals like donkeys led to the rise of powerful city-states</a:t>
            </a:r>
          </a:p>
          <a:p>
            <a:pPr marL="685800" lvl="1" indent="-342900" fontAlgn="base">
              <a:buFont typeface="+mj-lt"/>
              <a:buAutoNum type="alphaLcParenR"/>
            </a:pPr>
            <a:r>
              <a:rPr lang="en-US" sz="2600" b="1" dirty="0"/>
              <a:t>Pastoral populations were greater disseminators of exotic and desirable items</a:t>
            </a:r>
          </a:p>
          <a:p>
            <a:pPr marL="685800" lvl="1" indent="-342900" fontAlgn="base">
              <a:buFont typeface="+mj-lt"/>
              <a:buAutoNum type="alphaLcParenR"/>
            </a:pPr>
            <a:r>
              <a:rPr lang="en-US" sz="2600" b="1" dirty="0"/>
              <a:t>Other civilizations were in a better geographic position than the Sumerians to engage in </a:t>
            </a:r>
            <a:r>
              <a:rPr lang="en-US" sz="2600" b="1" dirty="0" smtClean="0"/>
              <a:t>trade</a:t>
            </a:r>
            <a:r>
              <a:rPr lang="en-US" b="1" dirty="0" smtClean="0">
                <a:effectLst/>
              </a:rPr>
              <a:t/>
            </a:r>
            <a:br>
              <a:rPr lang="en-US" b="1" dirty="0" smtClean="0">
                <a:effectLst/>
              </a:rPr>
            </a:br>
            <a:r>
              <a:rPr lang="en-US" b="1" dirty="0"/>
              <a:t/>
            </a:r>
            <a:br>
              <a:rPr lang="en-US" b="1" dirty="0"/>
            </a:br>
            <a:endParaRPr lang="en-US" b="1" dirty="0"/>
          </a:p>
        </p:txBody>
      </p:sp>
    </p:spTree>
    <p:extLst>
      <p:ext uri="{BB962C8B-B14F-4D97-AF65-F5344CB8AC3E}">
        <p14:creationId xmlns:p14="http://schemas.microsoft.com/office/powerpoint/2010/main" val="4129095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152401"/>
            <a:ext cx="8763000" cy="6553199"/>
          </a:xfrm>
        </p:spPr>
        <p:txBody>
          <a:bodyPr>
            <a:normAutofit fontScale="70000" lnSpcReduction="20000"/>
          </a:bodyPr>
          <a:lstStyle/>
          <a:p>
            <a:pPr marL="0" indent="0">
              <a:buNone/>
            </a:pPr>
            <a:r>
              <a:rPr lang="en-US" sz="3100" dirty="0"/>
              <a:t>Sumerian cities, in fact, arose where this sea network connected up with a newer network of caravan portage </a:t>
            </a:r>
            <a:r>
              <a:rPr lang="en-US" sz="3100" i="1" dirty="0"/>
              <a:t>(caravan portage refers to group of merchants moving goods together from place to place, usually across a desert)</a:t>
            </a:r>
            <a:r>
              <a:rPr lang="en-US" sz="3100" dirty="0"/>
              <a:t>. Donkeys, the first important caravan animal, were domesticated about seven thousand years ago but since caravan management was almost as complicated as seafaring it presumably took a while for overland portage to become significant. But when local peoples learned that letting caravans pass for a negotiated protection fee assured a better supply of exotic and desirable items than plundering them did, overland portage across relatively long distances began to connect diverse populations more insistently than before. And it is surely not an accident that it was in Sumer, where an already ancient seagoing network intermeshed with a newly accessible hinterland (</a:t>
            </a:r>
            <a:r>
              <a:rPr lang="en-US" sz="3100" i="1" dirty="0"/>
              <a:t>uncharted territory)</a:t>
            </a:r>
            <a:r>
              <a:rPr lang="en-US" sz="3100" dirty="0"/>
              <a:t> that the first cities arose between 4000 and 3000 BCE. Goods and ideas moved along these communications networks and, where they converged, the Sumerians were in an optimal position to pick and choose, elaborating and improving upon skills and knowledge coming from near and far. </a:t>
            </a:r>
          </a:p>
          <a:p>
            <a:pPr marL="0" indent="0" fontAlgn="base">
              <a:buNone/>
            </a:pPr>
            <a:r>
              <a:rPr lang="en-US" sz="3100" i="1" dirty="0" smtClean="0"/>
              <a:t>	-William </a:t>
            </a:r>
            <a:r>
              <a:rPr lang="en-US" sz="3100" i="1" dirty="0"/>
              <a:t>H. McNeill, “A Short History of Humanity</a:t>
            </a:r>
            <a:r>
              <a:rPr lang="en-US" sz="3100" i="1" dirty="0" smtClean="0"/>
              <a:t>,”</a:t>
            </a:r>
          </a:p>
          <a:p>
            <a:pPr marL="0" indent="0" fontAlgn="base">
              <a:buNone/>
            </a:pPr>
            <a:endParaRPr lang="en-US" sz="2600" i="1" dirty="0"/>
          </a:p>
          <a:p>
            <a:pPr marL="0" indent="0">
              <a:buNone/>
            </a:pPr>
            <a:r>
              <a:rPr lang="en-US" sz="2600" b="1" dirty="0"/>
              <a:t>The developments described in the passage contributed most directly to which of the following?</a:t>
            </a:r>
            <a:endParaRPr lang="en-US" sz="2600" b="1" dirty="0" smtClean="0">
              <a:effectLst/>
            </a:endParaRPr>
          </a:p>
          <a:p>
            <a:pPr marL="457200" indent="-457200" fontAlgn="base">
              <a:buFont typeface="+mj-lt"/>
              <a:buAutoNum type="alphaLcParenR"/>
            </a:pPr>
            <a:r>
              <a:rPr lang="en-US" sz="2600" b="1" dirty="0"/>
              <a:t>Advanced city-states rising in Mesopotamia</a:t>
            </a:r>
          </a:p>
          <a:p>
            <a:pPr marL="457200" indent="-457200" fontAlgn="base">
              <a:buFont typeface="+mj-lt"/>
              <a:buAutoNum type="alphaLcParenR"/>
            </a:pPr>
            <a:r>
              <a:rPr lang="en-US" sz="2600" b="1" dirty="0"/>
              <a:t>Monumental architecture like ziggurats being constructed</a:t>
            </a:r>
          </a:p>
          <a:p>
            <a:pPr marL="457200" indent="-457200" fontAlgn="base">
              <a:buFont typeface="+mj-lt"/>
              <a:buAutoNum type="alphaLcParenR"/>
            </a:pPr>
            <a:r>
              <a:rPr lang="en-US" sz="2600" b="1" dirty="0"/>
              <a:t>Legal codes like the Code of Hammurabi being developed</a:t>
            </a:r>
          </a:p>
          <a:p>
            <a:pPr marL="457200" indent="-457200" fontAlgn="base">
              <a:buFont typeface="+mj-lt"/>
              <a:buAutoNum type="alphaLcParenR"/>
            </a:pPr>
            <a:r>
              <a:rPr lang="en-US" sz="2600" b="1" dirty="0"/>
              <a:t>New religious beliefs like Zoroastrianism </a:t>
            </a:r>
            <a:r>
              <a:rPr lang="en-US" sz="2600" b="1" dirty="0" smtClean="0"/>
              <a:t>emerging</a:t>
            </a:r>
            <a:endParaRPr lang="en-US" sz="2600" b="1" dirty="0"/>
          </a:p>
        </p:txBody>
      </p:sp>
    </p:spTree>
    <p:extLst>
      <p:ext uri="{BB962C8B-B14F-4D97-AF65-F5344CB8AC3E}">
        <p14:creationId xmlns:p14="http://schemas.microsoft.com/office/powerpoint/2010/main" val="1974230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152401"/>
            <a:ext cx="8763000" cy="6553199"/>
          </a:xfrm>
        </p:spPr>
        <p:txBody>
          <a:bodyPr>
            <a:normAutofit fontScale="70000" lnSpcReduction="20000"/>
          </a:bodyPr>
          <a:lstStyle/>
          <a:p>
            <a:pPr marL="0" indent="0">
              <a:buNone/>
            </a:pPr>
            <a:r>
              <a:rPr lang="en-US" sz="3100" dirty="0"/>
              <a:t>Sumerian cities, in fact, arose where this sea network connected up with a newer network of caravan portage </a:t>
            </a:r>
            <a:r>
              <a:rPr lang="en-US" sz="3100" i="1" dirty="0"/>
              <a:t>(caravan portage refers to group of merchants moving goods together from place to place, usually across a desert)</a:t>
            </a:r>
            <a:r>
              <a:rPr lang="en-US" sz="3100" dirty="0"/>
              <a:t>. Donkeys, the first important caravan animal, were domesticated about seven thousand years ago but since caravan management was almost as complicated as seafaring it presumably took a while for overland portage to become significant. But when local peoples learned that letting caravans pass for a negotiated protection fee assured a better supply of exotic and desirable items than plundering them did, overland portage across relatively long distances began to connect diverse populations more insistently than before. And it is surely not an accident that it was in Sumer, where an already ancient seagoing network intermeshed with a newly accessible hinterland (</a:t>
            </a:r>
            <a:r>
              <a:rPr lang="en-US" sz="3100" i="1" dirty="0"/>
              <a:t>uncharted territory)</a:t>
            </a:r>
            <a:r>
              <a:rPr lang="en-US" sz="3100" dirty="0"/>
              <a:t> that the first cities arose between 4000 and 3000 BCE. Goods and ideas moved along these communications networks and, where they converged, the Sumerians were in an optimal position to pick and choose, elaborating and improving upon skills and knowledge coming from near and far. </a:t>
            </a:r>
          </a:p>
          <a:p>
            <a:pPr marL="0" indent="0" fontAlgn="base">
              <a:buNone/>
            </a:pPr>
            <a:r>
              <a:rPr lang="en-US" sz="3100" i="1" dirty="0" smtClean="0"/>
              <a:t>	-William </a:t>
            </a:r>
            <a:r>
              <a:rPr lang="en-US" sz="3100" i="1" dirty="0"/>
              <a:t>H. McNeill, “A Short History of Humanity</a:t>
            </a:r>
            <a:r>
              <a:rPr lang="en-US" sz="3100" i="1" dirty="0" smtClean="0"/>
              <a:t>,”</a:t>
            </a:r>
          </a:p>
          <a:p>
            <a:pPr marL="0" indent="0">
              <a:buNone/>
            </a:pPr>
            <a:endParaRPr lang="en-US" sz="2600" i="1" dirty="0" smtClean="0"/>
          </a:p>
          <a:p>
            <a:pPr marL="0" indent="0">
              <a:buNone/>
            </a:pPr>
            <a:r>
              <a:rPr lang="en-US" sz="2600" b="1" dirty="0" smtClean="0"/>
              <a:t>Based </a:t>
            </a:r>
            <a:r>
              <a:rPr lang="en-US" sz="2600" b="1" dirty="0"/>
              <a:t>on your knowledge of world history, which of the following contributed least to the origins of civilization</a:t>
            </a:r>
            <a:endParaRPr lang="en-US" sz="2600" b="1" dirty="0" smtClean="0">
              <a:effectLst/>
            </a:endParaRPr>
          </a:p>
          <a:p>
            <a:pPr marL="457200" indent="-457200" fontAlgn="base">
              <a:buFont typeface="+mj-lt"/>
              <a:buAutoNum type="alphaLcParenR"/>
            </a:pPr>
            <a:r>
              <a:rPr lang="en-US" sz="2600" b="1" dirty="0"/>
              <a:t>Establishment of land and sea-based trade networks</a:t>
            </a:r>
          </a:p>
          <a:p>
            <a:pPr marL="457200" indent="-457200" fontAlgn="base">
              <a:buFont typeface="+mj-lt"/>
              <a:buAutoNum type="alphaLcParenR"/>
            </a:pPr>
            <a:r>
              <a:rPr lang="en-US" sz="2600" b="1" dirty="0"/>
              <a:t>The geographical location of river-valleys</a:t>
            </a:r>
          </a:p>
          <a:p>
            <a:pPr marL="457200" indent="-457200" fontAlgn="base">
              <a:buFont typeface="+mj-lt"/>
              <a:buAutoNum type="alphaLcParenR"/>
            </a:pPr>
            <a:r>
              <a:rPr lang="en-US" sz="2600" b="1" dirty="0"/>
              <a:t>Presence of </a:t>
            </a:r>
            <a:r>
              <a:rPr lang="en-US" sz="2600" b="1" dirty="0" err="1"/>
              <a:t>domesticable</a:t>
            </a:r>
            <a:r>
              <a:rPr lang="en-US" sz="2600" b="1" dirty="0"/>
              <a:t> plants and animals</a:t>
            </a:r>
          </a:p>
          <a:p>
            <a:pPr marL="457200" indent="-457200" fontAlgn="base">
              <a:buFont typeface="+mj-lt"/>
              <a:buAutoNum type="alphaLcParenR"/>
            </a:pPr>
            <a:r>
              <a:rPr lang="en-US" sz="2600" b="1" dirty="0"/>
              <a:t>The development of writing systems as a means of record </a:t>
            </a:r>
            <a:r>
              <a:rPr lang="en-US" sz="2600" b="1" dirty="0" smtClean="0"/>
              <a:t>keeping</a:t>
            </a:r>
            <a:endParaRPr lang="en-US" b="1" dirty="0"/>
          </a:p>
        </p:txBody>
      </p:sp>
    </p:spTree>
    <p:extLst>
      <p:ext uri="{BB962C8B-B14F-4D97-AF65-F5344CB8AC3E}">
        <p14:creationId xmlns:p14="http://schemas.microsoft.com/office/powerpoint/2010/main" val="2999954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77000"/>
          </a:xfrm>
        </p:spPr>
        <p:txBody>
          <a:bodyPr>
            <a:normAutofit fontScale="92500" lnSpcReduction="20000"/>
          </a:bodyPr>
          <a:lstStyle/>
          <a:p>
            <a:pPr marL="0" indent="0">
              <a:buNone/>
            </a:pPr>
            <a:r>
              <a:rPr lang="en-US" sz="2400" dirty="0"/>
              <a:t>“I have not committed evil against men.</a:t>
            </a:r>
            <a:endParaRPr lang="en-US" b="0" dirty="0" smtClean="0">
              <a:effectLst/>
            </a:endParaRPr>
          </a:p>
          <a:p>
            <a:pPr marL="0" indent="0">
              <a:buNone/>
            </a:pPr>
            <a:r>
              <a:rPr lang="en-US" sz="2400" dirty="0"/>
              <a:t>I have not mistreated cattle.</a:t>
            </a:r>
            <a:endParaRPr lang="en-US" b="0" dirty="0" smtClean="0">
              <a:effectLst/>
            </a:endParaRPr>
          </a:p>
          <a:p>
            <a:pPr marL="0" indent="0">
              <a:buNone/>
            </a:pPr>
            <a:r>
              <a:rPr lang="en-US" sz="2400" dirty="0"/>
              <a:t>I have not committed sin in the place of truth [that is, a temple or burial ground].</a:t>
            </a:r>
            <a:endParaRPr lang="en-US" b="0" dirty="0" smtClean="0">
              <a:effectLst/>
            </a:endParaRPr>
          </a:p>
          <a:p>
            <a:pPr marL="0" indent="0">
              <a:buNone/>
            </a:pPr>
            <a:r>
              <a:rPr lang="en-US" sz="2400" dirty="0"/>
              <a:t>I have not blasphemed god…</a:t>
            </a:r>
            <a:endParaRPr lang="en-US" b="0" dirty="0" smtClean="0">
              <a:effectLst/>
            </a:endParaRPr>
          </a:p>
          <a:p>
            <a:pPr marL="0" indent="0">
              <a:buNone/>
            </a:pPr>
            <a:r>
              <a:rPr lang="en-US" sz="2400" dirty="0"/>
              <a:t>I have not made (anyone) sick.</a:t>
            </a:r>
            <a:endParaRPr lang="en-US" b="0" dirty="0" smtClean="0">
              <a:effectLst/>
            </a:endParaRPr>
          </a:p>
          <a:p>
            <a:pPr marL="0" indent="0">
              <a:buNone/>
            </a:pPr>
            <a:r>
              <a:rPr lang="en-US" sz="2400" dirty="0"/>
              <a:t>I have not made (anyone) weep. </a:t>
            </a:r>
            <a:endParaRPr lang="en-US" b="0" dirty="0" smtClean="0">
              <a:effectLst/>
            </a:endParaRPr>
          </a:p>
          <a:p>
            <a:pPr marL="0" indent="0">
              <a:buNone/>
            </a:pPr>
            <a:r>
              <a:rPr lang="en-US" sz="2400" dirty="0"/>
              <a:t>I have not killed…</a:t>
            </a:r>
            <a:endParaRPr lang="en-US" b="0" dirty="0" smtClean="0">
              <a:effectLst/>
            </a:endParaRPr>
          </a:p>
          <a:p>
            <a:pPr marL="0" indent="0">
              <a:buNone/>
            </a:pPr>
            <a:r>
              <a:rPr lang="en-US" sz="2400" dirty="0"/>
              <a:t>I have not held up water in its season [that is, denied flood-waters to others].</a:t>
            </a:r>
            <a:endParaRPr lang="en-US" b="0" dirty="0" smtClean="0">
              <a:effectLst/>
            </a:endParaRPr>
          </a:p>
          <a:p>
            <a:pPr marL="0" indent="0">
              <a:buNone/>
            </a:pPr>
            <a:r>
              <a:rPr lang="en-US" sz="2400" dirty="0"/>
              <a:t>I have not built a dam against running water…”</a:t>
            </a:r>
            <a:endParaRPr lang="en-US" b="0" dirty="0" smtClean="0">
              <a:effectLst/>
            </a:endParaRPr>
          </a:p>
          <a:p>
            <a:pPr marL="0" indent="0">
              <a:buNone/>
            </a:pPr>
            <a:r>
              <a:rPr lang="en-US" b="0" dirty="0" smtClean="0">
                <a:effectLst/>
              </a:rPr>
              <a:t/>
            </a:r>
            <a:br>
              <a:rPr lang="en-US" b="0" dirty="0" smtClean="0">
                <a:effectLst/>
              </a:rPr>
            </a:br>
            <a:r>
              <a:rPr lang="en-US" b="0" dirty="0" smtClean="0">
                <a:effectLst/>
              </a:rPr>
              <a:t>-</a:t>
            </a:r>
            <a:r>
              <a:rPr lang="en-US" sz="2400" i="1" dirty="0" smtClean="0"/>
              <a:t>The </a:t>
            </a:r>
            <a:r>
              <a:rPr lang="en-US" sz="2400" i="1" dirty="0"/>
              <a:t>Book of the Dead</a:t>
            </a:r>
            <a:r>
              <a:rPr lang="en-US" sz="2400" dirty="0"/>
              <a:t>, Egyptian religious scripture, 1550 BCE</a:t>
            </a:r>
            <a:endParaRPr lang="en-US" b="0" dirty="0" smtClean="0">
              <a:effectLst/>
            </a:endParaRPr>
          </a:p>
          <a:p>
            <a:pPr marL="0" indent="0">
              <a:buNone/>
            </a:pPr>
            <a:r>
              <a:rPr lang="en-US" b="0" dirty="0" smtClean="0">
                <a:effectLst/>
              </a:rPr>
              <a:t/>
            </a:r>
            <a:br>
              <a:rPr lang="en-US" b="0" dirty="0" smtClean="0">
                <a:effectLst/>
              </a:rPr>
            </a:br>
            <a:r>
              <a:rPr lang="en-US" sz="2600" b="1" dirty="0" smtClean="0"/>
              <a:t>The </a:t>
            </a:r>
            <a:r>
              <a:rPr lang="en-US" sz="2600" b="1" dirty="0"/>
              <a:t>existence of documents like the one excerpted above demonstrates that the Egyptians</a:t>
            </a:r>
            <a:endParaRPr lang="en-US" sz="2600" b="1" dirty="0" smtClean="0">
              <a:effectLst/>
            </a:endParaRPr>
          </a:p>
          <a:p>
            <a:pPr marL="685800" lvl="1" indent="-342900" fontAlgn="base">
              <a:buFont typeface="+mj-lt"/>
              <a:buAutoNum type="alphaLcParenR"/>
            </a:pPr>
            <a:r>
              <a:rPr lang="en-US" sz="2600" b="1" dirty="0"/>
              <a:t>Relied on the desert for protection rather than defensive walls. </a:t>
            </a:r>
          </a:p>
          <a:p>
            <a:pPr marL="685800" lvl="1" indent="-342900" fontAlgn="base">
              <a:buFont typeface="+mj-lt"/>
              <a:buAutoNum type="alphaLcParenR"/>
            </a:pPr>
            <a:r>
              <a:rPr lang="en-US" sz="2600" b="1" dirty="0"/>
              <a:t>Had a strong central authority.</a:t>
            </a:r>
          </a:p>
          <a:p>
            <a:pPr marL="685800" lvl="1" indent="-342900" fontAlgn="base">
              <a:buFont typeface="+mj-lt"/>
              <a:buAutoNum type="alphaLcParenR"/>
            </a:pPr>
            <a:r>
              <a:rPr lang="en-US" sz="2600" b="1" dirty="0"/>
              <a:t>Had developed a concept of the afterlife.</a:t>
            </a:r>
          </a:p>
          <a:p>
            <a:pPr marL="685800" lvl="1" indent="-342900" fontAlgn="base">
              <a:buFont typeface="+mj-lt"/>
              <a:buAutoNum type="alphaLcParenR"/>
            </a:pPr>
            <a:r>
              <a:rPr lang="en-US" sz="2600" b="1" dirty="0"/>
              <a:t>Relied on oaths to keep the military loyal to the pharaoh. </a:t>
            </a:r>
          </a:p>
        </p:txBody>
      </p:sp>
    </p:spTree>
    <p:extLst>
      <p:ext uri="{BB962C8B-B14F-4D97-AF65-F5344CB8AC3E}">
        <p14:creationId xmlns:p14="http://schemas.microsoft.com/office/powerpoint/2010/main" val="1489126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15400" cy="6629400"/>
          </a:xfrm>
        </p:spPr>
        <p:txBody>
          <a:bodyPr>
            <a:normAutofit fontScale="92500" lnSpcReduction="20000"/>
          </a:bodyPr>
          <a:lstStyle/>
          <a:p>
            <a:pPr marL="0" indent="0">
              <a:buNone/>
            </a:pPr>
            <a:r>
              <a:rPr lang="en-US" sz="2400" dirty="0"/>
              <a:t>“I have not committed evil against men.</a:t>
            </a:r>
            <a:endParaRPr lang="en-US" b="0" dirty="0" smtClean="0">
              <a:effectLst/>
            </a:endParaRPr>
          </a:p>
          <a:p>
            <a:pPr marL="0" indent="0">
              <a:buNone/>
            </a:pPr>
            <a:r>
              <a:rPr lang="en-US" sz="2400" dirty="0"/>
              <a:t>I have not mistreated cattle.</a:t>
            </a:r>
            <a:endParaRPr lang="en-US" b="0" dirty="0" smtClean="0">
              <a:effectLst/>
            </a:endParaRPr>
          </a:p>
          <a:p>
            <a:pPr marL="0" indent="0">
              <a:buNone/>
            </a:pPr>
            <a:r>
              <a:rPr lang="en-US" sz="2400" dirty="0"/>
              <a:t>I have not committed sin in the place of truth [that is, a temple or burial ground].</a:t>
            </a:r>
            <a:endParaRPr lang="en-US" b="0" dirty="0" smtClean="0">
              <a:effectLst/>
            </a:endParaRPr>
          </a:p>
          <a:p>
            <a:pPr marL="0" indent="0">
              <a:buNone/>
            </a:pPr>
            <a:r>
              <a:rPr lang="en-US" sz="2400" dirty="0"/>
              <a:t>I have not blasphemed god…</a:t>
            </a:r>
            <a:endParaRPr lang="en-US" b="0" dirty="0" smtClean="0">
              <a:effectLst/>
            </a:endParaRPr>
          </a:p>
          <a:p>
            <a:pPr marL="0" indent="0">
              <a:buNone/>
            </a:pPr>
            <a:r>
              <a:rPr lang="en-US" sz="2400" dirty="0"/>
              <a:t>I have not made (anyone) sick.</a:t>
            </a:r>
            <a:endParaRPr lang="en-US" b="0" dirty="0" smtClean="0">
              <a:effectLst/>
            </a:endParaRPr>
          </a:p>
          <a:p>
            <a:pPr marL="0" indent="0">
              <a:buNone/>
            </a:pPr>
            <a:r>
              <a:rPr lang="en-US" sz="2400" dirty="0"/>
              <a:t>I have not made (anyone) weep. </a:t>
            </a:r>
            <a:endParaRPr lang="en-US" b="0" dirty="0" smtClean="0">
              <a:effectLst/>
            </a:endParaRPr>
          </a:p>
          <a:p>
            <a:pPr marL="0" indent="0">
              <a:buNone/>
            </a:pPr>
            <a:r>
              <a:rPr lang="en-US" sz="2400" dirty="0"/>
              <a:t>I have not killed…</a:t>
            </a:r>
            <a:endParaRPr lang="en-US" b="0" dirty="0" smtClean="0">
              <a:effectLst/>
            </a:endParaRPr>
          </a:p>
          <a:p>
            <a:pPr marL="0" indent="0">
              <a:buNone/>
            </a:pPr>
            <a:r>
              <a:rPr lang="en-US" sz="2400" dirty="0"/>
              <a:t>I have not held up water in its season [that is, denied flood-waters to others].</a:t>
            </a:r>
            <a:endParaRPr lang="en-US" b="0" dirty="0" smtClean="0">
              <a:effectLst/>
            </a:endParaRPr>
          </a:p>
          <a:p>
            <a:pPr marL="0" indent="0">
              <a:buNone/>
            </a:pPr>
            <a:r>
              <a:rPr lang="en-US" sz="2400" dirty="0"/>
              <a:t>I have not built a dam against running water…”</a:t>
            </a:r>
            <a:endParaRPr lang="en-US" b="0" dirty="0" smtClean="0">
              <a:effectLst/>
            </a:endParaRPr>
          </a:p>
          <a:p>
            <a:pPr marL="0" indent="0">
              <a:buNone/>
            </a:pPr>
            <a:r>
              <a:rPr lang="en-US" b="0" dirty="0" smtClean="0">
                <a:effectLst/>
              </a:rPr>
              <a:t/>
            </a:r>
            <a:br>
              <a:rPr lang="en-US" b="0" dirty="0" smtClean="0">
                <a:effectLst/>
              </a:rPr>
            </a:br>
            <a:r>
              <a:rPr lang="en-US" b="0" dirty="0" smtClean="0">
                <a:effectLst/>
              </a:rPr>
              <a:t>-</a:t>
            </a:r>
            <a:r>
              <a:rPr lang="en-US" sz="2400" i="1" dirty="0" smtClean="0"/>
              <a:t>The </a:t>
            </a:r>
            <a:r>
              <a:rPr lang="en-US" sz="2400" i="1" dirty="0"/>
              <a:t>Book of the Dead</a:t>
            </a:r>
            <a:r>
              <a:rPr lang="en-US" sz="2400" dirty="0"/>
              <a:t>, Egyptian religious scripture, 1550 BCE</a:t>
            </a:r>
            <a:endParaRPr lang="en-US" b="0" dirty="0" smtClean="0">
              <a:effectLst/>
            </a:endParaRPr>
          </a:p>
          <a:p>
            <a:pPr marL="0" indent="0">
              <a:buNone/>
            </a:pPr>
            <a:r>
              <a:rPr lang="en-US" b="0" dirty="0" smtClean="0">
                <a:effectLst/>
              </a:rPr>
              <a:t/>
            </a:r>
            <a:br>
              <a:rPr lang="en-US" b="0" dirty="0" smtClean="0">
                <a:effectLst/>
              </a:rPr>
            </a:br>
            <a:r>
              <a:rPr lang="en-US" sz="2600" b="1" dirty="0"/>
              <a:t>Which of the following statements can be inferred based on the passage?</a:t>
            </a:r>
            <a:endParaRPr lang="en-US" sz="2600" b="1" dirty="0" smtClean="0">
              <a:effectLst/>
            </a:endParaRPr>
          </a:p>
          <a:p>
            <a:pPr marL="457200" indent="-457200" fontAlgn="base">
              <a:buFont typeface="+mj-lt"/>
              <a:buAutoNum type="alphaLcParenR"/>
            </a:pPr>
            <a:r>
              <a:rPr lang="en-US" sz="2600" b="1" dirty="0"/>
              <a:t>The Egyptians had developed large-scale public works and urban planning. </a:t>
            </a:r>
          </a:p>
          <a:p>
            <a:pPr marL="457200" indent="-457200" fontAlgn="base">
              <a:buFont typeface="+mj-lt"/>
              <a:buAutoNum type="alphaLcParenR"/>
            </a:pPr>
            <a:r>
              <a:rPr lang="en-US" sz="2600" b="1" dirty="0"/>
              <a:t>The Egyptians relied solely upon cattle to meet their needs for food. </a:t>
            </a:r>
          </a:p>
          <a:p>
            <a:pPr marL="457200" indent="-457200" fontAlgn="base">
              <a:buFont typeface="+mj-lt"/>
              <a:buAutoNum type="alphaLcParenR"/>
            </a:pPr>
            <a:r>
              <a:rPr lang="en-US" sz="2600" b="1" dirty="0"/>
              <a:t>Military actions such as war were outlawed. </a:t>
            </a:r>
          </a:p>
          <a:p>
            <a:pPr marL="457200" indent="-457200" fontAlgn="base">
              <a:buFont typeface="+mj-lt"/>
              <a:buAutoNum type="alphaLcParenR"/>
            </a:pPr>
            <a:r>
              <a:rPr lang="en-US" sz="2600" b="1" dirty="0"/>
              <a:t>Gender equality was the norm in Egyptian society. </a:t>
            </a:r>
          </a:p>
        </p:txBody>
      </p:sp>
    </p:spTree>
    <p:extLst>
      <p:ext uri="{BB962C8B-B14F-4D97-AF65-F5344CB8AC3E}">
        <p14:creationId xmlns:p14="http://schemas.microsoft.com/office/powerpoint/2010/main" val="2433761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smtClean="0"/>
              <a:t>Big Geography &amp; Peopling the Earth</a:t>
            </a:r>
            <a:r>
              <a:rPr lang="en-US" dirty="0" smtClean="0"/>
              <a:t/>
            </a:r>
            <a:br>
              <a:rPr lang="en-US" dirty="0" smtClean="0"/>
            </a:br>
            <a:endParaRPr lang="en-US" dirty="0"/>
          </a:p>
        </p:txBody>
      </p:sp>
      <p:sp>
        <p:nvSpPr>
          <p:cNvPr id="3" name="Subtitle 2"/>
          <p:cNvSpPr>
            <a:spLocks noGrp="1"/>
          </p:cNvSpPr>
          <p:nvPr>
            <p:ph idx="1"/>
          </p:nvPr>
        </p:nvSpPr>
        <p:spPr>
          <a:xfrm>
            <a:off x="533400" y="1828801"/>
            <a:ext cx="7682484" cy="4351337"/>
          </a:xfrm>
        </p:spPr>
        <p:txBody>
          <a:bodyPr>
            <a:normAutofit/>
          </a:bodyPr>
          <a:lstStyle/>
          <a:p>
            <a:r>
              <a:rPr lang="en-US" sz="2800" b="1" u="sng" dirty="0" smtClean="0"/>
              <a:t>Paleolithic Era- </a:t>
            </a:r>
            <a:r>
              <a:rPr lang="en-US" sz="2800" dirty="0" smtClean="0"/>
              <a:t>hunting-foraging bands migrated from E. Africa to Eurasia, Australia, &amp; Americas</a:t>
            </a:r>
          </a:p>
          <a:p>
            <a:pPr lvl="1"/>
            <a:r>
              <a:rPr lang="en-US" sz="2400" dirty="0" smtClean="0"/>
              <a:t>Adapt technology &amp; culture to climate</a:t>
            </a:r>
          </a:p>
          <a:p>
            <a:pPr lvl="1"/>
            <a:r>
              <a:rPr lang="en-US" sz="2400" dirty="0" smtClean="0"/>
              <a:t>Fire used for hunting, protection, &amp; adaption to climate</a:t>
            </a:r>
          </a:p>
          <a:p>
            <a:pPr lvl="1"/>
            <a:r>
              <a:rPr lang="en-US" sz="2400" dirty="0" smtClean="0"/>
              <a:t>Tools for different environments</a:t>
            </a:r>
          </a:p>
          <a:p>
            <a:pPr lvl="1"/>
            <a:r>
              <a:rPr lang="en-US" sz="2400" dirty="0" smtClean="0"/>
              <a:t>Economic structures= small kinship groups</a:t>
            </a:r>
          </a:p>
        </p:txBody>
      </p:sp>
    </p:spTree>
    <p:extLst>
      <p:ext uri="{BB962C8B-B14F-4D97-AF65-F5344CB8AC3E}">
        <p14:creationId xmlns:p14="http://schemas.microsoft.com/office/powerpoint/2010/main" val="3493560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9067800" cy="6781800"/>
          </a:xfrm>
        </p:spPr>
        <p:txBody>
          <a:bodyPr>
            <a:normAutofit fontScale="92500" lnSpcReduction="10000"/>
          </a:bodyPr>
          <a:lstStyle/>
          <a:p>
            <a:pPr marL="0" indent="0">
              <a:buNone/>
            </a:pPr>
            <a:r>
              <a:rPr lang="en-US" sz="2400" dirty="0"/>
              <a:t>“I have not committed evil against men.</a:t>
            </a:r>
            <a:endParaRPr lang="en-US" b="0" dirty="0" smtClean="0">
              <a:effectLst/>
            </a:endParaRPr>
          </a:p>
          <a:p>
            <a:pPr marL="0" indent="0">
              <a:buNone/>
            </a:pPr>
            <a:r>
              <a:rPr lang="en-US" sz="2400" dirty="0"/>
              <a:t>I have not mistreated cattle.</a:t>
            </a:r>
            <a:endParaRPr lang="en-US" b="0" dirty="0" smtClean="0">
              <a:effectLst/>
            </a:endParaRPr>
          </a:p>
          <a:p>
            <a:pPr marL="0" indent="0">
              <a:buNone/>
            </a:pPr>
            <a:r>
              <a:rPr lang="en-US" sz="2400" dirty="0"/>
              <a:t>I have not committed sin in the place of truth [that is, a temple or burial ground].</a:t>
            </a:r>
            <a:endParaRPr lang="en-US" b="0" dirty="0" smtClean="0">
              <a:effectLst/>
            </a:endParaRPr>
          </a:p>
          <a:p>
            <a:pPr marL="0" indent="0">
              <a:buNone/>
            </a:pPr>
            <a:r>
              <a:rPr lang="en-US" sz="2400" dirty="0"/>
              <a:t>I have not blasphemed god…</a:t>
            </a:r>
            <a:endParaRPr lang="en-US" b="0" dirty="0" smtClean="0">
              <a:effectLst/>
            </a:endParaRPr>
          </a:p>
          <a:p>
            <a:pPr marL="0" indent="0">
              <a:buNone/>
            </a:pPr>
            <a:r>
              <a:rPr lang="en-US" sz="2400" dirty="0"/>
              <a:t>I have not made (anyone) sick.</a:t>
            </a:r>
            <a:endParaRPr lang="en-US" b="0" dirty="0" smtClean="0">
              <a:effectLst/>
            </a:endParaRPr>
          </a:p>
          <a:p>
            <a:pPr marL="0" indent="0">
              <a:buNone/>
            </a:pPr>
            <a:r>
              <a:rPr lang="en-US" sz="2400" dirty="0"/>
              <a:t>I have not made (anyone) weep. </a:t>
            </a:r>
            <a:endParaRPr lang="en-US" b="0" dirty="0" smtClean="0">
              <a:effectLst/>
            </a:endParaRPr>
          </a:p>
          <a:p>
            <a:pPr marL="0" indent="0">
              <a:buNone/>
            </a:pPr>
            <a:r>
              <a:rPr lang="en-US" sz="2400" dirty="0"/>
              <a:t>I have not killed…</a:t>
            </a:r>
            <a:endParaRPr lang="en-US" b="0" dirty="0" smtClean="0">
              <a:effectLst/>
            </a:endParaRPr>
          </a:p>
          <a:p>
            <a:pPr marL="0" indent="0">
              <a:buNone/>
            </a:pPr>
            <a:r>
              <a:rPr lang="en-US" sz="2400" dirty="0"/>
              <a:t>I have not held up water in its season [that is, denied flood-waters to others].</a:t>
            </a:r>
            <a:endParaRPr lang="en-US" b="0" dirty="0" smtClean="0">
              <a:effectLst/>
            </a:endParaRPr>
          </a:p>
          <a:p>
            <a:pPr marL="0" indent="0">
              <a:buNone/>
            </a:pPr>
            <a:r>
              <a:rPr lang="en-US" sz="2400" dirty="0"/>
              <a:t>I have not built a dam against running water…”</a:t>
            </a:r>
            <a:endParaRPr lang="en-US" b="0" dirty="0" smtClean="0">
              <a:effectLst/>
            </a:endParaRPr>
          </a:p>
          <a:p>
            <a:pPr marL="0" indent="0">
              <a:buNone/>
            </a:pPr>
            <a:r>
              <a:rPr lang="en-US" b="0" dirty="0" smtClean="0">
                <a:effectLst/>
              </a:rPr>
              <a:t/>
            </a:r>
            <a:br>
              <a:rPr lang="en-US" b="0" dirty="0" smtClean="0">
                <a:effectLst/>
              </a:rPr>
            </a:br>
            <a:r>
              <a:rPr lang="en-US" b="0" dirty="0" smtClean="0">
                <a:effectLst/>
              </a:rPr>
              <a:t>-</a:t>
            </a:r>
            <a:r>
              <a:rPr lang="en-US" sz="2400" i="1" dirty="0" smtClean="0"/>
              <a:t>The </a:t>
            </a:r>
            <a:r>
              <a:rPr lang="en-US" sz="2400" i="1" dirty="0"/>
              <a:t>Book of the Dead</a:t>
            </a:r>
            <a:r>
              <a:rPr lang="en-US" sz="2400" dirty="0"/>
              <a:t>, Egyptian religious scripture, 1550 BCE</a:t>
            </a:r>
            <a:endParaRPr lang="en-US" b="0" dirty="0" smtClean="0">
              <a:effectLst/>
            </a:endParaRPr>
          </a:p>
          <a:p>
            <a:pPr marL="0" indent="0">
              <a:buNone/>
            </a:pPr>
            <a:r>
              <a:rPr lang="en-US" b="0" dirty="0" smtClean="0">
                <a:effectLst/>
              </a:rPr>
              <a:t/>
            </a:r>
            <a:br>
              <a:rPr lang="en-US" b="0" dirty="0" smtClean="0">
                <a:effectLst/>
              </a:rPr>
            </a:br>
            <a:r>
              <a:rPr lang="en-US" sz="2400" b="1" dirty="0"/>
              <a:t>The above passage tells us what about Egyptian religious life?</a:t>
            </a:r>
            <a:endParaRPr lang="en-US" sz="2400" b="1" dirty="0" smtClean="0">
              <a:effectLst/>
            </a:endParaRPr>
          </a:p>
          <a:p>
            <a:pPr marL="457200" indent="-457200" fontAlgn="base">
              <a:buFont typeface="+mj-lt"/>
              <a:buAutoNum type="alphaLcParenR"/>
            </a:pPr>
            <a:r>
              <a:rPr lang="en-US" sz="2400" b="1" dirty="0"/>
              <a:t>The Egyptian afterlife was devoid of gods. </a:t>
            </a:r>
          </a:p>
          <a:p>
            <a:pPr marL="457200" indent="-457200" fontAlgn="base">
              <a:buFont typeface="+mj-lt"/>
              <a:buAutoNum type="alphaLcParenR"/>
            </a:pPr>
            <a:r>
              <a:rPr lang="en-US" sz="2400" b="1" dirty="0"/>
              <a:t>Moral action was enforced by religious ideals. </a:t>
            </a:r>
          </a:p>
          <a:p>
            <a:pPr marL="457200" indent="-457200" fontAlgn="base">
              <a:buFont typeface="+mj-lt"/>
              <a:buAutoNum type="alphaLcParenR"/>
            </a:pPr>
            <a:r>
              <a:rPr lang="en-US" sz="2400" b="1" dirty="0"/>
              <a:t>Egyptians lacked the essential framework for deep religious understanding. </a:t>
            </a:r>
          </a:p>
          <a:p>
            <a:pPr marL="457200" indent="-457200" fontAlgn="base">
              <a:buFont typeface="+mj-lt"/>
              <a:buAutoNum type="alphaLcParenR"/>
            </a:pPr>
            <a:r>
              <a:rPr lang="en-US" sz="2400" b="1" dirty="0"/>
              <a:t>Egyptians borrowed heavily from Mesopotamian religions. </a:t>
            </a:r>
          </a:p>
        </p:txBody>
      </p:sp>
    </p:spTree>
    <p:extLst>
      <p:ext uri="{BB962C8B-B14F-4D97-AF65-F5344CB8AC3E}">
        <p14:creationId xmlns:p14="http://schemas.microsoft.com/office/powerpoint/2010/main" val="36145406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895600"/>
            <a:ext cx="8839200" cy="3741737"/>
          </a:xfrm>
        </p:spPr>
        <p:txBody>
          <a:bodyPr>
            <a:normAutofit/>
          </a:bodyPr>
          <a:lstStyle/>
          <a:p>
            <a:pPr marL="0" lvl="0" indent="0" eaLnBrk="0" fontAlgn="base" hangingPunct="0">
              <a:lnSpc>
                <a:spcPct val="100000"/>
              </a:lnSpc>
              <a:spcBef>
                <a:spcPct val="0"/>
              </a:spcBef>
              <a:spcAft>
                <a:spcPct val="0"/>
              </a:spcAft>
              <a:buClrTx/>
              <a:buSzTx/>
              <a:buNone/>
            </a:pPr>
            <a:r>
              <a:rPr lang="en-US" altLang="en-US" b="1" dirty="0">
                <a:solidFill>
                  <a:srgbClr val="000000"/>
                </a:solidFill>
                <a:latin typeface="Arial" panose="020B0604020202020204" pitchFamily="34" charset="0"/>
                <a:cs typeface="Arial" panose="020B0604020202020204" pitchFamily="34" charset="0"/>
              </a:rPr>
              <a:t>Based on the images </a:t>
            </a:r>
            <a:r>
              <a:rPr lang="en-US" altLang="en-US" b="1" dirty="0" smtClean="0">
                <a:solidFill>
                  <a:srgbClr val="000000"/>
                </a:solidFill>
                <a:latin typeface="Arial" panose="020B0604020202020204" pitchFamily="34" charset="0"/>
                <a:cs typeface="Arial" panose="020B0604020202020204" pitchFamily="34" charset="0"/>
              </a:rPr>
              <a:t>and </a:t>
            </a:r>
            <a:r>
              <a:rPr lang="en-US" altLang="en-US" b="1" dirty="0">
                <a:solidFill>
                  <a:srgbClr val="000000"/>
                </a:solidFill>
                <a:latin typeface="Arial" panose="020B0604020202020204" pitchFamily="34" charset="0"/>
                <a:cs typeface="Arial" panose="020B0604020202020204" pitchFamily="34" charset="0"/>
              </a:rPr>
              <a:t>your knowledge of world history, answer the following </a:t>
            </a:r>
            <a:r>
              <a:rPr lang="en-US" altLang="en-US" b="1" dirty="0" smtClean="0">
                <a:solidFill>
                  <a:srgbClr val="000000"/>
                </a:solidFill>
                <a:latin typeface="Arial" panose="020B0604020202020204" pitchFamily="34" charset="0"/>
                <a:cs typeface="Arial" panose="020B0604020202020204" pitchFamily="34" charset="0"/>
              </a:rPr>
              <a:t>question.</a:t>
            </a:r>
            <a:endParaRPr lang="en-US" altLang="en-US" sz="800" dirty="0">
              <a:solidFill>
                <a:schemeClr val="tx1"/>
              </a:solidFill>
            </a:endParaRPr>
          </a:p>
          <a:p>
            <a:pPr marL="0" lvl="0" indent="0" eaLnBrk="0" fontAlgn="base" hangingPunct="0">
              <a:lnSpc>
                <a:spcPct val="100000"/>
              </a:lnSpc>
              <a:spcBef>
                <a:spcPct val="0"/>
              </a:spcBef>
              <a:spcAft>
                <a:spcPct val="0"/>
              </a:spcAft>
              <a:buClrTx/>
              <a:buSzTx/>
              <a:buNone/>
            </a:pPr>
            <a:endParaRPr lang="en-US" altLang="en-US" dirty="0" smtClean="0">
              <a:solidFill>
                <a:srgbClr val="000000"/>
              </a:solidFill>
              <a:latin typeface="Arial" panose="020B0604020202020204" pitchFamily="34" charset="0"/>
              <a:cs typeface="Arial" panose="020B0604020202020204" pitchFamily="34" charset="0"/>
            </a:endParaRPr>
          </a:p>
          <a:p>
            <a:pPr marL="0" lvl="0" indent="0" eaLnBrk="0" fontAlgn="base" hangingPunct="0">
              <a:lnSpc>
                <a:spcPct val="100000"/>
              </a:lnSpc>
              <a:spcBef>
                <a:spcPct val="0"/>
              </a:spcBef>
              <a:spcAft>
                <a:spcPct val="0"/>
              </a:spcAft>
              <a:buClrTx/>
              <a:buSzTx/>
              <a:buNone/>
            </a:pPr>
            <a:r>
              <a:rPr lang="en-US" altLang="en-US" dirty="0" smtClean="0">
                <a:solidFill>
                  <a:srgbClr val="000000"/>
                </a:solidFill>
                <a:latin typeface="Arial" panose="020B0604020202020204" pitchFamily="34" charset="0"/>
                <a:cs typeface="Arial" panose="020B0604020202020204" pitchFamily="34" charset="0"/>
              </a:rPr>
              <a:t>What </a:t>
            </a:r>
            <a:r>
              <a:rPr lang="en-US" altLang="en-US" dirty="0">
                <a:solidFill>
                  <a:srgbClr val="000000"/>
                </a:solidFill>
                <a:latin typeface="Arial" panose="020B0604020202020204" pitchFamily="34" charset="0"/>
                <a:cs typeface="Arial" panose="020B0604020202020204" pitchFamily="34" charset="0"/>
              </a:rPr>
              <a:t>do the images suggest about Egyptian and Mesopotamian civilization? </a:t>
            </a:r>
            <a:endParaRPr lang="en-US" altLang="en-US" sz="800" dirty="0">
              <a:solidFill>
                <a:schemeClr val="tx1"/>
              </a:solidFill>
            </a:endParaRPr>
          </a:p>
          <a:p>
            <a:pPr marL="457200" lvl="0" indent="-457200" eaLnBrk="0" fontAlgn="base" hangingPunct="0">
              <a:lnSpc>
                <a:spcPct val="100000"/>
              </a:lnSpc>
              <a:spcBef>
                <a:spcPct val="0"/>
              </a:spcBef>
              <a:spcAft>
                <a:spcPct val="0"/>
              </a:spcAft>
              <a:buClrTx/>
              <a:buSzTx/>
              <a:buFont typeface="+mj-lt"/>
              <a:buAutoNum type="alphaLcParenR"/>
            </a:pPr>
            <a:r>
              <a:rPr lang="en-US" altLang="en-US" dirty="0">
                <a:solidFill>
                  <a:srgbClr val="000000"/>
                </a:solidFill>
                <a:latin typeface="Arial" panose="020B0604020202020204" pitchFamily="34" charset="0"/>
                <a:cs typeface="Arial" panose="020B0604020202020204" pitchFamily="34" charset="0"/>
              </a:rPr>
              <a:t>They both had a political system with a divine king at the head of power</a:t>
            </a:r>
          </a:p>
          <a:p>
            <a:pPr marL="457200" lvl="0" indent="-457200" eaLnBrk="0" fontAlgn="base" hangingPunct="0">
              <a:lnSpc>
                <a:spcPct val="100000"/>
              </a:lnSpc>
              <a:spcBef>
                <a:spcPct val="0"/>
              </a:spcBef>
              <a:spcAft>
                <a:spcPct val="0"/>
              </a:spcAft>
              <a:buClrTx/>
              <a:buSzTx/>
              <a:buFont typeface="+mj-lt"/>
              <a:buAutoNum type="alphaLcParenR"/>
            </a:pPr>
            <a:r>
              <a:rPr lang="en-US" altLang="en-US" dirty="0">
                <a:solidFill>
                  <a:srgbClr val="000000"/>
                </a:solidFill>
                <a:latin typeface="Arial" panose="020B0604020202020204" pitchFamily="34" charset="0"/>
                <a:cs typeface="Arial" panose="020B0604020202020204" pitchFamily="34" charset="0"/>
              </a:rPr>
              <a:t>They lacked a system of writing</a:t>
            </a:r>
          </a:p>
          <a:p>
            <a:pPr marL="457200" lvl="0" indent="-457200" eaLnBrk="0" fontAlgn="base" hangingPunct="0">
              <a:lnSpc>
                <a:spcPct val="100000"/>
              </a:lnSpc>
              <a:spcBef>
                <a:spcPct val="0"/>
              </a:spcBef>
              <a:spcAft>
                <a:spcPct val="0"/>
              </a:spcAft>
              <a:buClrTx/>
              <a:buSzTx/>
              <a:buFont typeface="+mj-lt"/>
              <a:buAutoNum type="alphaLcParenR"/>
            </a:pPr>
            <a:r>
              <a:rPr lang="en-US" altLang="en-US" dirty="0">
                <a:solidFill>
                  <a:srgbClr val="000000"/>
                </a:solidFill>
                <a:latin typeface="Arial" panose="020B0604020202020204" pitchFamily="34" charset="0"/>
                <a:cs typeface="Arial" panose="020B0604020202020204" pitchFamily="34" charset="0"/>
              </a:rPr>
              <a:t>There was widespread warfare amongst the two civilizations</a:t>
            </a:r>
          </a:p>
          <a:p>
            <a:pPr marL="457200" lvl="0" indent="-457200" eaLnBrk="0" fontAlgn="base" hangingPunct="0">
              <a:lnSpc>
                <a:spcPct val="100000"/>
              </a:lnSpc>
              <a:spcBef>
                <a:spcPct val="0"/>
              </a:spcBef>
              <a:spcAft>
                <a:spcPct val="0"/>
              </a:spcAft>
              <a:buClrTx/>
              <a:buSzTx/>
              <a:buFont typeface="+mj-lt"/>
              <a:buAutoNum type="alphaLcParenR"/>
            </a:pPr>
            <a:r>
              <a:rPr lang="en-US" altLang="en-US" dirty="0">
                <a:solidFill>
                  <a:srgbClr val="000000"/>
                </a:solidFill>
                <a:latin typeface="Arial" panose="020B0604020202020204" pitchFamily="34" charset="0"/>
                <a:cs typeface="Arial" panose="020B0604020202020204" pitchFamily="34" charset="0"/>
              </a:rPr>
              <a:t>Both had rituals centered on human sacrifice</a:t>
            </a:r>
            <a:endParaRPr lang="en-US" altLang="en-US" sz="800" dirty="0">
              <a:solidFill>
                <a:schemeClr val="tx1"/>
              </a:solidFill>
            </a:endParaRPr>
          </a:p>
          <a:p>
            <a:pPr marL="0" indent="0">
              <a:buNone/>
            </a:pPr>
            <a:endParaRPr lang="en-US" dirty="0"/>
          </a:p>
        </p:txBody>
      </p:sp>
      <p:pic>
        <p:nvPicPr>
          <p:cNvPr id="1026" name="Picture 2" descr="Egypt 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675" y="0"/>
            <a:ext cx="4524375" cy="28955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Mesop. imp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16"/>
            <a:ext cx="4638675" cy="2891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985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269480" cy="533400"/>
          </a:xfrm>
        </p:spPr>
        <p:txBody>
          <a:bodyPr>
            <a:normAutofit fontScale="90000"/>
          </a:bodyPr>
          <a:lstStyle/>
          <a:p>
            <a:pPr algn="ctr"/>
            <a:r>
              <a:rPr lang="en-US" dirty="0"/>
              <a:t>Short Answer </a:t>
            </a:r>
            <a:r>
              <a:rPr lang="en-US" dirty="0" smtClean="0"/>
              <a:t>Question 1</a:t>
            </a:r>
            <a:endParaRPr lang="en-US" dirty="0"/>
          </a:p>
        </p:txBody>
      </p:sp>
      <p:sp>
        <p:nvSpPr>
          <p:cNvPr id="3" name="Content Placeholder 2"/>
          <p:cNvSpPr>
            <a:spLocks noGrp="1"/>
          </p:cNvSpPr>
          <p:nvPr>
            <p:ph idx="1"/>
          </p:nvPr>
        </p:nvSpPr>
        <p:spPr>
          <a:xfrm>
            <a:off x="457200" y="990600"/>
            <a:ext cx="7924800" cy="5189539"/>
          </a:xfrm>
        </p:spPr>
        <p:txBody>
          <a:bodyPr>
            <a:normAutofit/>
          </a:bodyPr>
          <a:lstStyle/>
          <a:p>
            <a:pPr marL="0" indent="0">
              <a:buNone/>
            </a:pPr>
            <a:r>
              <a:rPr lang="en-US" b="1" dirty="0" smtClean="0">
                <a:solidFill>
                  <a:schemeClr val="tx1"/>
                </a:solidFill>
              </a:rPr>
              <a:t>Directions</a:t>
            </a:r>
            <a:r>
              <a:rPr lang="en-US" b="1" dirty="0">
                <a:solidFill>
                  <a:schemeClr val="tx1"/>
                </a:solidFill>
              </a:rPr>
              <a:t>:  Read each question carefully and write your responses in the lined pages provided for that </a:t>
            </a:r>
            <a:r>
              <a:rPr lang="en-US" b="1" dirty="0" smtClean="0">
                <a:solidFill>
                  <a:schemeClr val="tx1"/>
                </a:solidFill>
              </a:rPr>
              <a:t>question.</a:t>
            </a:r>
            <a:r>
              <a:rPr lang="en-US" dirty="0" smtClean="0">
                <a:solidFill>
                  <a:schemeClr val="tx1"/>
                </a:solidFill>
              </a:rPr>
              <a:t>  A</a:t>
            </a:r>
            <a:r>
              <a:rPr lang="en-US" b="1" dirty="0" smtClean="0">
                <a:solidFill>
                  <a:schemeClr val="tx1"/>
                </a:solidFill>
              </a:rPr>
              <a:t>nswer </a:t>
            </a:r>
            <a:r>
              <a:rPr lang="en-US" b="1" dirty="0">
                <a:solidFill>
                  <a:schemeClr val="tx1"/>
                </a:solidFill>
              </a:rPr>
              <a:t>A, B and </a:t>
            </a:r>
            <a:r>
              <a:rPr lang="en-US" b="1" dirty="0" smtClean="0">
                <a:solidFill>
                  <a:schemeClr val="tx1"/>
                </a:solidFill>
              </a:rPr>
              <a:t>C</a:t>
            </a:r>
            <a:r>
              <a:rPr lang="en-US" dirty="0" smtClean="0">
                <a:solidFill>
                  <a:schemeClr val="tx1"/>
                </a:solidFill>
              </a:rPr>
              <a:t>.</a:t>
            </a:r>
          </a:p>
          <a:p>
            <a:pPr marL="0" indent="0">
              <a:buNone/>
            </a:pPr>
            <a:r>
              <a:rPr lang="en-US" dirty="0" smtClean="0">
                <a:solidFill>
                  <a:schemeClr val="tx1"/>
                </a:solidFill>
              </a:rPr>
              <a:t>A. Identify </a:t>
            </a:r>
            <a:r>
              <a:rPr lang="en-US" dirty="0">
                <a:solidFill>
                  <a:schemeClr val="tx1"/>
                </a:solidFill>
              </a:rPr>
              <a:t>and explain one political similarity shared by at least two River Valley Civilizations and explain why that similarity exists</a:t>
            </a:r>
            <a:r>
              <a:rPr lang="en-US" dirty="0" smtClean="0">
                <a:solidFill>
                  <a:schemeClr val="tx1"/>
                </a:solidFill>
              </a:rPr>
              <a:t>.</a:t>
            </a:r>
          </a:p>
          <a:p>
            <a:pPr marL="457200" indent="-457200">
              <a:buAutoNum type="alphaUcPeriod"/>
            </a:pPr>
            <a:endParaRPr lang="en-US" dirty="0">
              <a:solidFill>
                <a:schemeClr val="tx1"/>
              </a:solidFill>
            </a:endParaRPr>
          </a:p>
          <a:p>
            <a:pPr marL="0" indent="0">
              <a:buNone/>
            </a:pPr>
            <a:r>
              <a:rPr lang="en-US" dirty="0">
                <a:solidFill>
                  <a:schemeClr val="tx1"/>
                </a:solidFill>
              </a:rPr>
              <a:t>B.  Identify and explain one political difference seen between the same two of the River Valley Civilizations you discussed in part A and explain why that difference exists</a:t>
            </a:r>
            <a:r>
              <a:rPr lang="en-US" dirty="0" smtClean="0">
                <a:solidFill>
                  <a:schemeClr val="tx1"/>
                </a:solidFill>
              </a:rPr>
              <a:t>.</a:t>
            </a:r>
          </a:p>
          <a:p>
            <a:pPr marL="0" indent="0">
              <a:buNone/>
            </a:pPr>
            <a:endParaRPr lang="en-US" dirty="0">
              <a:solidFill>
                <a:schemeClr val="tx1"/>
              </a:solidFill>
            </a:endParaRPr>
          </a:p>
          <a:p>
            <a:pPr marL="0" indent="0">
              <a:buNone/>
            </a:pPr>
            <a:r>
              <a:rPr lang="en-US" dirty="0">
                <a:solidFill>
                  <a:schemeClr val="tx1"/>
                </a:solidFill>
              </a:rPr>
              <a:t>C.  Identify and explain one cultural similarity shared by at least two River Valley Civilizations and explain why that similarity </a:t>
            </a:r>
            <a:r>
              <a:rPr lang="en-US" dirty="0" smtClean="0">
                <a:solidFill>
                  <a:schemeClr val="tx1"/>
                </a:solidFill>
              </a:rPr>
              <a:t>exists</a:t>
            </a:r>
            <a:r>
              <a:rPr lang="en-US" dirty="0">
                <a:solidFill>
                  <a:schemeClr val="tx1"/>
                </a:solidFill>
              </a:rPr>
              <a:t>.</a:t>
            </a:r>
          </a:p>
        </p:txBody>
      </p:sp>
    </p:spTree>
    <p:extLst>
      <p:ext uri="{BB962C8B-B14F-4D97-AF65-F5344CB8AC3E}">
        <p14:creationId xmlns:p14="http://schemas.microsoft.com/office/powerpoint/2010/main" val="10443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18585"/>
            <a:ext cx="7269480" cy="624522"/>
          </a:xfrm>
        </p:spPr>
        <p:txBody>
          <a:bodyPr>
            <a:normAutofit fontScale="90000"/>
          </a:bodyPr>
          <a:lstStyle/>
          <a:p>
            <a:pPr algn="ctr"/>
            <a:r>
              <a:rPr lang="en-US" dirty="0" smtClean="0"/>
              <a:t>SAQ 2</a:t>
            </a:r>
            <a:endParaRPr lang="en-US" dirty="0"/>
          </a:p>
        </p:txBody>
      </p:sp>
      <p:sp>
        <p:nvSpPr>
          <p:cNvPr id="3" name="Content Placeholder 2"/>
          <p:cNvSpPr>
            <a:spLocks noGrp="1"/>
          </p:cNvSpPr>
          <p:nvPr>
            <p:ph idx="1"/>
          </p:nvPr>
        </p:nvSpPr>
        <p:spPr>
          <a:xfrm>
            <a:off x="381000" y="1066800"/>
            <a:ext cx="7924800" cy="5562599"/>
          </a:xfrm>
        </p:spPr>
        <p:txBody>
          <a:bodyPr>
            <a:normAutofit/>
          </a:bodyPr>
          <a:lstStyle/>
          <a:p>
            <a:pPr marL="0" lvl="0" indent="0">
              <a:buNone/>
            </a:pPr>
            <a:r>
              <a:rPr lang="en-US" sz="2400" dirty="0" smtClean="0">
                <a:solidFill>
                  <a:schemeClr val="tx1"/>
                </a:solidFill>
              </a:rPr>
              <a:t>Nomadic </a:t>
            </a:r>
            <a:r>
              <a:rPr lang="en-US" sz="2400" dirty="0">
                <a:solidFill>
                  <a:schemeClr val="tx1"/>
                </a:solidFill>
              </a:rPr>
              <a:t>pastoralism survived long after the first advent of </a:t>
            </a:r>
            <a:r>
              <a:rPr lang="en-US" sz="2400" dirty="0" smtClean="0">
                <a:solidFill>
                  <a:schemeClr val="tx1"/>
                </a:solidFill>
              </a:rPr>
              <a:t>farming</a:t>
            </a:r>
          </a:p>
          <a:p>
            <a:pPr marL="0" lvl="0" indent="0">
              <a:buNone/>
            </a:pPr>
            <a:r>
              <a:rPr lang="en-US" sz="2400" dirty="0" smtClean="0">
                <a:solidFill>
                  <a:schemeClr val="tx1"/>
                </a:solidFill>
              </a:rPr>
              <a:t>A. Choose </a:t>
            </a:r>
            <a:r>
              <a:rPr lang="en-US" sz="2400" dirty="0">
                <a:solidFill>
                  <a:schemeClr val="tx1"/>
                </a:solidFill>
              </a:rPr>
              <a:t>ONE Of the following and explain why your choice represents the key </a:t>
            </a:r>
            <a:r>
              <a:rPr lang="en-US" sz="2400" dirty="0" smtClean="0">
                <a:solidFill>
                  <a:schemeClr val="tx1"/>
                </a:solidFill>
              </a:rPr>
              <a:t>factor </a:t>
            </a:r>
            <a:r>
              <a:rPr lang="en-US" sz="2400" dirty="0">
                <a:solidFill>
                  <a:schemeClr val="tx1"/>
                </a:solidFill>
              </a:rPr>
              <a:t>leading to this development:</a:t>
            </a:r>
          </a:p>
          <a:p>
            <a:pPr lvl="0"/>
            <a:r>
              <a:rPr lang="en-US" sz="2400" dirty="0">
                <a:solidFill>
                  <a:schemeClr val="tx1"/>
                </a:solidFill>
              </a:rPr>
              <a:t>Farming made urban life possible</a:t>
            </a:r>
          </a:p>
          <a:p>
            <a:pPr lvl="0"/>
            <a:r>
              <a:rPr lang="en-US" sz="2400" dirty="0">
                <a:solidFill>
                  <a:schemeClr val="tx1"/>
                </a:solidFill>
              </a:rPr>
              <a:t>Pastoralists have advantages over urban cultures</a:t>
            </a:r>
          </a:p>
          <a:p>
            <a:pPr lvl="0"/>
            <a:r>
              <a:rPr lang="en-US" sz="2400" dirty="0">
                <a:solidFill>
                  <a:schemeClr val="tx1"/>
                </a:solidFill>
              </a:rPr>
              <a:t>Nomadic peoples are more </a:t>
            </a:r>
            <a:r>
              <a:rPr lang="en-US" sz="2400" dirty="0" smtClean="0">
                <a:solidFill>
                  <a:schemeClr val="tx1"/>
                </a:solidFill>
              </a:rPr>
              <a:t>warlike</a:t>
            </a:r>
          </a:p>
          <a:p>
            <a:pPr marL="0" lvl="0" indent="0">
              <a:buNone/>
            </a:pPr>
            <a:r>
              <a:rPr lang="en-US" sz="2400" dirty="0" smtClean="0">
                <a:solidFill>
                  <a:schemeClr val="tx1"/>
                </a:solidFill>
              </a:rPr>
              <a:t>B. Contrast </a:t>
            </a:r>
            <a:r>
              <a:rPr lang="en-US" sz="2400" dirty="0">
                <a:solidFill>
                  <a:schemeClr val="tx1"/>
                </a:solidFill>
              </a:rPr>
              <a:t>your choice against ONE of the other options, demonstrating why that option is not as significant as your choice</a:t>
            </a:r>
            <a:r>
              <a:rPr lang="en-US" sz="2400" dirty="0" smtClean="0">
                <a:solidFill>
                  <a:schemeClr val="tx1"/>
                </a:solidFill>
              </a:rPr>
              <a:t>.</a:t>
            </a:r>
            <a:endParaRPr lang="en-US" sz="2400" dirty="0">
              <a:solidFill>
                <a:schemeClr val="tx1"/>
              </a:solidFill>
            </a:endParaRPr>
          </a:p>
          <a:p>
            <a:endParaRPr lang="en-US" dirty="0"/>
          </a:p>
        </p:txBody>
      </p:sp>
    </p:spTree>
    <p:extLst>
      <p:ext uri="{BB962C8B-B14F-4D97-AF65-F5344CB8AC3E}">
        <p14:creationId xmlns:p14="http://schemas.microsoft.com/office/powerpoint/2010/main" val="3552377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536" y="29737"/>
            <a:ext cx="7269480" cy="624840"/>
          </a:xfrm>
        </p:spPr>
        <p:txBody>
          <a:bodyPr>
            <a:normAutofit fontScale="90000"/>
          </a:bodyPr>
          <a:lstStyle/>
          <a:p>
            <a:pPr algn="ctr"/>
            <a:r>
              <a:rPr lang="en-US" dirty="0"/>
              <a:t>SAQ </a:t>
            </a:r>
            <a:r>
              <a:rPr lang="en-US" dirty="0" smtClean="0"/>
              <a:t>3</a:t>
            </a:r>
            <a:endParaRPr lang="en-US" dirty="0"/>
          </a:p>
        </p:txBody>
      </p:sp>
      <p:sp>
        <p:nvSpPr>
          <p:cNvPr id="3" name="Content Placeholder 2"/>
          <p:cNvSpPr>
            <a:spLocks noGrp="1"/>
          </p:cNvSpPr>
          <p:nvPr>
            <p:ph idx="1"/>
          </p:nvPr>
        </p:nvSpPr>
        <p:spPr>
          <a:xfrm>
            <a:off x="457200" y="990601"/>
            <a:ext cx="7848600" cy="5189538"/>
          </a:xfrm>
        </p:spPr>
        <p:txBody>
          <a:bodyPr/>
          <a:lstStyle/>
          <a:p>
            <a:pPr marL="0" lvl="0" indent="0">
              <a:buNone/>
            </a:pPr>
            <a:r>
              <a:rPr lang="en-US" sz="2400" dirty="0">
                <a:solidFill>
                  <a:schemeClr val="tx1"/>
                </a:solidFill>
              </a:rPr>
              <a:t>In Eurasia, the earliest civilizations emerged along great river </a:t>
            </a:r>
            <a:r>
              <a:rPr lang="en-US" sz="2400" dirty="0" smtClean="0">
                <a:solidFill>
                  <a:schemeClr val="tx1"/>
                </a:solidFill>
              </a:rPr>
              <a:t>valleys.</a:t>
            </a:r>
          </a:p>
          <a:p>
            <a:pPr marL="0" lvl="0" indent="0">
              <a:buNone/>
            </a:pPr>
            <a:r>
              <a:rPr lang="en-US" sz="2400" dirty="0" smtClean="0">
                <a:solidFill>
                  <a:schemeClr val="tx1"/>
                </a:solidFill>
              </a:rPr>
              <a:t>A) One </a:t>
            </a:r>
            <a:r>
              <a:rPr lang="en-US" sz="2400" dirty="0" err="1">
                <a:solidFill>
                  <a:schemeClr val="tx1"/>
                </a:solidFill>
              </a:rPr>
              <a:t>ONE</a:t>
            </a:r>
            <a:r>
              <a:rPr lang="en-US" sz="2400" dirty="0">
                <a:solidFill>
                  <a:schemeClr val="tx1"/>
                </a:solidFill>
              </a:rPr>
              <a:t> of the following and explain why your choice represents the key factor leading to this development</a:t>
            </a:r>
          </a:p>
          <a:p>
            <a:pPr lvl="1"/>
            <a:r>
              <a:rPr lang="en-US" sz="2000" dirty="0">
                <a:solidFill>
                  <a:schemeClr val="tx1"/>
                </a:solidFill>
              </a:rPr>
              <a:t>Trade was facilitated by waterways</a:t>
            </a:r>
          </a:p>
          <a:p>
            <a:pPr lvl="1"/>
            <a:r>
              <a:rPr lang="en-US" sz="2000" dirty="0">
                <a:solidFill>
                  <a:schemeClr val="tx1"/>
                </a:solidFill>
              </a:rPr>
              <a:t>Political centralization relied on communication</a:t>
            </a:r>
          </a:p>
          <a:p>
            <a:pPr lvl="1"/>
            <a:r>
              <a:rPr lang="en-US" sz="2000" dirty="0">
                <a:solidFill>
                  <a:schemeClr val="tx1"/>
                </a:solidFill>
              </a:rPr>
              <a:t>Agriculture necessitated reliable water </a:t>
            </a:r>
            <a:r>
              <a:rPr lang="en-US" sz="2000" dirty="0" smtClean="0">
                <a:solidFill>
                  <a:schemeClr val="tx1"/>
                </a:solidFill>
              </a:rPr>
              <a:t>supplies</a:t>
            </a:r>
          </a:p>
          <a:p>
            <a:pPr marL="274320" lvl="1" indent="0">
              <a:buNone/>
            </a:pPr>
            <a:endParaRPr lang="en-US" sz="2000" dirty="0" smtClean="0">
              <a:solidFill>
                <a:schemeClr val="tx1"/>
              </a:solidFill>
            </a:endParaRPr>
          </a:p>
          <a:p>
            <a:pPr marL="0" indent="0">
              <a:buNone/>
            </a:pPr>
            <a:r>
              <a:rPr lang="en-US" sz="2400" dirty="0" smtClean="0">
                <a:solidFill>
                  <a:schemeClr val="tx1"/>
                </a:solidFill>
              </a:rPr>
              <a:t>B) Contrast </a:t>
            </a:r>
            <a:r>
              <a:rPr lang="en-US" sz="2400" dirty="0">
                <a:solidFill>
                  <a:schemeClr val="tx1"/>
                </a:solidFill>
              </a:rPr>
              <a:t>your choice against ONE of the other options, demonstrating why that option is not as significant as your choice</a:t>
            </a:r>
          </a:p>
          <a:p>
            <a:endParaRPr lang="en-US" dirty="0"/>
          </a:p>
        </p:txBody>
      </p:sp>
    </p:spTree>
    <p:extLst>
      <p:ext uri="{BB962C8B-B14F-4D97-AF65-F5344CB8AC3E}">
        <p14:creationId xmlns:p14="http://schemas.microsoft.com/office/powerpoint/2010/main" val="1736111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t>Neolithic Rev. &amp; Early Agricultural Societies</a:t>
            </a:r>
            <a:r>
              <a:rPr lang="en-US" dirty="0" smtClean="0"/>
              <a:t/>
            </a:r>
            <a:br>
              <a:rPr lang="en-US" dirty="0" smtClean="0"/>
            </a:br>
            <a:endParaRPr lang="en-US" dirty="0"/>
          </a:p>
        </p:txBody>
      </p:sp>
      <p:sp>
        <p:nvSpPr>
          <p:cNvPr id="4" name="Text Placeholder 3"/>
          <p:cNvSpPr>
            <a:spLocks noGrp="1"/>
          </p:cNvSpPr>
          <p:nvPr>
            <p:ph type="body" idx="1"/>
          </p:nvPr>
        </p:nvSpPr>
        <p:spPr/>
        <p:txBody>
          <a:bodyPr>
            <a:normAutofit/>
          </a:bodyPr>
          <a:lstStyle/>
          <a:p>
            <a:r>
              <a:rPr lang="en-US" sz="2800" b="1" u="sng" dirty="0" smtClean="0"/>
              <a:t>Pastoral Society</a:t>
            </a:r>
            <a:endParaRPr lang="en-US" sz="2800" b="1" u="sng" dirty="0"/>
          </a:p>
        </p:txBody>
      </p:sp>
      <p:sp>
        <p:nvSpPr>
          <p:cNvPr id="5" name="Content Placeholder 4"/>
          <p:cNvSpPr>
            <a:spLocks noGrp="1"/>
          </p:cNvSpPr>
          <p:nvPr>
            <p:ph sz="half" idx="2"/>
          </p:nvPr>
        </p:nvSpPr>
        <p:spPr/>
        <p:txBody>
          <a:bodyPr>
            <a:normAutofit/>
          </a:bodyPr>
          <a:lstStyle/>
          <a:p>
            <a:r>
              <a:rPr lang="en-US" sz="2400" dirty="0" smtClean="0"/>
              <a:t>Smaller</a:t>
            </a:r>
          </a:p>
          <a:p>
            <a:r>
              <a:rPr lang="en-US" sz="2400" dirty="0" smtClean="0"/>
              <a:t>Mobile</a:t>
            </a:r>
          </a:p>
          <a:p>
            <a:r>
              <a:rPr lang="en-US" sz="2400" dirty="0" smtClean="0"/>
              <a:t>Focus on hunting/gathering</a:t>
            </a:r>
          </a:p>
          <a:p>
            <a:r>
              <a:rPr lang="en-US" sz="2400" dirty="0" smtClean="0"/>
              <a:t>Better adaption to environment</a:t>
            </a:r>
          </a:p>
          <a:p>
            <a:r>
              <a:rPr lang="en-US" sz="2400" dirty="0" smtClean="0"/>
              <a:t>Animal husbandry</a:t>
            </a:r>
            <a:endParaRPr lang="en-US" sz="2400" dirty="0"/>
          </a:p>
        </p:txBody>
      </p:sp>
      <p:sp>
        <p:nvSpPr>
          <p:cNvPr id="6" name="Text Placeholder 5"/>
          <p:cNvSpPr>
            <a:spLocks noGrp="1"/>
          </p:cNvSpPr>
          <p:nvPr>
            <p:ph type="body" sz="quarter" idx="3"/>
          </p:nvPr>
        </p:nvSpPr>
        <p:spPr>
          <a:xfrm>
            <a:off x="4596719" y="1905000"/>
            <a:ext cx="3787140" cy="731520"/>
          </a:xfrm>
        </p:spPr>
        <p:txBody>
          <a:bodyPr>
            <a:noAutofit/>
          </a:bodyPr>
          <a:lstStyle/>
          <a:p>
            <a:pPr algn="ctr"/>
            <a:r>
              <a:rPr lang="en-US" sz="2800" b="1" dirty="0" smtClean="0"/>
              <a:t>Agricultural</a:t>
            </a:r>
            <a:r>
              <a:rPr lang="en-US" sz="2800" b="1" u="sng" dirty="0" smtClean="0"/>
              <a:t> Society</a:t>
            </a:r>
            <a:endParaRPr lang="en-US" sz="2800" b="1" u="sng" dirty="0"/>
          </a:p>
        </p:txBody>
      </p:sp>
      <p:sp>
        <p:nvSpPr>
          <p:cNvPr id="7" name="Content Placeholder 6"/>
          <p:cNvSpPr>
            <a:spLocks noGrp="1"/>
          </p:cNvSpPr>
          <p:nvPr>
            <p:ph sz="quarter" idx="4"/>
          </p:nvPr>
        </p:nvSpPr>
        <p:spPr>
          <a:xfrm>
            <a:off x="4581144" y="2850198"/>
            <a:ext cx="3360420" cy="3664650"/>
          </a:xfrm>
        </p:spPr>
        <p:txBody>
          <a:bodyPr>
            <a:normAutofit/>
          </a:bodyPr>
          <a:lstStyle/>
          <a:p>
            <a:r>
              <a:rPr lang="en-US" sz="2400" dirty="0" smtClean="0"/>
              <a:t>Dependent on same soil</a:t>
            </a:r>
          </a:p>
          <a:p>
            <a:r>
              <a:rPr lang="en-US" sz="2400" dirty="0" smtClean="0"/>
              <a:t>Larger civilizations</a:t>
            </a:r>
          </a:p>
          <a:p>
            <a:r>
              <a:rPr lang="en-US" sz="2400" dirty="0" smtClean="0"/>
              <a:t>Sedentary</a:t>
            </a:r>
          </a:p>
          <a:p>
            <a:r>
              <a:rPr lang="en-US" sz="2400" dirty="0" smtClean="0"/>
              <a:t>Animal husbandry</a:t>
            </a:r>
            <a:endParaRPr lang="en-US" sz="2400" dirty="0"/>
          </a:p>
        </p:txBody>
      </p:sp>
    </p:spTree>
    <p:extLst>
      <p:ext uri="{BB962C8B-B14F-4D97-AF65-F5344CB8AC3E}">
        <p14:creationId xmlns:p14="http://schemas.microsoft.com/office/powerpoint/2010/main" val="135485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t>Neolithic Rev. &amp; Early Agricultural Societies</a:t>
            </a:r>
            <a:r>
              <a:rPr lang="en-US" dirty="0" smtClean="0"/>
              <a:t/>
            </a:r>
            <a:br>
              <a:rPr lang="en-US" dirty="0" smtClean="0"/>
            </a:br>
            <a:endParaRPr lang="en-US" dirty="0"/>
          </a:p>
        </p:txBody>
      </p:sp>
      <p:sp>
        <p:nvSpPr>
          <p:cNvPr id="8" name="Content Placeholder 7"/>
          <p:cNvSpPr>
            <a:spLocks noGrp="1"/>
          </p:cNvSpPr>
          <p:nvPr>
            <p:ph idx="1"/>
          </p:nvPr>
        </p:nvSpPr>
        <p:spPr>
          <a:xfrm>
            <a:off x="609600" y="1828801"/>
            <a:ext cx="7543800" cy="4351337"/>
          </a:xfrm>
        </p:spPr>
        <p:txBody>
          <a:bodyPr>
            <a:normAutofit/>
          </a:bodyPr>
          <a:lstStyle/>
          <a:p>
            <a:r>
              <a:rPr lang="en-US" sz="2800" dirty="0" smtClean="0"/>
              <a:t>Neolithic Rev. began b/c: </a:t>
            </a:r>
          </a:p>
          <a:p>
            <a:pPr lvl="1"/>
            <a:r>
              <a:rPr lang="en-US" sz="2400" dirty="0"/>
              <a:t>N</a:t>
            </a:r>
            <a:r>
              <a:rPr lang="en-US" sz="2400" dirty="0" smtClean="0"/>
              <a:t>eed for a long-term reliable source of food</a:t>
            </a:r>
          </a:p>
          <a:p>
            <a:pPr lvl="1"/>
            <a:r>
              <a:rPr lang="en-US" sz="2400" dirty="0"/>
              <a:t>P</a:t>
            </a:r>
            <a:r>
              <a:rPr lang="en-US" sz="2400" dirty="0" smtClean="0"/>
              <a:t>eople experimented with plants</a:t>
            </a:r>
          </a:p>
          <a:p>
            <a:pPr lvl="1"/>
            <a:r>
              <a:rPr lang="en-US" sz="2400" dirty="0"/>
              <a:t>N</a:t>
            </a:r>
            <a:r>
              <a:rPr lang="en-US" sz="2400" dirty="0" smtClean="0"/>
              <a:t>eed for political and social organization</a:t>
            </a:r>
          </a:p>
          <a:p>
            <a:pPr lvl="1"/>
            <a:r>
              <a:rPr lang="en-US" sz="2400" dirty="0" smtClean="0"/>
              <a:t>Accident</a:t>
            </a:r>
          </a:p>
          <a:p>
            <a:r>
              <a:rPr lang="en-US" sz="2800" dirty="0" smtClean="0"/>
              <a:t>10,000 </a:t>
            </a:r>
            <a:r>
              <a:rPr lang="en-US" sz="2800" dirty="0" err="1" smtClean="0"/>
              <a:t>yrs</a:t>
            </a:r>
            <a:r>
              <a:rPr lang="en-US" sz="2800" dirty="0" smtClean="0"/>
              <a:t> ago, Neolithic Rev led to new complex economic &amp; social systems</a:t>
            </a:r>
          </a:p>
          <a:p>
            <a:pPr lvl="1"/>
            <a:r>
              <a:rPr lang="en-US" sz="2400" dirty="0" smtClean="0"/>
              <a:t>Specialized labor (metallurgy), irrigation </a:t>
            </a:r>
          </a:p>
        </p:txBody>
      </p:sp>
    </p:spTree>
    <p:extLst>
      <p:ext uri="{BB962C8B-B14F-4D97-AF65-F5344CB8AC3E}">
        <p14:creationId xmlns:p14="http://schemas.microsoft.com/office/powerpoint/2010/main" val="3178812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t>Neolithic Rev. &amp; Early Agricultural Societies</a:t>
            </a:r>
            <a:r>
              <a:rPr lang="en-US" dirty="0" smtClean="0"/>
              <a:t/>
            </a:r>
            <a:br>
              <a:rPr lang="en-US" dirty="0" smtClean="0"/>
            </a:br>
            <a:endParaRPr lang="en-US" dirty="0"/>
          </a:p>
        </p:txBody>
      </p:sp>
      <p:sp>
        <p:nvSpPr>
          <p:cNvPr id="8" name="Content Placeholder 7"/>
          <p:cNvSpPr>
            <a:spLocks noGrp="1"/>
          </p:cNvSpPr>
          <p:nvPr>
            <p:ph idx="1"/>
          </p:nvPr>
        </p:nvSpPr>
        <p:spPr>
          <a:xfrm>
            <a:off x="609600" y="1524001"/>
            <a:ext cx="7696200" cy="4656138"/>
          </a:xfrm>
        </p:spPr>
        <p:txBody>
          <a:bodyPr>
            <a:normAutofit/>
          </a:bodyPr>
          <a:lstStyle/>
          <a:p>
            <a:r>
              <a:rPr lang="en-US" sz="2800" dirty="0" smtClean="0"/>
              <a:t>In response to climate change, permanent settlements arose in:</a:t>
            </a:r>
          </a:p>
          <a:p>
            <a:pPr marL="1257300" lvl="2" indent="-457200"/>
            <a:r>
              <a:rPr lang="en-US" sz="2400" dirty="0" smtClean="0"/>
              <a:t>Mesopotamia</a:t>
            </a:r>
          </a:p>
          <a:p>
            <a:pPr marL="1257300" lvl="2" indent="-457200"/>
            <a:r>
              <a:rPr lang="en-US" sz="2400" dirty="0" smtClean="0"/>
              <a:t>Nile River</a:t>
            </a:r>
          </a:p>
          <a:p>
            <a:pPr marL="1257300" lvl="2" indent="-457200"/>
            <a:r>
              <a:rPr lang="en-US" sz="2400" dirty="0" smtClean="0"/>
              <a:t>Sub-Sahara Africa</a:t>
            </a:r>
          </a:p>
          <a:p>
            <a:pPr marL="1257300" lvl="2" indent="-457200"/>
            <a:r>
              <a:rPr lang="en-US" sz="2400" dirty="0" smtClean="0"/>
              <a:t>Indus River</a:t>
            </a:r>
          </a:p>
          <a:p>
            <a:pPr marL="1257300" lvl="2" indent="-457200"/>
            <a:r>
              <a:rPr lang="en-US" sz="2400" dirty="0" smtClean="0"/>
              <a:t>Yellow/Huang He River</a:t>
            </a:r>
          </a:p>
          <a:p>
            <a:pPr marL="1257300" lvl="2" indent="-457200"/>
            <a:r>
              <a:rPr lang="en-US" sz="2400" dirty="0" smtClean="0"/>
              <a:t>Mesoamerica &amp; Andes</a:t>
            </a:r>
          </a:p>
          <a:p>
            <a:pPr marL="708660" indent="-457200"/>
            <a:r>
              <a:rPr lang="en-US" sz="2800" dirty="0" smtClean="0"/>
              <a:t>Pastoralism developed in Afro-Eurasia</a:t>
            </a:r>
          </a:p>
        </p:txBody>
      </p:sp>
    </p:spTree>
    <p:extLst>
      <p:ext uri="{BB962C8B-B14F-4D97-AF65-F5344CB8AC3E}">
        <p14:creationId xmlns:p14="http://schemas.microsoft.com/office/powerpoint/2010/main" val="18212201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t>Neolithic Rev. &amp; Early Agricultural Societies</a:t>
            </a:r>
            <a:r>
              <a:rPr lang="en-US" dirty="0" smtClean="0"/>
              <a:t/>
            </a:r>
            <a:br>
              <a:rPr lang="en-US" dirty="0" smtClean="0"/>
            </a:br>
            <a:endParaRPr lang="en-US" dirty="0"/>
          </a:p>
        </p:txBody>
      </p:sp>
      <p:sp>
        <p:nvSpPr>
          <p:cNvPr id="8" name="Content Placeholder 7"/>
          <p:cNvSpPr>
            <a:spLocks noGrp="1"/>
          </p:cNvSpPr>
          <p:nvPr>
            <p:ph idx="1"/>
          </p:nvPr>
        </p:nvSpPr>
        <p:spPr>
          <a:xfrm>
            <a:off x="381000" y="1371601"/>
            <a:ext cx="7924800" cy="4808538"/>
          </a:xfrm>
        </p:spPr>
        <p:txBody>
          <a:bodyPr>
            <a:normAutofit/>
          </a:bodyPr>
          <a:lstStyle/>
          <a:p>
            <a:r>
              <a:rPr lang="en-US" sz="2800" dirty="0" smtClean="0"/>
              <a:t>Different crops &amp; animals domesticated</a:t>
            </a:r>
          </a:p>
          <a:p>
            <a:r>
              <a:rPr lang="en-US" sz="2800" dirty="0" smtClean="0"/>
              <a:t>Cleared land, created water control systems (irrigation)</a:t>
            </a:r>
          </a:p>
          <a:p>
            <a:r>
              <a:rPr lang="en-US" sz="2800" dirty="0" smtClean="0"/>
              <a:t>Agricultural practices impacted environmental diversity</a:t>
            </a:r>
          </a:p>
          <a:p>
            <a:r>
              <a:rPr lang="en-US" sz="2800" dirty="0" smtClean="0"/>
              <a:t>Transformation of human societies</a:t>
            </a:r>
          </a:p>
          <a:p>
            <a:pPr lvl="1"/>
            <a:r>
              <a:rPr lang="en-US" sz="2400" dirty="0" smtClean="0"/>
              <a:t>More reliable and abundant food supplies= increased pop.</a:t>
            </a:r>
          </a:p>
        </p:txBody>
      </p:sp>
    </p:spTree>
    <p:extLst>
      <p:ext uri="{BB962C8B-B14F-4D97-AF65-F5344CB8AC3E}">
        <p14:creationId xmlns:p14="http://schemas.microsoft.com/office/powerpoint/2010/main" val="4234595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t>Neolithic Rev. &amp; Early Agricultural Societies</a:t>
            </a:r>
            <a:r>
              <a:rPr lang="en-US" dirty="0" smtClean="0"/>
              <a:t/>
            </a:r>
            <a:br>
              <a:rPr lang="en-US" dirty="0" smtClean="0"/>
            </a:br>
            <a:endParaRPr lang="en-US" dirty="0"/>
          </a:p>
        </p:txBody>
      </p:sp>
      <p:sp>
        <p:nvSpPr>
          <p:cNvPr id="8" name="Content Placeholder 7"/>
          <p:cNvSpPr>
            <a:spLocks noGrp="1"/>
          </p:cNvSpPr>
          <p:nvPr>
            <p:ph idx="1"/>
          </p:nvPr>
        </p:nvSpPr>
        <p:spPr>
          <a:xfrm>
            <a:off x="533400" y="1691322"/>
            <a:ext cx="7682484" cy="4351337"/>
          </a:xfrm>
        </p:spPr>
        <p:txBody>
          <a:bodyPr>
            <a:normAutofit/>
          </a:bodyPr>
          <a:lstStyle/>
          <a:p>
            <a:r>
              <a:rPr lang="en-US" sz="2800" dirty="0" smtClean="0"/>
              <a:t>Specialization of labor (artisans, warriors, elites)</a:t>
            </a:r>
          </a:p>
          <a:p>
            <a:r>
              <a:rPr lang="en-US" sz="2800" dirty="0" smtClean="0"/>
              <a:t>Technology led to improvements in agricultural production, trade, &amp; transport</a:t>
            </a:r>
          </a:p>
          <a:p>
            <a:r>
              <a:rPr lang="en-US" sz="2800" dirty="0" smtClean="0"/>
              <a:t>In both pastoralist and agrarian societies, elite groups accumulated wealth</a:t>
            </a:r>
          </a:p>
          <a:p>
            <a:pPr lvl="1"/>
            <a:r>
              <a:rPr lang="en-US" sz="2600" dirty="0" smtClean="0"/>
              <a:t>Hierarchical social structures </a:t>
            </a:r>
          </a:p>
          <a:p>
            <a:pPr lvl="1"/>
            <a:r>
              <a:rPr lang="en-US" sz="2600" dirty="0" smtClean="0"/>
              <a:t>Promoting patriarchal forms of social organization.</a:t>
            </a:r>
          </a:p>
        </p:txBody>
      </p:sp>
    </p:spTree>
    <p:extLst>
      <p:ext uri="{BB962C8B-B14F-4D97-AF65-F5344CB8AC3E}">
        <p14:creationId xmlns:p14="http://schemas.microsoft.com/office/powerpoint/2010/main" val="33616068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274639"/>
            <a:ext cx="7269480" cy="1325562"/>
          </a:xfrm>
        </p:spPr>
        <p:txBody>
          <a:bodyPr>
            <a:normAutofit fontScale="90000"/>
          </a:bodyPr>
          <a:lstStyle/>
          <a:p>
            <a:pPr algn="ctr"/>
            <a:r>
              <a:rPr lang="en-US" sz="3600" dirty="0" smtClean="0"/>
              <a:t>Development &amp; Interaction of Early Societies</a:t>
            </a:r>
            <a:r>
              <a:rPr lang="en-US" dirty="0" smtClean="0"/>
              <a:t/>
            </a:r>
            <a:br>
              <a:rPr lang="en-US" dirty="0" smtClean="0"/>
            </a:br>
            <a:endParaRPr lang="en-US" dirty="0"/>
          </a:p>
        </p:txBody>
      </p:sp>
      <p:sp>
        <p:nvSpPr>
          <p:cNvPr id="8" name="Content Placeholder 7"/>
          <p:cNvSpPr>
            <a:spLocks noGrp="1"/>
          </p:cNvSpPr>
          <p:nvPr>
            <p:ph idx="1"/>
          </p:nvPr>
        </p:nvSpPr>
        <p:spPr>
          <a:xfrm>
            <a:off x="304800" y="1205262"/>
            <a:ext cx="8077200" cy="1143000"/>
          </a:xfrm>
        </p:spPr>
        <p:txBody>
          <a:bodyPr/>
          <a:lstStyle/>
          <a:p>
            <a:r>
              <a:rPr lang="en-US" dirty="0" smtClean="0"/>
              <a:t>Foundation civilizations developed in various geographic locations where agriculture flourished</a:t>
            </a:r>
          </a:p>
        </p:txBody>
      </p:sp>
      <p:pic>
        <p:nvPicPr>
          <p:cNvPr id="2050" name="Picture 2" descr="C:\Users\28161\Downloads\River Vally Ma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240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Development &amp; Interaction of Early Societies</a:t>
            </a:r>
            <a:br>
              <a:rPr lang="en-US" dirty="0" smtClean="0"/>
            </a:b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56700" cy="671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9848405"/>
      </p:ext>
    </p:extLst>
  </p:cSld>
  <p:clrMapOvr>
    <a:masterClrMapping/>
  </p:clrMapOvr>
</p:sld>
</file>

<file path=ppt/theme/theme1.xml><?xml version="1.0" encoding="utf-8"?>
<a:theme xmlns:a="http://schemas.openxmlformats.org/drawingml/2006/main" name="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684</TotalTime>
  <Words>1819</Words>
  <Application>Microsoft Office PowerPoint</Application>
  <PresentationFormat>On-screen Show (4:3)</PresentationFormat>
  <Paragraphs>204</Paragraphs>
  <Slides>24</Slides>
  <Notes>24</Notes>
  <HiddenSlides>3</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Calibri Light</vt:lpstr>
      <vt:lpstr>Century Schoolbook</vt:lpstr>
      <vt:lpstr>Wingdings 2</vt:lpstr>
      <vt:lpstr>View</vt:lpstr>
      <vt:lpstr>Office Theme</vt:lpstr>
      <vt:lpstr>Unit 1: Foundations</vt:lpstr>
      <vt:lpstr>Big Geography &amp; Peopling the Earth </vt:lpstr>
      <vt:lpstr>Neolithic Rev. &amp; Early Agricultural Societies </vt:lpstr>
      <vt:lpstr>Neolithic Rev. &amp; Early Agricultural Societies </vt:lpstr>
      <vt:lpstr>Neolithic Rev. &amp; Early Agricultural Societies </vt:lpstr>
      <vt:lpstr>Neolithic Rev. &amp; Early Agricultural Societies </vt:lpstr>
      <vt:lpstr>Neolithic Rev. &amp; Early Agricultural Societies </vt:lpstr>
      <vt:lpstr>Development &amp; Interaction of Early Societies </vt:lpstr>
      <vt:lpstr>Development &amp; Interaction of Early Societies </vt:lpstr>
      <vt:lpstr>PowerPoint Presentation</vt:lpstr>
      <vt:lpstr>Development &amp; Interaction of Early Societies </vt:lpstr>
      <vt:lpstr>Development &amp; Interaction of Early Societies </vt:lpstr>
      <vt:lpstr>Development &amp; Interaction of Early Societies </vt:lpstr>
      <vt:lpstr>Sumerian cities, in fact, arose where this sea network connected up with a newer network of caravan portage (caravan portage refers to group of merchants moving goods together from place to place, usually across a desert). Donkeys, the first important caravan animal, were domesticated about seven thousand years ago but since caravan management was almost as complicated as seafaring it presumably took a while for overland portage to become significant. But when local peoples learned that letting caravans pass for a negotiated protection fee assured a better supply of exotic and desirable items than plundering them did, overland portage across relatively long distances began to connect diverse populations more insistently than before. And it is surely not an accident that it was in Sumer, where an already ancient seagoing network intermeshed with a newly accessible hinterland (uncharted territory) that the first cities arose between 4000 and 3000 BCE. Goods and ideas moved along these communications networks and, where they converged, the Sumerians were in an optimal position to pick and choose, elaborating and improving upon skills and knowledge coming from near and far.   -William H. McNeill, “A Short History of Humanity,”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Short Answer Question 1</vt:lpstr>
      <vt:lpstr>SAQ 2</vt:lpstr>
      <vt:lpstr>SAQ 3</vt:lpstr>
    </vt:vector>
  </TitlesOfParts>
  <Company>Keller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Foundations</dc:title>
  <dc:creator>Melissa Taylor</dc:creator>
  <cp:lastModifiedBy>Hoskovec, Kaitlyn</cp:lastModifiedBy>
  <cp:revision>18</cp:revision>
  <cp:lastPrinted>2019-04-01T13:59:04Z</cp:lastPrinted>
  <dcterms:created xsi:type="dcterms:W3CDTF">2014-05-07T21:09:44Z</dcterms:created>
  <dcterms:modified xsi:type="dcterms:W3CDTF">2019-04-02T16:20:05Z</dcterms:modified>
</cp:coreProperties>
</file>