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4" r:id="rId3"/>
    <p:sldId id="338" r:id="rId4"/>
    <p:sldId id="345" r:id="rId5"/>
    <p:sldId id="346" r:id="rId6"/>
    <p:sldId id="347" r:id="rId7"/>
    <p:sldId id="350" r:id="rId8"/>
    <p:sldId id="348" r:id="rId9"/>
    <p:sldId id="34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España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3" y="4777380"/>
            <a:ext cx="10779955" cy="86142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Symptoms and sickness, the verbs to hurt, to feel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1344456" cy="1400530"/>
          </a:xfrm>
        </p:spPr>
        <p:txBody>
          <a:bodyPr/>
          <a:lstStyle/>
          <a:p>
            <a:r>
              <a:rPr lang="en-US" dirty="0" err="1" smtClean="0"/>
              <a:t>España</a:t>
            </a:r>
            <a:r>
              <a:rPr lang="en-US" dirty="0" smtClean="0"/>
              <a:t> 3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(Symptoms and sickness, verbs to hurt, to feel)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3280" y="1379884"/>
            <a:ext cx="5622741" cy="4195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Síntomas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emfermedades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dolor – pain, ache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fiebre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fever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gripe -  flu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resfriado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cold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cough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El/La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enfermero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/a – nurse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El/La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enfermo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/a – patient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El/La medico/a– doctor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farmacia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pharmacy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hospital - hospital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3925" y="1517531"/>
            <a:ext cx="6065120" cy="4195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– What’s wrong?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duele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(n)… - I have a…ache.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dolor de… –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have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a…ache.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Cómo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sientes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– How do you feel?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siento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bien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I feel fine.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siento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– I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feel well.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Estoy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enfermo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/a – I am sick.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siento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débil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– I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feel weak.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Doler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 hurt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Sentirse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 feel oneself</a:t>
            </a:r>
          </a:p>
        </p:txBody>
      </p:sp>
    </p:spTree>
    <p:extLst>
      <p:ext uri="{BB962C8B-B14F-4D97-AF65-F5344CB8AC3E}">
        <p14:creationId xmlns:p14="http://schemas.microsoft.com/office/powerpoint/2010/main" val="299829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ESPAÑA 3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(Symptoms and sickness, verbs to hurt, to feel)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94565"/>
            <a:ext cx="9659423" cy="419548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verbo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say that something hurts, use the verb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(to hurt, to ache).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duele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cabeza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			My head hurts.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verb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is an irregular verb with an o -&gt;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stem change (like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lvl="1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follows the same rules as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 is always paired with an indirect object pronoun: me,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le,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les.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Usually only two forms are used: the singular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duele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and the plural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duelen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3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duele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cabeza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			My head hurts.</a:t>
            </a:r>
          </a:p>
          <a:p>
            <a:pPr lvl="3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duelen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pies.			My feet hurt.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Sometimes to clarify the meaning of the pronouns, you can include the prepositional phrase.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María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duele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		Maria’s hand hurts.</a:t>
            </a:r>
          </a:p>
        </p:txBody>
      </p:sp>
    </p:spTree>
    <p:extLst>
      <p:ext uri="{BB962C8B-B14F-4D97-AF65-F5344CB8AC3E}">
        <p14:creationId xmlns:p14="http://schemas.microsoft.com/office/powerpoint/2010/main" val="370030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ESPAÑA 3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(Symptoms and sickness, verbs to hurt, to feel)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94565"/>
            <a:ext cx="9659423" cy="419548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verbo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3D5EDE5-2BA7-4F8C-A6A9-F35D4AB0FC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918723"/>
              </p:ext>
            </p:extLst>
          </p:nvPr>
        </p:nvGraphicFramePr>
        <p:xfrm>
          <a:off x="1103312" y="2347647"/>
          <a:ext cx="8765382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897">
                  <a:extLst>
                    <a:ext uri="{9D8B030D-6E8A-4147-A177-3AD203B41FA5}">
                      <a16:colId xmlns:a16="http://schemas.microsoft.com/office/drawing/2014/main" val="2017520865"/>
                    </a:ext>
                  </a:extLst>
                </a:gridCol>
                <a:gridCol w="1801463">
                  <a:extLst>
                    <a:ext uri="{9D8B030D-6E8A-4147-A177-3AD203B41FA5}">
                      <a16:colId xmlns:a16="http://schemas.microsoft.com/office/drawing/2014/main" val="4162306332"/>
                    </a:ext>
                  </a:extLst>
                </a:gridCol>
                <a:gridCol w="1392793">
                  <a:extLst>
                    <a:ext uri="{9D8B030D-6E8A-4147-A177-3AD203B41FA5}">
                      <a16:colId xmlns:a16="http://schemas.microsoft.com/office/drawing/2014/main" val="3954731299"/>
                    </a:ext>
                  </a:extLst>
                </a:gridCol>
                <a:gridCol w="1439186">
                  <a:extLst>
                    <a:ext uri="{9D8B030D-6E8A-4147-A177-3AD203B41FA5}">
                      <a16:colId xmlns:a16="http://schemas.microsoft.com/office/drawing/2014/main" val="3631532580"/>
                    </a:ext>
                  </a:extLst>
                </a:gridCol>
                <a:gridCol w="1210146">
                  <a:extLst>
                    <a:ext uri="{9D8B030D-6E8A-4147-A177-3AD203B41FA5}">
                      <a16:colId xmlns:a16="http://schemas.microsoft.com/office/drawing/2014/main" val="808139343"/>
                    </a:ext>
                  </a:extLst>
                </a:gridCol>
                <a:gridCol w="1460897">
                  <a:extLst>
                    <a:ext uri="{9D8B030D-6E8A-4147-A177-3AD203B41FA5}">
                      <a16:colId xmlns:a16="http://schemas.microsoft.com/office/drawing/2014/main" val="1237166328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VERBO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DOLER (TO HURT). PRESEMTE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27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 Pronoun (not used)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Prepositional phrase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 Pronoun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233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duele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duelen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…hurt(s) me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277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duele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duelen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…hurt(s) you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89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él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él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duele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duelen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…hurt(s) you / him / her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851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Nosotros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nosotros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duele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duelen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…hurt(s) us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38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Ustedes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ellos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ustedes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ellos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duele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duelen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…hurt(s) you all / them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830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3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ESPAÑA 3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(Symptoms and sickness, verbs to hurt, to feel)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94565"/>
            <a:ext cx="9659423" cy="419548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would you express this in Spanish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My head hurts.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My mother’s eyes hurt.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Johnny’s feet hurt.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Linda’s stomach hurts.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Bobby and Linda’s teeth hurt.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Our hands hurt.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My stomach hurts.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Your back hurts.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Her neck hurts.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Johnny’s nose hurts.</a:t>
            </a:r>
          </a:p>
        </p:txBody>
      </p:sp>
    </p:spTree>
    <p:extLst>
      <p:ext uri="{BB962C8B-B14F-4D97-AF65-F5344CB8AC3E}">
        <p14:creationId xmlns:p14="http://schemas.microsoft.com/office/powerpoint/2010/main" val="357574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ESPAÑA 3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(Symptoms and sickness, verbs to hurt, to feel)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8913" y="1515889"/>
            <a:ext cx="9659423" cy="419548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verbo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sentirse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order to express physical and emotional states, use the verb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sentirse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(to feel).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siento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			I feel good.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Juanita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siente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contenta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	Juanita feels happy.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verb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sentirse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is an irregular verb with an e -&gt;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stem change (like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cerrar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used with a reflexive pronoun. </a:t>
            </a:r>
          </a:p>
          <a:p>
            <a:pPr lvl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909637"/>
              </p:ext>
            </p:extLst>
          </p:nvPr>
        </p:nvGraphicFramePr>
        <p:xfrm>
          <a:off x="646111" y="3757021"/>
          <a:ext cx="10565028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0838">
                  <a:extLst>
                    <a:ext uri="{9D8B030D-6E8A-4147-A177-3AD203B41FA5}">
                      <a16:colId xmlns:a16="http://schemas.microsoft.com/office/drawing/2014/main" val="771979218"/>
                    </a:ext>
                  </a:extLst>
                </a:gridCol>
                <a:gridCol w="1760838">
                  <a:extLst>
                    <a:ext uri="{9D8B030D-6E8A-4147-A177-3AD203B41FA5}">
                      <a16:colId xmlns:a16="http://schemas.microsoft.com/office/drawing/2014/main" val="2919069637"/>
                    </a:ext>
                  </a:extLst>
                </a:gridCol>
                <a:gridCol w="1760838">
                  <a:extLst>
                    <a:ext uri="{9D8B030D-6E8A-4147-A177-3AD203B41FA5}">
                      <a16:colId xmlns:a16="http://schemas.microsoft.com/office/drawing/2014/main" val="4261545408"/>
                    </a:ext>
                  </a:extLst>
                </a:gridCol>
                <a:gridCol w="1760838">
                  <a:extLst>
                    <a:ext uri="{9D8B030D-6E8A-4147-A177-3AD203B41FA5}">
                      <a16:colId xmlns:a16="http://schemas.microsoft.com/office/drawing/2014/main" val="1364944239"/>
                    </a:ext>
                  </a:extLst>
                </a:gridCol>
                <a:gridCol w="1760838">
                  <a:extLst>
                    <a:ext uri="{9D8B030D-6E8A-4147-A177-3AD203B41FA5}">
                      <a16:colId xmlns:a16="http://schemas.microsoft.com/office/drawing/2014/main" val="3783262723"/>
                    </a:ext>
                  </a:extLst>
                </a:gridCol>
                <a:gridCol w="1760838">
                  <a:extLst>
                    <a:ext uri="{9D8B030D-6E8A-4147-A177-3AD203B41FA5}">
                      <a16:colId xmlns:a16="http://schemas.microsoft.com/office/drawing/2014/main" val="3590858638"/>
                    </a:ext>
                  </a:extLst>
                </a:gridCol>
              </a:tblGrid>
              <a:tr h="334791">
                <a:tc gridSpan="6">
                  <a:txBody>
                    <a:bodyPr/>
                    <a:lstStyle/>
                    <a:p>
                      <a:r>
                        <a:rPr lang="en-US" dirty="0" smtClean="0"/>
                        <a:t>VERBO</a:t>
                      </a:r>
                      <a:r>
                        <a:rPr lang="en-US" baseline="0" dirty="0" smtClean="0"/>
                        <a:t> SENTIRSE (To feel oneself)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841670"/>
                  </a:ext>
                </a:extLst>
              </a:tr>
              <a:tr h="334791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34137"/>
                  </a:ext>
                </a:extLst>
              </a:tr>
              <a:tr h="577858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 pronoun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Reflexive pronoun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Conjugated 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Subject pronoun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Reflexive pronoun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Conjugated verb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03702"/>
                  </a:ext>
                </a:extLst>
              </a:tr>
              <a:tr h="57785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siento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sentimos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649499"/>
                  </a:ext>
                </a:extLst>
              </a:tr>
              <a:tr h="33479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sientes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287122"/>
                  </a:ext>
                </a:extLst>
              </a:tr>
              <a:tr h="57785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Usted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Él</a:t>
                      </a:r>
                      <a:r>
                        <a:rPr lang="en-US" dirty="0" smtClean="0"/>
                        <a:t>, Ella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siente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Ustedes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sienten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391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63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ESPAÑA 3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(Symptoms and sickness, verbs to hurt, to feel)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8913" y="1515889"/>
            <a:ext cx="9659423" cy="419548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verbo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encontrarse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verb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encontrarse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(to find oneself feeling…) can be used to express the same meaning as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sentirse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verb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encontrarse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an irregular verb with an o -&gt;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stem change (like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poder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used with a reflexive pronoun. 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Hoy me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encuentro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			Today I find myself feeling well.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Patricia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encuentra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enferma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hoy.		Patricia finds herself feeling sick today.</a:t>
            </a:r>
          </a:p>
          <a:p>
            <a:pPr lvl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492803"/>
              </p:ext>
            </p:extLst>
          </p:nvPr>
        </p:nvGraphicFramePr>
        <p:xfrm>
          <a:off x="646111" y="3757021"/>
          <a:ext cx="10565028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0838">
                  <a:extLst>
                    <a:ext uri="{9D8B030D-6E8A-4147-A177-3AD203B41FA5}">
                      <a16:colId xmlns:a16="http://schemas.microsoft.com/office/drawing/2014/main" val="771979218"/>
                    </a:ext>
                  </a:extLst>
                </a:gridCol>
                <a:gridCol w="1760838">
                  <a:extLst>
                    <a:ext uri="{9D8B030D-6E8A-4147-A177-3AD203B41FA5}">
                      <a16:colId xmlns:a16="http://schemas.microsoft.com/office/drawing/2014/main" val="2919069637"/>
                    </a:ext>
                  </a:extLst>
                </a:gridCol>
                <a:gridCol w="1760838">
                  <a:extLst>
                    <a:ext uri="{9D8B030D-6E8A-4147-A177-3AD203B41FA5}">
                      <a16:colId xmlns:a16="http://schemas.microsoft.com/office/drawing/2014/main" val="4261545408"/>
                    </a:ext>
                  </a:extLst>
                </a:gridCol>
                <a:gridCol w="1760838">
                  <a:extLst>
                    <a:ext uri="{9D8B030D-6E8A-4147-A177-3AD203B41FA5}">
                      <a16:colId xmlns:a16="http://schemas.microsoft.com/office/drawing/2014/main" val="1364944239"/>
                    </a:ext>
                  </a:extLst>
                </a:gridCol>
                <a:gridCol w="1760838">
                  <a:extLst>
                    <a:ext uri="{9D8B030D-6E8A-4147-A177-3AD203B41FA5}">
                      <a16:colId xmlns:a16="http://schemas.microsoft.com/office/drawing/2014/main" val="3783262723"/>
                    </a:ext>
                  </a:extLst>
                </a:gridCol>
                <a:gridCol w="1760838">
                  <a:extLst>
                    <a:ext uri="{9D8B030D-6E8A-4147-A177-3AD203B41FA5}">
                      <a16:colId xmlns:a16="http://schemas.microsoft.com/office/drawing/2014/main" val="3590858638"/>
                    </a:ext>
                  </a:extLst>
                </a:gridCol>
              </a:tblGrid>
              <a:tr h="334791">
                <a:tc gridSpan="6">
                  <a:txBody>
                    <a:bodyPr/>
                    <a:lstStyle/>
                    <a:p>
                      <a:r>
                        <a:rPr lang="en-US" dirty="0" smtClean="0"/>
                        <a:t>VERBO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ENCONTRARSE </a:t>
                      </a:r>
                      <a:r>
                        <a:rPr lang="en-US" baseline="0" dirty="0" smtClean="0"/>
                        <a:t>(To </a:t>
                      </a:r>
                      <a:r>
                        <a:rPr lang="en-US" baseline="0" dirty="0" smtClean="0"/>
                        <a:t>find </a:t>
                      </a:r>
                      <a:r>
                        <a:rPr lang="en-US" baseline="0" dirty="0" smtClean="0"/>
                        <a:t>oneself)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841670"/>
                  </a:ext>
                </a:extLst>
              </a:tr>
              <a:tr h="334791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34137"/>
                  </a:ext>
                </a:extLst>
              </a:tr>
              <a:tr h="577858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 pronoun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Reflexive pronoun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Conjugated 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Subject pronoun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Reflexive pronoun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Conjugated verb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03702"/>
                  </a:ext>
                </a:extLst>
              </a:tr>
              <a:tr h="57785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encuentro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encontramos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649499"/>
                  </a:ext>
                </a:extLst>
              </a:tr>
              <a:tr h="33479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encuentras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287122"/>
                  </a:ext>
                </a:extLst>
              </a:tr>
              <a:tr h="57785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Usted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Él</a:t>
                      </a:r>
                      <a:r>
                        <a:rPr lang="en-US" dirty="0" smtClean="0"/>
                        <a:t>, Ella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encuentra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Ustedes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encuentran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391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81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ESPAÑA 3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(Symptoms and sickness, verbs to hurt, to feel)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340" y="1853248"/>
            <a:ext cx="9659423" cy="4195481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verb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encontrarse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(to find oneself feeling…) can be used to express the same meaning as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sentirse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verb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encontrarse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 an irregular verb with an o -&gt;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stem change (like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used with a reflexive pronoun. 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Hoy me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encuentro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			Today I find myself feeling well.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Patricia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encuentra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enferma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hoy.		Patricia finds herself feeling sick today.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Sentences with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(if)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express what you do if something happens, or what you do if you’re feeling a certain way, use this construction.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 + condition + what you do.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 me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siento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enfermo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al medico.		If I feel sick, I go to the doctor.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 me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siento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al cine. 		If I feel good, I go to the movies.			</a:t>
            </a:r>
          </a:p>
          <a:p>
            <a:pPr lvl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87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ESPAÑA 3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(Symptoms and sickness, verbs to hurt, to feel)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94565"/>
            <a:ext cx="9659423" cy="419548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would you express this in Spanish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 feel good.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My mother feels excited.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Johnny feels bad.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Linda and Bobby feel sick.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Bobby and I feel nervous.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my hand hurts, I go to the doctor.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Johnny feels angry, he runs (corer) in the park.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we feel bored, we watch television.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she feels sad, she sings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cantar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a song.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you feel excited, you go to the store.</a:t>
            </a:r>
          </a:p>
        </p:txBody>
      </p:sp>
    </p:spTree>
    <p:extLst>
      <p:ext uri="{BB962C8B-B14F-4D97-AF65-F5344CB8AC3E}">
        <p14:creationId xmlns:p14="http://schemas.microsoft.com/office/powerpoint/2010/main" val="373385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18649</TotalTime>
  <Words>639</Words>
  <Application>Microsoft Office PowerPoint</Application>
  <PresentationFormat>Widescreen</PresentationFormat>
  <Paragraphs>170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España 3</vt:lpstr>
      <vt:lpstr>España 3 (Symptoms and sickness, verbs to hurt, to feel)</vt:lpstr>
      <vt:lpstr>ESPAÑA 3 (Symptoms and sickness, verbs to hurt, to feel)</vt:lpstr>
      <vt:lpstr>ESPAÑA 3 (Symptoms and sickness, verbs to hurt, to feel)</vt:lpstr>
      <vt:lpstr>ESPAÑA 3 (Symptoms and sickness, verbs to hurt, to feel)</vt:lpstr>
      <vt:lpstr>ESPAÑA 3 (Symptoms and sickness, verbs to hurt, to feel)</vt:lpstr>
      <vt:lpstr>ESPAÑA 3 (Symptoms and sickness, verbs to hurt, to feel)</vt:lpstr>
      <vt:lpstr>ESPAÑA 3 (Symptoms and sickness, verbs to hurt, to feel)</vt:lpstr>
      <vt:lpstr>ESPAÑA 3 (Symptoms and sickness, verbs to hurt, to feel)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Savery, Derick</cp:lastModifiedBy>
  <cp:revision>186</cp:revision>
  <dcterms:created xsi:type="dcterms:W3CDTF">2019-07-27T12:02:36Z</dcterms:created>
  <dcterms:modified xsi:type="dcterms:W3CDTF">2020-03-11T16:20:34Z</dcterms:modified>
</cp:coreProperties>
</file>