
<file path=[Content_Types].xml><?xml version="1.0" encoding="utf-8"?>
<Types xmlns="http://schemas.openxmlformats.org/package/2006/content-types">
  <Default Extension="png" ContentType="image/png"/>
  <Default Extension="png&amp;ehk=WYUOAOnXK81sfncU" ContentType="image/png"/>
  <Default Extension="jpg&amp;ehk=3" ContentType="image/jpeg"/>
  <Default Extension="gif&amp;ehk=xZmyFuSlN" ContentType="image/gif"/>
  <Default Extension="gif&amp;ehk=d6VSaZ8pL7" ContentType="image/gif"/>
  <Default Extension="jpg&amp;ehk=PFp" ContentType="image/jpeg"/>
  <Default Extension="gif&amp;ehk=" ContentType="image/gif"/>
  <Default Extension="jpeg" ContentType="image/jpeg"/>
  <Default Extension="rels" ContentType="application/vnd.openxmlformats-package.relationships+xml"/>
  <Default Extension="xml" ContentType="application/xml"/>
  <Default Extension="wdp" ContentType="image/vnd.ms-photo"/>
  <Default Extension="gif&amp;ehk=YrxmseXQn1og354DuO7jyg&amp;r=0&amp;pid=OfficeInsert"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2" r:id="rId2"/>
    <p:sldMasterId id="2147483684" r:id="rId3"/>
    <p:sldMasterId id="2147483696" r:id="rId4"/>
  </p:sldMasterIdLst>
  <p:notesMasterIdLst>
    <p:notesMasterId r:id="rId60"/>
  </p:notesMasterIdLst>
  <p:sldIdLst>
    <p:sldId id="256" r:id="rId5"/>
    <p:sldId id="257" r:id="rId6"/>
    <p:sldId id="258" r:id="rId7"/>
    <p:sldId id="291" r:id="rId8"/>
    <p:sldId id="259" r:id="rId9"/>
    <p:sldId id="260" r:id="rId10"/>
    <p:sldId id="293" r:id="rId11"/>
    <p:sldId id="294" r:id="rId12"/>
    <p:sldId id="295" r:id="rId13"/>
    <p:sldId id="296" r:id="rId14"/>
    <p:sldId id="322" r:id="rId15"/>
    <p:sldId id="297" r:id="rId16"/>
    <p:sldId id="298" r:id="rId17"/>
    <p:sldId id="299" r:id="rId18"/>
    <p:sldId id="300" r:id="rId19"/>
    <p:sldId id="301" r:id="rId20"/>
    <p:sldId id="302" r:id="rId21"/>
    <p:sldId id="303" r:id="rId22"/>
    <p:sldId id="304" r:id="rId23"/>
    <p:sldId id="305" r:id="rId24"/>
    <p:sldId id="306" r:id="rId25"/>
    <p:sldId id="323" r:id="rId26"/>
    <p:sldId id="307" r:id="rId27"/>
    <p:sldId id="308" r:id="rId28"/>
    <p:sldId id="309" r:id="rId29"/>
    <p:sldId id="310" r:id="rId30"/>
    <p:sldId id="311" r:id="rId31"/>
    <p:sldId id="312" r:id="rId32"/>
    <p:sldId id="341" r:id="rId33"/>
    <p:sldId id="313" r:id="rId34"/>
    <p:sldId id="314" r:id="rId35"/>
    <p:sldId id="317" r:id="rId36"/>
    <p:sldId id="318" r:id="rId37"/>
    <p:sldId id="319" r:id="rId38"/>
    <p:sldId id="320" r:id="rId39"/>
    <p:sldId id="321" r:id="rId40"/>
    <p:sldId id="315" r:id="rId41"/>
    <p:sldId id="316"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 id="340"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2" autoAdjust="0"/>
    <p:restoredTop sz="90633" autoAdjust="0"/>
  </p:normalViewPr>
  <p:slideViewPr>
    <p:cSldViewPr snapToGrid="0">
      <p:cViewPr varScale="1">
        <p:scale>
          <a:sx n="62" d="100"/>
          <a:sy n="62" d="100"/>
        </p:scale>
        <p:origin x="7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D69FB-D569-492C-A1A3-8BF646E19F7F}" type="datetimeFigureOut">
              <a:rPr lang="en-US" smtClean="0"/>
              <a:t>08/21/2018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D67EA-E28E-4382-96E2-46BA92926BE6}" type="slidenum">
              <a:rPr lang="en-US" smtClean="0"/>
              <a:t>‹#›</a:t>
            </a:fld>
            <a:endParaRPr lang="en-US"/>
          </a:p>
        </p:txBody>
      </p:sp>
    </p:spTree>
    <p:extLst>
      <p:ext uri="{BB962C8B-B14F-4D97-AF65-F5344CB8AC3E}">
        <p14:creationId xmlns:p14="http://schemas.microsoft.com/office/powerpoint/2010/main" val="66864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8D67EA-E28E-4382-96E2-46BA92926BE6}" type="slidenum">
              <a:rPr lang="en-US" smtClean="0"/>
              <a:t>23</a:t>
            </a:fld>
            <a:endParaRPr lang="en-US"/>
          </a:p>
        </p:txBody>
      </p:sp>
    </p:spTree>
    <p:extLst>
      <p:ext uri="{BB962C8B-B14F-4D97-AF65-F5344CB8AC3E}">
        <p14:creationId xmlns:p14="http://schemas.microsoft.com/office/powerpoint/2010/main" val="2410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29156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19765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68624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87435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14476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60018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24527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5617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8604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38726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2696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94984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7851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94848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31949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52299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1702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8485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43950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37089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6308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2418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88613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7203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54271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4882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93261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0501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0448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75723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58776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49689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4984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08/21/2018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834307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518313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08/21/2018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583748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mapsopensource.com/world-mercator-projection-map.html" TargetMode="External"/><Relationship Id="rId2" Type="http://schemas.openxmlformats.org/officeDocument/2006/relationships/image" Target="../media/image3.gif&amp;ehk=d6VSaZ8pL7"/><Relationship Id="rId1" Type="http://schemas.openxmlformats.org/officeDocument/2006/relationships/slideLayout" Target="../slideLayouts/slideLayout2.xml"/><Relationship Id="rId5" Type="http://schemas.openxmlformats.org/officeDocument/2006/relationships/hyperlink" Target="http://en.wikipedia.org/wiki/file:goode_homolosine_projection_sw.jpg" TargetMode="External"/><Relationship Id="rId4" Type="http://schemas.openxmlformats.org/officeDocument/2006/relationships/image" Target="../media/image4.jpg&amp;ehk=PF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rdicksonict.wikispaces.com/Subject+Specific+-+Geography"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mapsopensource.com/world-mercator-projection-map.html" TargetMode="External"/><Relationship Id="rId2" Type="http://schemas.openxmlformats.org/officeDocument/2006/relationships/image" Target="../media/image3.gif&amp;ehk=d6VSaZ8pL7"/><Relationship Id="rId1" Type="http://schemas.openxmlformats.org/officeDocument/2006/relationships/slideLayout" Target="../slideLayouts/slideLayout2.xml"/><Relationship Id="rId5" Type="http://schemas.openxmlformats.org/officeDocument/2006/relationships/hyperlink" Target="http://en.wikipedia.org/wiki/file:goode_homolosine_projection_sw.jpg" TargetMode="External"/><Relationship Id="rId4" Type="http://schemas.openxmlformats.org/officeDocument/2006/relationships/image" Target="../media/image4.jpg&amp;ehk=PF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rdicksonict.wikispaces.com/Subject+Specific+-+Geography" TargetMode="External"/><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rdicksonict.wikispaces.com/Subject+Specific+-+Geography" TargetMode="External"/><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www.mapsopensource.com/world-mercator-projection-map.html" TargetMode="External"/><Relationship Id="rId2" Type="http://schemas.openxmlformats.org/officeDocument/2006/relationships/image" Target="../media/image3.gif&amp;ehk=d6VSaZ8pL7"/><Relationship Id="rId1" Type="http://schemas.openxmlformats.org/officeDocument/2006/relationships/slideLayout" Target="../slideLayouts/slideLayout2.xml"/><Relationship Id="rId5" Type="http://schemas.openxmlformats.org/officeDocument/2006/relationships/hyperlink" Target="http://en.wikipedia.org/wiki/file:goode_homolosine_projection_sw.jpg" TargetMode="External"/><Relationship Id="rId4" Type="http://schemas.openxmlformats.org/officeDocument/2006/relationships/image" Target="../media/image4.jpg&amp;ehk=PF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File:GPS_Satellite_NASA_art-iif.jpg" TargetMode="External"/><Relationship Id="rId2" Type="http://schemas.openxmlformats.org/officeDocument/2006/relationships/image" Target="../media/image23.jpg&amp;ehk=3"/><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w.3spoken.co.uk/2010/11/unanswered-questions-of-modern-monetary.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mannis-shoutbox.de/spass/loriot-im-netz" TargetMode="External"/><Relationship Id="rId7" Type="http://schemas.openxmlformats.org/officeDocument/2006/relationships/hyperlink" Target="https://drb-biology2011.wikispaces.com/-+Ecological+Method+of+Observation" TargetMode="External"/><Relationship Id="rId2" Type="http://schemas.openxmlformats.org/officeDocument/2006/relationships/image" Target="../media/image24.gif&amp;ehk=xZmyFuSlN"/><Relationship Id="rId1" Type="http://schemas.openxmlformats.org/officeDocument/2006/relationships/slideLayout" Target="../slideLayouts/slideLayout35.xml"/><Relationship Id="rId6" Type="http://schemas.openxmlformats.org/officeDocument/2006/relationships/image" Target="../media/image26.gif&amp;ehk=YrxmseXQn1og354DuO7jyg&amp;r=0&amp;pid=OfficeInsert"/><Relationship Id="rId5" Type="http://schemas.openxmlformats.org/officeDocument/2006/relationships/hyperlink" Target="https://commons.wikimedia.org/wiki/File:1930_census_Turpin.gif" TargetMode="External"/><Relationship Id="rId4" Type="http://schemas.openxmlformats.org/officeDocument/2006/relationships/image" Target="../media/image25.gif&amp;ehk="/></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hyperlink" Target="http://ehsyear11geography.wikispaces.com/Spatial+Concepts" TargetMode="External"/><Relationship Id="rId2" Type="http://schemas.openxmlformats.org/officeDocument/2006/relationships/image" Target="../media/image6.png&amp;ehk=WYUOAOnXK81sfncU"/><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2" name="Rectangle 1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4" descr="TCL_12e_ChOpener_01_00_L">
            <a:extLst>
              <a:ext uri="{FF2B5EF4-FFF2-40B4-BE49-F238E27FC236}">
                <a16:creationId xmlns:a16="http://schemas.microsoft.com/office/drawing/2014/main" id="{28F772BF-8901-480A-B15D-70C4F5D3C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1" t="23357" r="1452" b="22094"/>
          <a:stretch/>
        </p:blipFill>
        <p:spPr bwMode="auto">
          <a:xfrm>
            <a:off x="581191" y="599725"/>
            <a:ext cx="10993550" cy="3867172"/>
          </a:xfrm>
          <a:prstGeom prst="rect">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a:extLst>
              <a:ext uri="{FF2B5EF4-FFF2-40B4-BE49-F238E27FC236}">
                <a16:creationId xmlns:a16="http://schemas.microsoft.com/office/drawing/2014/main" id="{7F8D9227-CEDC-4D54-81B1-F7ACA940485C}"/>
              </a:ext>
            </a:extLst>
          </p:cNvPr>
          <p:cNvSpPr>
            <a:spLocks noGrp="1"/>
          </p:cNvSpPr>
          <p:nvPr>
            <p:ph type="ctrTitle"/>
          </p:nvPr>
        </p:nvSpPr>
        <p:spPr>
          <a:xfrm>
            <a:off x="581191" y="4000698"/>
            <a:ext cx="10993549" cy="1475013"/>
          </a:xfrm>
        </p:spPr>
        <p:txBody>
          <a:bodyPr>
            <a:normAutofit/>
          </a:bodyPr>
          <a:lstStyle/>
          <a:p>
            <a:r>
              <a:rPr lang="en-US" sz="4800" dirty="0"/>
              <a:t>Unit 1 – Part 2</a:t>
            </a:r>
          </a:p>
        </p:txBody>
      </p:sp>
      <p:sp>
        <p:nvSpPr>
          <p:cNvPr id="3" name="Subtitle 2">
            <a:extLst>
              <a:ext uri="{FF2B5EF4-FFF2-40B4-BE49-F238E27FC236}">
                <a16:creationId xmlns:a16="http://schemas.microsoft.com/office/drawing/2014/main" id="{52F2BC69-16E2-4ECA-ADBB-826DE7639E9F}"/>
              </a:ext>
            </a:extLst>
          </p:cNvPr>
          <p:cNvSpPr>
            <a:spLocks noGrp="1"/>
          </p:cNvSpPr>
          <p:nvPr>
            <p:ph type="subTitle" idx="1"/>
          </p:nvPr>
        </p:nvSpPr>
        <p:spPr>
          <a:xfrm>
            <a:off x="581194" y="5475712"/>
            <a:ext cx="10993546" cy="677438"/>
          </a:xfrm>
        </p:spPr>
        <p:txBody>
          <a:bodyPr>
            <a:normAutofit/>
          </a:bodyPr>
          <a:lstStyle/>
          <a:p>
            <a:r>
              <a:rPr lang="en-US" sz="3600" dirty="0">
                <a:solidFill>
                  <a:schemeClr val="accent2">
                    <a:lumMod val="75000"/>
                  </a:schemeClr>
                </a:solidFill>
              </a:rPr>
              <a:t>geography – its nature and perspectives</a:t>
            </a:r>
          </a:p>
        </p:txBody>
      </p:sp>
    </p:spTree>
    <p:extLst>
      <p:ext uri="{BB962C8B-B14F-4D97-AF65-F5344CB8AC3E}">
        <p14:creationId xmlns:p14="http://schemas.microsoft.com/office/powerpoint/2010/main" val="1145030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scale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4648200" cy="4695145"/>
          </a:xfrm>
        </p:spPr>
        <p:txBody>
          <a:bodyPr anchor="t">
            <a:normAutofit/>
          </a:bodyPr>
          <a:lstStyle/>
          <a:p>
            <a:pPr algn="just"/>
            <a:r>
              <a:rPr lang="en-US" sz="3600" b="1" dirty="0">
                <a:solidFill>
                  <a:srgbClr val="FF6600"/>
                </a:solidFill>
              </a:rPr>
              <a:t>Scale of the Data</a:t>
            </a:r>
          </a:p>
          <a:p>
            <a:pPr lvl="2" algn="just"/>
            <a:r>
              <a:rPr lang="en-US" sz="3200" dirty="0">
                <a:solidFill>
                  <a:schemeClr val="tx1"/>
                </a:solidFill>
              </a:rPr>
              <a:t>The scale of the maps might be the same but the scale of the data may be different</a:t>
            </a:r>
          </a:p>
        </p:txBody>
      </p:sp>
      <p:pic>
        <p:nvPicPr>
          <p:cNvPr id="4" name="Picture 3">
            <a:extLst>
              <a:ext uri="{FF2B5EF4-FFF2-40B4-BE49-F238E27FC236}">
                <a16:creationId xmlns:a16="http://schemas.microsoft.com/office/drawing/2014/main" id="{BB986EFF-9440-48C1-94AF-EC6DD5C80D0E}"/>
              </a:ext>
            </a:extLst>
          </p:cNvPr>
          <p:cNvPicPr>
            <a:picLocks noChangeAspect="1"/>
          </p:cNvPicPr>
          <p:nvPr/>
        </p:nvPicPr>
        <p:blipFill>
          <a:blip r:embed="rId2"/>
          <a:stretch>
            <a:fillRect/>
          </a:stretch>
        </p:blipFill>
        <p:spPr>
          <a:xfrm>
            <a:off x="5639722" y="860727"/>
            <a:ext cx="5380703" cy="5473398"/>
          </a:xfrm>
          <a:prstGeom prst="rect">
            <a:avLst/>
          </a:prstGeom>
        </p:spPr>
      </p:pic>
    </p:spTree>
    <p:extLst>
      <p:ext uri="{BB962C8B-B14F-4D97-AF65-F5344CB8AC3E}">
        <p14:creationId xmlns:p14="http://schemas.microsoft.com/office/powerpoint/2010/main" val="365921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(1.C.2)</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7458075" cy="4428445"/>
          </a:xfrm>
        </p:spPr>
        <p:txBody>
          <a:bodyPr anchor="t">
            <a:normAutofit fontScale="92500" lnSpcReduction="1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use and interpret maps.</a:t>
            </a:r>
          </a:p>
          <a:p>
            <a:pPr lvl="3" algn="just"/>
            <a:r>
              <a:rPr lang="en-US" sz="3200" dirty="0">
                <a:solidFill>
                  <a:schemeClr val="bg1">
                    <a:lumMod val="75000"/>
                  </a:schemeClr>
                </a:solidFill>
              </a:rPr>
              <a:t>Maps are used to represent and identify </a:t>
            </a:r>
            <a:r>
              <a:rPr lang="en-US" sz="3200" i="1" dirty="0">
                <a:solidFill>
                  <a:schemeClr val="bg1">
                    <a:lumMod val="75000"/>
                  </a:schemeClr>
                </a:solidFill>
              </a:rPr>
              <a:t>spatial patterns </a:t>
            </a:r>
            <a:r>
              <a:rPr lang="en-US" sz="3200" dirty="0">
                <a:solidFill>
                  <a:schemeClr val="bg1">
                    <a:lumMod val="75000"/>
                  </a:schemeClr>
                </a:solidFill>
              </a:rPr>
              <a:t>and processes at different scales</a:t>
            </a:r>
          </a:p>
          <a:p>
            <a:pPr lvl="3" algn="just"/>
            <a:r>
              <a:rPr lang="en-US" sz="3200" dirty="0">
                <a:solidFill>
                  <a:schemeClr val="tx1"/>
                </a:solidFill>
              </a:rPr>
              <a:t>Types of maps include reference maps and thematic maps</a:t>
            </a:r>
          </a:p>
          <a:p>
            <a:pPr lvl="3" algn="just"/>
            <a:r>
              <a:rPr lang="en-US" sz="3200" dirty="0">
                <a:solidFill>
                  <a:schemeClr val="bg1">
                    <a:lumMod val="75000"/>
                  </a:schemeClr>
                </a:solidFill>
              </a:rPr>
              <a:t>All map projections inevitably distort spatial relationships</a:t>
            </a:r>
          </a:p>
        </p:txBody>
      </p:sp>
      <p:pic>
        <p:nvPicPr>
          <p:cNvPr id="5" name="Picture 4">
            <a:extLst>
              <a:ext uri="{FF2B5EF4-FFF2-40B4-BE49-F238E27FC236}">
                <a16:creationId xmlns:a16="http://schemas.microsoft.com/office/drawing/2014/main" id="{9F93C00D-A295-4160-BEA4-DB9A8BA30D8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658225" y="2162175"/>
            <a:ext cx="2685014" cy="2224087"/>
          </a:xfrm>
          <a:prstGeom prst="rect">
            <a:avLst/>
          </a:prstGeom>
        </p:spPr>
      </p:pic>
      <p:pic>
        <p:nvPicPr>
          <p:cNvPr id="8" name="Picture 7">
            <a:extLst>
              <a:ext uri="{FF2B5EF4-FFF2-40B4-BE49-F238E27FC236}">
                <a16:creationId xmlns:a16="http://schemas.microsoft.com/office/drawing/2014/main" id="{8C8F6419-1BA8-46B7-923F-99A2F9F7E74B}"/>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8239125" y="4832481"/>
            <a:ext cx="3648075" cy="1595368"/>
          </a:xfrm>
          <a:prstGeom prst="rect">
            <a:avLst/>
          </a:prstGeom>
        </p:spPr>
      </p:pic>
    </p:spTree>
    <p:extLst>
      <p:ext uri="{BB962C8B-B14F-4D97-AF65-F5344CB8AC3E}">
        <p14:creationId xmlns:p14="http://schemas.microsoft.com/office/powerpoint/2010/main" val="3067851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reference and thematic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3678303"/>
          </a:xfrm>
        </p:spPr>
        <p:txBody>
          <a:bodyPr anchor="t">
            <a:normAutofit lnSpcReduction="10000"/>
          </a:bodyPr>
          <a:lstStyle/>
          <a:p>
            <a:pPr algn="just"/>
            <a:r>
              <a:rPr lang="en-US" sz="3600" b="1" dirty="0">
                <a:solidFill>
                  <a:srgbClr val="FF6600"/>
                </a:solidFill>
              </a:rPr>
              <a:t>Reference Maps</a:t>
            </a:r>
          </a:p>
          <a:p>
            <a:pPr lvl="2" algn="just"/>
            <a:r>
              <a:rPr lang="en-US" sz="3200" dirty="0">
                <a:solidFill>
                  <a:schemeClr val="tx1"/>
                </a:solidFill>
              </a:rPr>
              <a:t>Political – human-created boundaries (states, cities, etc.)</a:t>
            </a:r>
          </a:p>
          <a:p>
            <a:pPr lvl="2" algn="just"/>
            <a:r>
              <a:rPr lang="en-US" sz="3200" dirty="0">
                <a:solidFill>
                  <a:schemeClr val="tx1"/>
                </a:solidFill>
              </a:rPr>
              <a:t>Physical – natural features (mountains, rivers, deserts)</a:t>
            </a:r>
          </a:p>
          <a:p>
            <a:pPr lvl="2" algn="just"/>
            <a:r>
              <a:rPr lang="en-US" sz="3200" dirty="0">
                <a:solidFill>
                  <a:schemeClr val="tx1"/>
                </a:solidFill>
              </a:rPr>
              <a:t>Road – highways, streets, and alleys</a:t>
            </a:r>
          </a:p>
          <a:p>
            <a:pPr lvl="2" algn="just"/>
            <a:r>
              <a:rPr lang="en-US" sz="3200" dirty="0">
                <a:solidFill>
                  <a:schemeClr val="tx1"/>
                </a:solidFill>
              </a:rPr>
              <a:t>Plat – property lines and land ownership</a:t>
            </a:r>
          </a:p>
          <a:p>
            <a:pPr lvl="2" algn="just"/>
            <a:r>
              <a:rPr lang="en-US" sz="3200" dirty="0">
                <a:solidFill>
                  <a:schemeClr val="tx1"/>
                </a:solidFill>
              </a:rPr>
              <a:t>Locator – used in books and advertisements to support ad</a:t>
            </a:r>
          </a:p>
        </p:txBody>
      </p:sp>
    </p:spTree>
    <p:extLst>
      <p:ext uri="{BB962C8B-B14F-4D97-AF65-F5344CB8AC3E}">
        <p14:creationId xmlns:p14="http://schemas.microsoft.com/office/powerpoint/2010/main" val="1880092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reference and thematic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885645"/>
          </a:xfrm>
        </p:spPr>
        <p:txBody>
          <a:bodyPr anchor="t">
            <a:normAutofit/>
          </a:bodyPr>
          <a:lstStyle/>
          <a:p>
            <a:pPr algn="just"/>
            <a:r>
              <a:rPr lang="en-US" sz="3600" b="1" dirty="0">
                <a:solidFill>
                  <a:srgbClr val="FF6600"/>
                </a:solidFill>
              </a:rPr>
              <a:t>Thematic Maps</a:t>
            </a:r>
          </a:p>
          <a:p>
            <a:pPr lvl="2" algn="just"/>
            <a:r>
              <a:rPr lang="en-US" sz="3200" dirty="0">
                <a:solidFill>
                  <a:schemeClr val="tx1"/>
                </a:solidFill>
              </a:rPr>
              <a:t>Show spatial aspects of information or of a phenomenon</a:t>
            </a:r>
          </a:p>
          <a:p>
            <a:pPr lvl="2" algn="just"/>
            <a:r>
              <a:rPr lang="en-US" sz="3200" dirty="0">
                <a:solidFill>
                  <a:schemeClr val="tx1"/>
                </a:solidFill>
              </a:rPr>
              <a:t>Four common types</a:t>
            </a:r>
          </a:p>
          <a:p>
            <a:pPr lvl="4" algn="just"/>
            <a:r>
              <a:rPr lang="en-US" sz="3200" dirty="0">
                <a:solidFill>
                  <a:schemeClr val="tx1"/>
                </a:solidFill>
              </a:rPr>
              <a:t>Choropleth</a:t>
            </a:r>
          </a:p>
          <a:p>
            <a:pPr lvl="4" algn="just"/>
            <a:r>
              <a:rPr lang="en-US" sz="3200" dirty="0">
                <a:solidFill>
                  <a:schemeClr val="tx1"/>
                </a:solidFill>
              </a:rPr>
              <a:t>Dot distribution</a:t>
            </a:r>
          </a:p>
          <a:p>
            <a:pPr lvl="4" algn="just"/>
            <a:r>
              <a:rPr lang="en-US" sz="3200" dirty="0">
                <a:solidFill>
                  <a:schemeClr val="tx1"/>
                </a:solidFill>
              </a:rPr>
              <a:t>Graduated symbol</a:t>
            </a:r>
          </a:p>
          <a:p>
            <a:pPr lvl="4" algn="just"/>
            <a:r>
              <a:rPr lang="en-US" sz="3200" dirty="0">
                <a:solidFill>
                  <a:schemeClr val="tx1"/>
                </a:solidFill>
              </a:rPr>
              <a:t>Isoline </a:t>
            </a:r>
          </a:p>
        </p:txBody>
      </p:sp>
    </p:spTree>
    <p:extLst>
      <p:ext uri="{BB962C8B-B14F-4D97-AF65-F5344CB8AC3E}">
        <p14:creationId xmlns:p14="http://schemas.microsoft.com/office/powerpoint/2010/main" val="112430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–thematic: choropleth</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5553075" cy="4885645"/>
          </a:xfrm>
        </p:spPr>
        <p:txBody>
          <a:bodyPr anchor="t">
            <a:normAutofit/>
          </a:bodyPr>
          <a:lstStyle/>
          <a:p>
            <a:pPr algn="just"/>
            <a:r>
              <a:rPr lang="en-US" sz="3600" b="1" dirty="0">
                <a:solidFill>
                  <a:srgbClr val="FF6600"/>
                </a:solidFill>
              </a:rPr>
              <a:t>Choropleth</a:t>
            </a:r>
          </a:p>
          <a:p>
            <a:pPr lvl="2" algn="just"/>
            <a:r>
              <a:rPr lang="en-US" sz="3200" dirty="0">
                <a:solidFill>
                  <a:schemeClr val="tx1"/>
                </a:solidFill>
              </a:rPr>
              <a:t>Uses various colors, shades of one color, or patterns to show the location and distribution of spatial data</a:t>
            </a:r>
          </a:p>
        </p:txBody>
      </p:sp>
      <p:pic>
        <p:nvPicPr>
          <p:cNvPr id="1026" name="Picture 2" descr="Image result for choropleth map">
            <a:extLst>
              <a:ext uri="{FF2B5EF4-FFF2-40B4-BE49-F238E27FC236}">
                <a16:creationId xmlns:a16="http://schemas.microsoft.com/office/drawing/2014/main" id="{978D2421-7929-4E7F-972A-FB09E6D2D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975" y="1935155"/>
            <a:ext cx="6038850" cy="473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2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–thematic: Dot distribution</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180975" y="1972355"/>
            <a:ext cx="5553075" cy="4885645"/>
          </a:xfrm>
        </p:spPr>
        <p:txBody>
          <a:bodyPr anchor="t">
            <a:normAutofit/>
          </a:bodyPr>
          <a:lstStyle/>
          <a:p>
            <a:pPr algn="just"/>
            <a:r>
              <a:rPr lang="en-US" sz="3600" b="1" dirty="0">
                <a:solidFill>
                  <a:srgbClr val="FF6600"/>
                </a:solidFill>
              </a:rPr>
              <a:t>Dot Distribution</a:t>
            </a:r>
          </a:p>
          <a:p>
            <a:pPr lvl="2" algn="just"/>
            <a:r>
              <a:rPr lang="en-US" sz="3200" dirty="0">
                <a:solidFill>
                  <a:schemeClr val="tx1"/>
                </a:solidFill>
              </a:rPr>
              <a:t>Used to show the specific location and distribution of something across the territory of the map</a:t>
            </a:r>
          </a:p>
          <a:p>
            <a:pPr lvl="2" algn="just"/>
            <a:r>
              <a:rPr lang="en-US" sz="3200" dirty="0">
                <a:solidFill>
                  <a:schemeClr val="tx1"/>
                </a:solidFill>
              </a:rPr>
              <a:t>Each dot represents a specified quantity</a:t>
            </a:r>
          </a:p>
        </p:txBody>
      </p:sp>
      <p:pic>
        <p:nvPicPr>
          <p:cNvPr id="4" name="Picture 3">
            <a:extLst>
              <a:ext uri="{FF2B5EF4-FFF2-40B4-BE49-F238E27FC236}">
                <a16:creationId xmlns:a16="http://schemas.microsoft.com/office/drawing/2014/main" id="{98323491-9A0F-447E-8DA4-3CB1C75CCBDA}"/>
              </a:ext>
            </a:extLst>
          </p:cNvPr>
          <p:cNvPicPr>
            <a:picLocks noChangeAspect="1"/>
          </p:cNvPicPr>
          <p:nvPr/>
        </p:nvPicPr>
        <p:blipFill>
          <a:blip r:embed="rId2"/>
          <a:stretch>
            <a:fillRect/>
          </a:stretch>
        </p:blipFill>
        <p:spPr>
          <a:xfrm>
            <a:off x="5933294" y="1843862"/>
            <a:ext cx="5849132" cy="4918888"/>
          </a:xfrm>
          <a:prstGeom prst="rect">
            <a:avLst/>
          </a:prstGeom>
        </p:spPr>
      </p:pic>
    </p:spTree>
    <p:extLst>
      <p:ext uri="{BB962C8B-B14F-4D97-AF65-F5344CB8AC3E}">
        <p14:creationId xmlns:p14="http://schemas.microsoft.com/office/powerpoint/2010/main" val="1991645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–thematic: Graduated symbol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180975" y="1972355"/>
            <a:ext cx="5553075" cy="4885645"/>
          </a:xfrm>
        </p:spPr>
        <p:txBody>
          <a:bodyPr anchor="t">
            <a:normAutofit/>
          </a:bodyPr>
          <a:lstStyle/>
          <a:p>
            <a:pPr algn="just"/>
            <a:r>
              <a:rPr lang="en-US" sz="3600" b="1" dirty="0">
                <a:solidFill>
                  <a:srgbClr val="FF6600"/>
                </a:solidFill>
              </a:rPr>
              <a:t>Graduated Symbol</a:t>
            </a:r>
          </a:p>
          <a:p>
            <a:pPr lvl="2" algn="just"/>
            <a:r>
              <a:rPr lang="en-US" sz="3200" dirty="0">
                <a:solidFill>
                  <a:schemeClr val="tx1"/>
                </a:solidFill>
              </a:rPr>
              <a:t>Uses symbols of different sizes to indicate different amounts of something</a:t>
            </a:r>
          </a:p>
          <a:p>
            <a:pPr lvl="2" algn="just"/>
            <a:r>
              <a:rPr lang="en-US" sz="3200" dirty="0">
                <a:solidFill>
                  <a:schemeClr val="tx1"/>
                </a:solidFill>
              </a:rPr>
              <a:t>The map key determines the exact amount</a:t>
            </a:r>
          </a:p>
        </p:txBody>
      </p:sp>
      <p:pic>
        <p:nvPicPr>
          <p:cNvPr id="5" name="Picture 4">
            <a:extLst>
              <a:ext uri="{FF2B5EF4-FFF2-40B4-BE49-F238E27FC236}">
                <a16:creationId xmlns:a16="http://schemas.microsoft.com/office/drawing/2014/main" id="{FA1913CA-2C29-4298-9CDF-23F2603D1E1D}"/>
              </a:ext>
            </a:extLst>
          </p:cNvPr>
          <p:cNvPicPr>
            <a:picLocks noChangeAspect="1"/>
          </p:cNvPicPr>
          <p:nvPr/>
        </p:nvPicPr>
        <p:blipFill>
          <a:blip r:embed="rId2"/>
          <a:stretch>
            <a:fillRect/>
          </a:stretch>
        </p:blipFill>
        <p:spPr>
          <a:xfrm>
            <a:off x="5930547" y="2057399"/>
            <a:ext cx="5762492" cy="4448175"/>
          </a:xfrm>
          <a:prstGeom prst="rect">
            <a:avLst/>
          </a:prstGeom>
        </p:spPr>
      </p:pic>
    </p:spTree>
    <p:extLst>
      <p:ext uri="{BB962C8B-B14F-4D97-AF65-F5344CB8AC3E}">
        <p14:creationId xmlns:p14="http://schemas.microsoft.com/office/powerpoint/2010/main" val="4124485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–thematic: Isoline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180975" y="1972355"/>
            <a:ext cx="7248525" cy="4885645"/>
          </a:xfrm>
        </p:spPr>
        <p:txBody>
          <a:bodyPr anchor="t">
            <a:normAutofit/>
          </a:bodyPr>
          <a:lstStyle/>
          <a:p>
            <a:pPr algn="just"/>
            <a:r>
              <a:rPr lang="en-US" sz="3600" b="1" dirty="0">
                <a:solidFill>
                  <a:srgbClr val="FF6600"/>
                </a:solidFill>
              </a:rPr>
              <a:t>Isoline</a:t>
            </a:r>
          </a:p>
          <a:p>
            <a:pPr lvl="2" algn="just"/>
            <a:r>
              <a:rPr lang="en-US" sz="3200" dirty="0">
                <a:solidFill>
                  <a:schemeClr val="tx1"/>
                </a:solidFill>
              </a:rPr>
              <a:t>Uses lines that connect points of equal value to depict variations in the data across space</a:t>
            </a:r>
          </a:p>
          <a:p>
            <a:pPr lvl="2" algn="just"/>
            <a:r>
              <a:rPr lang="en-US" sz="3200" dirty="0">
                <a:solidFill>
                  <a:schemeClr val="tx1"/>
                </a:solidFill>
              </a:rPr>
              <a:t>Where lines are close together, change is rapid</a:t>
            </a:r>
          </a:p>
          <a:p>
            <a:pPr lvl="2" algn="just"/>
            <a:r>
              <a:rPr lang="en-US" sz="3200" dirty="0">
                <a:solidFill>
                  <a:schemeClr val="tx1"/>
                </a:solidFill>
              </a:rPr>
              <a:t>Most common type: </a:t>
            </a:r>
            <a:r>
              <a:rPr lang="en-US" sz="3200" b="1" dirty="0">
                <a:solidFill>
                  <a:schemeClr val="tx1"/>
                </a:solidFill>
              </a:rPr>
              <a:t>topographic map </a:t>
            </a:r>
          </a:p>
        </p:txBody>
      </p:sp>
      <p:pic>
        <p:nvPicPr>
          <p:cNvPr id="4" name="Picture 3">
            <a:extLst>
              <a:ext uri="{FF2B5EF4-FFF2-40B4-BE49-F238E27FC236}">
                <a16:creationId xmlns:a16="http://schemas.microsoft.com/office/drawing/2014/main" id="{8C12D886-5A79-4463-B7FE-2E774BC3F4B8}"/>
              </a:ext>
            </a:extLst>
          </p:cNvPr>
          <p:cNvPicPr>
            <a:picLocks noChangeAspect="1"/>
          </p:cNvPicPr>
          <p:nvPr/>
        </p:nvPicPr>
        <p:blipFill>
          <a:blip r:embed="rId2"/>
          <a:stretch>
            <a:fillRect/>
          </a:stretch>
        </p:blipFill>
        <p:spPr>
          <a:xfrm>
            <a:off x="7911230" y="1972355"/>
            <a:ext cx="3480670" cy="4738744"/>
          </a:xfrm>
          <a:prstGeom prst="rect">
            <a:avLst/>
          </a:prstGeom>
          <a:ln>
            <a:solidFill>
              <a:schemeClr val="tx1"/>
            </a:solidFill>
          </a:ln>
        </p:spPr>
      </p:pic>
    </p:spTree>
    <p:extLst>
      <p:ext uri="{BB962C8B-B14F-4D97-AF65-F5344CB8AC3E}">
        <p14:creationId xmlns:p14="http://schemas.microsoft.com/office/powerpoint/2010/main" val="3721183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–thematic: Isoline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180976" y="1972355"/>
            <a:ext cx="5600700" cy="4885645"/>
          </a:xfrm>
        </p:spPr>
        <p:txBody>
          <a:bodyPr anchor="t">
            <a:normAutofit/>
          </a:bodyPr>
          <a:lstStyle/>
          <a:p>
            <a:pPr algn="just"/>
            <a:r>
              <a:rPr lang="en-US" sz="3600" b="1" dirty="0">
                <a:solidFill>
                  <a:srgbClr val="FF6600"/>
                </a:solidFill>
              </a:rPr>
              <a:t>Topographic</a:t>
            </a:r>
          </a:p>
          <a:p>
            <a:pPr lvl="2" algn="just"/>
            <a:r>
              <a:rPr lang="en-US" sz="3200" dirty="0">
                <a:solidFill>
                  <a:schemeClr val="tx1"/>
                </a:solidFill>
              </a:rPr>
              <a:t>Popular among hikers</a:t>
            </a:r>
          </a:p>
          <a:p>
            <a:pPr lvl="2" algn="just"/>
            <a:r>
              <a:rPr lang="en-US" sz="3200" dirty="0">
                <a:solidFill>
                  <a:schemeClr val="tx1"/>
                </a:solidFill>
              </a:rPr>
              <a:t>Points of equal elevation are connected creating contours that depict surface features</a:t>
            </a:r>
          </a:p>
        </p:txBody>
      </p:sp>
      <p:pic>
        <p:nvPicPr>
          <p:cNvPr id="2050" name="Picture 2" descr="Image result for topographic map">
            <a:extLst>
              <a:ext uri="{FF2B5EF4-FFF2-40B4-BE49-F238E27FC236}">
                <a16:creationId xmlns:a16="http://schemas.microsoft.com/office/drawing/2014/main" id="{1351A95A-D587-4619-8F07-B28A575E1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6891" y="1972355"/>
            <a:ext cx="5826010" cy="47046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81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Cartograms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180975" y="1972355"/>
            <a:ext cx="11429833" cy="4885645"/>
          </a:xfrm>
        </p:spPr>
        <p:txBody>
          <a:bodyPr anchor="t">
            <a:normAutofit/>
          </a:bodyPr>
          <a:lstStyle/>
          <a:p>
            <a:pPr algn="just"/>
            <a:r>
              <a:rPr lang="en-US" sz="3600" b="1" dirty="0">
                <a:solidFill>
                  <a:srgbClr val="FF6600"/>
                </a:solidFill>
              </a:rPr>
              <a:t>Cartograms</a:t>
            </a:r>
          </a:p>
          <a:p>
            <a:pPr lvl="2" algn="just"/>
            <a:r>
              <a:rPr lang="en-US" sz="3200" dirty="0">
                <a:solidFill>
                  <a:schemeClr val="tx1"/>
                </a:solidFill>
              </a:rPr>
              <a:t>Sizes of countries are shown according to some specific statistic</a:t>
            </a:r>
          </a:p>
          <a:p>
            <a:pPr lvl="2" algn="just"/>
            <a:r>
              <a:rPr lang="en-US" sz="3200" dirty="0">
                <a:solidFill>
                  <a:schemeClr val="tx1"/>
                </a:solidFill>
              </a:rPr>
              <a:t>Useful because they allow data to be compared, like a graph, and distance and distribution are also visible, like on a traditional map.</a:t>
            </a:r>
          </a:p>
        </p:txBody>
      </p:sp>
    </p:spTree>
    <p:extLst>
      <p:ext uri="{BB962C8B-B14F-4D97-AF65-F5344CB8AC3E}">
        <p14:creationId xmlns:p14="http://schemas.microsoft.com/office/powerpoint/2010/main" val="417670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(1.C)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3" y="2095417"/>
            <a:ext cx="11029615" cy="3974341"/>
          </a:xfrm>
        </p:spPr>
        <p:txBody>
          <a:bodyPr anchor="t">
            <a:normAutofit/>
          </a:bodyPr>
          <a:lstStyle/>
          <a:p>
            <a:r>
              <a:rPr lang="en-US" sz="3200" dirty="0">
                <a:solidFill>
                  <a:schemeClr val="tx1"/>
                </a:solidFill>
              </a:rPr>
              <a:t>By the end of this section, you will </a:t>
            </a:r>
            <a:r>
              <a:rPr lang="en-US" sz="3200" i="1" dirty="0">
                <a:solidFill>
                  <a:schemeClr val="tx1"/>
                </a:solidFill>
              </a:rPr>
              <a:t>understand</a:t>
            </a:r>
            <a:r>
              <a:rPr lang="en-US" sz="3200" dirty="0">
                <a:solidFill>
                  <a:schemeClr val="tx1"/>
                </a:solidFill>
              </a:rPr>
              <a:t> that </a:t>
            </a:r>
            <a:r>
              <a:rPr lang="en-US" sz="3200" b="1" dirty="0">
                <a:solidFill>
                  <a:schemeClr val="tx1"/>
                </a:solidFill>
              </a:rPr>
              <a:t>geographical </a:t>
            </a:r>
            <a:r>
              <a:rPr lang="en-US" sz="3200" b="1" dirty="0">
                <a:solidFill>
                  <a:srgbClr val="FF0000"/>
                </a:solidFill>
              </a:rPr>
              <a:t>skills</a:t>
            </a:r>
            <a:r>
              <a:rPr lang="en-US" sz="3200" b="1" dirty="0">
                <a:solidFill>
                  <a:schemeClr val="tx1"/>
                </a:solidFill>
              </a:rPr>
              <a:t> provide a foundation for analyzing world patterns and processes.</a:t>
            </a:r>
            <a:endParaRPr lang="en-US" sz="3200" dirty="0">
              <a:solidFill>
                <a:schemeClr val="tx1"/>
              </a:solidFill>
            </a:endParaRPr>
          </a:p>
        </p:txBody>
      </p:sp>
      <p:pic>
        <p:nvPicPr>
          <p:cNvPr id="4" name="Picture 3" descr="A picture containing clipart&#10;&#10;Description generated with very high confidence">
            <a:extLst>
              <a:ext uri="{FF2B5EF4-FFF2-40B4-BE49-F238E27FC236}">
                <a16:creationId xmlns:a16="http://schemas.microsoft.com/office/drawing/2014/main" id="{FA0FC7E1-09F3-4908-B4CD-D881D9CA5A92}"/>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381429" y="3838576"/>
            <a:ext cx="3639121" cy="2511206"/>
          </a:xfrm>
          <a:prstGeom prst="rect">
            <a:avLst/>
          </a:prstGeom>
        </p:spPr>
      </p:pic>
    </p:spTree>
    <p:extLst>
      <p:ext uri="{BB962C8B-B14F-4D97-AF65-F5344CB8AC3E}">
        <p14:creationId xmlns:p14="http://schemas.microsoft.com/office/powerpoint/2010/main" val="94412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Cartograms</a:t>
            </a:r>
          </a:p>
        </p:txBody>
      </p:sp>
      <p:pic>
        <p:nvPicPr>
          <p:cNvPr id="7" name="Picture 3" descr="TCL_12e_Figure_03_03_L">
            <a:extLst>
              <a:ext uri="{FF2B5EF4-FFF2-40B4-BE49-F238E27FC236}">
                <a16:creationId xmlns:a16="http://schemas.microsoft.com/office/drawing/2014/main" id="{773A4A46-4C7B-48D5-87B8-61925B42A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822" y="1895475"/>
            <a:ext cx="9772356" cy="4962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499578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Cartograms</a:t>
            </a:r>
          </a:p>
        </p:txBody>
      </p:sp>
      <p:pic>
        <p:nvPicPr>
          <p:cNvPr id="4" name="Picture 3" descr="TCL_12e_Figure_03_02_L">
            <a:extLst>
              <a:ext uri="{FF2B5EF4-FFF2-40B4-BE49-F238E27FC236}">
                <a16:creationId xmlns:a16="http://schemas.microsoft.com/office/drawing/2014/main" id="{DBED6211-99B1-47DF-82DD-54CA2939C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422" y="1904999"/>
            <a:ext cx="10549156" cy="4791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1602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(1.C.2)</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7458075" cy="4428445"/>
          </a:xfrm>
        </p:spPr>
        <p:txBody>
          <a:bodyPr anchor="t">
            <a:normAutofit fontScale="92500" lnSpcReduction="1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use and interpret maps.</a:t>
            </a:r>
          </a:p>
          <a:p>
            <a:pPr lvl="3" algn="just"/>
            <a:r>
              <a:rPr lang="en-US" sz="3200" dirty="0">
                <a:solidFill>
                  <a:schemeClr val="bg1">
                    <a:lumMod val="75000"/>
                  </a:schemeClr>
                </a:solidFill>
              </a:rPr>
              <a:t>Maps are used to represent and identify </a:t>
            </a:r>
            <a:r>
              <a:rPr lang="en-US" sz="3200" i="1" dirty="0">
                <a:solidFill>
                  <a:schemeClr val="bg1">
                    <a:lumMod val="75000"/>
                  </a:schemeClr>
                </a:solidFill>
              </a:rPr>
              <a:t>spatial patterns </a:t>
            </a:r>
            <a:r>
              <a:rPr lang="en-US" sz="3200" dirty="0">
                <a:solidFill>
                  <a:schemeClr val="bg1">
                    <a:lumMod val="75000"/>
                  </a:schemeClr>
                </a:solidFill>
              </a:rPr>
              <a:t>and processes at different scales</a:t>
            </a:r>
          </a:p>
          <a:p>
            <a:pPr lvl="3" algn="just"/>
            <a:r>
              <a:rPr lang="en-US" sz="3200" dirty="0">
                <a:solidFill>
                  <a:schemeClr val="bg1">
                    <a:lumMod val="75000"/>
                  </a:schemeClr>
                </a:solidFill>
              </a:rPr>
              <a:t>Types of maps include reference maps and thematic maps</a:t>
            </a:r>
          </a:p>
          <a:p>
            <a:pPr lvl="3" algn="just"/>
            <a:r>
              <a:rPr lang="en-US" sz="3200" dirty="0">
                <a:solidFill>
                  <a:schemeClr val="tx1"/>
                </a:solidFill>
              </a:rPr>
              <a:t>All map projections inevitably distort spatial relationships</a:t>
            </a:r>
          </a:p>
        </p:txBody>
      </p:sp>
      <p:pic>
        <p:nvPicPr>
          <p:cNvPr id="5" name="Picture 4">
            <a:extLst>
              <a:ext uri="{FF2B5EF4-FFF2-40B4-BE49-F238E27FC236}">
                <a16:creationId xmlns:a16="http://schemas.microsoft.com/office/drawing/2014/main" id="{9F93C00D-A295-4160-BEA4-DB9A8BA30D8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658225" y="2162175"/>
            <a:ext cx="2685014" cy="2224087"/>
          </a:xfrm>
          <a:prstGeom prst="rect">
            <a:avLst/>
          </a:prstGeom>
        </p:spPr>
      </p:pic>
      <p:pic>
        <p:nvPicPr>
          <p:cNvPr id="8" name="Picture 7">
            <a:extLst>
              <a:ext uri="{FF2B5EF4-FFF2-40B4-BE49-F238E27FC236}">
                <a16:creationId xmlns:a16="http://schemas.microsoft.com/office/drawing/2014/main" id="{8C8F6419-1BA8-46B7-923F-99A2F9F7E74B}"/>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8239125" y="4832481"/>
            <a:ext cx="3648075" cy="1595368"/>
          </a:xfrm>
          <a:prstGeom prst="rect">
            <a:avLst/>
          </a:prstGeom>
        </p:spPr>
      </p:pic>
    </p:spTree>
    <p:extLst>
      <p:ext uri="{BB962C8B-B14F-4D97-AF65-F5344CB8AC3E}">
        <p14:creationId xmlns:p14="http://schemas.microsoft.com/office/powerpoint/2010/main" val="3246464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Projections</a:t>
            </a:r>
          </a:p>
        </p:txBody>
      </p:sp>
      <p:sp>
        <p:nvSpPr>
          <p:cNvPr id="5" name="Content Placeholder 2">
            <a:extLst>
              <a:ext uri="{FF2B5EF4-FFF2-40B4-BE49-F238E27FC236}">
                <a16:creationId xmlns:a16="http://schemas.microsoft.com/office/drawing/2014/main" id="{267873DE-D2F9-40A4-8B91-A7BD34B9190C}"/>
              </a:ext>
            </a:extLst>
          </p:cNvPr>
          <p:cNvSpPr>
            <a:spLocks noGrp="1"/>
          </p:cNvSpPr>
          <p:nvPr>
            <p:ph idx="1"/>
          </p:nvPr>
        </p:nvSpPr>
        <p:spPr>
          <a:xfrm>
            <a:off x="381083" y="1972355"/>
            <a:ext cx="11429833" cy="4885645"/>
          </a:xfrm>
        </p:spPr>
        <p:txBody>
          <a:bodyPr anchor="t">
            <a:normAutofit/>
          </a:bodyPr>
          <a:lstStyle/>
          <a:p>
            <a:pPr algn="just"/>
            <a:r>
              <a:rPr lang="en-US" sz="3600" dirty="0">
                <a:solidFill>
                  <a:schemeClr val="tx1"/>
                </a:solidFill>
              </a:rPr>
              <a:t>We know that the earth is round and maps are flat</a:t>
            </a:r>
          </a:p>
          <a:p>
            <a:pPr algn="just"/>
            <a:r>
              <a:rPr lang="en-US" sz="3600" dirty="0">
                <a:solidFill>
                  <a:schemeClr val="tx1"/>
                </a:solidFill>
              </a:rPr>
              <a:t>Therefore, </a:t>
            </a:r>
            <a:r>
              <a:rPr lang="en-US" sz="3600" b="1" dirty="0">
                <a:solidFill>
                  <a:schemeClr val="tx1"/>
                </a:solidFill>
              </a:rPr>
              <a:t>all maps distort some aspect of reality </a:t>
            </a:r>
            <a:r>
              <a:rPr lang="en-US" sz="3600" dirty="0">
                <a:solidFill>
                  <a:schemeClr val="tx1"/>
                </a:solidFill>
              </a:rPr>
              <a:t>(SADD – shape, area, distance, or direction)</a:t>
            </a:r>
          </a:p>
          <a:p>
            <a:pPr algn="just"/>
            <a:r>
              <a:rPr lang="en-US" sz="3600" dirty="0">
                <a:solidFill>
                  <a:schemeClr val="tx1"/>
                </a:solidFill>
              </a:rPr>
              <a:t>The process of showing a curved surface on a flat surface is done using a </a:t>
            </a:r>
            <a:r>
              <a:rPr lang="en-US" sz="3600" b="1" dirty="0">
                <a:solidFill>
                  <a:schemeClr val="tx1"/>
                </a:solidFill>
              </a:rPr>
              <a:t>map projection</a:t>
            </a:r>
          </a:p>
          <a:p>
            <a:pPr algn="just"/>
            <a:r>
              <a:rPr lang="en-US" sz="3600" dirty="0">
                <a:solidFill>
                  <a:schemeClr val="tx1"/>
                </a:solidFill>
              </a:rPr>
              <a:t>There are 5 projections you need to know…</a:t>
            </a:r>
          </a:p>
          <a:p>
            <a:pPr algn="just"/>
            <a:endParaRPr lang="en-US" sz="3600" dirty="0">
              <a:solidFill>
                <a:schemeClr val="tx1"/>
              </a:solidFill>
            </a:endParaRPr>
          </a:p>
        </p:txBody>
      </p:sp>
    </p:spTree>
    <p:extLst>
      <p:ext uri="{BB962C8B-B14F-4D97-AF65-F5344CB8AC3E}">
        <p14:creationId xmlns:p14="http://schemas.microsoft.com/office/powerpoint/2010/main" val="2325255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Projections - </a:t>
            </a:r>
            <a:r>
              <a:rPr lang="en-US" sz="4400" dirty="0" err="1"/>
              <a:t>mercator</a:t>
            </a:r>
            <a:endParaRPr lang="en-US" sz="4400" dirty="0"/>
          </a:p>
        </p:txBody>
      </p:sp>
      <p:sp>
        <p:nvSpPr>
          <p:cNvPr id="5" name="Content Placeholder 2">
            <a:extLst>
              <a:ext uri="{FF2B5EF4-FFF2-40B4-BE49-F238E27FC236}">
                <a16:creationId xmlns:a16="http://schemas.microsoft.com/office/drawing/2014/main" id="{267873DE-D2F9-40A4-8B91-A7BD34B9190C}"/>
              </a:ext>
            </a:extLst>
          </p:cNvPr>
          <p:cNvSpPr>
            <a:spLocks noGrp="1"/>
          </p:cNvSpPr>
          <p:nvPr>
            <p:ph idx="1"/>
          </p:nvPr>
        </p:nvSpPr>
        <p:spPr>
          <a:xfrm>
            <a:off x="381084" y="1972355"/>
            <a:ext cx="6334042" cy="4885645"/>
          </a:xfrm>
        </p:spPr>
        <p:txBody>
          <a:bodyPr anchor="t">
            <a:normAutofit fontScale="92500"/>
          </a:bodyPr>
          <a:lstStyle/>
          <a:p>
            <a:pPr algn="just"/>
            <a:r>
              <a:rPr lang="en-US" sz="3600" b="1" dirty="0">
                <a:solidFill>
                  <a:schemeClr val="tx1"/>
                </a:solidFill>
              </a:rPr>
              <a:t>Purpose</a:t>
            </a:r>
            <a:r>
              <a:rPr lang="en-US" sz="3600" dirty="0">
                <a:solidFill>
                  <a:schemeClr val="tx1"/>
                </a:solidFill>
              </a:rPr>
              <a:t> – navigation</a:t>
            </a:r>
          </a:p>
          <a:p>
            <a:pPr algn="just"/>
            <a:r>
              <a:rPr lang="en-US" sz="3600" b="1" dirty="0">
                <a:solidFill>
                  <a:schemeClr val="tx1"/>
                </a:solidFill>
              </a:rPr>
              <a:t>Strengths</a:t>
            </a:r>
            <a:r>
              <a:rPr lang="en-US" sz="3600" dirty="0">
                <a:solidFill>
                  <a:schemeClr val="tx1"/>
                </a:solidFill>
              </a:rPr>
              <a:t> – directions are accurate; lines of latitude and longitude meet at right angles</a:t>
            </a:r>
          </a:p>
          <a:p>
            <a:pPr algn="just"/>
            <a:r>
              <a:rPr lang="en-US" sz="3600" b="1" dirty="0">
                <a:solidFill>
                  <a:schemeClr val="tx1"/>
                </a:solidFill>
              </a:rPr>
              <a:t>Distortion</a:t>
            </a:r>
            <a:r>
              <a:rPr lang="en-US" sz="3600" dirty="0">
                <a:solidFill>
                  <a:schemeClr val="tx1"/>
                </a:solidFill>
              </a:rPr>
              <a:t> – distance between lines of longitude appear consistent; land masses near the poles appear large.</a:t>
            </a:r>
          </a:p>
        </p:txBody>
      </p:sp>
      <p:pic>
        <p:nvPicPr>
          <p:cNvPr id="6" name="Picture 5" descr="TCL_12e_Figure_01_13c_L">
            <a:extLst>
              <a:ext uri="{FF2B5EF4-FFF2-40B4-BE49-F238E27FC236}">
                <a16:creationId xmlns:a16="http://schemas.microsoft.com/office/drawing/2014/main" id="{7A3D8CBE-03E2-44CD-8E2B-8E0C702B17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77"/>
          <a:stretch/>
        </p:blipFill>
        <p:spPr bwMode="auto">
          <a:xfrm>
            <a:off x="7112794" y="1972355"/>
            <a:ext cx="4669631" cy="4705731"/>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21209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Projections - Peters</a:t>
            </a:r>
          </a:p>
        </p:txBody>
      </p:sp>
      <p:sp>
        <p:nvSpPr>
          <p:cNvPr id="5" name="Content Placeholder 2">
            <a:extLst>
              <a:ext uri="{FF2B5EF4-FFF2-40B4-BE49-F238E27FC236}">
                <a16:creationId xmlns:a16="http://schemas.microsoft.com/office/drawing/2014/main" id="{267873DE-D2F9-40A4-8B91-A7BD34B9190C}"/>
              </a:ext>
            </a:extLst>
          </p:cNvPr>
          <p:cNvSpPr>
            <a:spLocks noGrp="1"/>
          </p:cNvSpPr>
          <p:nvPr>
            <p:ph idx="1"/>
          </p:nvPr>
        </p:nvSpPr>
        <p:spPr>
          <a:xfrm>
            <a:off x="381084" y="1896155"/>
            <a:ext cx="5486316" cy="4885645"/>
          </a:xfrm>
        </p:spPr>
        <p:txBody>
          <a:bodyPr anchor="t">
            <a:normAutofit/>
          </a:bodyPr>
          <a:lstStyle/>
          <a:p>
            <a:r>
              <a:rPr lang="en-US" sz="3600" b="1" dirty="0">
                <a:solidFill>
                  <a:schemeClr val="tx1"/>
                </a:solidFill>
              </a:rPr>
              <a:t>Purpose</a:t>
            </a:r>
            <a:r>
              <a:rPr lang="en-US" sz="3600" dirty="0">
                <a:solidFill>
                  <a:schemeClr val="tx1"/>
                </a:solidFill>
              </a:rPr>
              <a:t> – spatial distributions related to area</a:t>
            </a:r>
          </a:p>
          <a:p>
            <a:r>
              <a:rPr lang="en-US" sz="3600" b="1" dirty="0">
                <a:solidFill>
                  <a:schemeClr val="tx1"/>
                </a:solidFill>
              </a:rPr>
              <a:t>Strengths</a:t>
            </a:r>
            <a:r>
              <a:rPr lang="en-US" sz="3600" dirty="0">
                <a:solidFill>
                  <a:schemeClr val="tx1"/>
                </a:solidFill>
              </a:rPr>
              <a:t> – sizes of land masses are accurate</a:t>
            </a:r>
          </a:p>
          <a:p>
            <a:r>
              <a:rPr lang="en-US" sz="3600" b="1" dirty="0">
                <a:solidFill>
                  <a:schemeClr val="tx1"/>
                </a:solidFill>
              </a:rPr>
              <a:t>Distortion</a:t>
            </a:r>
            <a:r>
              <a:rPr lang="en-US" sz="3600" dirty="0">
                <a:solidFill>
                  <a:schemeClr val="tx1"/>
                </a:solidFill>
              </a:rPr>
              <a:t> – shapes are inaccurate, especially near the poles</a:t>
            </a:r>
          </a:p>
        </p:txBody>
      </p:sp>
      <p:pic>
        <p:nvPicPr>
          <p:cNvPr id="9218" name="Picture 2" descr="Image result for peters map projection">
            <a:extLst>
              <a:ext uri="{FF2B5EF4-FFF2-40B4-BE49-F238E27FC236}">
                <a16:creationId xmlns:a16="http://schemas.microsoft.com/office/drawing/2014/main" id="{009F1D0E-8521-4E27-B704-0D932D1C1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425728"/>
            <a:ext cx="5993074" cy="382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58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Projections – Peters over </a:t>
            </a:r>
            <a:r>
              <a:rPr lang="en-US" sz="4400" dirty="0" err="1"/>
              <a:t>mercator</a:t>
            </a:r>
            <a:endParaRPr lang="en-US" sz="4400" dirty="0"/>
          </a:p>
        </p:txBody>
      </p:sp>
      <p:pic>
        <p:nvPicPr>
          <p:cNvPr id="8194" name="Picture 2" descr="Image result for peters map projection">
            <a:extLst>
              <a:ext uri="{FF2B5EF4-FFF2-40B4-BE49-F238E27FC236}">
                <a16:creationId xmlns:a16="http://schemas.microsoft.com/office/drawing/2014/main" id="{4DA10CE4-B9FC-4B09-B51D-D797977DC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62" y="1985963"/>
            <a:ext cx="7229475"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472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Projections - </a:t>
            </a:r>
            <a:r>
              <a:rPr lang="en-US" sz="4400" dirty="0" err="1"/>
              <a:t>COnic</a:t>
            </a:r>
            <a:endParaRPr lang="en-US" sz="4400" dirty="0"/>
          </a:p>
        </p:txBody>
      </p:sp>
      <p:sp>
        <p:nvSpPr>
          <p:cNvPr id="5" name="Content Placeholder 2">
            <a:extLst>
              <a:ext uri="{FF2B5EF4-FFF2-40B4-BE49-F238E27FC236}">
                <a16:creationId xmlns:a16="http://schemas.microsoft.com/office/drawing/2014/main" id="{267873DE-D2F9-40A4-8B91-A7BD34B9190C}"/>
              </a:ext>
            </a:extLst>
          </p:cNvPr>
          <p:cNvSpPr>
            <a:spLocks noGrp="1"/>
          </p:cNvSpPr>
          <p:nvPr>
            <p:ph idx="1"/>
          </p:nvPr>
        </p:nvSpPr>
        <p:spPr>
          <a:xfrm>
            <a:off x="381084" y="1896155"/>
            <a:ext cx="5486316" cy="5161870"/>
          </a:xfrm>
        </p:spPr>
        <p:txBody>
          <a:bodyPr anchor="t">
            <a:normAutofit fontScale="92500" lnSpcReduction="10000"/>
          </a:bodyPr>
          <a:lstStyle/>
          <a:p>
            <a:r>
              <a:rPr lang="en-US" sz="3600" b="1" dirty="0">
                <a:solidFill>
                  <a:schemeClr val="tx1"/>
                </a:solidFill>
              </a:rPr>
              <a:t>Purpose</a:t>
            </a:r>
            <a:r>
              <a:rPr lang="en-US" sz="3600" dirty="0">
                <a:solidFill>
                  <a:schemeClr val="tx1"/>
                </a:solidFill>
              </a:rPr>
              <a:t> – general use in midlatitude countries</a:t>
            </a:r>
          </a:p>
          <a:p>
            <a:r>
              <a:rPr lang="en-US" sz="3600" b="1" dirty="0">
                <a:solidFill>
                  <a:schemeClr val="tx1"/>
                </a:solidFill>
              </a:rPr>
              <a:t>Strengths</a:t>
            </a:r>
            <a:r>
              <a:rPr lang="en-US" sz="3600" dirty="0">
                <a:solidFill>
                  <a:schemeClr val="tx1"/>
                </a:solidFill>
              </a:rPr>
              <a:t> – lines of longitude converge; lines of latitude are curved; size and shape are close to reality</a:t>
            </a:r>
          </a:p>
          <a:p>
            <a:r>
              <a:rPr lang="en-US" sz="3600" b="1" dirty="0">
                <a:solidFill>
                  <a:schemeClr val="tx1"/>
                </a:solidFill>
              </a:rPr>
              <a:t>Distortion</a:t>
            </a:r>
            <a:r>
              <a:rPr lang="en-US" sz="3600" dirty="0">
                <a:solidFill>
                  <a:schemeClr val="tx1"/>
                </a:solidFill>
              </a:rPr>
              <a:t> – directions are not constant; longitude lines converge at one pole</a:t>
            </a:r>
          </a:p>
        </p:txBody>
      </p:sp>
      <p:pic>
        <p:nvPicPr>
          <p:cNvPr id="13314" name="Picture 2" descr="Image result for conic map projection">
            <a:extLst>
              <a:ext uri="{FF2B5EF4-FFF2-40B4-BE49-F238E27FC236}">
                <a16:creationId xmlns:a16="http://schemas.microsoft.com/office/drawing/2014/main" id="{705D2449-2459-4C37-9D49-FD2D50D0D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50286"/>
            <a:ext cx="5781675" cy="362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248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Projections – Goode-homolosine</a:t>
            </a:r>
          </a:p>
        </p:txBody>
      </p:sp>
      <p:sp>
        <p:nvSpPr>
          <p:cNvPr id="5" name="Content Placeholder 2">
            <a:extLst>
              <a:ext uri="{FF2B5EF4-FFF2-40B4-BE49-F238E27FC236}">
                <a16:creationId xmlns:a16="http://schemas.microsoft.com/office/drawing/2014/main" id="{267873DE-D2F9-40A4-8B91-A7BD34B9190C}"/>
              </a:ext>
            </a:extLst>
          </p:cNvPr>
          <p:cNvSpPr>
            <a:spLocks noGrp="1"/>
          </p:cNvSpPr>
          <p:nvPr>
            <p:ph idx="1"/>
          </p:nvPr>
        </p:nvSpPr>
        <p:spPr>
          <a:xfrm>
            <a:off x="381084" y="1896155"/>
            <a:ext cx="5486316" cy="5161870"/>
          </a:xfrm>
        </p:spPr>
        <p:txBody>
          <a:bodyPr anchor="t">
            <a:normAutofit/>
          </a:bodyPr>
          <a:lstStyle/>
          <a:p>
            <a:r>
              <a:rPr lang="en-US" sz="3600" b="1" dirty="0">
                <a:solidFill>
                  <a:schemeClr val="tx1"/>
                </a:solidFill>
              </a:rPr>
              <a:t>Purpose</a:t>
            </a:r>
            <a:r>
              <a:rPr lang="en-US" sz="3600" dirty="0">
                <a:solidFill>
                  <a:schemeClr val="tx1"/>
                </a:solidFill>
              </a:rPr>
              <a:t> – spatial distribution</a:t>
            </a:r>
          </a:p>
          <a:p>
            <a:r>
              <a:rPr lang="en-US" sz="3600" b="1" dirty="0">
                <a:solidFill>
                  <a:schemeClr val="tx1"/>
                </a:solidFill>
              </a:rPr>
              <a:t>Strengths</a:t>
            </a:r>
            <a:r>
              <a:rPr lang="en-US" sz="3600" dirty="0">
                <a:solidFill>
                  <a:schemeClr val="tx1"/>
                </a:solidFill>
              </a:rPr>
              <a:t> – area and shape are preserved</a:t>
            </a:r>
          </a:p>
          <a:p>
            <a:r>
              <a:rPr lang="en-US" sz="3600" b="1" dirty="0">
                <a:solidFill>
                  <a:schemeClr val="tx1"/>
                </a:solidFill>
              </a:rPr>
              <a:t>Distortion</a:t>
            </a:r>
            <a:r>
              <a:rPr lang="en-US" sz="3600" dirty="0">
                <a:solidFill>
                  <a:schemeClr val="tx1"/>
                </a:solidFill>
              </a:rPr>
              <a:t> – interrupts the oceans</a:t>
            </a:r>
          </a:p>
        </p:txBody>
      </p:sp>
      <p:pic>
        <p:nvPicPr>
          <p:cNvPr id="6" name="Picture 5" descr="TCL_12e_Figure_01_13a_L">
            <a:extLst>
              <a:ext uri="{FF2B5EF4-FFF2-40B4-BE49-F238E27FC236}">
                <a16:creationId xmlns:a16="http://schemas.microsoft.com/office/drawing/2014/main" id="{073AE367-6B9F-4E41-A141-659014715D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15"/>
          <a:stretch/>
        </p:blipFill>
        <p:spPr bwMode="auto">
          <a:xfrm>
            <a:off x="5312617" y="2063770"/>
            <a:ext cx="6641257" cy="2955905"/>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06991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Projections – Robinson</a:t>
            </a:r>
          </a:p>
        </p:txBody>
      </p:sp>
      <p:sp>
        <p:nvSpPr>
          <p:cNvPr id="5" name="Content Placeholder 2">
            <a:extLst>
              <a:ext uri="{FF2B5EF4-FFF2-40B4-BE49-F238E27FC236}">
                <a16:creationId xmlns:a16="http://schemas.microsoft.com/office/drawing/2014/main" id="{267873DE-D2F9-40A4-8B91-A7BD34B9190C}"/>
              </a:ext>
            </a:extLst>
          </p:cNvPr>
          <p:cNvSpPr>
            <a:spLocks noGrp="1"/>
          </p:cNvSpPr>
          <p:nvPr>
            <p:ph idx="1"/>
          </p:nvPr>
        </p:nvSpPr>
        <p:spPr>
          <a:xfrm>
            <a:off x="381084" y="1896155"/>
            <a:ext cx="5486316" cy="5161870"/>
          </a:xfrm>
        </p:spPr>
        <p:txBody>
          <a:bodyPr anchor="t">
            <a:normAutofit/>
          </a:bodyPr>
          <a:lstStyle/>
          <a:p>
            <a:r>
              <a:rPr lang="en-US" sz="3600" b="1" dirty="0">
                <a:solidFill>
                  <a:schemeClr val="tx1"/>
                </a:solidFill>
              </a:rPr>
              <a:t>Strengths</a:t>
            </a:r>
            <a:r>
              <a:rPr lang="en-US" sz="3600" dirty="0">
                <a:solidFill>
                  <a:schemeClr val="tx1"/>
                </a:solidFill>
              </a:rPr>
              <a:t> – size is closer to accurate; ocean sizes look more accurate</a:t>
            </a:r>
          </a:p>
          <a:p>
            <a:r>
              <a:rPr lang="en-US" sz="3600" b="1" dirty="0">
                <a:solidFill>
                  <a:schemeClr val="tx1"/>
                </a:solidFill>
              </a:rPr>
              <a:t>Distortion</a:t>
            </a:r>
            <a:r>
              <a:rPr lang="en-US" sz="3600" dirty="0">
                <a:solidFill>
                  <a:schemeClr val="tx1"/>
                </a:solidFill>
              </a:rPr>
              <a:t> – Antarctica looks very large and Greenland looks flattened north to south.</a:t>
            </a:r>
          </a:p>
        </p:txBody>
      </p:sp>
      <p:pic>
        <p:nvPicPr>
          <p:cNvPr id="1028" name="Picture 4" descr="Image result for robinson map projection">
            <a:extLst>
              <a:ext uri="{FF2B5EF4-FFF2-40B4-BE49-F238E27FC236}">
                <a16:creationId xmlns:a16="http://schemas.microsoft.com/office/drawing/2014/main" id="{2C6F3936-BB94-465C-9E9C-C03312E6B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416811"/>
            <a:ext cx="5867400" cy="299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07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(1.C.1)</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3678303"/>
          </a:xfrm>
        </p:spPr>
        <p:txBody>
          <a:bodyPr anchor="t">
            <a:normAutofit fontScale="92500"/>
          </a:bodyPr>
          <a:lstStyle/>
          <a:p>
            <a:pPr algn="just"/>
            <a:r>
              <a:rPr lang="en-US" sz="3200" dirty="0">
                <a:solidFill>
                  <a:schemeClr val="tx1"/>
                </a:solidFill>
              </a:rPr>
              <a:t>By the end of this </a:t>
            </a:r>
            <a:r>
              <a:rPr lang="en-US" sz="3200" dirty="0">
                <a:solidFill>
                  <a:srgbClr val="FF0000"/>
                </a:solidFill>
              </a:rPr>
              <a:t>slide</a:t>
            </a:r>
            <a:r>
              <a:rPr lang="en-US" sz="3200" dirty="0">
                <a:solidFill>
                  <a:schemeClr val="tx1"/>
                </a:solidFill>
              </a:rPr>
              <a:t>, you will </a:t>
            </a:r>
            <a:r>
              <a:rPr lang="en-US" sz="3200" i="1" dirty="0">
                <a:solidFill>
                  <a:schemeClr val="tx1"/>
                </a:solidFill>
              </a:rPr>
              <a:t>be able to </a:t>
            </a:r>
            <a:r>
              <a:rPr lang="en-US" sz="3200" b="1" dirty="0">
                <a:solidFill>
                  <a:schemeClr val="tx1"/>
                </a:solidFill>
              </a:rPr>
              <a:t>use spatial thinking to analyze the human organization of space.</a:t>
            </a:r>
          </a:p>
          <a:p>
            <a:pPr lvl="3" algn="just"/>
            <a:r>
              <a:rPr lang="en-US" sz="3200" dirty="0">
                <a:solidFill>
                  <a:schemeClr val="tx1"/>
                </a:solidFill>
              </a:rPr>
              <a:t>People apply spatial concepts to interpret and understand population and migration; cultural patterns and processes; political organization of space; agriculture, food production, and rural land use; industrialization and economic development; and cities and urban land use.</a:t>
            </a:r>
          </a:p>
        </p:txBody>
      </p:sp>
    </p:spTree>
    <p:extLst>
      <p:ext uri="{BB962C8B-B14F-4D97-AF65-F5344CB8AC3E}">
        <p14:creationId xmlns:p14="http://schemas.microsoft.com/office/powerpoint/2010/main" val="4078734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(1.C)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3" y="2095417"/>
            <a:ext cx="11029615" cy="3974341"/>
          </a:xfrm>
        </p:spPr>
        <p:txBody>
          <a:bodyPr anchor="t">
            <a:normAutofit/>
          </a:bodyPr>
          <a:lstStyle/>
          <a:p>
            <a:r>
              <a:rPr lang="en-US" sz="3200" dirty="0">
                <a:solidFill>
                  <a:schemeClr val="tx1"/>
                </a:solidFill>
              </a:rPr>
              <a:t>Remember, by the end of this section, you will </a:t>
            </a:r>
            <a:r>
              <a:rPr lang="en-US" sz="3200" i="1" dirty="0">
                <a:solidFill>
                  <a:schemeClr val="tx1"/>
                </a:solidFill>
              </a:rPr>
              <a:t>understand</a:t>
            </a:r>
            <a:r>
              <a:rPr lang="en-US" sz="3200" dirty="0">
                <a:solidFill>
                  <a:schemeClr val="tx1"/>
                </a:solidFill>
              </a:rPr>
              <a:t> that </a:t>
            </a:r>
            <a:r>
              <a:rPr lang="en-US" sz="3200" b="1" dirty="0">
                <a:solidFill>
                  <a:schemeClr val="tx1"/>
                </a:solidFill>
              </a:rPr>
              <a:t>geographical skills provide a foundation for analyzing world patterns and processes.</a:t>
            </a:r>
            <a:endParaRPr lang="en-US" sz="3200" dirty="0">
              <a:solidFill>
                <a:schemeClr val="tx1"/>
              </a:solidFill>
            </a:endParaRPr>
          </a:p>
        </p:txBody>
      </p:sp>
      <p:pic>
        <p:nvPicPr>
          <p:cNvPr id="4" name="Picture 3" descr="A picture containing clipart&#10;&#10;Description generated with very high confidence">
            <a:extLst>
              <a:ext uri="{FF2B5EF4-FFF2-40B4-BE49-F238E27FC236}">
                <a16:creationId xmlns:a16="http://schemas.microsoft.com/office/drawing/2014/main" id="{B5E38C8F-39FA-4B4E-9FD3-F7B07F63E8B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381429" y="3838576"/>
            <a:ext cx="3639121" cy="2511206"/>
          </a:xfrm>
          <a:prstGeom prst="rect">
            <a:avLst/>
          </a:prstGeom>
        </p:spPr>
      </p:pic>
    </p:spTree>
    <p:extLst>
      <p:ext uri="{BB962C8B-B14F-4D97-AF65-F5344CB8AC3E}">
        <p14:creationId xmlns:p14="http://schemas.microsoft.com/office/powerpoint/2010/main" val="2254623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(1.C.4)</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71320"/>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use and interpret geographic models</a:t>
            </a:r>
          </a:p>
          <a:p>
            <a:pPr lvl="3" algn="just"/>
            <a:r>
              <a:rPr lang="en-US" sz="3200" dirty="0">
                <a:solidFill>
                  <a:schemeClr val="tx1"/>
                </a:solidFill>
              </a:rPr>
              <a:t>Geographers use models as generalizations to think systematically about topics such as </a:t>
            </a:r>
            <a:r>
              <a:rPr lang="en-US" sz="3200" dirty="0">
                <a:solidFill>
                  <a:srgbClr val="7030A0"/>
                </a:solidFill>
              </a:rPr>
              <a:t>land use </a:t>
            </a:r>
            <a:r>
              <a:rPr lang="en-US" sz="3200" dirty="0">
                <a:solidFill>
                  <a:schemeClr val="tx1"/>
                </a:solidFill>
              </a:rPr>
              <a:t>(e.g., von Thünen model, Latin American city model), </a:t>
            </a:r>
            <a:r>
              <a:rPr lang="en-US" sz="3200" dirty="0">
                <a:solidFill>
                  <a:srgbClr val="7030A0"/>
                </a:solidFill>
              </a:rPr>
              <a:t>industrial location</a:t>
            </a:r>
            <a:r>
              <a:rPr lang="en-US" sz="3200" dirty="0">
                <a:solidFill>
                  <a:schemeClr val="tx1"/>
                </a:solidFill>
              </a:rPr>
              <a:t> (e.g., Weber model), and the </a:t>
            </a:r>
            <a:r>
              <a:rPr lang="en-US" sz="3200" dirty="0">
                <a:solidFill>
                  <a:srgbClr val="7030A0"/>
                </a:solidFill>
              </a:rPr>
              <a:t>distribution of settlements</a:t>
            </a:r>
            <a:r>
              <a:rPr lang="en-US" sz="3200" dirty="0">
                <a:solidFill>
                  <a:schemeClr val="tx1"/>
                </a:solidFill>
              </a:rPr>
              <a:t> (e.g., </a:t>
            </a:r>
            <a:r>
              <a:rPr lang="en-US" sz="3200" dirty="0" err="1">
                <a:solidFill>
                  <a:schemeClr val="tx1"/>
                </a:solidFill>
              </a:rPr>
              <a:t>Christaller’s</a:t>
            </a:r>
            <a:r>
              <a:rPr lang="en-US" sz="3200" dirty="0">
                <a:solidFill>
                  <a:schemeClr val="tx1"/>
                </a:solidFill>
              </a:rPr>
              <a:t> central place theory)</a:t>
            </a:r>
          </a:p>
        </p:txBody>
      </p:sp>
    </p:spTree>
    <p:extLst>
      <p:ext uri="{BB962C8B-B14F-4D97-AF65-F5344CB8AC3E}">
        <p14:creationId xmlns:p14="http://schemas.microsoft.com/office/powerpoint/2010/main" val="31573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Models in geography</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71320"/>
          </a:xfrm>
        </p:spPr>
        <p:txBody>
          <a:bodyPr anchor="t">
            <a:normAutofit/>
          </a:bodyPr>
          <a:lstStyle/>
          <a:p>
            <a:pPr algn="just"/>
            <a:r>
              <a:rPr lang="en-US" sz="3200" b="1" dirty="0">
                <a:solidFill>
                  <a:srgbClr val="FF6600"/>
                </a:solidFill>
              </a:rPr>
              <a:t>Geographic models </a:t>
            </a:r>
            <a:r>
              <a:rPr lang="en-US" sz="3200" dirty="0">
                <a:solidFill>
                  <a:schemeClr val="tx1"/>
                </a:solidFill>
              </a:rPr>
              <a:t>are representations of reality or theories about reality to help them see general spatial patterns, focus on the influence of specific factors, and understand variations from place to place.</a:t>
            </a:r>
          </a:p>
          <a:p>
            <a:pPr algn="just"/>
            <a:r>
              <a:rPr lang="en-US" sz="3200" dirty="0">
                <a:solidFill>
                  <a:schemeClr val="tx1"/>
                </a:solidFill>
              </a:rPr>
              <a:t>Models help explain, describe, and sometimes even predict spatial activity and phenomena.</a:t>
            </a:r>
          </a:p>
          <a:p>
            <a:pPr algn="just"/>
            <a:r>
              <a:rPr lang="en-US" sz="3200" dirty="0">
                <a:solidFill>
                  <a:schemeClr val="tx1"/>
                </a:solidFill>
              </a:rPr>
              <a:t>Two basic types: spatial and non-spatial</a:t>
            </a:r>
          </a:p>
        </p:txBody>
      </p:sp>
    </p:spTree>
    <p:extLst>
      <p:ext uri="{BB962C8B-B14F-4D97-AF65-F5344CB8AC3E}">
        <p14:creationId xmlns:p14="http://schemas.microsoft.com/office/powerpoint/2010/main" val="1802426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Models in geography - spatial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71320"/>
          </a:xfrm>
        </p:spPr>
        <p:txBody>
          <a:bodyPr anchor="t">
            <a:normAutofit/>
          </a:bodyPr>
          <a:lstStyle/>
          <a:p>
            <a:pPr algn="just"/>
            <a:r>
              <a:rPr lang="en-US" sz="3200" b="1" dirty="0">
                <a:solidFill>
                  <a:srgbClr val="FF6600"/>
                </a:solidFill>
              </a:rPr>
              <a:t>Spatial models </a:t>
            </a:r>
            <a:r>
              <a:rPr lang="en-US" sz="3200" dirty="0">
                <a:solidFill>
                  <a:schemeClr val="tx1"/>
                </a:solidFill>
              </a:rPr>
              <a:t>illustrate theories about spatial distributions</a:t>
            </a:r>
          </a:p>
          <a:p>
            <a:pPr lvl="2" algn="just"/>
            <a:r>
              <a:rPr lang="en-US" sz="3200" dirty="0">
                <a:solidFill>
                  <a:srgbClr val="008000"/>
                </a:solidFill>
              </a:rPr>
              <a:t>Example: agricultural land use – Von Thünen model</a:t>
            </a:r>
          </a:p>
          <a:p>
            <a:pPr lvl="2" algn="just"/>
            <a:r>
              <a:rPr lang="en-US" sz="3200" dirty="0">
                <a:solidFill>
                  <a:srgbClr val="008000"/>
                </a:solidFill>
              </a:rPr>
              <a:t>Example: industrial location – least cost theory</a:t>
            </a:r>
          </a:p>
          <a:p>
            <a:pPr lvl="2" algn="just"/>
            <a:r>
              <a:rPr lang="en-US" sz="3200" dirty="0">
                <a:solidFill>
                  <a:srgbClr val="008000"/>
                </a:solidFill>
              </a:rPr>
              <a:t>Example: distribution of cities – central place theory</a:t>
            </a:r>
          </a:p>
        </p:txBody>
      </p:sp>
    </p:spTree>
    <p:extLst>
      <p:ext uri="{BB962C8B-B14F-4D97-AF65-F5344CB8AC3E}">
        <p14:creationId xmlns:p14="http://schemas.microsoft.com/office/powerpoint/2010/main" val="470804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Models in geography – Non-spatial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71320"/>
          </a:xfrm>
        </p:spPr>
        <p:txBody>
          <a:bodyPr anchor="t">
            <a:normAutofit/>
          </a:bodyPr>
          <a:lstStyle/>
          <a:p>
            <a:pPr algn="just"/>
            <a:r>
              <a:rPr lang="en-US" sz="3200" b="1" dirty="0">
                <a:solidFill>
                  <a:srgbClr val="FF6600"/>
                </a:solidFill>
              </a:rPr>
              <a:t>Non-spatial models </a:t>
            </a:r>
            <a:r>
              <a:rPr lang="en-US" sz="3200" dirty="0">
                <a:solidFill>
                  <a:schemeClr val="tx1"/>
                </a:solidFill>
              </a:rPr>
              <a:t>illustrate theories and concepts using words, graphs, or tables. They often depict changes over time rather than across space.</a:t>
            </a:r>
          </a:p>
          <a:p>
            <a:pPr lvl="2" algn="just"/>
            <a:r>
              <a:rPr lang="en-US" sz="3200" dirty="0">
                <a:solidFill>
                  <a:srgbClr val="008000"/>
                </a:solidFill>
              </a:rPr>
              <a:t>Example: demographic transition model (DTM)</a:t>
            </a:r>
          </a:p>
          <a:p>
            <a:pPr lvl="2" algn="just"/>
            <a:r>
              <a:rPr lang="en-US" sz="3200" dirty="0">
                <a:solidFill>
                  <a:srgbClr val="008000"/>
                </a:solidFill>
              </a:rPr>
              <a:t>Example: Rostow’s modernization model</a:t>
            </a:r>
          </a:p>
          <a:p>
            <a:pPr lvl="2" algn="just"/>
            <a:r>
              <a:rPr lang="en-US" sz="3200" dirty="0">
                <a:solidFill>
                  <a:srgbClr val="008000"/>
                </a:solidFill>
              </a:rPr>
              <a:t>Example: Wallerstein’s world-systems theory combines both spatial and non-spatial</a:t>
            </a:r>
          </a:p>
        </p:txBody>
      </p:sp>
    </p:spTree>
    <p:extLst>
      <p:ext uri="{BB962C8B-B14F-4D97-AF65-F5344CB8AC3E}">
        <p14:creationId xmlns:p14="http://schemas.microsoft.com/office/powerpoint/2010/main" val="3576759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Formulas and Graphs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71320"/>
          </a:xfrm>
        </p:spPr>
        <p:txBody>
          <a:bodyPr anchor="t">
            <a:normAutofit fontScale="92500" lnSpcReduction="10000"/>
          </a:bodyPr>
          <a:lstStyle/>
          <a:p>
            <a:pPr algn="just"/>
            <a:r>
              <a:rPr lang="en-US" sz="2800" dirty="0">
                <a:solidFill>
                  <a:schemeClr val="tx1"/>
                </a:solidFill>
              </a:rPr>
              <a:t>Formulas help geographers understand how the world works and function much like models</a:t>
            </a:r>
          </a:p>
          <a:p>
            <a:pPr algn="just"/>
            <a:r>
              <a:rPr lang="en-US" sz="2800" dirty="0">
                <a:solidFill>
                  <a:schemeClr val="tx1"/>
                </a:solidFill>
              </a:rPr>
              <a:t>Mathematical calculations used to produce statistics</a:t>
            </a:r>
          </a:p>
          <a:p>
            <a:pPr lvl="2" algn="just"/>
            <a:r>
              <a:rPr lang="en-US" sz="2400" dirty="0">
                <a:solidFill>
                  <a:schemeClr val="tx1"/>
                </a:solidFill>
              </a:rPr>
              <a:t>Determine CBR and CDR</a:t>
            </a:r>
          </a:p>
          <a:p>
            <a:pPr lvl="2" algn="just"/>
            <a:r>
              <a:rPr lang="en-US" sz="2400" dirty="0">
                <a:solidFill>
                  <a:schemeClr val="tx1"/>
                </a:solidFill>
              </a:rPr>
              <a:t>Doubling times for population</a:t>
            </a:r>
          </a:p>
          <a:p>
            <a:pPr lvl="2" algn="just"/>
            <a:r>
              <a:rPr lang="en-US" sz="2400" dirty="0">
                <a:solidFill>
                  <a:schemeClr val="tx1"/>
                </a:solidFill>
              </a:rPr>
              <a:t>Population densities</a:t>
            </a:r>
          </a:p>
          <a:p>
            <a:pPr algn="just"/>
            <a:r>
              <a:rPr lang="en-US" sz="2800" dirty="0">
                <a:solidFill>
                  <a:schemeClr val="tx1"/>
                </a:solidFill>
              </a:rPr>
              <a:t>Theoretical formulas produce results that are more theoretical</a:t>
            </a:r>
          </a:p>
          <a:p>
            <a:pPr lvl="2" algn="just"/>
            <a:r>
              <a:rPr lang="en-US" sz="2400" dirty="0">
                <a:solidFill>
                  <a:schemeClr val="tx1"/>
                </a:solidFill>
              </a:rPr>
              <a:t>Rank-size rule</a:t>
            </a:r>
          </a:p>
          <a:p>
            <a:pPr algn="just"/>
            <a:r>
              <a:rPr lang="en-US" sz="2800" dirty="0">
                <a:solidFill>
                  <a:schemeClr val="tx1"/>
                </a:solidFill>
              </a:rPr>
              <a:t>Graphs illustrate population structures (pyramids), geographic concepts (distance-decay), and even models (DTM)</a:t>
            </a:r>
            <a:endParaRPr lang="en-US" sz="2800" dirty="0">
              <a:solidFill>
                <a:srgbClr val="008000"/>
              </a:solidFill>
            </a:endParaRPr>
          </a:p>
        </p:txBody>
      </p:sp>
    </p:spTree>
    <p:extLst>
      <p:ext uri="{BB962C8B-B14F-4D97-AF65-F5344CB8AC3E}">
        <p14:creationId xmlns:p14="http://schemas.microsoft.com/office/powerpoint/2010/main" val="2700570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Use of models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29"/>
            <a:ext cx="11258550" cy="4714195"/>
          </a:xfrm>
        </p:spPr>
        <p:txBody>
          <a:bodyPr anchor="t">
            <a:normAutofit/>
          </a:bodyPr>
          <a:lstStyle/>
          <a:p>
            <a:pPr algn="just"/>
            <a:r>
              <a:rPr lang="en-US" sz="2800" dirty="0">
                <a:solidFill>
                  <a:schemeClr val="tx1"/>
                </a:solidFill>
              </a:rPr>
              <a:t>Von Thünen Model</a:t>
            </a:r>
          </a:p>
          <a:p>
            <a:pPr lvl="2" algn="just"/>
            <a:r>
              <a:rPr lang="en-US" sz="2800" dirty="0">
                <a:solidFill>
                  <a:schemeClr val="tx1"/>
                </a:solidFill>
              </a:rPr>
              <a:t>Generalization – based on what people did, he developed a general model about agricultural land use</a:t>
            </a:r>
          </a:p>
          <a:p>
            <a:pPr lvl="2" algn="just"/>
            <a:r>
              <a:rPr lang="en-US" sz="2800" dirty="0">
                <a:solidFill>
                  <a:schemeClr val="tx1"/>
                </a:solidFill>
              </a:rPr>
              <a:t>Simplification – focused on two variables (transportation and distance)</a:t>
            </a:r>
          </a:p>
          <a:p>
            <a:pPr lvl="2" algn="just"/>
            <a:r>
              <a:rPr lang="en-US" sz="2800" dirty="0">
                <a:solidFill>
                  <a:schemeClr val="tx1"/>
                </a:solidFill>
              </a:rPr>
              <a:t>Theoretical – could be applied around the world but would never exactly match reality</a:t>
            </a:r>
          </a:p>
          <a:p>
            <a:pPr algn="just"/>
            <a:r>
              <a:rPr lang="en-US" sz="2800" dirty="0">
                <a:solidFill>
                  <a:schemeClr val="tx1"/>
                </a:solidFill>
              </a:rPr>
              <a:t>Models are never really right or wrong but are useful in understanding the world</a:t>
            </a:r>
            <a:endParaRPr lang="en-US" sz="2800" dirty="0">
              <a:solidFill>
                <a:srgbClr val="008000"/>
              </a:solidFill>
            </a:endParaRPr>
          </a:p>
        </p:txBody>
      </p:sp>
    </p:spTree>
    <p:extLst>
      <p:ext uri="{BB962C8B-B14F-4D97-AF65-F5344CB8AC3E}">
        <p14:creationId xmlns:p14="http://schemas.microsoft.com/office/powerpoint/2010/main" val="73182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Enduring Understanding (1.C)</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95418"/>
            <a:ext cx="10629732" cy="1743158"/>
          </a:xfrm>
        </p:spPr>
        <p:txBody>
          <a:bodyPr anchor="t">
            <a:normAutofit/>
          </a:bodyPr>
          <a:lstStyle/>
          <a:p>
            <a:r>
              <a:rPr lang="en-US" sz="3200" dirty="0">
                <a:solidFill>
                  <a:schemeClr val="tx1"/>
                </a:solidFill>
              </a:rPr>
              <a:t>Remember, by the end of this section, you will </a:t>
            </a:r>
            <a:r>
              <a:rPr lang="en-US" sz="3200" i="1" dirty="0">
                <a:solidFill>
                  <a:schemeClr val="tx1"/>
                </a:solidFill>
              </a:rPr>
              <a:t>understand</a:t>
            </a:r>
            <a:r>
              <a:rPr lang="en-US" sz="3200" dirty="0">
                <a:solidFill>
                  <a:schemeClr val="tx1"/>
                </a:solidFill>
              </a:rPr>
              <a:t> that </a:t>
            </a:r>
            <a:r>
              <a:rPr lang="en-US" sz="3200" b="1" dirty="0">
                <a:solidFill>
                  <a:schemeClr val="tx1"/>
                </a:solidFill>
              </a:rPr>
              <a:t>geographical skills provide a foundation for analyzing world patterns and processes.</a:t>
            </a:r>
            <a:endParaRPr lang="en-US" sz="3200" dirty="0">
              <a:solidFill>
                <a:schemeClr val="tx1"/>
              </a:solidFill>
            </a:endParaRPr>
          </a:p>
        </p:txBody>
      </p:sp>
      <p:pic>
        <p:nvPicPr>
          <p:cNvPr id="5" name="Picture 4" descr="A picture containing clipart&#10;&#10;Description generated with very high confidence">
            <a:extLst>
              <a:ext uri="{FF2B5EF4-FFF2-40B4-BE49-F238E27FC236}">
                <a16:creationId xmlns:a16="http://schemas.microsoft.com/office/drawing/2014/main" id="{C1902EC8-F9E8-46D5-97D1-C68E1D5AACD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381429" y="3838576"/>
            <a:ext cx="3639121" cy="2511206"/>
          </a:xfrm>
          <a:prstGeom prst="rect">
            <a:avLst/>
          </a:prstGeom>
        </p:spPr>
      </p:pic>
    </p:spTree>
    <p:extLst>
      <p:ext uri="{BB962C8B-B14F-4D97-AF65-F5344CB8AC3E}">
        <p14:creationId xmlns:p14="http://schemas.microsoft.com/office/powerpoint/2010/main" val="2561345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(1.C.7-8)</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1857375"/>
            <a:ext cx="11258550" cy="4924425"/>
          </a:xfrm>
        </p:spPr>
        <p:txBody>
          <a:bodyPr anchor="t">
            <a:normAutofit fontScale="92500" lnSpcReduction="2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define region as a concept, identify world regions, and understand regionalization processes.</a:t>
            </a:r>
          </a:p>
          <a:p>
            <a:pPr lvl="3" algn="just"/>
            <a:r>
              <a:rPr lang="en-US" sz="3000" dirty="0">
                <a:solidFill>
                  <a:schemeClr val="tx1"/>
                </a:solidFill>
              </a:rPr>
              <a:t>Definition of region</a:t>
            </a:r>
          </a:p>
          <a:p>
            <a:pPr lvl="3" algn="just"/>
            <a:r>
              <a:rPr lang="en-US" sz="3000" dirty="0">
                <a:solidFill>
                  <a:schemeClr val="tx1"/>
                </a:solidFill>
              </a:rPr>
              <a:t>Types of regions</a:t>
            </a:r>
          </a:p>
          <a:p>
            <a:pPr lvl="3" algn="just"/>
            <a:r>
              <a:rPr lang="en-US" sz="3000" dirty="0">
                <a:solidFill>
                  <a:schemeClr val="tx1"/>
                </a:solidFill>
              </a:rPr>
              <a:t>World regions</a:t>
            </a:r>
          </a:p>
          <a:p>
            <a:pPr marL="1008000" lvl="3" indent="0" algn="just">
              <a:buNone/>
            </a:pPr>
            <a:endParaRPr lang="en-US" sz="3000" dirty="0">
              <a:solidFill>
                <a:schemeClr val="tx1"/>
              </a:solidFill>
            </a:endParaRPr>
          </a:p>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explain and evaluate the regionalization process.</a:t>
            </a:r>
          </a:p>
          <a:p>
            <a:pPr lvl="3" algn="just"/>
            <a:r>
              <a:rPr lang="en-US" sz="3000" dirty="0">
                <a:solidFill>
                  <a:schemeClr val="tx1"/>
                </a:solidFill>
              </a:rPr>
              <a:t>Regional thinking and regionalism</a:t>
            </a:r>
          </a:p>
          <a:p>
            <a:pPr algn="just"/>
            <a:endParaRPr lang="en-US" sz="3800" dirty="0">
              <a:solidFill>
                <a:schemeClr val="tx1"/>
              </a:solidFill>
            </a:endParaRPr>
          </a:p>
        </p:txBody>
      </p:sp>
    </p:spTree>
    <p:extLst>
      <p:ext uri="{BB962C8B-B14F-4D97-AF65-F5344CB8AC3E}">
        <p14:creationId xmlns:p14="http://schemas.microsoft.com/office/powerpoint/2010/main" val="1172289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Regionalization and regions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14170"/>
          </a:xfrm>
        </p:spPr>
        <p:txBody>
          <a:bodyPr anchor="t">
            <a:normAutofit lnSpcReduction="10000"/>
          </a:bodyPr>
          <a:lstStyle/>
          <a:p>
            <a:pPr algn="just"/>
            <a:r>
              <a:rPr lang="en-US" sz="3200" b="1" dirty="0">
                <a:solidFill>
                  <a:srgbClr val="FF6600"/>
                </a:solidFill>
              </a:rPr>
              <a:t>Regionalization</a:t>
            </a:r>
            <a:r>
              <a:rPr lang="en-US" sz="3200" b="1" dirty="0">
                <a:solidFill>
                  <a:schemeClr val="tx1"/>
                </a:solidFill>
              </a:rPr>
              <a:t> </a:t>
            </a:r>
            <a:r>
              <a:rPr lang="en-US" sz="3200" dirty="0">
                <a:solidFill>
                  <a:schemeClr val="tx1"/>
                </a:solidFill>
              </a:rPr>
              <a:t>is the process geographers use to divide and categorize space into smaller areal units – the same way a writer divides a book into chapters and then names (classifies) them. </a:t>
            </a:r>
          </a:p>
          <a:p>
            <a:pPr algn="just"/>
            <a:r>
              <a:rPr lang="en-US" sz="3200" dirty="0">
                <a:solidFill>
                  <a:schemeClr val="tx1"/>
                </a:solidFill>
              </a:rPr>
              <a:t>Three types of regions</a:t>
            </a:r>
          </a:p>
          <a:p>
            <a:pPr lvl="2" algn="just"/>
            <a:r>
              <a:rPr lang="en-US" sz="3200" dirty="0">
                <a:solidFill>
                  <a:schemeClr val="tx1"/>
                </a:solidFill>
              </a:rPr>
              <a:t>Formal</a:t>
            </a:r>
          </a:p>
          <a:p>
            <a:pPr lvl="2" algn="just"/>
            <a:r>
              <a:rPr lang="en-US" sz="3200" dirty="0">
                <a:solidFill>
                  <a:schemeClr val="tx1"/>
                </a:solidFill>
              </a:rPr>
              <a:t>Functional</a:t>
            </a:r>
          </a:p>
          <a:p>
            <a:pPr lvl="2" algn="just"/>
            <a:r>
              <a:rPr lang="en-US" sz="3200" dirty="0">
                <a:solidFill>
                  <a:schemeClr val="tx1"/>
                </a:solidFill>
              </a:rPr>
              <a:t>Vernacular </a:t>
            </a:r>
            <a:endParaRPr lang="en-US" sz="2800" b="1" dirty="0">
              <a:solidFill>
                <a:schemeClr val="tx1"/>
              </a:solidFill>
            </a:endParaRPr>
          </a:p>
          <a:p>
            <a:pPr algn="just"/>
            <a:endParaRPr lang="en-US" sz="3800" dirty="0">
              <a:solidFill>
                <a:schemeClr val="tx1"/>
              </a:solidFill>
            </a:endParaRPr>
          </a:p>
        </p:txBody>
      </p:sp>
    </p:spTree>
    <p:extLst>
      <p:ext uri="{BB962C8B-B14F-4D97-AF65-F5344CB8AC3E}">
        <p14:creationId xmlns:p14="http://schemas.microsoft.com/office/powerpoint/2010/main" val="2903044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(1.C.2)</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7458075" cy="4428445"/>
          </a:xfrm>
        </p:spPr>
        <p:txBody>
          <a:bodyPr anchor="t">
            <a:normAutofit fontScale="92500" lnSpcReduction="10000"/>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use and interpret maps.</a:t>
            </a:r>
          </a:p>
          <a:p>
            <a:pPr lvl="3" algn="just"/>
            <a:r>
              <a:rPr lang="en-US" sz="3200" dirty="0">
                <a:solidFill>
                  <a:schemeClr val="tx1"/>
                </a:solidFill>
              </a:rPr>
              <a:t>Maps are used to represent and identify </a:t>
            </a:r>
            <a:r>
              <a:rPr lang="en-US" sz="3200" i="1" dirty="0">
                <a:solidFill>
                  <a:schemeClr val="tx1"/>
                </a:solidFill>
              </a:rPr>
              <a:t>spatial patterns </a:t>
            </a:r>
            <a:r>
              <a:rPr lang="en-US" sz="3200" dirty="0">
                <a:solidFill>
                  <a:schemeClr val="tx1"/>
                </a:solidFill>
              </a:rPr>
              <a:t>and processes at different scales</a:t>
            </a:r>
          </a:p>
          <a:p>
            <a:pPr lvl="3" algn="just"/>
            <a:r>
              <a:rPr lang="en-US" sz="3200" dirty="0">
                <a:solidFill>
                  <a:schemeClr val="bg1">
                    <a:lumMod val="75000"/>
                  </a:schemeClr>
                </a:solidFill>
              </a:rPr>
              <a:t>Types of maps include reference maps and thematic maps</a:t>
            </a:r>
          </a:p>
          <a:p>
            <a:pPr lvl="3" algn="just"/>
            <a:r>
              <a:rPr lang="en-US" sz="3200" dirty="0">
                <a:solidFill>
                  <a:schemeClr val="bg1">
                    <a:lumMod val="75000"/>
                  </a:schemeClr>
                </a:solidFill>
              </a:rPr>
              <a:t>All map projections inevitably distort spatial relationships</a:t>
            </a:r>
          </a:p>
        </p:txBody>
      </p:sp>
      <p:pic>
        <p:nvPicPr>
          <p:cNvPr id="5" name="Picture 4">
            <a:extLst>
              <a:ext uri="{FF2B5EF4-FFF2-40B4-BE49-F238E27FC236}">
                <a16:creationId xmlns:a16="http://schemas.microsoft.com/office/drawing/2014/main" id="{9F93C00D-A295-4160-BEA4-DB9A8BA30D81}"/>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8658225" y="2162175"/>
            <a:ext cx="2685014" cy="2224087"/>
          </a:xfrm>
          <a:prstGeom prst="rect">
            <a:avLst/>
          </a:prstGeom>
        </p:spPr>
      </p:pic>
      <p:pic>
        <p:nvPicPr>
          <p:cNvPr id="8" name="Picture 7">
            <a:extLst>
              <a:ext uri="{FF2B5EF4-FFF2-40B4-BE49-F238E27FC236}">
                <a16:creationId xmlns:a16="http://schemas.microsoft.com/office/drawing/2014/main" id="{8C8F6419-1BA8-46B7-923F-99A2F9F7E74B}"/>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8239125" y="4832481"/>
            <a:ext cx="3648075" cy="1595368"/>
          </a:xfrm>
          <a:prstGeom prst="rect">
            <a:avLst/>
          </a:prstGeom>
        </p:spPr>
      </p:pic>
    </p:spTree>
    <p:extLst>
      <p:ext uri="{BB962C8B-B14F-4D97-AF65-F5344CB8AC3E}">
        <p14:creationId xmlns:p14="http://schemas.microsoft.com/office/powerpoint/2010/main" val="1633819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Types of regions: formal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14170"/>
          </a:xfrm>
        </p:spPr>
        <p:txBody>
          <a:bodyPr anchor="t">
            <a:normAutofit/>
          </a:bodyPr>
          <a:lstStyle/>
          <a:p>
            <a:pPr algn="just"/>
            <a:r>
              <a:rPr lang="en-US" sz="3200" b="1" dirty="0">
                <a:solidFill>
                  <a:srgbClr val="FF6600"/>
                </a:solidFill>
              </a:rPr>
              <a:t>Formal regions</a:t>
            </a:r>
            <a:r>
              <a:rPr lang="en-US" sz="3200" dirty="0">
                <a:solidFill>
                  <a:schemeClr val="tx1"/>
                </a:solidFill>
              </a:rPr>
              <a:t>, sometimes called </a:t>
            </a:r>
            <a:r>
              <a:rPr lang="en-US" sz="3200" b="1" dirty="0">
                <a:solidFill>
                  <a:srgbClr val="FF6600"/>
                </a:solidFill>
              </a:rPr>
              <a:t>uniform regions</a:t>
            </a:r>
            <a:r>
              <a:rPr lang="en-US" sz="3200" dirty="0">
                <a:solidFill>
                  <a:srgbClr val="FF6600"/>
                </a:solidFill>
              </a:rPr>
              <a:t> </a:t>
            </a:r>
            <a:r>
              <a:rPr lang="en-US" sz="3200" dirty="0">
                <a:solidFill>
                  <a:schemeClr val="tx1"/>
                </a:solidFill>
              </a:rPr>
              <a:t>or </a:t>
            </a:r>
            <a:r>
              <a:rPr lang="en-US" sz="3200" b="1" dirty="0">
                <a:solidFill>
                  <a:srgbClr val="FF6600"/>
                </a:solidFill>
              </a:rPr>
              <a:t>homogenous regions</a:t>
            </a:r>
            <a:r>
              <a:rPr lang="en-US" sz="3200" dirty="0">
                <a:solidFill>
                  <a:schemeClr val="tx1"/>
                </a:solidFill>
              </a:rPr>
              <a:t>, are united by one or more traits</a:t>
            </a:r>
          </a:p>
          <a:p>
            <a:pPr lvl="2" algn="just"/>
            <a:r>
              <a:rPr lang="en-US" sz="3200" dirty="0">
                <a:solidFill>
                  <a:schemeClr val="tx1"/>
                </a:solidFill>
              </a:rPr>
              <a:t>Physical – the Sahara, a vast desert in North Africa</a:t>
            </a:r>
          </a:p>
          <a:p>
            <a:pPr lvl="2" algn="just"/>
            <a:r>
              <a:rPr lang="en-US" sz="3200" dirty="0">
                <a:solidFill>
                  <a:schemeClr val="tx1"/>
                </a:solidFill>
              </a:rPr>
              <a:t>Cultural – southwestern Nigeria, an area where most people speak Yoruba</a:t>
            </a:r>
          </a:p>
          <a:p>
            <a:pPr lvl="2" algn="just"/>
            <a:r>
              <a:rPr lang="en-US" sz="3200" dirty="0">
                <a:solidFill>
                  <a:schemeClr val="tx1"/>
                </a:solidFill>
              </a:rPr>
              <a:t>Economic – Gold Coast of Africa (Ghana), which exports gold</a:t>
            </a:r>
          </a:p>
          <a:p>
            <a:pPr algn="just"/>
            <a:endParaRPr lang="en-US" sz="3800" dirty="0">
              <a:solidFill>
                <a:schemeClr val="tx1"/>
              </a:solidFill>
            </a:endParaRPr>
          </a:p>
        </p:txBody>
      </p:sp>
    </p:spTree>
    <p:extLst>
      <p:ext uri="{BB962C8B-B14F-4D97-AF65-F5344CB8AC3E}">
        <p14:creationId xmlns:p14="http://schemas.microsoft.com/office/powerpoint/2010/main" val="3609735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Types of regions: functional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14170"/>
          </a:xfrm>
        </p:spPr>
        <p:txBody>
          <a:bodyPr anchor="t">
            <a:normAutofit/>
          </a:bodyPr>
          <a:lstStyle/>
          <a:p>
            <a:pPr algn="just"/>
            <a:r>
              <a:rPr lang="en-US" sz="3200" b="1" dirty="0">
                <a:solidFill>
                  <a:srgbClr val="FF6600"/>
                </a:solidFill>
              </a:rPr>
              <a:t>Functional regions</a:t>
            </a:r>
            <a:r>
              <a:rPr lang="en-US" sz="3200" dirty="0">
                <a:solidFill>
                  <a:schemeClr val="tx1"/>
                </a:solidFill>
              </a:rPr>
              <a:t>, or </a:t>
            </a:r>
            <a:r>
              <a:rPr lang="en-US" sz="3200" b="1" dirty="0">
                <a:solidFill>
                  <a:srgbClr val="FF6600"/>
                </a:solidFill>
              </a:rPr>
              <a:t>nodal regions</a:t>
            </a:r>
            <a:r>
              <a:rPr lang="en-US" sz="3200" dirty="0">
                <a:solidFill>
                  <a:schemeClr val="tx1"/>
                </a:solidFill>
              </a:rPr>
              <a:t>, are organized around a focal point and are defined by an activity that occurs across the region</a:t>
            </a:r>
          </a:p>
          <a:p>
            <a:pPr algn="just"/>
            <a:r>
              <a:rPr lang="en-US" sz="3200" dirty="0">
                <a:solidFill>
                  <a:schemeClr val="tx1"/>
                </a:solidFill>
              </a:rPr>
              <a:t>Often united by communication or transportation that are centered around a </a:t>
            </a:r>
            <a:r>
              <a:rPr lang="en-US" sz="3200" b="1" dirty="0">
                <a:solidFill>
                  <a:srgbClr val="FF6600"/>
                </a:solidFill>
              </a:rPr>
              <a:t>node</a:t>
            </a:r>
            <a:endParaRPr lang="en-US" sz="3200" dirty="0">
              <a:solidFill>
                <a:srgbClr val="FF6600"/>
              </a:solidFill>
            </a:endParaRPr>
          </a:p>
          <a:p>
            <a:pPr lvl="2" algn="just"/>
            <a:r>
              <a:rPr lang="en-US" sz="3200" dirty="0">
                <a:solidFill>
                  <a:schemeClr val="tx1"/>
                </a:solidFill>
              </a:rPr>
              <a:t>Region: pizza delivery area; Node: pizza shop</a:t>
            </a:r>
          </a:p>
          <a:p>
            <a:pPr lvl="2" algn="just"/>
            <a:r>
              <a:rPr lang="en-US" sz="3200" dirty="0">
                <a:solidFill>
                  <a:schemeClr val="tx1"/>
                </a:solidFill>
              </a:rPr>
              <a:t>Region: a country; Node: capital city (political node)</a:t>
            </a:r>
          </a:p>
        </p:txBody>
      </p:sp>
    </p:spTree>
    <p:extLst>
      <p:ext uri="{BB962C8B-B14F-4D97-AF65-F5344CB8AC3E}">
        <p14:creationId xmlns:p14="http://schemas.microsoft.com/office/powerpoint/2010/main" val="3569428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Types of regions: Perceptual</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514170"/>
          </a:xfrm>
        </p:spPr>
        <p:txBody>
          <a:bodyPr anchor="t">
            <a:normAutofit lnSpcReduction="10000"/>
          </a:bodyPr>
          <a:lstStyle/>
          <a:p>
            <a:pPr algn="just"/>
            <a:r>
              <a:rPr lang="en-US" sz="3200" b="1" dirty="0">
                <a:solidFill>
                  <a:srgbClr val="FF6600"/>
                </a:solidFill>
              </a:rPr>
              <a:t>Perceptual regions</a:t>
            </a:r>
            <a:r>
              <a:rPr lang="en-US" sz="3200" dirty="0">
                <a:solidFill>
                  <a:schemeClr val="tx1"/>
                </a:solidFill>
              </a:rPr>
              <a:t>, or </a:t>
            </a:r>
            <a:r>
              <a:rPr lang="en-US" sz="3200" b="1" dirty="0">
                <a:solidFill>
                  <a:srgbClr val="FF6600"/>
                </a:solidFill>
              </a:rPr>
              <a:t>vernacular regions</a:t>
            </a:r>
            <a:r>
              <a:rPr lang="en-US" sz="3200" dirty="0">
                <a:solidFill>
                  <a:schemeClr val="tx1"/>
                </a:solidFill>
              </a:rPr>
              <a:t>, are defined by the informal sense of place that people ascribe to them and vary widely</a:t>
            </a:r>
          </a:p>
          <a:p>
            <a:pPr lvl="2" algn="just"/>
            <a:r>
              <a:rPr lang="en-US" sz="3200" dirty="0">
                <a:solidFill>
                  <a:schemeClr val="tx1"/>
                </a:solidFill>
              </a:rPr>
              <a:t>The American “South”</a:t>
            </a:r>
          </a:p>
          <a:p>
            <a:pPr lvl="2" algn="just"/>
            <a:r>
              <a:rPr lang="en-US" sz="3200" dirty="0">
                <a:solidFill>
                  <a:schemeClr val="tx1"/>
                </a:solidFill>
              </a:rPr>
              <a:t>The Middle East</a:t>
            </a:r>
          </a:p>
          <a:p>
            <a:pPr lvl="2" algn="just"/>
            <a:r>
              <a:rPr lang="en-US" sz="3200" dirty="0">
                <a:solidFill>
                  <a:schemeClr val="tx1"/>
                </a:solidFill>
              </a:rPr>
              <a:t>“Upstate” New York</a:t>
            </a:r>
          </a:p>
          <a:p>
            <a:pPr algn="just"/>
            <a:r>
              <a:rPr lang="en-US" sz="3200" dirty="0">
                <a:solidFill>
                  <a:schemeClr val="tx1"/>
                </a:solidFill>
              </a:rPr>
              <a:t>The exact boundaries depend upon the person who is defining them</a:t>
            </a:r>
            <a:endParaRPr lang="en-US" sz="3600" dirty="0">
              <a:solidFill>
                <a:schemeClr val="tx1"/>
              </a:solidFill>
            </a:endParaRPr>
          </a:p>
        </p:txBody>
      </p:sp>
    </p:spTree>
    <p:extLst>
      <p:ext uri="{BB962C8B-B14F-4D97-AF65-F5344CB8AC3E}">
        <p14:creationId xmlns:p14="http://schemas.microsoft.com/office/powerpoint/2010/main" val="1322988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World regions – large regions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66725" y="1877105"/>
            <a:ext cx="11258550" cy="4514170"/>
          </a:xfrm>
        </p:spPr>
        <p:txBody>
          <a:bodyPr anchor="t">
            <a:normAutofit/>
          </a:bodyPr>
          <a:lstStyle/>
          <a:p>
            <a:pPr algn="just"/>
            <a:r>
              <a:rPr lang="en-US" sz="3200" dirty="0">
                <a:solidFill>
                  <a:schemeClr val="tx1"/>
                </a:solidFill>
              </a:rPr>
              <a:t>Geographers divide the world into regions and subregions</a:t>
            </a:r>
            <a:endParaRPr lang="en-US" sz="3600" dirty="0">
              <a:solidFill>
                <a:schemeClr val="tx1"/>
              </a:solidFill>
            </a:endParaRPr>
          </a:p>
        </p:txBody>
      </p:sp>
      <p:pic>
        <p:nvPicPr>
          <p:cNvPr id="14338" name="Picture 2" descr="Image result for world regions">
            <a:extLst>
              <a:ext uri="{FF2B5EF4-FFF2-40B4-BE49-F238E27FC236}">
                <a16:creationId xmlns:a16="http://schemas.microsoft.com/office/drawing/2014/main" id="{58ACF038-3749-4A9D-9D4F-9918CF334C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695"/>
          <a:stretch/>
        </p:blipFill>
        <p:spPr bwMode="auto">
          <a:xfrm>
            <a:off x="180535" y="2764195"/>
            <a:ext cx="7505384" cy="37882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world regions">
            <a:extLst>
              <a:ext uri="{FF2B5EF4-FFF2-40B4-BE49-F238E27FC236}">
                <a16:creationId xmlns:a16="http://schemas.microsoft.com/office/drawing/2014/main" id="{EB8D1715-C753-479A-AA89-E68DC0B9C8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57" t="71676" r="49867"/>
          <a:stretch/>
        </p:blipFill>
        <p:spPr bwMode="auto">
          <a:xfrm>
            <a:off x="7791045" y="3457574"/>
            <a:ext cx="3819763"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939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World regions – subregions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66725" y="1877105"/>
            <a:ext cx="11258550" cy="4514170"/>
          </a:xfrm>
        </p:spPr>
        <p:txBody>
          <a:bodyPr anchor="t">
            <a:normAutofit/>
          </a:bodyPr>
          <a:lstStyle/>
          <a:p>
            <a:pPr algn="just"/>
            <a:r>
              <a:rPr lang="en-US" sz="3200" dirty="0">
                <a:solidFill>
                  <a:schemeClr val="tx1"/>
                </a:solidFill>
              </a:rPr>
              <a:t>Subregions are large regions divided into smaller sections</a:t>
            </a:r>
          </a:p>
          <a:p>
            <a:pPr algn="just"/>
            <a:r>
              <a:rPr lang="en-US" sz="3200" dirty="0">
                <a:solidFill>
                  <a:schemeClr val="tx1"/>
                </a:solidFill>
              </a:rPr>
              <a:t>They share some characteristics with the rest of the larger region but is distinctive in some ways</a:t>
            </a:r>
          </a:p>
          <a:p>
            <a:pPr algn="just"/>
            <a:r>
              <a:rPr lang="en-US" sz="3200" dirty="0">
                <a:solidFill>
                  <a:schemeClr val="tx1"/>
                </a:solidFill>
              </a:rPr>
              <a:t>Example: Latin America covers parts of North and South America, from Mexico to Chile. As in most Latin American countries, most people in Brazil are Roman Catholics. However, most Brazilians speak Portuguese. Because of its language, Brazil is a distinct </a:t>
            </a:r>
            <a:r>
              <a:rPr lang="en-US" sz="3200" b="1" dirty="0">
                <a:solidFill>
                  <a:schemeClr val="tx1"/>
                </a:solidFill>
              </a:rPr>
              <a:t>subregion</a:t>
            </a:r>
            <a:r>
              <a:rPr lang="en-US" sz="3200" dirty="0">
                <a:solidFill>
                  <a:schemeClr val="tx1"/>
                </a:solidFill>
              </a:rPr>
              <a:t>.</a:t>
            </a:r>
            <a:endParaRPr lang="en-US" sz="3600" dirty="0">
              <a:solidFill>
                <a:schemeClr val="tx1"/>
              </a:solidFill>
            </a:endParaRPr>
          </a:p>
        </p:txBody>
      </p:sp>
    </p:spTree>
    <p:extLst>
      <p:ext uri="{BB962C8B-B14F-4D97-AF65-F5344CB8AC3E}">
        <p14:creationId xmlns:p14="http://schemas.microsoft.com/office/powerpoint/2010/main" val="3170000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World regions – subregions</a:t>
            </a:r>
          </a:p>
        </p:txBody>
      </p:sp>
      <p:pic>
        <p:nvPicPr>
          <p:cNvPr id="4" name="Picture 3">
            <a:extLst>
              <a:ext uri="{FF2B5EF4-FFF2-40B4-BE49-F238E27FC236}">
                <a16:creationId xmlns:a16="http://schemas.microsoft.com/office/drawing/2014/main" id="{E6BDB9DC-E727-42BB-AF8A-65C3EB6C4524}"/>
              </a:ext>
            </a:extLst>
          </p:cNvPr>
          <p:cNvPicPr>
            <a:picLocks noChangeAspect="1"/>
          </p:cNvPicPr>
          <p:nvPr/>
        </p:nvPicPr>
        <p:blipFill>
          <a:blip r:embed="rId2"/>
          <a:stretch>
            <a:fillRect/>
          </a:stretch>
        </p:blipFill>
        <p:spPr>
          <a:xfrm>
            <a:off x="1682376" y="1835247"/>
            <a:ext cx="8827247" cy="4919135"/>
          </a:xfrm>
          <a:prstGeom prst="rect">
            <a:avLst/>
          </a:prstGeom>
        </p:spPr>
      </p:pic>
    </p:spTree>
    <p:extLst>
      <p:ext uri="{BB962C8B-B14F-4D97-AF65-F5344CB8AC3E}">
        <p14:creationId xmlns:p14="http://schemas.microsoft.com/office/powerpoint/2010/main" val="1246903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World regions – smaller regions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66725" y="1877105"/>
            <a:ext cx="11258550" cy="4514170"/>
          </a:xfrm>
        </p:spPr>
        <p:txBody>
          <a:bodyPr anchor="t">
            <a:normAutofit/>
          </a:bodyPr>
          <a:lstStyle/>
          <a:p>
            <a:pPr algn="just"/>
            <a:r>
              <a:rPr lang="en-US" sz="3200" dirty="0">
                <a:solidFill>
                  <a:schemeClr val="tx1"/>
                </a:solidFill>
              </a:rPr>
              <a:t>Subregions can be divided into smaller regions and can be based on elements of </a:t>
            </a:r>
            <a:r>
              <a:rPr lang="en-US" sz="3200" i="1" dirty="0">
                <a:solidFill>
                  <a:schemeClr val="tx1"/>
                </a:solidFill>
              </a:rPr>
              <a:t>physical geography</a:t>
            </a:r>
            <a:r>
              <a:rPr lang="en-US" sz="3200" dirty="0">
                <a:solidFill>
                  <a:schemeClr val="tx1"/>
                </a:solidFill>
              </a:rPr>
              <a:t>, such as climate and landform, or </a:t>
            </a:r>
            <a:r>
              <a:rPr lang="en-US" sz="3200" i="1" dirty="0">
                <a:solidFill>
                  <a:schemeClr val="tx1"/>
                </a:solidFill>
              </a:rPr>
              <a:t>human geography</a:t>
            </a:r>
            <a:r>
              <a:rPr lang="en-US" sz="3200" dirty="0">
                <a:solidFill>
                  <a:schemeClr val="tx1"/>
                </a:solidFill>
              </a:rPr>
              <a:t>, such as culture, politics, or economics</a:t>
            </a:r>
          </a:p>
          <a:p>
            <a:pPr algn="just"/>
            <a:r>
              <a:rPr lang="en-US" sz="3200" dirty="0">
                <a:solidFill>
                  <a:schemeClr val="tx1"/>
                </a:solidFill>
              </a:rPr>
              <a:t>Any one place is part of many regions or subregions</a:t>
            </a:r>
          </a:p>
          <a:p>
            <a:pPr algn="just"/>
            <a:r>
              <a:rPr lang="en-US" sz="3200" dirty="0">
                <a:solidFill>
                  <a:schemeClr val="tx1"/>
                </a:solidFill>
              </a:rPr>
              <a:t>Example: Florida is part of a climate region base on its warm weather, a cultural region known as the </a:t>
            </a:r>
            <a:r>
              <a:rPr lang="en-US" sz="3200" i="1" dirty="0">
                <a:solidFill>
                  <a:schemeClr val="tx1"/>
                </a:solidFill>
              </a:rPr>
              <a:t>South</a:t>
            </a:r>
            <a:r>
              <a:rPr lang="en-US" sz="3200" dirty="0">
                <a:solidFill>
                  <a:schemeClr val="tx1"/>
                </a:solidFill>
              </a:rPr>
              <a:t>, and an economic region known as the Sun Belt.</a:t>
            </a:r>
          </a:p>
        </p:txBody>
      </p:sp>
    </p:spTree>
    <p:extLst>
      <p:ext uri="{BB962C8B-B14F-4D97-AF65-F5344CB8AC3E}">
        <p14:creationId xmlns:p14="http://schemas.microsoft.com/office/powerpoint/2010/main" val="3072919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a:xfrm>
            <a:off x="581192" y="702156"/>
            <a:ext cx="11029616" cy="1013800"/>
          </a:xfrm>
        </p:spPr>
        <p:txBody>
          <a:bodyPr anchor="ctr">
            <a:normAutofit/>
          </a:bodyPr>
          <a:lstStyle/>
          <a:p>
            <a:r>
              <a:rPr lang="en-US" sz="4400" dirty="0"/>
              <a:t>Enduring Understanding (1.D)</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95417"/>
            <a:ext cx="6037320" cy="5071737"/>
          </a:xfrm>
        </p:spPr>
        <p:txBody>
          <a:bodyPr anchor="t">
            <a:normAutofit/>
          </a:bodyPr>
          <a:lstStyle/>
          <a:p>
            <a:pPr>
              <a:lnSpc>
                <a:spcPct val="160000"/>
              </a:lnSpc>
            </a:pPr>
            <a:r>
              <a:rPr lang="en-US" sz="2800" dirty="0">
                <a:solidFill>
                  <a:schemeClr val="tx1"/>
                </a:solidFill>
              </a:rPr>
              <a:t>By the end of this section, you will </a:t>
            </a:r>
            <a:r>
              <a:rPr lang="en-US" sz="2800" i="1" dirty="0">
                <a:solidFill>
                  <a:schemeClr val="tx1"/>
                </a:solidFill>
              </a:rPr>
              <a:t>understand</a:t>
            </a:r>
            <a:r>
              <a:rPr lang="en-US" sz="2800" dirty="0">
                <a:solidFill>
                  <a:schemeClr val="tx1"/>
                </a:solidFill>
              </a:rPr>
              <a:t> that </a:t>
            </a:r>
            <a:r>
              <a:rPr lang="en-US" sz="2800" b="1" dirty="0">
                <a:solidFill>
                  <a:schemeClr val="tx1"/>
                </a:solidFill>
              </a:rPr>
              <a:t>geospatial technologies increase the capability for gathering and analyzing geographic information with applications to everyday life.</a:t>
            </a:r>
            <a:endParaRPr lang="en-US" sz="2800" dirty="0">
              <a:solidFill>
                <a:schemeClr val="tx1"/>
              </a:solidFill>
            </a:endParaRPr>
          </a:p>
        </p:txBody>
      </p:sp>
      <p:pic>
        <p:nvPicPr>
          <p:cNvPr id="6" name="Picture 5" descr="A satellite in space&#10;&#10;Description generated with high confidence">
            <a:extLst>
              <a:ext uri="{FF2B5EF4-FFF2-40B4-BE49-F238E27FC236}">
                <a16:creationId xmlns:a16="http://schemas.microsoft.com/office/drawing/2014/main" id="{7BF96CE0-92B1-4D33-9554-866CDF528D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827084" y="2281646"/>
            <a:ext cx="4880406" cy="3910148"/>
          </a:xfrm>
          <a:prstGeom prst="rect">
            <a:avLst/>
          </a:prstGeom>
        </p:spPr>
      </p:pic>
    </p:spTree>
    <p:extLst>
      <p:ext uri="{BB962C8B-B14F-4D97-AF65-F5344CB8AC3E}">
        <p14:creationId xmlns:p14="http://schemas.microsoft.com/office/powerpoint/2010/main" val="838482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Learning objective (1.D.1)</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1857375"/>
            <a:ext cx="11258550" cy="4924425"/>
          </a:xfrm>
        </p:spPr>
        <p:txBody>
          <a:bodyPr anchor="t">
            <a:normAutofit/>
          </a:bodyPr>
          <a:lstStyle/>
          <a:p>
            <a:pPr algn="just"/>
            <a:r>
              <a:rPr lang="en-US" sz="3200" dirty="0">
                <a:solidFill>
                  <a:schemeClr val="tx1"/>
                </a:solidFill>
              </a:rPr>
              <a:t>By the end of this section, you will </a:t>
            </a:r>
            <a:r>
              <a:rPr lang="en-US" sz="3200" i="1" dirty="0">
                <a:solidFill>
                  <a:schemeClr val="tx1"/>
                </a:solidFill>
              </a:rPr>
              <a:t>be able to </a:t>
            </a:r>
            <a:r>
              <a:rPr lang="en-US" sz="3200" b="1" dirty="0">
                <a:solidFill>
                  <a:schemeClr val="tx1"/>
                </a:solidFill>
              </a:rPr>
              <a:t>use and interpret geospatial data</a:t>
            </a:r>
          </a:p>
          <a:p>
            <a:pPr lvl="3" algn="just">
              <a:lnSpc>
                <a:spcPct val="150000"/>
              </a:lnSpc>
            </a:pPr>
            <a:r>
              <a:rPr lang="en-US" sz="3000" dirty="0">
                <a:solidFill>
                  <a:schemeClr val="tx1"/>
                </a:solidFill>
              </a:rPr>
              <a:t>Geospatial technologies include GIS, GPS, remote sensing, and online mapping and visualization</a:t>
            </a:r>
          </a:p>
          <a:p>
            <a:pPr lvl="3" algn="just">
              <a:lnSpc>
                <a:spcPct val="150000"/>
              </a:lnSpc>
            </a:pPr>
            <a:r>
              <a:rPr lang="en-US" sz="3000" dirty="0">
                <a:solidFill>
                  <a:schemeClr val="tx1"/>
                </a:solidFill>
              </a:rPr>
              <a:t>Geospatial data is used at all scales for personal (navigation), business (marketing), and governmental (environmental planning) purposes</a:t>
            </a:r>
            <a:endParaRPr lang="en-US" sz="3800" dirty="0">
              <a:solidFill>
                <a:schemeClr val="tx1"/>
              </a:solidFill>
            </a:endParaRPr>
          </a:p>
        </p:txBody>
      </p:sp>
    </p:spTree>
    <p:extLst>
      <p:ext uri="{BB962C8B-B14F-4D97-AF65-F5344CB8AC3E}">
        <p14:creationId xmlns:p14="http://schemas.microsoft.com/office/powerpoint/2010/main" val="214934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Geospatial data</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1857375"/>
            <a:ext cx="11258550" cy="4924425"/>
          </a:xfrm>
        </p:spPr>
        <p:txBody>
          <a:bodyPr anchor="t">
            <a:normAutofit/>
          </a:bodyPr>
          <a:lstStyle/>
          <a:p>
            <a:pPr algn="just"/>
            <a:r>
              <a:rPr lang="en-US" sz="3200" dirty="0">
                <a:solidFill>
                  <a:schemeClr val="tx1"/>
                </a:solidFill>
              </a:rPr>
              <a:t>Geospatial data includes all information that can be tied to a specific place</a:t>
            </a:r>
          </a:p>
          <a:p>
            <a:pPr algn="just"/>
            <a:r>
              <a:rPr lang="en-US" sz="3200" dirty="0">
                <a:solidFill>
                  <a:schemeClr val="tx1"/>
                </a:solidFill>
              </a:rPr>
              <a:t>Locations, human activities, and traits</a:t>
            </a:r>
          </a:p>
          <a:p>
            <a:pPr algn="just"/>
            <a:r>
              <a:rPr lang="en-US" sz="3200" dirty="0">
                <a:solidFill>
                  <a:schemeClr val="tx1"/>
                </a:solidFill>
              </a:rPr>
              <a:t>Examples:</a:t>
            </a:r>
          </a:p>
          <a:p>
            <a:pPr lvl="2" algn="just"/>
            <a:r>
              <a:rPr lang="en-US" sz="2800" dirty="0">
                <a:solidFill>
                  <a:schemeClr val="tx1"/>
                </a:solidFill>
              </a:rPr>
              <a:t>Where do speakers of Chinese live?</a:t>
            </a:r>
          </a:p>
          <a:p>
            <a:pPr lvl="2" algn="just"/>
            <a:r>
              <a:rPr lang="en-US" sz="2800" dirty="0">
                <a:solidFill>
                  <a:schemeClr val="tx1"/>
                </a:solidFill>
              </a:rPr>
              <a:t>How common is poverty in each U.S. county?</a:t>
            </a:r>
          </a:p>
          <a:p>
            <a:pPr lvl="2" algn="just"/>
            <a:r>
              <a:rPr lang="en-US" sz="2800" dirty="0">
                <a:solidFill>
                  <a:schemeClr val="tx1"/>
                </a:solidFill>
              </a:rPr>
              <a:t>Where is the dividing line in a city between students who attend one high school and those who attend another?</a:t>
            </a:r>
          </a:p>
        </p:txBody>
      </p:sp>
    </p:spTree>
    <p:extLst>
      <p:ext uri="{BB962C8B-B14F-4D97-AF65-F5344CB8AC3E}">
        <p14:creationId xmlns:p14="http://schemas.microsoft.com/office/powerpoint/2010/main" val="2954921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Part II: patterns and processes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8093680" cy="3678303"/>
          </a:xfrm>
        </p:spPr>
        <p:txBody>
          <a:bodyPr anchor="t">
            <a:normAutofit/>
          </a:bodyPr>
          <a:lstStyle/>
          <a:p>
            <a:pPr algn="just">
              <a:lnSpc>
                <a:spcPct val="150000"/>
              </a:lnSpc>
            </a:pPr>
            <a:r>
              <a:rPr lang="en-US" sz="3600" dirty="0">
                <a:solidFill>
                  <a:schemeClr val="tx1"/>
                </a:solidFill>
              </a:rPr>
              <a:t>Essential question: What tools and techniques do geographers use to analyze the world?</a:t>
            </a:r>
          </a:p>
        </p:txBody>
      </p:sp>
      <p:pic>
        <p:nvPicPr>
          <p:cNvPr id="5" name="Picture 4">
            <a:extLst>
              <a:ext uri="{FF2B5EF4-FFF2-40B4-BE49-F238E27FC236}">
                <a16:creationId xmlns:a16="http://schemas.microsoft.com/office/drawing/2014/main" id="{64523049-BD66-43AE-92E2-4E5327AABD6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 b="90000" l="10000" r="90000">
                        <a14:foregroundMark x1="62321" y1="2000" x2="15714" y2="286"/>
                        <a14:foregroundMark x1="15714" y1="286" x2="18214" y2="10429"/>
                        <a14:foregroundMark x1="18214" y1="10429" x2="37321" y2="14286"/>
                        <a14:foregroundMark x1="37321" y1="14286" x2="68036" y2="11143"/>
                        <a14:foregroundMark x1="68036" y1="11143" x2="76429" y2="4571"/>
                        <a14:foregroundMark x1="76429" y1="4571" x2="64464" y2="143"/>
                        <a14:foregroundMark x1="64464" y1="143" x2="51964" y2="714"/>
                        <a14:foregroundMark x1="51964" y1="714" x2="50714" y2="1286"/>
                      </a14:backgroundRemoval>
                    </a14:imgEffect>
                  </a14:imgLayer>
                </a14:imgProps>
              </a:ext>
              <a:ext uri="{837473B0-CC2E-450A-ABE3-18F120FF3D39}">
                <a1611:picAttrSrcUrl xmlns:a1611="http://schemas.microsoft.com/office/drawing/2016/11/main" xmlns="" r:id="rId4"/>
              </a:ext>
            </a:extLst>
          </a:blip>
          <a:srcRect l="13142" t="4717" r="16851" b="12897"/>
          <a:stretch/>
        </p:blipFill>
        <p:spPr>
          <a:xfrm>
            <a:off x="9040633" y="2077130"/>
            <a:ext cx="3021496" cy="4444780"/>
          </a:xfrm>
          <a:prstGeom prst="rect">
            <a:avLst/>
          </a:prstGeom>
        </p:spPr>
      </p:pic>
    </p:spTree>
    <p:extLst>
      <p:ext uri="{BB962C8B-B14F-4D97-AF65-F5344CB8AC3E}">
        <p14:creationId xmlns:p14="http://schemas.microsoft.com/office/powerpoint/2010/main" val="1589178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Geospatial data – obtaining data</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1857375"/>
            <a:ext cx="11258550" cy="4924425"/>
          </a:xfrm>
        </p:spPr>
        <p:txBody>
          <a:bodyPr anchor="t">
            <a:normAutofit/>
          </a:bodyPr>
          <a:lstStyle/>
          <a:p>
            <a:pPr algn="just"/>
            <a:r>
              <a:rPr lang="en-US" sz="3200" dirty="0">
                <a:solidFill>
                  <a:schemeClr val="tx1"/>
                </a:solidFill>
              </a:rPr>
              <a:t>Much of the data is obtained through </a:t>
            </a:r>
            <a:r>
              <a:rPr lang="en-US" sz="3200" b="1" dirty="0">
                <a:solidFill>
                  <a:schemeClr val="tx1"/>
                </a:solidFill>
              </a:rPr>
              <a:t>fieldwork</a:t>
            </a:r>
            <a:r>
              <a:rPr lang="en-US" sz="3200" dirty="0">
                <a:solidFill>
                  <a:schemeClr val="tx1"/>
                </a:solidFill>
              </a:rPr>
              <a:t> – observing and recording information on location</a:t>
            </a:r>
          </a:p>
          <a:p>
            <a:pPr algn="just"/>
            <a:r>
              <a:rPr lang="en-US" sz="3200" dirty="0">
                <a:solidFill>
                  <a:schemeClr val="tx1"/>
                </a:solidFill>
              </a:rPr>
              <a:t>Census of the population, interviews, informal observations</a:t>
            </a:r>
            <a:endParaRPr lang="en-US" sz="2800" dirty="0">
              <a:solidFill>
                <a:schemeClr val="tx1"/>
              </a:solidFill>
            </a:endParaRPr>
          </a:p>
        </p:txBody>
      </p:sp>
      <p:pic>
        <p:nvPicPr>
          <p:cNvPr id="5" name="Picture 4">
            <a:extLst>
              <a:ext uri="{FF2B5EF4-FFF2-40B4-BE49-F238E27FC236}">
                <a16:creationId xmlns:a16="http://schemas.microsoft.com/office/drawing/2014/main" id="{BA5CA280-4466-47C7-BF02-ECDF51308CCB}"/>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037444" y="3998189"/>
            <a:ext cx="3057315" cy="2478278"/>
          </a:xfrm>
          <a:prstGeom prst="rect">
            <a:avLst/>
          </a:prstGeom>
        </p:spPr>
      </p:pic>
      <p:pic>
        <p:nvPicPr>
          <p:cNvPr id="8" name="Picture 7">
            <a:extLst>
              <a:ext uri="{FF2B5EF4-FFF2-40B4-BE49-F238E27FC236}">
                <a16:creationId xmlns:a16="http://schemas.microsoft.com/office/drawing/2014/main" id="{1E4229A8-92C8-4482-8AF7-E6679918CB0C}"/>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945107" y="4094328"/>
            <a:ext cx="2590800" cy="2286000"/>
          </a:xfrm>
          <a:prstGeom prst="rect">
            <a:avLst/>
          </a:prstGeom>
        </p:spPr>
      </p:pic>
      <p:pic>
        <p:nvPicPr>
          <p:cNvPr id="11" name="Picture 10">
            <a:extLst>
              <a:ext uri="{FF2B5EF4-FFF2-40B4-BE49-F238E27FC236}">
                <a16:creationId xmlns:a16="http://schemas.microsoft.com/office/drawing/2014/main" id="{B8520686-5D3E-42AB-B235-060D944DE80B}"/>
              </a:ext>
            </a:extLst>
          </p:cNvPr>
          <p:cNvPicPr>
            <a:picLocks noChangeAspect="1"/>
          </p:cNvPicPr>
          <p:nvPr/>
        </p:nvPicPr>
        <p:blipFill>
          <a:blip r:embed="rId6">
            <a:extLst>
              <a:ext uri="{837473B0-CC2E-450A-ABE3-18F120FF3D39}">
                <a1611:picAttrSrcUrl xmlns:a1611="http://schemas.microsoft.com/office/drawing/2016/11/main" xmlns="" r:id="rId7"/>
              </a:ext>
            </a:extLst>
          </a:blip>
          <a:stretch>
            <a:fillRect/>
          </a:stretch>
        </p:blipFill>
        <p:spPr>
          <a:xfrm>
            <a:off x="9201861" y="3892384"/>
            <a:ext cx="1716684" cy="2535712"/>
          </a:xfrm>
          <a:prstGeom prst="rect">
            <a:avLst/>
          </a:prstGeom>
        </p:spPr>
      </p:pic>
    </p:spTree>
    <p:extLst>
      <p:ext uri="{BB962C8B-B14F-4D97-AF65-F5344CB8AC3E}">
        <p14:creationId xmlns:p14="http://schemas.microsoft.com/office/powerpoint/2010/main" val="30106957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Geospatial data – technologies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1857375"/>
            <a:ext cx="6346209" cy="4924425"/>
          </a:xfrm>
        </p:spPr>
        <p:txBody>
          <a:bodyPr anchor="t">
            <a:normAutofit/>
          </a:bodyPr>
          <a:lstStyle/>
          <a:p>
            <a:pPr algn="just"/>
            <a:r>
              <a:rPr lang="en-US" sz="3200" dirty="0">
                <a:solidFill>
                  <a:schemeClr val="tx1"/>
                </a:solidFill>
              </a:rPr>
              <a:t>Global Positioning System (GPS)</a:t>
            </a:r>
          </a:p>
          <a:p>
            <a:pPr lvl="2" algn="just"/>
            <a:r>
              <a:rPr lang="en-US" sz="2800" b="1" dirty="0">
                <a:solidFill>
                  <a:schemeClr val="tx1"/>
                </a:solidFill>
              </a:rPr>
              <a:t>Description</a:t>
            </a:r>
            <a:r>
              <a:rPr lang="en-US" sz="2800" dirty="0">
                <a:solidFill>
                  <a:schemeClr val="tx1"/>
                </a:solidFill>
              </a:rPr>
              <a:t>: GPS receivers on Earth’s surface use the locations of multiple satellites to determine and record a receiver’s exact location</a:t>
            </a:r>
          </a:p>
          <a:p>
            <a:pPr lvl="2" algn="just"/>
            <a:r>
              <a:rPr lang="en-US" sz="2800" b="1" dirty="0">
                <a:solidFill>
                  <a:schemeClr val="tx1"/>
                </a:solidFill>
              </a:rPr>
              <a:t>Uses</a:t>
            </a:r>
            <a:r>
              <a:rPr lang="en-US" sz="2800" dirty="0">
                <a:solidFill>
                  <a:schemeClr val="tx1"/>
                </a:solidFill>
              </a:rPr>
              <a:t>: precisely locating border; navigating ships, aircraft, and cars; mapping lines (trails) or points (fire hydrants) </a:t>
            </a:r>
          </a:p>
        </p:txBody>
      </p:sp>
      <p:pic>
        <p:nvPicPr>
          <p:cNvPr id="18434" name="Picture 2" descr="Image result for gps">
            <a:extLst>
              <a:ext uri="{FF2B5EF4-FFF2-40B4-BE49-F238E27FC236}">
                <a16:creationId xmlns:a16="http://schemas.microsoft.com/office/drawing/2014/main" id="{5C54370B-6C35-4372-A1DE-21246133B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31" r="5591" b="-896"/>
          <a:stretch/>
        </p:blipFill>
        <p:spPr bwMode="auto">
          <a:xfrm>
            <a:off x="7014950" y="2106245"/>
            <a:ext cx="4920018" cy="430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465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Geospatial data – technologies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1857375"/>
            <a:ext cx="6346209" cy="4924425"/>
          </a:xfrm>
        </p:spPr>
        <p:txBody>
          <a:bodyPr anchor="t">
            <a:normAutofit/>
          </a:bodyPr>
          <a:lstStyle/>
          <a:p>
            <a:pPr algn="just"/>
            <a:r>
              <a:rPr lang="en-US" sz="3200" dirty="0">
                <a:solidFill>
                  <a:schemeClr val="tx1"/>
                </a:solidFill>
              </a:rPr>
              <a:t>Remote Sensing</a:t>
            </a:r>
          </a:p>
          <a:p>
            <a:pPr lvl="2" algn="just"/>
            <a:r>
              <a:rPr lang="en-US" sz="2800" b="1" dirty="0">
                <a:solidFill>
                  <a:schemeClr val="tx1"/>
                </a:solidFill>
              </a:rPr>
              <a:t>Description</a:t>
            </a:r>
            <a:r>
              <a:rPr lang="en-US" sz="2800" dirty="0">
                <a:solidFill>
                  <a:schemeClr val="tx1"/>
                </a:solidFill>
              </a:rPr>
              <a:t>: the use of cameras or other sensors mounted on aircraft or satellites to collect digital images of the earth’s surface</a:t>
            </a:r>
          </a:p>
          <a:p>
            <a:pPr lvl="2" algn="just"/>
            <a:r>
              <a:rPr lang="en-US" sz="2800" b="1" dirty="0">
                <a:solidFill>
                  <a:schemeClr val="tx1"/>
                </a:solidFill>
              </a:rPr>
              <a:t>Uses</a:t>
            </a:r>
            <a:r>
              <a:rPr lang="en-US" sz="2800" dirty="0">
                <a:solidFill>
                  <a:schemeClr val="tx1"/>
                </a:solidFill>
              </a:rPr>
              <a:t>: determining land cover and use; monitoring environmental changes; assessing spread of spatial phenomena; weather</a:t>
            </a:r>
          </a:p>
        </p:txBody>
      </p:sp>
      <p:pic>
        <p:nvPicPr>
          <p:cNvPr id="20482" name="Picture 2" descr="Image result for remote sensing">
            <a:extLst>
              <a:ext uri="{FF2B5EF4-FFF2-40B4-BE49-F238E27FC236}">
                <a16:creationId xmlns:a16="http://schemas.microsoft.com/office/drawing/2014/main" id="{E28F5038-3BB7-4651-91BC-A04894B33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751" y="1992573"/>
            <a:ext cx="3831707" cy="454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114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Geospatial data – technologies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247435" y="2074530"/>
            <a:ext cx="7489640" cy="4924425"/>
          </a:xfrm>
        </p:spPr>
        <p:txBody>
          <a:bodyPr anchor="t">
            <a:normAutofit/>
          </a:bodyPr>
          <a:lstStyle/>
          <a:p>
            <a:pPr algn="just"/>
            <a:r>
              <a:rPr lang="en-US" sz="3200" dirty="0">
                <a:solidFill>
                  <a:schemeClr val="tx1"/>
                </a:solidFill>
              </a:rPr>
              <a:t>Geographic Information Systems (GIS)</a:t>
            </a:r>
          </a:p>
          <a:p>
            <a:pPr lvl="2" algn="just"/>
            <a:r>
              <a:rPr lang="en-US" sz="2800" b="1" dirty="0">
                <a:solidFill>
                  <a:schemeClr val="tx1"/>
                </a:solidFill>
              </a:rPr>
              <a:t>Description</a:t>
            </a:r>
            <a:r>
              <a:rPr lang="en-US" sz="2800" dirty="0">
                <a:solidFill>
                  <a:schemeClr val="tx1"/>
                </a:solidFill>
              </a:rPr>
              <a:t>: computer system that can store, analyze, and display information from multiple digital maps or geospatial data sets</a:t>
            </a:r>
          </a:p>
          <a:p>
            <a:pPr lvl="2" algn="just"/>
            <a:r>
              <a:rPr lang="en-US" sz="2800" b="1" dirty="0">
                <a:solidFill>
                  <a:schemeClr val="tx1"/>
                </a:solidFill>
              </a:rPr>
              <a:t>Uses</a:t>
            </a:r>
            <a:r>
              <a:rPr lang="en-US" sz="2800" dirty="0">
                <a:solidFill>
                  <a:schemeClr val="tx1"/>
                </a:solidFill>
              </a:rPr>
              <a:t>: analysis of crime data; effects of pollution; transportation/travel time analysis; urban planning</a:t>
            </a:r>
          </a:p>
        </p:txBody>
      </p:sp>
      <p:pic>
        <p:nvPicPr>
          <p:cNvPr id="21506" name="Picture 2" descr="Image result for gis">
            <a:extLst>
              <a:ext uri="{FF2B5EF4-FFF2-40B4-BE49-F238E27FC236}">
                <a16:creationId xmlns:a16="http://schemas.microsoft.com/office/drawing/2014/main" id="{1BF9FEBE-10D8-4DFB-8056-DEF5367EAA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24"/>
          <a:stretch/>
        </p:blipFill>
        <p:spPr bwMode="auto">
          <a:xfrm>
            <a:off x="581192" y="2074530"/>
            <a:ext cx="3666243" cy="451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291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The London subway map</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70848" y="2074530"/>
            <a:ext cx="11266227" cy="4924425"/>
          </a:xfrm>
        </p:spPr>
        <p:txBody>
          <a:bodyPr anchor="t">
            <a:normAutofit/>
          </a:bodyPr>
          <a:lstStyle/>
          <a:p>
            <a:pPr algn="just"/>
            <a:r>
              <a:rPr lang="en-US" sz="3200" dirty="0">
                <a:solidFill>
                  <a:schemeClr val="tx1"/>
                </a:solidFill>
              </a:rPr>
              <a:t>One of the most useful, yet inaccurate, maps</a:t>
            </a:r>
          </a:p>
          <a:p>
            <a:pPr algn="just"/>
            <a:r>
              <a:rPr lang="en-US" sz="3200" dirty="0">
                <a:solidFill>
                  <a:schemeClr val="tx1"/>
                </a:solidFill>
              </a:rPr>
              <a:t>Shows the value of the concept of </a:t>
            </a:r>
            <a:r>
              <a:rPr lang="en-US" sz="3200" i="1" dirty="0">
                <a:solidFill>
                  <a:schemeClr val="tx1"/>
                </a:solidFill>
              </a:rPr>
              <a:t>relative location</a:t>
            </a:r>
          </a:p>
          <a:p>
            <a:pPr algn="just"/>
            <a:r>
              <a:rPr lang="en-US" sz="3200" dirty="0">
                <a:solidFill>
                  <a:schemeClr val="tx1"/>
                </a:solidFill>
              </a:rPr>
              <a:t>Passengers did not need to know the twists and turns of the track or the actual distance between stops</a:t>
            </a:r>
          </a:p>
        </p:txBody>
      </p:sp>
    </p:spTree>
    <p:extLst>
      <p:ext uri="{BB962C8B-B14F-4D97-AF65-F5344CB8AC3E}">
        <p14:creationId xmlns:p14="http://schemas.microsoft.com/office/powerpoint/2010/main" val="1662192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The London subway map</a:t>
            </a:r>
          </a:p>
        </p:txBody>
      </p:sp>
      <p:pic>
        <p:nvPicPr>
          <p:cNvPr id="6" name="Picture 5">
            <a:extLst>
              <a:ext uri="{FF2B5EF4-FFF2-40B4-BE49-F238E27FC236}">
                <a16:creationId xmlns:a16="http://schemas.microsoft.com/office/drawing/2014/main" id="{A76FE749-0141-47E5-9465-A7499B95958D}"/>
              </a:ext>
            </a:extLst>
          </p:cNvPr>
          <p:cNvPicPr>
            <a:picLocks noChangeAspect="1"/>
          </p:cNvPicPr>
          <p:nvPr/>
        </p:nvPicPr>
        <p:blipFill>
          <a:blip r:embed="rId2"/>
          <a:stretch>
            <a:fillRect/>
          </a:stretch>
        </p:blipFill>
        <p:spPr>
          <a:xfrm>
            <a:off x="6331487" y="2295736"/>
            <a:ext cx="5644424" cy="3811635"/>
          </a:xfrm>
          <a:prstGeom prst="rect">
            <a:avLst/>
          </a:prstGeom>
          <a:ln>
            <a:solidFill>
              <a:schemeClr val="tx1"/>
            </a:solidFill>
          </a:ln>
        </p:spPr>
      </p:pic>
      <p:pic>
        <p:nvPicPr>
          <p:cNvPr id="7" name="Picture 6">
            <a:extLst>
              <a:ext uri="{FF2B5EF4-FFF2-40B4-BE49-F238E27FC236}">
                <a16:creationId xmlns:a16="http://schemas.microsoft.com/office/drawing/2014/main" id="{B465457C-E76D-4CC7-BDA5-97D3E45D3DEB}"/>
              </a:ext>
            </a:extLst>
          </p:cNvPr>
          <p:cNvPicPr>
            <a:picLocks noChangeAspect="1"/>
          </p:cNvPicPr>
          <p:nvPr/>
        </p:nvPicPr>
        <p:blipFill>
          <a:blip r:embed="rId3"/>
          <a:stretch>
            <a:fillRect/>
          </a:stretch>
        </p:blipFill>
        <p:spPr>
          <a:xfrm>
            <a:off x="447133" y="2295736"/>
            <a:ext cx="5611704" cy="3811635"/>
          </a:xfrm>
          <a:prstGeom prst="rect">
            <a:avLst/>
          </a:prstGeom>
          <a:ln>
            <a:solidFill>
              <a:schemeClr val="tx1"/>
            </a:solidFill>
          </a:ln>
        </p:spPr>
      </p:pic>
    </p:spTree>
    <p:extLst>
      <p:ext uri="{BB962C8B-B14F-4D97-AF65-F5344CB8AC3E}">
        <p14:creationId xmlns:p14="http://schemas.microsoft.com/office/powerpoint/2010/main" val="414807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Part II: patterns and processes</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581194" y="2077130"/>
            <a:ext cx="5476706" cy="4331621"/>
          </a:xfrm>
        </p:spPr>
        <p:txBody>
          <a:bodyPr anchor="t">
            <a:normAutofit/>
          </a:bodyPr>
          <a:lstStyle/>
          <a:p>
            <a:pPr algn="just"/>
            <a:r>
              <a:rPr lang="en-US" sz="3600" dirty="0">
                <a:solidFill>
                  <a:schemeClr val="tx1"/>
                </a:solidFill>
              </a:rPr>
              <a:t>Geographers emphasize spatial </a:t>
            </a:r>
            <a:r>
              <a:rPr lang="en-US" sz="3600" b="1" dirty="0">
                <a:solidFill>
                  <a:srgbClr val="FF6600"/>
                </a:solidFill>
              </a:rPr>
              <a:t>patterns</a:t>
            </a:r>
            <a:r>
              <a:rPr lang="en-US" sz="3600" dirty="0">
                <a:solidFill>
                  <a:schemeClr val="tx1"/>
                </a:solidFill>
              </a:rPr>
              <a:t>, general arrangements of things being studied, and the </a:t>
            </a:r>
            <a:r>
              <a:rPr lang="en-US" sz="3600" b="1" dirty="0">
                <a:solidFill>
                  <a:srgbClr val="FF6600"/>
                </a:solidFill>
              </a:rPr>
              <a:t>processes</a:t>
            </a:r>
            <a:r>
              <a:rPr lang="en-US" sz="3600" dirty="0">
                <a:solidFill>
                  <a:schemeClr val="tx1"/>
                </a:solidFill>
              </a:rPr>
              <a:t>, the repeated sequences of events, that create them.</a:t>
            </a:r>
          </a:p>
        </p:txBody>
      </p:sp>
      <p:pic>
        <p:nvPicPr>
          <p:cNvPr id="5" name="Picture 4" descr="A picture containing table&#10;&#10;Description generated with high confidence">
            <a:extLst>
              <a:ext uri="{FF2B5EF4-FFF2-40B4-BE49-F238E27FC236}">
                <a16:creationId xmlns:a16="http://schemas.microsoft.com/office/drawing/2014/main" id="{71EF023B-4B56-4CE2-9AD4-D2C31F3D9B2D}"/>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020062" y="2176253"/>
            <a:ext cx="4086088" cy="3553120"/>
          </a:xfrm>
          <a:prstGeom prst="rect">
            <a:avLst/>
          </a:prstGeom>
        </p:spPr>
      </p:pic>
    </p:spTree>
    <p:extLst>
      <p:ext uri="{BB962C8B-B14F-4D97-AF65-F5344CB8AC3E}">
        <p14:creationId xmlns:p14="http://schemas.microsoft.com/office/powerpoint/2010/main" val="3263109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scale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3678303"/>
          </a:xfrm>
        </p:spPr>
        <p:txBody>
          <a:bodyPr anchor="t">
            <a:normAutofit/>
          </a:bodyPr>
          <a:lstStyle/>
          <a:p>
            <a:pPr algn="just"/>
            <a:r>
              <a:rPr lang="en-US" sz="3600" dirty="0">
                <a:solidFill>
                  <a:schemeClr val="tx1"/>
                </a:solidFill>
              </a:rPr>
              <a:t>Scale</a:t>
            </a:r>
          </a:p>
          <a:p>
            <a:pPr lvl="2" algn="just"/>
            <a:r>
              <a:rPr lang="en-US" sz="3200" dirty="0">
                <a:solidFill>
                  <a:schemeClr val="tx1"/>
                </a:solidFill>
              </a:rPr>
              <a:t>Maps are a reduction of the actual land it represents</a:t>
            </a:r>
          </a:p>
          <a:p>
            <a:pPr lvl="2" algn="just"/>
            <a:r>
              <a:rPr lang="en-US" sz="3200" b="1" dirty="0">
                <a:solidFill>
                  <a:srgbClr val="FF6600"/>
                </a:solidFill>
              </a:rPr>
              <a:t>Scale</a:t>
            </a:r>
            <a:r>
              <a:rPr lang="en-US" sz="3200" dirty="0">
                <a:solidFill>
                  <a:schemeClr val="tx1"/>
                </a:solidFill>
              </a:rPr>
              <a:t> is the ratio between the size of things in the real world and the size of those same things on the map</a:t>
            </a:r>
          </a:p>
          <a:p>
            <a:pPr lvl="2" algn="just"/>
            <a:r>
              <a:rPr lang="en-US" sz="3200" dirty="0">
                <a:solidFill>
                  <a:schemeClr val="tx1"/>
                </a:solidFill>
              </a:rPr>
              <a:t>Three types: cartographic, geographic, and scale of data</a:t>
            </a:r>
          </a:p>
        </p:txBody>
      </p:sp>
    </p:spTree>
    <p:extLst>
      <p:ext uri="{BB962C8B-B14F-4D97-AF65-F5344CB8AC3E}">
        <p14:creationId xmlns:p14="http://schemas.microsoft.com/office/powerpoint/2010/main" val="3569608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scale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95145"/>
          </a:xfrm>
        </p:spPr>
        <p:txBody>
          <a:bodyPr anchor="t">
            <a:normAutofit lnSpcReduction="10000"/>
          </a:bodyPr>
          <a:lstStyle/>
          <a:p>
            <a:pPr algn="just"/>
            <a:r>
              <a:rPr lang="en-US" sz="3600" b="1" dirty="0">
                <a:solidFill>
                  <a:srgbClr val="FF6600"/>
                </a:solidFill>
              </a:rPr>
              <a:t>Cartographic Scale</a:t>
            </a:r>
          </a:p>
          <a:p>
            <a:pPr lvl="2" algn="just"/>
            <a:r>
              <a:rPr lang="en-US" sz="3200" dirty="0">
                <a:solidFill>
                  <a:schemeClr val="tx1"/>
                </a:solidFill>
              </a:rPr>
              <a:t>Refers to the way the map </a:t>
            </a:r>
            <a:r>
              <a:rPr lang="en-US" sz="3200" i="1" dirty="0">
                <a:solidFill>
                  <a:schemeClr val="tx1"/>
                </a:solidFill>
              </a:rPr>
              <a:t>communicates</a:t>
            </a:r>
            <a:r>
              <a:rPr lang="en-US" sz="3200" dirty="0">
                <a:solidFill>
                  <a:schemeClr val="tx1"/>
                </a:solidFill>
              </a:rPr>
              <a:t> the ratio of its size to the size of what it represents:</a:t>
            </a:r>
          </a:p>
          <a:p>
            <a:pPr lvl="4" algn="just"/>
            <a:r>
              <a:rPr lang="en-US" sz="3200" dirty="0">
                <a:solidFill>
                  <a:schemeClr val="tx1"/>
                </a:solidFill>
              </a:rPr>
              <a:t>Words – one inch equals ten miles (2.5 inches would equal 25 miles on the surface of the earth</a:t>
            </a:r>
          </a:p>
          <a:p>
            <a:pPr lvl="4" algn="just"/>
            <a:r>
              <a:rPr lang="en-US" sz="3200" dirty="0">
                <a:solidFill>
                  <a:schemeClr val="tx1"/>
                </a:solidFill>
              </a:rPr>
              <a:t>Ratio – 1/200,000 or 1:200,000 (1 unit on the map equals 200,000 units on the ground)</a:t>
            </a:r>
          </a:p>
          <a:p>
            <a:pPr lvl="4" algn="just"/>
            <a:r>
              <a:rPr lang="en-US" sz="3200" dirty="0">
                <a:solidFill>
                  <a:schemeClr val="tx1"/>
                </a:solidFill>
              </a:rPr>
              <a:t>Line – length of the line indicates distance on the map</a:t>
            </a:r>
          </a:p>
        </p:txBody>
      </p:sp>
    </p:spTree>
    <p:extLst>
      <p:ext uri="{BB962C8B-B14F-4D97-AF65-F5344CB8AC3E}">
        <p14:creationId xmlns:p14="http://schemas.microsoft.com/office/powerpoint/2010/main" val="1764952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8215-DF3F-4F5C-95C4-71FF9C3BB6A2}"/>
              </a:ext>
            </a:extLst>
          </p:cNvPr>
          <p:cNvSpPr>
            <a:spLocks noGrp="1"/>
          </p:cNvSpPr>
          <p:nvPr>
            <p:ph type="title"/>
          </p:nvPr>
        </p:nvSpPr>
        <p:spPr/>
        <p:txBody>
          <a:bodyPr anchor="ctr">
            <a:normAutofit/>
          </a:bodyPr>
          <a:lstStyle/>
          <a:p>
            <a:r>
              <a:rPr lang="en-US" sz="4400" dirty="0"/>
              <a:t>Maps - scale</a:t>
            </a:r>
          </a:p>
        </p:txBody>
      </p:sp>
      <p:sp>
        <p:nvSpPr>
          <p:cNvPr id="3" name="Content Placeholder 2">
            <a:extLst>
              <a:ext uri="{FF2B5EF4-FFF2-40B4-BE49-F238E27FC236}">
                <a16:creationId xmlns:a16="http://schemas.microsoft.com/office/drawing/2014/main" id="{7D656ECC-9496-488F-BC2C-E6416E6FE203}"/>
              </a:ext>
            </a:extLst>
          </p:cNvPr>
          <p:cNvSpPr>
            <a:spLocks noGrp="1"/>
          </p:cNvSpPr>
          <p:nvPr>
            <p:ph idx="1"/>
          </p:nvPr>
        </p:nvSpPr>
        <p:spPr>
          <a:xfrm>
            <a:off x="457200" y="2077130"/>
            <a:ext cx="11258550" cy="4695145"/>
          </a:xfrm>
        </p:spPr>
        <p:txBody>
          <a:bodyPr anchor="t">
            <a:normAutofit lnSpcReduction="10000"/>
          </a:bodyPr>
          <a:lstStyle/>
          <a:p>
            <a:pPr algn="just"/>
            <a:r>
              <a:rPr lang="en-US" sz="3600" b="1" dirty="0">
                <a:solidFill>
                  <a:srgbClr val="FF6600"/>
                </a:solidFill>
              </a:rPr>
              <a:t>Geographic Scale</a:t>
            </a:r>
          </a:p>
          <a:p>
            <a:pPr lvl="2" algn="just"/>
            <a:r>
              <a:rPr lang="en-US" sz="3200" dirty="0">
                <a:solidFill>
                  <a:schemeClr val="tx1"/>
                </a:solidFill>
              </a:rPr>
              <a:t>Sometimes called </a:t>
            </a:r>
            <a:r>
              <a:rPr lang="en-US" sz="3200" i="1" dirty="0">
                <a:solidFill>
                  <a:schemeClr val="tx1"/>
                </a:solidFill>
              </a:rPr>
              <a:t>relative scale</a:t>
            </a:r>
            <a:r>
              <a:rPr lang="en-US" sz="3200" dirty="0">
                <a:solidFill>
                  <a:schemeClr val="tx1"/>
                </a:solidFill>
              </a:rPr>
              <a:t>, refers to the amount of territory that the map represents</a:t>
            </a:r>
          </a:p>
          <a:p>
            <a:pPr lvl="4" algn="just"/>
            <a:r>
              <a:rPr lang="en-US" sz="3200" dirty="0">
                <a:solidFill>
                  <a:schemeClr val="tx1"/>
                </a:solidFill>
              </a:rPr>
              <a:t>Global scale means a map of the entire planet</a:t>
            </a:r>
          </a:p>
          <a:p>
            <a:pPr lvl="4" algn="just"/>
            <a:r>
              <a:rPr lang="en-US" sz="3200" dirty="0">
                <a:solidFill>
                  <a:schemeClr val="tx1"/>
                </a:solidFill>
              </a:rPr>
              <a:t>Local scale means a map of a city – school attendance boundaries</a:t>
            </a:r>
          </a:p>
          <a:p>
            <a:pPr lvl="4" algn="just"/>
            <a:r>
              <a:rPr lang="en-US" sz="3200" dirty="0">
                <a:solidFill>
                  <a:schemeClr val="tx1"/>
                </a:solidFill>
              </a:rPr>
              <a:t>A rise in unemployment might be explained differently depending on the scale</a:t>
            </a:r>
          </a:p>
        </p:txBody>
      </p:sp>
    </p:spTree>
    <p:extLst>
      <p:ext uri="{BB962C8B-B14F-4D97-AF65-F5344CB8AC3E}">
        <p14:creationId xmlns:p14="http://schemas.microsoft.com/office/powerpoint/2010/main" val="1941550470"/>
      </p:ext>
    </p:extLst>
  </p:cSld>
  <p:clrMapOvr>
    <a:masterClrMapping/>
  </p:clrMapOvr>
</p:sld>
</file>

<file path=ppt/theme/theme1.xml><?xml version="1.0" encoding="utf-8"?>
<a:theme xmlns:a="http://schemas.openxmlformats.org/drawingml/2006/main" name="Dividend">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2_Dividen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1_Dividend">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4.xml><?xml version="1.0" encoding="utf-8"?>
<a:theme xmlns:a="http://schemas.openxmlformats.org/drawingml/2006/main" name="3_Dividend">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4053</TotalTime>
  <Words>2252</Words>
  <Application>Microsoft Office PowerPoint</Application>
  <PresentationFormat>Widescreen</PresentationFormat>
  <Paragraphs>223</Paragraphs>
  <Slides>55</Slides>
  <Notes>1</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55</vt:i4>
      </vt:variant>
    </vt:vector>
  </HeadingPairs>
  <TitlesOfParts>
    <vt:vector size="62" baseType="lpstr">
      <vt:lpstr>Calibri</vt:lpstr>
      <vt:lpstr>Cambria</vt:lpstr>
      <vt:lpstr>Wingdings 2</vt:lpstr>
      <vt:lpstr>Dividend</vt:lpstr>
      <vt:lpstr>2_Dividend</vt:lpstr>
      <vt:lpstr>1_Dividend</vt:lpstr>
      <vt:lpstr>3_Dividend</vt:lpstr>
      <vt:lpstr>Unit 1 – Part 2</vt:lpstr>
      <vt:lpstr>Enduring Understanding (1.C)</vt:lpstr>
      <vt:lpstr>Learning objective (1.C.1)</vt:lpstr>
      <vt:lpstr>Learning objective (1.C.2)</vt:lpstr>
      <vt:lpstr>Part II: patterns and processes</vt:lpstr>
      <vt:lpstr>Part II: patterns and processes</vt:lpstr>
      <vt:lpstr>Maps - scale</vt:lpstr>
      <vt:lpstr>Maps - scale</vt:lpstr>
      <vt:lpstr>Maps - scale</vt:lpstr>
      <vt:lpstr>Maps - scale</vt:lpstr>
      <vt:lpstr>Learning objective (1.C.2)</vt:lpstr>
      <vt:lpstr>Maps – reference and thematic</vt:lpstr>
      <vt:lpstr>Maps – reference and thematic</vt:lpstr>
      <vt:lpstr>Maps –thematic: choropleth</vt:lpstr>
      <vt:lpstr>Maps –thematic: Dot distribution</vt:lpstr>
      <vt:lpstr>Maps –thematic: Graduated symbol</vt:lpstr>
      <vt:lpstr>Maps –thematic: Isoline</vt:lpstr>
      <vt:lpstr>Maps –thematic: Isoline</vt:lpstr>
      <vt:lpstr>Maps – Cartograms</vt:lpstr>
      <vt:lpstr>Maps – Cartograms</vt:lpstr>
      <vt:lpstr>Maps – Cartograms</vt:lpstr>
      <vt:lpstr>Learning objective (1.C.2)</vt:lpstr>
      <vt:lpstr>Projections</vt:lpstr>
      <vt:lpstr>Projections - mercator</vt:lpstr>
      <vt:lpstr>Projections - Peters</vt:lpstr>
      <vt:lpstr>Projections – Peters over mercator</vt:lpstr>
      <vt:lpstr>Projections - COnic</vt:lpstr>
      <vt:lpstr>Projections – Goode-homolosine</vt:lpstr>
      <vt:lpstr>Projections – Robinson</vt:lpstr>
      <vt:lpstr>Enduring Understanding (1.C)</vt:lpstr>
      <vt:lpstr>Learning objective (1.C.4)</vt:lpstr>
      <vt:lpstr>Models in geography</vt:lpstr>
      <vt:lpstr>Models in geography - spatial</vt:lpstr>
      <vt:lpstr>Models in geography – Non-spatial</vt:lpstr>
      <vt:lpstr>Formulas and Graphs</vt:lpstr>
      <vt:lpstr>Use of models</vt:lpstr>
      <vt:lpstr>Enduring Understanding (1.C)</vt:lpstr>
      <vt:lpstr>Learning objective (1.C.7-8)</vt:lpstr>
      <vt:lpstr>Regionalization and regions</vt:lpstr>
      <vt:lpstr>Types of regions: formal</vt:lpstr>
      <vt:lpstr>Types of regions: functional</vt:lpstr>
      <vt:lpstr>Types of regions: Perceptual</vt:lpstr>
      <vt:lpstr>World regions – large regions</vt:lpstr>
      <vt:lpstr>World regions – subregions</vt:lpstr>
      <vt:lpstr>World regions – subregions</vt:lpstr>
      <vt:lpstr>World regions – smaller regions</vt:lpstr>
      <vt:lpstr>Enduring Understanding (1.D)</vt:lpstr>
      <vt:lpstr>Learning objective (1.D.1)</vt:lpstr>
      <vt:lpstr>Geospatial data</vt:lpstr>
      <vt:lpstr>Geospatial data – obtaining data</vt:lpstr>
      <vt:lpstr>Geospatial data – technologies</vt:lpstr>
      <vt:lpstr>Geospatial data – technologies</vt:lpstr>
      <vt:lpstr>Geospatial data – technologies</vt:lpstr>
      <vt:lpstr>The London subway map</vt:lpstr>
      <vt:lpstr>The London subway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dc:creator>Carli Terrell</dc:creator>
  <cp:lastModifiedBy>Welch, Brian</cp:lastModifiedBy>
  <cp:revision>56</cp:revision>
  <dcterms:created xsi:type="dcterms:W3CDTF">2017-07-25T14:57:38Z</dcterms:created>
  <dcterms:modified xsi:type="dcterms:W3CDTF">2018-08-21T14:59:00Z</dcterms:modified>
</cp:coreProperties>
</file>