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9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76E5B-9991-4724-9BC6-F1BA5D8C8723}"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ADBD4-51F2-4CE7-AF04-0AE55248606B}" type="slidenum">
              <a:rPr lang="en-US" smtClean="0"/>
              <a:t>‹#›</a:t>
            </a:fld>
            <a:endParaRPr lang="en-US"/>
          </a:p>
        </p:txBody>
      </p:sp>
    </p:spTree>
    <p:extLst>
      <p:ext uri="{BB962C8B-B14F-4D97-AF65-F5344CB8AC3E}">
        <p14:creationId xmlns:p14="http://schemas.microsoft.com/office/powerpoint/2010/main" val="353584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334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43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84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2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1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14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4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86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59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63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04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785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25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06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62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21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78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71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8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58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18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6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11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22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3D181B-E7A5-4CFE-AC87-76776D9985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05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83444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74313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49886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7013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89040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99483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3939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20005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7266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91187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37705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12/11/2018</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1820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pic>
        <p:nvPicPr>
          <p:cNvPr id="5" name="Picture 4"/>
          <p:cNvPicPr>
            <a:picLocks noChangeAspect="1"/>
          </p:cNvPicPr>
          <p:nvPr/>
        </p:nvPicPr>
        <p:blipFill>
          <a:blip r:embed="rId3"/>
          <a:stretch>
            <a:fillRect/>
          </a:stretch>
        </p:blipFill>
        <p:spPr>
          <a:xfrm>
            <a:off x="163290" y="574744"/>
            <a:ext cx="11858625" cy="5048250"/>
          </a:xfrm>
          <a:prstGeom prst="rect">
            <a:avLst/>
          </a:prstGeom>
        </p:spPr>
      </p:pic>
      <p:sp>
        <p:nvSpPr>
          <p:cNvPr id="4" name="Rectangle 3"/>
          <p:cNvSpPr/>
          <p:nvPr/>
        </p:nvSpPr>
        <p:spPr>
          <a:xfrm>
            <a:off x="8300701" y="5315681"/>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Tree>
    <p:extLst>
      <p:ext uri="{BB962C8B-B14F-4D97-AF65-F5344CB8AC3E}">
        <p14:creationId xmlns:p14="http://schemas.microsoft.com/office/powerpoint/2010/main" val="117858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(4.B.2)</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evaluate the nature and function of international and internal boundaries.</a:t>
            </a:r>
          </a:p>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are defined, delimited, demarcated, and administered</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International boundaries establish the limits of sovereignty and can be the source of disputes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can influence identity and promote or prevent international or internal interactions and exchanges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The Law of the Sea has enabled states to extend their boundaries offshore, which sometimes results in conflicts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Voting districts, redistricting, and gerrymandering influence the results of elections at various scales</a:t>
            </a:r>
            <a:endParaRPr kumimoji="0" lang="en-US" sz="3200" b="0" i="0" u="none" strike="noStrike" kern="1200" cap="none" spc="0" normalizeH="0" baseline="0" noProof="0" dirty="0">
              <a:ln>
                <a:noFill/>
              </a:ln>
              <a:solidFill>
                <a:prstClr val="white">
                  <a:lumMod val="75000"/>
                </a:prst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37487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Classifications of Boundaries</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Antecedent</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Subsequent</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Relic (sometimes relict)</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Superimposed</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Militarized</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Open</a:t>
            </a:r>
          </a:p>
        </p:txBody>
      </p:sp>
    </p:spTree>
    <p:extLst>
      <p:ext uri="{BB962C8B-B14F-4D97-AF65-F5344CB8AC3E}">
        <p14:creationId xmlns:p14="http://schemas.microsoft.com/office/powerpoint/2010/main" val="215291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Ante</a:t>
            </a: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cedent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Ante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means “before” </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drawn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before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 large population was present</a:t>
            </a:r>
          </a:p>
        </p:txBody>
      </p:sp>
      <p:pic>
        <p:nvPicPr>
          <p:cNvPr id="4100" name="Picture 4" descr="Image result for 49th parall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957" y="4223085"/>
            <a:ext cx="4304568" cy="20161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7241" y="4030851"/>
            <a:ext cx="7381715" cy="1754326"/>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Canada/USA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the 49</a:t>
            </a:r>
            <a:r>
              <a:rPr kumimoji="0" lang="en-US" sz="2400" b="0" i="0" u="none" strike="noStrike" kern="1200" cap="none" spc="0" normalizeH="0" baseline="30000" noProof="0" dirty="0" smtClean="0">
                <a:ln>
                  <a:noFill/>
                </a:ln>
                <a:solidFill>
                  <a:prstClr val="black"/>
                </a:solidFill>
                <a:effectLst/>
                <a:uLnTx/>
                <a:uFillTx/>
                <a:latin typeface="Cambria" panose="02040503050406030204" pitchFamily="18" charset="0"/>
                <a:ea typeface="+mn-ea"/>
                <a:cs typeface="+mn-cs"/>
              </a:rPr>
              <a:t>th</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parallel – remember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parallels</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are the lines of latitude</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246741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pic>
        <p:nvPicPr>
          <p:cNvPr id="8196" name="Picture 4" descr="Image result for ireland border"/>
          <p:cNvPicPr>
            <a:picLocks noChangeAspect="1" noChangeArrowheads="1"/>
          </p:cNvPicPr>
          <p:nvPr/>
        </p:nvPicPr>
        <p:blipFill rotWithShape="1">
          <a:blip r:embed="rId3">
            <a:extLst>
              <a:ext uri="{28A0092B-C50C-407E-A947-70E740481C1C}">
                <a14:useLocalDpi xmlns:a14="http://schemas.microsoft.com/office/drawing/2010/main" val="0"/>
              </a:ext>
            </a:extLst>
          </a:blip>
          <a:srcRect l="23500" r="23210"/>
          <a:stretch/>
        </p:blipFill>
        <p:spPr bwMode="auto">
          <a:xfrm>
            <a:off x="180473" y="4138530"/>
            <a:ext cx="1933160" cy="2289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242" y="1682524"/>
            <a:ext cx="9225990" cy="360098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Subsequent (or Ethnographic)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err="1" smtClean="0">
                <a:ln>
                  <a:noFill/>
                </a:ln>
                <a:solidFill>
                  <a:prstClr val="black"/>
                </a:solidFill>
                <a:effectLst/>
                <a:uLnTx/>
                <a:uFillTx/>
                <a:latin typeface="Cambria" panose="02040503050406030204" pitchFamily="18" charset="0"/>
                <a:ea typeface="+mn-ea"/>
                <a:cs typeface="+mn-cs"/>
              </a:rPr>
              <a:t>Subsequi</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is Latin meaning “follow closely after” </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accommodates religious, ethnic, linguistic, or economic differences.</a:t>
            </a:r>
          </a:p>
        </p:txBody>
      </p:sp>
      <p:sp>
        <p:nvSpPr>
          <p:cNvPr id="3" name="Rectangle 2"/>
          <p:cNvSpPr/>
          <p:nvPr/>
        </p:nvSpPr>
        <p:spPr>
          <a:xfrm>
            <a:off x="387242" y="5103674"/>
            <a:ext cx="7381715" cy="1754326"/>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Northern Ireland (part of the United Kingdom) and the Republic of Ireland</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8194" name="Picture 2" descr="Image result for ireland border"/>
          <p:cNvPicPr>
            <a:picLocks noChangeAspect="1" noChangeArrowheads="1"/>
          </p:cNvPicPr>
          <p:nvPr/>
        </p:nvPicPr>
        <p:blipFill rotWithShape="1">
          <a:blip r:embed="rId4">
            <a:extLst>
              <a:ext uri="{28A0092B-C50C-407E-A947-70E740481C1C}">
                <a14:useLocalDpi xmlns:a14="http://schemas.microsoft.com/office/drawing/2010/main" val="0"/>
              </a:ext>
            </a:extLst>
          </a:blip>
          <a:srcRect l="9270" t="4881" r="49572" b="1684"/>
          <a:stretch/>
        </p:blipFill>
        <p:spPr bwMode="auto">
          <a:xfrm>
            <a:off x="9023684" y="2923674"/>
            <a:ext cx="3004694" cy="35810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2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Relic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Relic comes from Latin and means “something left behind”</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no longer exists but evidence still exists on the landscape</a:t>
            </a:r>
          </a:p>
        </p:txBody>
      </p:sp>
      <p:sp>
        <p:nvSpPr>
          <p:cNvPr id="3" name="Rectangle 2"/>
          <p:cNvSpPr/>
          <p:nvPr/>
        </p:nvSpPr>
        <p:spPr>
          <a:xfrm>
            <a:off x="387241" y="4030851"/>
            <a:ext cx="11373447" cy="1200329"/>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East and West Germany are united but the boundary can still be felt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5476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pic>
        <p:nvPicPr>
          <p:cNvPr id="9220" name="Picture 4" descr="Image result for berlin con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488" y="3765885"/>
            <a:ext cx="3154390" cy="2954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242" y="1682524"/>
            <a:ext cx="11373446"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Superimposed</a:t>
            </a: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Superimposed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means “to put upon, place over, place above” </a:t>
            </a:r>
            <a:endPar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boundary drawn by outside powers</a:t>
            </a:r>
          </a:p>
        </p:txBody>
      </p:sp>
      <p:sp>
        <p:nvSpPr>
          <p:cNvPr id="3" name="Rectangle 2"/>
          <p:cNvSpPr/>
          <p:nvPr/>
        </p:nvSpPr>
        <p:spPr>
          <a:xfrm>
            <a:off x="387241" y="4030851"/>
            <a:ext cx="7381715" cy="1131785"/>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boundaries drawn over Africa after the Berlin Conference</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9218" name="Picture 2" descr="Image result for berlin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6638"/>
          <a:stretch/>
        </p:blipFill>
        <p:spPr bwMode="auto">
          <a:xfrm>
            <a:off x="158640" y="5243191"/>
            <a:ext cx="2095500" cy="150285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222" name="Picture 6" descr="Image result for berlin conference"/>
          <p:cNvPicPr>
            <a:picLocks noChangeAspect="1" noChangeArrowheads="1"/>
          </p:cNvPicPr>
          <p:nvPr/>
        </p:nvPicPr>
        <p:blipFill rotWithShape="1">
          <a:blip r:embed="rId5">
            <a:extLst>
              <a:ext uri="{28A0092B-C50C-407E-A947-70E740481C1C}">
                <a14:useLocalDpi xmlns:a14="http://schemas.microsoft.com/office/drawing/2010/main" val="0"/>
              </a:ext>
            </a:extLst>
          </a:blip>
          <a:srcRect l="26131" t="11190" r="23881"/>
          <a:stretch/>
        </p:blipFill>
        <p:spPr bwMode="auto">
          <a:xfrm>
            <a:off x="6978367" y="4423786"/>
            <a:ext cx="1939121" cy="2296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5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Militarized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boundary that is heavily guarded and discourages crossing and movement</a:t>
            </a:r>
          </a:p>
        </p:txBody>
      </p:sp>
      <p:sp>
        <p:nvSpPr>
          <p:cNvPr id="3" name="Rectangle 2"/>
          <p:cNvSpPr/>
          <p:nvPr/>
        </p:nvSpPr>
        <p:spPr>
          <a:xfrm>
            <a:off x="387241" y="4030851"/>
            <a:ext cx="7381715" cy="1131785"/>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boundary between North Korea and South Korea</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2290" name="Picture 2" descr="Image result for north and south korea bor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965" y="3797296"/>
            <a:ext cx="4219723" cy="21757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7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184665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Open boundary</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 boundary where crossing is unimpeded (not blocked)</a:t>
            </a:r>
          </a:p>
        </p:txBody>
      </p:sp>
      <p:sp>
        <p:nvSpPr>
          <p:cNvPr id="3" name="Rectangle 2"/>
          <p:cNvSpPr/>
          <p:nvPr/>
        </p:nvSpPr>
        <p:spPr>
          <a:xfrm>
            <a:off x="387242" y="3405211"/>
            <a:ext cx="8865042" cy="1200329"/>
          </a:xfrm>
          <a:prstGeom prst="rect">
            <a:avLst/>
          </a:prstGeom>
        </p:spPr>
        <p:txBody>
          <a:bodyPr wrap="square">
            <a:spAutoFit/>
          </a:bodyPr>
          <a:lstStyle/>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countries in Europe that signed the Schengen Agreement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3314" name="Picture 2" descr="Image result for schengen 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513" y="3518240"/>
            <a:ext cx="3207195" cy="3145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Image result for schengen bor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286" y="4668253"/>
            <a:ext cx="5362920" cy="19955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1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373446" cy="4062651"/>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As the number of states has increased, so have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There are four main disputes</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Definitional</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Locational</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Operational</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Allocational</a:t>
            </a:r>
          </a:p>
        </p:txBody>
      </p:sp>
    </p:spTree>
    <p:extLst>
      <p:ext uri="{BB962C8B-B14F-4D97-AF65-F5344CB8AC3E}">
        <p14:creationId xmlns:p14="http://schemas.microsoft.com/office/powerpoint/2010/main" val="281047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pic>
        <p:nvPicPr>
          <p:cNvPr id="6146" name="Picture 2" descr="Image result for positional boundary disp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9860" y="2401944"/>
            <a:ext cx="1934108" cy="38972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242" y="1682524"/>
            <a:ext cx="10116326"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Definitional</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two or more parties disagree on how to </a:t>
            </a:r>
            <a:r>
              <a:rPr kumimoji="0" lang="en-US" sz="2400" b="0"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interpret</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(or </a:t>
            </a: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the legal documents or maps that identify the boundary.</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Often occur with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antecedent</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boundaries </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 boundary between Chile and Argentina – the elevated crests of the Andes mountains serve as the boundary but since the southern land was neither settled nor accurately mapped, this territory lies in dispute.</a:t>
            </a:r>
          </a:p>
        </p:txBody>
      </p:sp>
    </p:spTree>
    <p:extLst>
      <p:ext uri="{BB962C8B-B14F-4D97-AF65-F5344CB8AC3E}">
        <p14:creationId xmlns:p14="http://schemas.microsoft.com/office/powerpoint/2010/main" val="234134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97AFAE0-D279-4907-9932-A31A843FC999}"/>
              </a:ext>
            </a:extLst>
          </p:cNvPr>
          <p:cNvSpPr txBox="1">
            <a:spLocks/>
          </p:cNvSpPr>
          <p:nvPr/>
        </p:nvSpPr>
        <p:spPr>
          <a:xfrm>
            <a:off x="751918" y="4705549"/>
            <a:ext cx="10688162" cy="1475013"/>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a:ln>
                  <a:noFill/>
                </a:ln>
                <a:solidFill>
                  <a:srgbClr val="1A3260"/>
                </a:solidFill>
                <a:effectLst/>
                <a:uLnTx/>
                <a:uFillTx/>
                <a:latin typeface="Cambria" panose="02040503050406030204" pitchFamily="18" charset="0"/>
                <a:ea typeface="+mj-ea"/>
                <a:cs typeface="+mj-cs"/>
              </a:rPr>
              <a:t>Unit 4 – political organization of space</a:t>
            </a:r>
            <a:endParaRPr kumimoji="0" lang="en-US" sz="4000" b="0" i="0" u="none" strike="noStrike" kern="1200" cap="all" spc="0" normalizeH="0" baseline="0" noProof="0" dirty="0">
              <a:ln>
                <a:noFill/>
              </a:ln>
              <a:solidFill>
                <a:srgbClr val="1A3260"/>
              </a:solidFill>
              <a:effectLst/>
              <a:uLnTx/>
              <a:uFillTx/>
              <a:latin typeface="Cambria" panose="02040503050406030204" pitchFamily="18" charset="0"/>
              <a:ea typeface="+mj-ea"/>
              <a:cs typeface="+mj-cs"/>
            </a:endParaRPr>
          </a:p>
        </p:txBody>
      </p:sp>
      <p:sp>
        <p:nvSpPr>
          <p:cNvPr id="19" name="Subtitle 2">
            <a:extLst>
              <a:ext uri="{FF2B5EF4-FFF2-40B4-BE49-F238E27FC236}">
                <a16:creationId xmlns:a16="http://schemas.microsoft.com/office/drawing/2014/main" id="{AE3F33B3-CFF9-4F12-B8B9-72565D2E0A3C}"/>
              </a:ext>
            </a:extLst>
          </p:cNvPr>
          <p:cNvSpPr txBox="1">
            <a:spLocks/>
          </p:cNvSpPr>
          <p:nvPr/>
        </p:nvSpPr>
        <p:spPr>
          <a:xfrm>
            <a:off x="446533" y="6180562"/>
            <a:ext cx="11298932" cy="67743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903163"/>
              </a:buClr>
              <a:buSzPct val="92000"/>
              <a:buFont typeface="Wingdings 2" panose="05020102010507070707" pitchFamily="18" charset="2"/>
              <a:buNone/>
              <a:tabLst/>
              <a:defRPr/>
            </a:pPr>
            <a:r>
              <a:rPr kumimoji="0" lang="en-US" sz="3600" b="0" i="0" u="none" strike="noStrike" kern="1200" cap="all" spc="0" normalizeH="0" baseline="0" noProof="0" dirty="0">
                <a:ln>
                  <a:noFill/>
                </a:ln>
                <a:solidFill>
                  <a:srgbClr val="66B1CE"/>
                </a:solidFill>
                <a:effectLst/>
                <a:uLnTx/>
                <a:uFillTx/>
                <a:latin typeface="Cambria" panose="02040503050406030204" pitchFamily="18" charset="0"/>
                <a:ea typeface="+mn-ea"/>
                <a:cs typeface="+mn-cs"/>
              </a:rPr>
              <a:t>Ch 10: Territory, Power, and Boundaries</a:t>
            </a:r>
          </a:p>
        </p:txBody>
      </p:sp>
      <p:pic>
        <p:nvPicPr>
          <p:cNvPr id="20" name="Picture 4" descr="TCL_12e_ChOpener_08_00_L">
            <a:extLst>
              <a:ext uri="{FF2B5EF4-FFF2-40B4-BE49-F238E27FC236}">
                <a16:creationId xmlns:a16="http://schemas.microsoft.com/office/drawing/2014/main" id="{8DE8A46D-0B75-4A3F-84BB-EB29D3AED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94"/>
          <a:stretch/>
        </p:blipFill>
        <p:spPr bwMode="auto">
          <a:xfrm>
            <a:off x="446533" y="661756"/>
            <a:ext cx="11298933" cy="489565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9831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0092263" cy="517064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Locational</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disputes that center on where a boundary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should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be.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 post-World War I boundary between Germany and Poland was set by treaty but the Germans disputed the location. Many ethnic Germans found themselves on the Polish side of the border.</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This led to </a:t>
            </a: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irredentism</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when one country seeks to annex territory in another because it has ties to part of the population that lives there.</a:t>
            </a:r>
          </a:p>
        </p:txBody>
      </p:sp>
    </p:spTree>
    <p:extLst>
      <p:ext uri="{BB962C8B-B14F-4D97-AF65-F5344CB8AC3E}">
        <p14:creationId xmlns:p14="http://schemas.microsoft.com/office/powerpoint/2010/main" val="422161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germans in poland after 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07" y="571602"/>
            <a:ext cx="11370677" cy="62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2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0092263" cy="1292662"/>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Operational</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disputes how a boundary functions (or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operates</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a:r>
          </a:p>
        </p:txBody>
      </p:sp>
      <p:pic>
        <p:nvPicPr>
          <p:cNvPr id="1638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419" y="3910263"/>
            <a:ext cx="4410581" cy="2947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7242" y="2742707"/>
            <a:ext cx="8756758" cy="2862322"/>
          </a:xfrm>
          <a:prstGeom prst="rect">
            <a:avLst/>
          </a:prstGeom>
        </p:spPr>
        <p:txBody>
          <a:bodyPr wrap="square">
            <a:spAutoFit/>
          </a:bodyPr>
          <a:lstStyle/>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as refugees fled the civil war in Syria in 2011, then perspective of European boundaries shifted.</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Responsibility for </a:t>
            </a:r>
            <a:r>
              <a:rPr kumimoji="0" lang="en-US" sz="2400" b="0" i="0" u="sng" strike="noStrike" kern="1200" cap="none" spc="0" normalizeH="0" baseline="0" noProof="0" dirty="0">
                <a:ln>
                  <a:noFill/>
                </a:ln>
                <a:solidFill>
                  <a:prstClr val="black"/>
                </a:solidFill>
                <a:effectLst/>
                <a:uLnTx/>
                <a:uFillTx/>
                <a:latin typeface="Cambria" panose="02040503050406030204" pitchFamily="18" charset="0"/>
                <a:ea typeface="+mn-ea"/>
                <a:cs typeface="+mn-cs"/>
              </a:rPr>
              <a:t>helping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shifted from one country to another</a:t>
            </a:r>
          </a:p>
          <a:p>
            <a:pPr marL="2286000" marR="0" lvl="4"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Barriers to keep refugees out</a:t>
            </a:r>
          </a:p>
        </p:txBody>
      </p:sp>
    </p:spTree>
    <p:extLst>
      <p:ext uri="{BB962C8B-B14F-4D97-AF65-F5344CB8AC3E}">
        <p14:creationId xmlns:p14="http://schemas.microsoft.com/office/powerpoint/2010/main" val="96311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0092263" cy="184665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Limited Sovereignty and International Boundary Disputes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Allocational</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when a boundary separates natural resources that may be used by both countries.</a:t>
            </a:r>
          </a:p>
        </p:txBody>
      </p:sp>
      <p:sp>
        <p:nvSpPr>
          <p:cNvPr id="3" name="Rectangle 2"/>
          <p:cNvSpPr/>
          <p:nvPr/>
        </p:nvSpPr>
        <p:spPr>
          <a:xfrm>
            <a:off x="387241" y="3416475"/>
            <a:ext cx="10657747" cy="2862322"/>
          </a:xfrm>
          <a:prstGeom prst="rect">
            <a:avLst/>
          </a:prstGeom>
        </p:spPr>
        <p:txBody>
          <a:bodyPr wrap="square">
            <a:spAutoFit/>
          </a:bodyPr>
          <a:lstStyle/>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Natural resource boundaries are vertical planes that extend up into the sky and down into the earth</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 in 1990, Iraq invaded Kuwait for drilling too many wells and using oblique boreholes, thus breaking the vertical plane and extracting oil on the Iraqi side of the boundary.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468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iraq invades kuw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3875" cy="694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0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(4.B.2)</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evaluate the nature and function of international and internal boundaries.</a:t>
            </a:r>
          </a:p>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are defined, delimited, demarcated, and administered</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International boundaries establish the limits of sovereignty and can be the source of disputes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Boundaries can influence identity and promote or prevent international or internal interactions and exchanges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The Law of the Sea has enabled states to extend their boundaries offshore, which sometimes results in conflicts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Voting districts, redistricting, and gerrymandering influence the results of elections at various scales</a:t>
            </a:r>
            <a:endParaRPr kumimoji="0" lang="en-US" sz="3200" b="0" i="0" u="none" strike="noStrike" kern="1200" cap="none" spc="0" normalizeH="0" baseline="0" noProof="0" dirty="0">
              <a:ln>
                <a:noFill/>
              </a:ln>
              <a:solidFill>
                <a:prstClr val="white">
                  <a:lumMod val="75000"/>
                </a:prst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35173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397031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Boundaries Influence Identity, Interaction, and Exchange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Boundaries can influence a state’s identity, interaction with neighboring countries and the international community as a whole, and the exchange of resources, goods and services, and people.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These can have positive or negative results.</a:t>
            </a:r>
          </a:p>
        </p:txBody>
      </p:sp>
    </p:spTree>
    <p:extLst>
      <p:ext uri="{BB962C8B-B14F-4D97-AF65-F5344CB8AC3E}">
        <p14:creationId xmlns:p14="http://schemas.microsoft.com/office/powerpoint/2010/main" val="108233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526297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Boundaries Influence Identity, Interaction, and Exchange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Identity – stir strong feelings in nationalism and extending across the boundaries may question a country’s reason for existence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Interaction – following the end of WWII, agreements among the EU states made most of the continent borderless and peaceful. Goods and people could flow freely and people seemed less likely to settle disputes with violence.</a:t>
            </a:r>
          </a:p>
        </p:txBody>
      </p:sp>
    </p:spTree>
    <p:extLst>
      <p:ext uri="{BB962C8B-B14F-4D97-AF65-F5344CB8AC3E}">
        <p14:creationId xmlns:p14="http://schemas.microsoft.com/office/powerpoint/2010/main" val="11363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526297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Boundaries Influence Identity, Interaction, and Exchange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Interaction – In contrast, the Korean peninsula became sharply divided; after the Korean War in 1953, a temporary military boundary called the Demilitarized Zone (DMZ) and has since blocked the flow of trade and people.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Since the early 1960s, South Korea has flourished into a democratic country while North Korea remains impoverished and isolated under an authoritarian government.</a:t>
            </a:r>
          </a:p>
        </p:txBody>
      </p:sp>
    </p:spTree>
    <p:extLst>
      <p:ext uri="{BB962C8B-B14F-4D97-AF65-F5344CB8AC3E}">
        <p14:creationId xmlns:p14="http://schemas.microsoft.com/office/powerpoint/2010/main" val="7188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DMZ ko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61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Enduring Understanding (</a:t>
            </a:r>
            <a:r>
              <a:rPr lang="en-US" sz="4400" dirty="0" smtClean="0">
                <a:solidFill>
                  <a:prstClr val="white"/>
                </a:solidFill>
                <a:latin typeface="Cambria" panose="02040503050406030204"/>
              </a:rPr>
              <a:t>4.B)</a:t>
            </a:r>
            <a:endParaRPr lang="en-US" dirty="0"/>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3974341"/>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spatial political patterns reflect ideas of territoriality and power at a variety of scales.</a:t>
            </a:r>
          </a:p>
          <a:p>
            <a:pPr marL="900000" marR="0" lvl="2" indent="-27000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Territoriality: </a:t>
            </a:r>
            <a:r>
              <a:rPr kumimoji="0" lang="en-US" sz="3200" b="0" i="0" u="none" strike="noStrike" kern="1200" cap="none" spc="0" normalizeH="0" baseline="0" noProof="0" dirty="0" smtClean="0">
                <a:ln>
                  <a:noFill/>
                </a:ln>
                <a:solidFill>
                  <a:srgbClr val="4590B8"/>
                </a:solidFill>
                <a:effectLst/>
                <a:uLnTx/>
                <a:uFillTx/>
                <a:latin typeface="Cambria" panose="02040503050406030204"/>
                <a:ea typeface="+mn-ea"/>
                <a:cs typeface="+mn-cs"/>
              </a:rPr>
              <a:t>connection</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of people, culture, and their economic system to the </a:t>
            </a:r>
            <a:r>
              <a:rPr kumimoji="0" lang="en-US" sz="3200" b="0" i="0" u="sng" strike="noStrike" kern="1200" cap="none" spc="0" normalizeH="0" baseline="0" noProof="0" dirty="0" smtClean="0">
                <a:ln>
                  <a:noFill/>
                </a:ln>
                <a:solidFill>
                  <a:srgbClr val="FF0000"/>
                </a:solidFill>
                <a:effectLst/>
                <a:uLnTx/>
                <a:uFillTx/>
                <a:latin typeface="Cambria" panose="02040503050406030204"/>
                <a:ea typeface="+mn-ea"/>
                <a:cs typeface="+mn-cs"/>
              </a:rPr>
              <a:t>land</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a:t>
            </a:r>
          </a:p>
          <a:p>
            <a:pPr marL="900000" marR="0" lvl="2" indent="-27000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Power: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geographic </a:t>
            </a:r>
            <a:r>
              <a:rPr kumimoji="0" lang="en-US" sz="3200" b="0" i="0" u="none" strike="noStrike" kern="1200" cap="none" spc="0" normalizeH="0" baseline="0" noProof="0" dirty="0" smtClean="0">
                <a:ln>
                  <a:noFill/>
                </a:ln>
                <a:solidFill>
                  <a:srgbClr val="4590B8"/>
                </a:solidFill>
                <a:effectLst/>
                <a:uLnTx/>
                <a:uFillTx/>
                <a:latin typeface="Cambria" panose="02040503050406030204"/>
                <a:ea typeface="+mn-ea"/>
                <a:cs typeface="+mn-cs"/>
              </a:rPr>
              <a:t>control</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over people, land, and resources.</a:t>
            </a:r>
            <a:endPar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902046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(4.B.2)</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evaluate the nature and function of international and internal boundaries.</a:t>
            </a:r>
          </a:p>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are defined, delimited, demarcated, and administered</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International boundaries establish the limits of sovereignty and can be the source of disputes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can influence identity and promote or prevent international or internal interactions and exchanges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The Law of the Sea has enabled states to extend their boundaries offshore, which sometimes results in conflicts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Voting districts, redistricting, and gerrymandering influence the results of elections at various scales</a:t>
            </a:r>
            <a:endParaRPr kumimoji="0" lang="en-US" sz="3200" b="0" i="0" u="none" strike="noStrike" kern="1200" cap="none" spc="0" normalizeH="0" baseline="0" noProof="0" dirty="0">
              <a:ln>
                <a:noFill/>
              </a:ln>
              <a:solidFill>
                <a:prstClr val="white">
                  <a:lumMod val="75000"/>
                </a:prst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70440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397031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 Law of the Sea</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How far horizontally should a country’s influence spread?</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Only recently have the water boundaries been systematically addressed.</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1973-1982: </a:t>
            </a: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United Nations Law of the Sea (UNCLOS)</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was signed by over 150 countries.</a:t>
            </a:r>
          </a:p>
        </p:txBody>
      </p:sp>
    </p:spTree>
    <p:extLst>
      <p:ext uri="{BB962C8B-B14F-4D97-AF65-F5344CB8AC3E}">
        <p14:creationId xmlns:p14="http://schemas.microsoft.com/office/powerpoint/2010/main" val="334416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433965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 Law of the Sea</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Four Zones</a:t>
            </a:r>
            <a:endParaRPr kumimoji="0" lang="en-US" sz="2800" b="1"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a:p>
            <a:pPr marL="2286000" marR="0" lvl="4"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Territorial Sea – 12 nautical miles of sovereignty; commercial vessels may pass but non-commercial vessels may be challenged.</a:t>
            </a:r>
          </a:p>
          <a:p>
            <a:pPr marL="2286000" marR="0" lvl="4"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Contiguous Zone – Coastal states have limited sovereignty up to 24 nautical miles (enforce laws on customs, immigration, and sanitation).</a:t>
            </a:r>
          </a:p>
          <a:p>
            <a:pPr marL="2286000" marR="0" lvl="4"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Exclusive Economic Zone (EEZ) – coastal states can explore, extract minerals, and manage up to 200 nautical miles.</a:t>
            </a:r>
          </a:p>
          <a:p>
            <a:pPr marL="2286000" marR="0" lvl="4"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High Seas – Water beyond the EEZ is open to all states</a:t>
            </a:r>
          </a:p>
        </p:txBody>
      </p:sp>
    </p:spTree>
    <p:extLst>
      <p:ext uri="{BB962C8B-B14F-4D97-AF65-F5344CB8AC3E}">
        <p14:creationId xmlns:p14="http://schemas.microsoft.com/office/powerpoint/2010/main" val="50395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unc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82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3" y="1682524"/>
            <a:ext cx="5489609"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 Law of the Sea</a:t>
            </a:r>
          </a:p>
          <a:p>
            <a:pPr marL="914400" marR="0" lvl="1"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What if two coastal states share a waterway and are less than 24 nautical miles apart? The distance between the two coasts are divided in half.</a:t>
            </a:r>
          </a:p>
          <a:p>
            <a:pPr marL="914400" marR="0" lvl="1"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States that have islands have been granted vast areas of space.</a:t>
            </a:r>
            <a:endParaRPr kumimoji="0" lang="en-US" sz="20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p:txBody>
      </p:sp>
      <p:pic>
        <p:nvPicPr>
          <p:cNvPr id="26626" name="Picture 2" descr="Image result for alaska e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659" y="2066381"/>
            <a:ext cx="5800057" cy="447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5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law of the sea south china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2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(4.B.2)</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evaluate the nature and function of international and internal boundaries.</a:t>
            </a:r>
          </a:p>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are defined, delimited, demarcated, and administered</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International boundaries establish the limits of sovereignty and can be the source of disputes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can influence identity and promote or prevent international or internal interactions and exchanges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The Law of the Sea has enabled states to extend their boundaries offshore, which sometimes results in conflicts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Voting districts, redistricting, and gerrymandering influence the results of elections at various scales</a:t>
            </a:r>
            <a:endParaRPr kumimoji="0" lang="en-US" sz="32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4292486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4154984"/>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Voting Districts, Redistricting, and Gerrymandering</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Internal borders are important as well and citizens vote for leaders to govern on their behalf. </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the national, state/provincial, and local levels, these elected officials represent citizens, known as the </a:t>
            </a: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electorate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and are designated to defined districts with distinct boundaries.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255927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526297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Voting Districts, Redistricting, and Gerrymandering</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US Census</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 count of the population conducted every ten years to ensure the districts have close to the same number of people.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As a result of the census, the government determines each state’s number of representatives through </a:t>
            </a: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reapportionment</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to reflect the state’s population.</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Then the district boundaries are redrawn to contain roughly the same number of people in a process called </a:t>
            </a: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redistricting</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US House Representatives = 435 seats </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9393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87242" y="1682524"/>
            <a:ext cx="11415737" cy="526297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Voting Districts, Redistricting, and Gerrymandering</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Sometimes, politicians maneuver this process by </a:t>
            </a: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gerrymandering</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the drawing of boundaries for political districts by the part or group in power to extend or cement their advantage.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Named after Massachusetts Governor Elbridge Gerry and has been used on a variety of scales.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77470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(4.B.2)</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880924"/>
          </a:xfrm>
          <a:prstGeom prst="rect">
            <a:avLst/>
          </a:prstGeom>
        </p:spPr>
        <p:txBody>
          <a:bodyPr vert="horz" lIns="91440" tIns="45720" rIns="91440" bIns="45720" rtlCol="0" anchor="t">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evaluate the nature and function of international and internal boundaries.</a:t>
            </a:r>
          </a:p>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Boundaries are defined, delimited, demarcated, and administered</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International boundaries establish the limits of sovereignty and can be the source of disputes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Boundaries can influence identity and promote or prevent international or internal interactions and exchanges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The Law of the Sea has enabled states to extend their boundaries offshore, which sometimes results in conflicts</a:t>
            </a:r>
          </a:p>
          <a:p>
            <a:pPr marL="838350" marR="0" lvl="1" indent="-514350" algn="just" defTabSz="457200" rtl="0" eaLnBrk="1" fontAlgn="auto" latinLnBrk="0" hangingPunct="1">
              <a:lnSpc>
                <a:spcPct val="100000"/>
              </a:lnSpc>
              <a:spcBef>
                <a:spcPct val="20000"/>
              </a:spcBef>
              <a:spcAft>
                <a:spcPts val="600"/>
              </a:spcAft>
              <a:buClr>
                <a:srgbClr val="45CBE8"/>
              </a:buClr>
              <a:buSzPct val="92000"/>
              <a:buFont typeface="+mj-lt"/>
              <a:buAutoNum type="alphaLcPeriod"/>
              <a:tabLst/>
              <a:defRPr/>
            </a:pPr>
            <a:r>
              <a:rPr kumimoji="0" lang="en-US" sz="3200" b="0" i="0" u="none" strike="noStrike" kern="1200" cap="none" spc="0" normalizeH="0" baseline="0" noProof="0" dirty="0" smtClean="0">
                <a:ln>
                  <a:noFill/>
                </a:ln>
                <a:solidFill>
                  <a:prstClr val="white">
                    <a:lumMod val="75000"/>
                  </a:prstClr>
                </a:solidFill>
                <a:effectLst/>
                <a:uLnTx/>
                <a:uFillTx/>
                <a:latin typeface="Cambria" panose="02040503050406030204"/>
                <a:ea typeface="+mn-ea"/>
                <a:cs typeface="+mn-cs"/>
              </a:rPr>
              <a:t>Voting districts, redistricting, and gerrymandering influence the results of elections at various scales</a:t>
            </a:r>
            <a:endParaRPr kumimoji="0" lang="en-US" sz="3200" b="0" i="0" u="none" strike="noStrike" kern="1200" cap="none" spc="0" normalizeH="0" baseline="0" noProof="0" dirty="0">
              <a:ln>
                <a:noFill/>
              </a:ln>
              <a:solidFill>
                <a:prstClr val="white">
                  <a:lumMod val="75000"/>
                </a:prstClr>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82031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types of gerrymandering"/>
          <p:cNvPicPr>
            <a:picLocks noChangeAspect="1" noChangeArrowheads="1"/>
          </p:cNvPicPr>
          <p:nvPr/>
        </p:nvPicPr>
        <p:blipFill rotWithShape="1">
          <a:blip r:embed="rId2">
            <a:extLst>
              <a:ext uri="{28A0092B-C50C-407E-A947-70E740481C1C}">
                <a14:useLocalDpi xmlns:a14="http://schemas.microsoft.com/office/drawing/2010/main" val="0"/>
              </a:ext>
            </a:extLst>
          </a:blip>
          <a:srcRect t="2719" b="6560"/>
          <a:stretch/>
        </p:blipFill>
        <p:spPr bwMode="auto">
          <a:xfrm>
            <a:off x="191669" y="264693"/>
            <a:ext cx="11845000" cy="638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4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42" y="92242"/>
            <a:ext cx="11405937" cy="676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84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275" t="1714" r="802" b="2120"/>
          <a:stretch/>
        </p:blipFill>
        <p:spPr>
          <a:xfrm>
            <a:off x="545910" y="764275"/>
            <a:ext cx="11109277" cy="4954137"/>
          </a:xfrm>
          <a:prstGeom prst="rect">
            <a:avLst/>
          </a:prstGeom>
          <a:ln w="19050">
            <a:solidFill>
              <a:schemeClr val="tx1"/>
            </a:solidFill>
          </a:ln>
        </p:spPr>
      </p:pic>
    </p:spTree>
    <p:extLst>
      <p:ext uri="{BB962C8B-B14F-4D97-AF65-F5344CB8AC3E}">
        <p14:creationId xmlns:p14="http://schemas.microsoft.com/office/powerpoint/2010/main" val="387968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487674" y="1922318"/>
            <a:ext cx="11029616"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 theory, boundaries exist to add clarity</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Political entities begin and end</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What territories belong to which states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 reality, sometimes people disagree </a:t>
            </a:r>
            <a:r>
              <a:rPr kumimoji="0" lang="en-US" sz="28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where</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the boundaries should be, and these uncertain boundaries have been a frequent cause of violence and war.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Crossing boundaries implies that some rules, expectations, or behaviors will change – these rules are called </a:t>
            </a:r>
            <a:r>
              <a:rPr kumimoji="0" lang="en-US" sz="28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laws</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Examples of informal boundaries include spheres of influence and neighborhoods controlled by street gangs </a:t>
            </a:r>
          </a:p>
        </p:txBody>
      </p:sp>
    </p:spTree>
    <p:extLst>
      <p:ext uri="{BB962C8B-B14F-4D97-AF65-F5344CB8AC3E}">
        <p14:creationId xmlns:p14="http://schemas.microsoft.com/office/powerpoint/2010/main" val="30933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487674" y="1922318"/>
            <a:ext cx="11029616" cy="4616648"/>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Categories of Boundaries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Defined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established by a legal document (ex: treaty) and could range from a country to a single plot of real estate.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Delimited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line drawn on a map to show the limits of space.</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Demarcated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physical objects placed on the landscape (ex: a sign or fences and walls)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Simply, borders are first established, then placed on a map, and then placed on the earth.</a:t>
            </a:r>
          </a:p>
        </p:txBody>
      </p:sp>
    </p:spTree>
    <p:extLst>
      <p:ext uri="{BB962C8B-B14F-4D97-AF65-F5344CB8AC3E}">
        <p14:creationId xmlns:p14="http://schemas.microsoft.com/office/powerpoint/2010/main" val="234997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66488" y="1619229"/>
            <a:ext cx="9427507" cy="2400657"/>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Categories of Boundaries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Natural boundary</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physical features that separate entities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Note that the Missouri River separates Iowa and Nebraska and the Himalayas separates India from China</a:t>
            </a:r>
          </a:p>
        </p:txBody>
      </p:sp>
      <p:pic>
        <p:nvPicPr>
          <p:cNvPr id="1026" name="Picture 2" descr="Image result for natural bounda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15" y="4129804"/>
            <a:ext cx="3700329" cy="245146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Image result for natural boundaries missouri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916" y="4129804"/>
            <a:ext cx="3115125" cy="245146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Image result for natural boundaries himalay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9513" y="3607503"/>
            <a:ext cx="2470421" cy="297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4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66488" y="1619229"/>
            <a:ext cx="11373446" cy="2954655"/>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Categories of Boundaries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Geometric boundary</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straight line drawn by people that does not follow any physical feature closely</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Examples: large scale - division of Libya and Egypt; local scale – division of two suburbs of a city</a:t>
            </a: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1112" t="11941" r="13725" b="16989"/>
          <a:stretch/>
        </p:blipFill>
        <p:spPr bwMode="auto">
          <a:xfrm>
            <a:off x="5409282" y="4131326"/>
            <a:ext cx="3866920" cy="255327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098275" y="5783855"/>
            <a:ext cx="3492347" cy="11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Autofit/>
          </a:bodyPr>
          <a:lstStyle/>
          <a:p>
            <a:pPr algn="ctr"/>
            <a:r>
              <a:rPr lang="en-US" sz="4000" dirty="0" smtClean="0">
                <a:solidFill>
                  <a:prstClr val="white"/>
                </a:solidFill>
                <a:latin typeface="Cambria" panose="02040503050406030204"/>
              </a:rPr>
              <a:t>International and Internal Boundaries</a:t>
            </a:r>
            <a:endParaRPr lang="en-US" sz="4000" dirty="0"/>
          </a:p>
        </p:txBody>
      </p:sp>
      <p:sp>
        <p:nvSpPr>
          <p:cNvPr id="5" name="TextBox 4"/>
          <p:cNvSpPr txBox="1"/>
          <p:nvPr/>
        </p:nvSpPr>
        <p:spPr>
          <a:xfrm>
            <a:off x="303463" y="1762448"/>
            <a:ext cx="11373446" cy="1846659"/>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Categories of Boundaries</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Cultural boundary</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based on human traits or behavior and often exists in the midst of a gradual change over space.</a:t>
            </a:r>
          </a:p>
        </p:txBody>
      </p:sp>
      <p:pic>
        <p:nvPicPr>
          <p:cNvPr id="3074" name="Picture 2" descr="Image result for china map wheat vs r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242" y="3172194"/>
            <a:ext cx="3611388" cy="34048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3463" y="3529183"/>
            <a:ext cx="8295701" cy="1754326"/>
          </a:xfrm>
          <a:prstGeom prst="rect">
            <a:avLst/>
          </a:prstGeom>
        </p:spPr>
        <p:txBody>
          <a:bodyPr wrap="square">
            <a:spAutoFit/>
          </a:bodyPr>
          <a:lstStyle/>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Example: historically, China cuisine was divided with wheat-based cuisine in the north and rice-based in the south but no line was ever drawn.</a:t>
            </a:r>
          </a:p>
        </p:txBody>
      </p:sp>
    </p:spTree>
    <p:extLst>
      <p:ext uri="{BB962C8B-B14F-4D97-AF65-F5344CB8AC3E}">
        <p14:creationId xmlns:p14="http://schemas.microsoft.com/office/powerpoint/2010/main" val="2304734131"/>
      </p:ext>
    </p:extLst>
  </p:cSld>
  <p:clrMapOvr>
    <a:masterClrMapping/>
  </p:clrMapOvr>
</p:sld>
</file>

<file path=ppt/theme/theme1.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2151</Words>
  <Application>Microsoft Office PowerPoint</Application>
  <PresentationFormat>Widescreen</PresentationFormat>
  <Paragraphs>214</Paragraphs>
  <Slides>42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vt:lpstr>
      <vt:lpstr>Gill Sans MT</vt:lpstr>
      <vt:lpstr>Wingdings 2</vt:lpstr>
      <vt:lpstr>1_Dividend</vt:lpstr>
      <vt:lpstr>PowerPoint Presentation</vt:lpstr>
      <vt:lpstr>PowerPoint Presentation</vt:lpstr>
      <vt:lpstr>Enduring Understanding (4.B)</vt:lpstr>
      <vt:lpstr>Learning objective (4.B.2)</vt:lpstr>
      <vt:lpstr>International and Internal Boundaries</vt:lpstr>
      <vt:lpstr>International and Internal Boundaries</vt:lpstr>
      <vt:lpstr>International and Internal Boundaries</vt:lpstr>
      <vt:lpstr>International and Internal Boundaries</vt:lpstr>
      <vt:lpstr>International and Internal Boundaries</vt:lpstr>
      <vt:lpstr>Learning objective (4.B.2)</vt:lpstr>
      <vt:lpstr>International and Internal Boundaries</vt:lpstr>
      <vt:lpstr>International and Internal Boundaries</vt:lpstr>
      <vt:lpstr>International and Internal Boundaries</vt:lpstr>
      <vt:lpstr>International and Internal Boundaries</vt:lpstr>
      <vt:lpstr>International and Internal Boundaries</vt:lpstr>
      <vt:lpstr>International and Internal Boundaries</vt:lpstr>
      <vt:lpstr>International and Internal Boundaries</vt:lpstr>
      <vt:lpstr>International and Internal Boundaries</vt:lpstr>
      <vt:lpstr>International and Internal Boundaries</vt:lpstr>
      <vt:lpstr>International and Internal Boundaries</vt:lpstr>
      <vt:lpstr>PowerPoint Presentation</vt:lpstr>
      <vt:lpstr>International and Internal Boundaries</vt:lpstr>
      <vt:lpstr>International and Internal Boundaries</vt:lpstr>
      <vt:lpstr>PowerPoint Presentation</vt:lpstr>
      <vt:lpstr>Learning objective (4.B.2)</vt:lpstr>
      <vt:lpstr>International and Internal Boundaries</vt:lpstr>
      <vt:lpstr>International and Internal Boundaries</vt:lpstr>
      <vt:lpstr>International and Internal Boundaries</vt:lpstr>
      <vt:lpstr>PowerPoint Presentation</vt:lpstr>
      <vt:lpstr>Learning objective (4.B.2)</vt:lpstr>
      <vt:lpstr>International and Internal Boundaries</vt:lpstr>
      <vt:lpstr>International and Internal Boundaries</vt:lpstr>
      <vt:lpstr>PowerPoint Presentation</vt:lpstr>
      <vt:lpstr>International and Internal Boundaries</vt:lpstr>
      <vt:lpstr>PowerPoint Presentation</vt:lpstr>
      <vt:lpstr>Learning objective (4.B.2)</vt:lpstr>
      <vt:lpstr>International and Internal Boundaries</vt:lpstr>
      <vt:lpstr>International and Internal Boundaries</vt:lpstr>
      <vt:lpstr>International and Internal Boundaries</vt:lpstr>
      <vt:lpstr>PowerPoint Presentation</vt:lpstr>
      <vt:lpstr>PowerPoint Presentation</vt:lpstr>
      <vt:lpstr>PowerPoint Presentation</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Carli B.</dc:creator>
  <cp:lastModifiedBy>Welch, Brian</cp:lastModifiedBy>
  <cp:revision>2</cp:revision>
  <dcterms:created xsi:type="dcterms:W3CDTF">2018-12-04T11:39:00Z</dcterms:created>
  <dcterms:modified xsi:type="dcterms:W3CDTF">2018-12-11T13:21:28Z</dcterms:modified>
</cp:coreProperties>
</file>