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0" r:id="rId9"/>
    <p:sldId id="262" r:id="rId10"/>
    <p:sldId id="263" r:id="rId11"/>
    <p:sldId id="271" r:id="rId12"/>
    <p:sldId id="264" r:id="rId13"/>
    <p:sldId id="265" r:id="rId14"/>
    <p:sldId id="266" r:id="rId15"/>
    <p:sldId id="268" r:id="rId16"/>
    <p:sldId id="270" r:id="rId17"/>
    <p:sldId id="267" r:id="rId18"/>
  </p:sldIdLst>
  <p:sldSz cx="9144000" cy="6858000" type="screen4x3"/>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oung, Princess" initials="YP" lastIdx="8" clrIdx="0"/>
  <p:cmAuthor id="1" name="Fleishman-Hillard" initials="F"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snapToGrid="0" snapToObjects="1">
      <p:cViewPr varScale="1">
        <p:scale>
          <a:sx n="70" d="100"/>
          <a:sy n="70" d="100"/>
        </p:scale>
        <p:origin x="-139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7" descr="PPT-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685800" y="2130425"/>
            <a:ext cx="7772400" cy="1470025"/>
          </a:xfrm>
        </p:spPr>
        <p:txBody>
          <a:bodyPr/>
          <a:lstStyle>
            <a:lvl1pPr algn="ctr">
              <a:lnSpc>
                <a:spcPct val="80000"/>
              </a:lnSpc>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9" name="Picture 8" descr="STC-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53996" y="6200609"/>
            <a:ext cx="2159922" cy="520866"/>
          </a:xfrm>
          <a:prstGeom prst="rect">
            <a:avLst/>
          </a:prstGeom>
        </p:spPr>
      </p:pic>
      <p:pic>
        <p:nvPicPr>
          <p:cNvPr id="10" name="Picture 9" descr="DHS-whit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5446" y="6059933"/>
            <a:ext cx="1948559" cy="739731"/>
          </a:xfrm>
          <a:prstGeom prst="rect">
            <a:avLst/>
          </a:prstGeom>
        </p:spPr>
      </p:pic>
    </p:spTree>
    <p:extLst>
      <p:ext uri="{BB962C8B-B14F-4D97-AF65-F5344CB8AC3E}">
        <p14:creationId xmlns:p14="http://schemas.microsoft.com/office/powerpoint/2010/main" val="174507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250997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313934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4444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3975714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62864" y="1600200"/>
            <a:ext cx="340827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278529" y="1600200"/>
            <a:ext cx="340827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3712991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62864" y="1535113"/>
            <a:ext cx="336074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662864" y="2174875"/>
            <a:ext cx="336074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324733" y="1535113"/>
            <a:ext cx="336206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24733" y="2174875"/>
            <a:ext cx="336206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1930866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379321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224388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2146105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EE8314-FBEC-9E4F-99B4-312334FB5AC7}" type="datetimeFigureOut">
              <a:rPr lang="en-US" smtClean="0"/>
              <a:t>4/3/2015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5A1F42A-A076-FF4C-93C3-C2FED47B555F}" type="slidenum">
              <a:rPr lang="en-US" smtClean="0"/>
              <a:t>‹#›</a:t>
            </a:fld>
            <a:endParaRPr lang="en-US" dirty="0"/>
          </a:p>
        </p:txBody>
      </p:sp>
    </p:spTree>
    <p:extLst>
      <p:ext uri="{BB962C8B-B14F-4D97-AF65-F5344CB8AC3E}">
        <p14:creationId xmlns:p14="http://schemas.microsoft.com/office/powerpoint/2010/main" val="1520843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89158" y="274638"/>
            <a:ext cx="6897642"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789158" y="1600200"/>
            <a:ext cx="6897642"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E8314-FBEC-9E4F-99B4-312334FB5AC7}" type="datetimeFigureOut">
              <a:rPr lang="en-US" smtClean="0"/>
              <a:t>4/3/2015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900">
                <a:solidFill>
                  <a:schemeClr val="tx1">
                    <a:tint val="75000"/>
                  </a:schemeClr>
                </a:solidFill>
                <a:latin typeface="Arial"/>
                <a:cs typeface="Arial"/>
              </a:defRPr>
            </a:lvl1pPr>
          </a:lstStyle>
          <a:p>
            <a:r>
              <a:rPr lang="en-US" dirty="0" smtClean="0"/>
              <a:t>www.dhs.gov/stopthinkconnect</a:t>
            </a:r>
            <a:endParaRPr lang="en-US" dirty="0"/>
          </a:p>
        </p:txBody>
      </p:sp>
      <p:pic>
        <p:nvPicPr>
          <p:cNvPr id="9" name="Picture 8" descr="DHS-grey.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81504" y="6353824"/>
            <a:ext cx="882471" cy="335012"/>
          </a:xfrm>
          <a:prstGeom prst="rect">
            <a:avLst/>
          </a:prstGeom>
        </p:spPr>
      </p:pic>
      <p:pic>
        <p:nvPicPr>
          <p:cNvPr id="10" name="Picture 9" descr="stc-grey.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702339" y="6406296"/>
            <a:ext cx="995166" cy="377794"/>
          </a:xfrm>
          <a:prstGeom prst="rect">
            <a:avLst/>
          </a:prstGeom>
        </p:spPr>
      </p:pic>
      <p:cxnSp>
        <p:nvCxnSpPr>
          <p:cNvPr id="12" name="Straight Connector 11"/>
          <p:cNvCxnSpPr/>
          <p:nvPr userDrawn="1"/>
        </p:nvCxnSpPr>
        <p:spPr>
          <a:xfrm flipH="1">
            <a:off x="7802131" y="6356350"/>
            <a:ext cx="1" cy="335012"/>
          </a:xfrm>
          <a:prstGeom prst="line">
            <a:avLst/>
          </a:prstGeom>
          <a:ln w="1270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9059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lnSpc>
          <a:spcPct val="80000"/>
        </a:lnSpc>
        <a:spcBef>
          <a:spcPct val="0"/>
        </a:spcBef>
        <a:buNone/>
        <a:defRPr sz="3500" kern="1200">
          <a:solidFill>
            <a:schemeClr val="tx1">
              <a:lumMod val="65000"/>
              <a:lumOff val="35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niccs.us-cert.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7830" y="2151582"/>
            <a:ext cx="7772400" cy="1470025"/>
          </a:xfrm>
        </p:spPr>
        <p:txBody>
          <a:bodyPr anchor="t">
            <a:normAutofit/>
          </a:bodyPr>
          <a:lstStyle/>
          <a:p>
            <a:r>
              <a:rPr lang="en-US" sz="2400" b="1" dirty="0" smtClean="0"/>
              <a:t>STOP.THINK.CONNECT™</a:t>
            </a:r>
            <a:r>
              <a:rPr lang="en-US" sz="2200" b="1" dirty="0" smtClean="0">
                <a:solidFill>
                  <a:schemeClr val="bg1">
                    <a:lumMod val="85000"/>
                  </a:schemeClr>
                </a:solidFill>
              </a:rPr>
              <a:t/>
            </a:r>
            <a:br>
              <a:rPr lang="en-US" sz="2200" b="1" dirty="0" smtClean="0">
                <a:solidFill>
                  <a:schemeClr val="bg1">
                    <a:lumMod val="85000"/>
                  </a:schemeClr>
                </a:solidFill>
              </a:rPr>
            </a:br>
            <a:r>
              <a:rPr lang="en-US" sz="2200" b="1" dirty="0" smtClean="0">
                <a:solidFill>
                  <a:schemeClr val="bg1">
                    <a:lumMod val="85000"/>
                  </a:schemeClr>
                </a:solidFill>
              </a:rPr>
              <a:t/>
            </a:r>
            <a:br>
              <a:rPr lang="en-US" sz="2200" b="1" dirty="0" smtClean="0">
                <a:solidFill>
                  <a:schemeClr val="bg1">
                    <a:lumMod val="85000"/>
                  </a:schemeClr>
                </a:solidFill>
              </a:rPr>
            </a:br>
            <a:r>
              <a:rPr lang="en-US" sz="2175" b="1" dirty="0" smtClean="0">
                <a:solidFill>
                  <a:schemeClr val="bg1">
                    <a:lumMod val="85000"/>
                  </a:schemeClr>
                </a:solidFill>
              </a:rPr>
              <a:t>NATIONAL CYBERSECURITY AWARENESS CAMPAIGN</a:t>
            </a:r>
            <a:endParaRPr lang="en-US" sz="2175" b="1" dirty="0">
              <a:solidFill>
                <a:schemeClr val="bg1">
                  <a:lumMod val="85000"/>
                </a:schemeClr>
              </a:solidFill>
            </a:endParaRPr>
          </a:p>
        </p:txBody>
      </p:sp>
      <p:sp>
        <p:nvSpPr>
          <p:cNvPr id="3" name="Subtitle 2"/>
          <p:cNvSpPr>
            <a:spLocks noGrp="1"/>
          </p:cNvSpPr>
          <p:nvPr>
            <p:ph type="subTitle" idx="1"/>
          </p:nvPr>
        </p:nvSpPr>
        <p:spPr>
          <a:xfrm>
            <a:off x="439905" y="2929235"/>
            <a:ext cx="8280153" cy="2332711"/>
          </a:xfrm>
        </p:spPr>
        <p:txBody>
          <a:bodyPr>
            <a:normAutofit/>
          </a:bodyPr>
          <a:lstStyle/>
          <a:p>
            <a:r>
              <a:rPr lang="en-US" sz="5500" b="1" dirty="0" smtClean="0"/>
              <a:t>KIDS PRESENTATION</a:t>
            </a:r>
          </a:p>
          <a:p>
            <a:endParaRPr lang="en-US" dirty="0"/>
          </a:p>
        </p:txBody>
      </p:sp>
    </p:spTree>
    <p:extLst>
      <p:ext uri="{BB962C8B-B14F-4D97-AF65-F5344CB8AC3E}">
        <p14:creationId xmlns:p14="http://schemas.microsoft.com/office/powerpoint/2010/main" val="4114467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WE NEED YOUR HELP!</a:t>
            </a:r>
            <a:endParaRPr lang="en-US" dirty="0">
              <a:solidFill>
                <a:schemeClr val="accent2"/>
              </a:solidFill>
            </a:endParaRPr>
          </a:p>
        </p:txBody>
      </p:sp>
      <p:sp>
        <p:nvSpPr>
          <p:cNvPr id="3" name="Content Placeholder 2"/>
          <p:cNvSpPr>
            <a:spLocks noGrp="1"/>
          </p:cNvSpPr>
          <p:nvPr>
            <p:ph idx="1"/>
          </p:nvPr>
        </p:nvSpPr>
        <p:spPr/>
        <p:txBody>
          <a:bodyPr>
            <a:noAutofit/>
          </a:bodyPr>
          <a:lstStyle/>
          <a:p>
            <a:pPr lvl="0">
              <a:spcAft>
                <a:spcPts val="600"/>
              </a:spcAft>
            </a:pPr>
            <a:r>
              <a:rPr lang="en-US" sz="1800" dirty="0"/>
              <a:t>The Department of Homeland Security can’t protect the Internet alone. We need help from all Americans – including everyone here – to make smart and safe decisions when using the Internet.</a:t>
            </a:r>
          </a:p>
          <a:p>
            <a:pPr lvl="0">
              <a:spcAft>
                <a:spcPts val="600"/>
              </a:spcAft>
            </a:pPr>
            <a:r>
              <a:rPr lang="en-US" sz="1800" dirty="0"/>
              <a:t>Once we understand the dangers, we need to tell other people who might not be as cyber smart and savvy. Setting a good example of online behavior is something you can do right now to make a difference. </a:t>
            </a:r>
          </a:p>
          <a:p>
            <a:pPr lvl="0">
              <a:spcAft>
                <a:spcPts val="600"/>
              </a:spcAft>
            </a:pPr>
            <a:r>
              <a:rPr lang="en-US" sz="1800" dirty="0"/>
              <a:t>That’s why cybersecurity begins with you. Yes, </a:t>
            </a:r>
            <a:r>
              <a:rPr lang="en-US" sz="1800" b="1" dirty="0"/>
              <a:t>you</a:t>
            </a:r>
            <a:r>
              <a:rPr lang="en-US" sz="1800" dirty="0"/>
              <a:t>! Every Internet user, no matter how young or old, is our Nation’s first line of defense against people who might want to harm us.</a:t>
            </a:r>
          </a:p>
          <a:p>
            <a:pPr lvl="0">
              <a:spcAft>
                <a:spcPts val="600"/>
              </a:spcAft>
            </a:pPr>
            <a:r>
              <a:rPr lang="en-US" sz="1800" dirty="0"/>
              <a:t>If we all become more aware of who we talk to, what we say, and what we share online – we can make a big difference. </a:t>
            </a:r>
          </a:p>
        </p:txBody>
      </p:sp>
      <p:cxnSp>
        <p:nvCxnSpPr>
          <p:cNvPr id="4" name="Straight Connector 3"/>
          <p:cNvCxnSpPr/>
          <p:nvPr/>
        </p:nvCxnSpPr>
        <p:spPr>
          <a:xfrm>
            <a:off x="1866050" y="51791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128071"/>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7546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883BD"/>
                </a:solidFill>
              </a:rPr>
              <a:t>CYBER EDUCATION</a:t>
            </a:r>
            <a:endParaRPr lang="en-US" dirty="0">
              <a:solidFill>
                <a:srgbClr val="3883BD"/>
              </a:solidFill>
            </a:endParaRPr>
          </a:p>
        </p:txBody>
      </p:sp>
      <p:sp>
        <p:nvSpPr>
          <p:cNvPr id="3" name="Content Placeholder 2"/>
          <p:cNvSpPr>
            <a:spLocks noGrp="1"/>
          </p:cNvSpPr>
          <p:nvPr>
            <p:ph idx="1"/>
          </p:nvPr>
        </p:nvSpPr>
        <p:spPr/>
        <p:txBody>
          <a:bodyPr>
            <a:noAutofit/>
          </a:bodyPr>
          <a:lstStyle/>
          <a:p>
            <a:pPr marL="0" indent="0">
              <a:spcAft>
                <a:spcPts val="1200"/>
              </a:spcAft>
              <a:buNone/>
            </a:pPr>
            <a:r>
              <a:rPr lang="en-US" sz="2000" dirty="0"/>
              <a:t>The Stop.Think.Connect. Campaign also promotes science, technology, engineering, and math (STEM) education among </a:t>
            </a:r>
            <a:r>
              <a:rPr lang="en-US" sz="2000" dirty="0" smtClean="0"/>
              <a:t>students. </a:t>
            </a:r>
            <a:endParaRPr lang="en-US" sz="1800" dirty="0"/>
          </a:p>
          <a:p>
            <a:pPr lvl="0">
              <a:spcAft>
                <a:spcPts val="600"/>
              </a:spcAft>
            </a:pPr>
            <a:r>
              <a:rPr lang="en-US" sz="1800" dirty="0"/>
              <a:t>To help keep our computers and our country’s networks safe, we need more cybersecurity </a:t>
            </a:r>
            <a:r>
              <a:rPr lang="en-US" sz="1800" dirty="0" smtClean="0"/>
              <a:t>professionals.</a:t>
            </a:r>
            <a:endParaRPr lang="en-US" sz="1800" dirty="0"/>
          </a:p>
          <a:p>
            <a:pPr lvl="0">
              <a:spcAft>
                <a:spcPts val="600"/>
              </a:spcAft>
            </a:pPr>
            <a:r>
              <a:rPr lang="en-US" sz="1800" dirty="0"/>
              <a:t>To do that, we need students who have skills in </a:t>
            </a:r>
            <a:r>
              <a:rPr lang="en-US" sz="1800" b="1" dirty="0"/>
              <a:t>science, technology, engineering, and </a:t>
            </a:r>
            <a:r>
              <a:rPr lang="en-US" sz="1800" b="1" dirty="0" smtClean="0"/>
              <a:t>math.</a:t>
            </a:r>
            <a:endParaRPr lang="en-US" sz="1800" dirty="0"/>
          </a:p>
          <a:p>
            <a:pPr>
              <a:spcAft>
                <a:spcPts val="600"/>
              </a:spcAft>
            </a:pPr>
            <a:r>
              <a:rPr lang="en-US" sz="1800" dirty="0"/>
              <a:t>To learn more about STEM education and careers, visit the National Initiative for Cyber Careers and Studies (NICCS) Portal </a:t>
            </a:r>
            <a:r>
              <a:rPr lang="en-US" sz="1800" dirty="0" smtClean="0"/>
              <a:t>at </a:t>
            </a:r>
            <a:r>
              <a:rPr lang="en-US" sz="1800" u="sng" dirty="0" smtClean="0">
                <a:solidFill>
                  <a:srgbClr val="00B0F0"/>
                </a:solidFill>
                <a:hlinkClick r:id="rId2"/>
              </a:rPr>
              <a:t>www.niccs.us-cert.gov/</a:t>
            </a:r>
            <a:r>
              <a:rPr lang="en-US" sz="1800" dirty="0" smtClean="0">
                <a:solidFill>
                  <a:schemeClr val="tx1"/>
                </a:solidFill>
              </a:rPr>
              <a:t>.</a:t>
            </a:r>
            <a:endParaRPr lang="en-US" sz="1800" dirty="0">
              <a:solidFill>
                <a:schemeClr val="tx1"/>
              </a:solidFill>
            </a:endParaRPr>
          </a:p>
          <a:p>
            <a:pPr>
              <a:lnSpc>
                <a:spcPct val="120000"/>
              </a:lnSpc>
            </a:pPr>
            <a:endParaRPr lang="en-US" dirty="0"/>
          </a:p>
        </p:txBody>
      </p:sp>
      <p:cxnSp>
        <p:nvCxnSpPr>
          <p:cNvPr id="4" name="Straight Connector 3"/>
          <p:cNvCxnSpPr/>
          <p:nvPr/>
        </p:nvCxnSpPr>
        <p:spPr>
          <a:xfrm>
            <a:off x="1866050" y="51791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128071"/>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35905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3883BD"/>
                </a:solidFill>
              </a:rPr>
              <a:t>SCENARIO #1: </a:t>
            </a:r>
            <a:br>
              <a:rPr lang="en-US" dirty="0" smtClean="0">
                <a:solidFill>
                  <a:srgbClr val="3883BD"/>
                </a:solidFill>
              </a:rPr>
            </a:br>
            <a:r>
              <a:rPr lang="en-US" dirty="0" smtClean="0">
                <a:solidFill>
                  <a:srgbClr val="3883BD"/>
                </a:solidFill>
              </a:rPr>
              <a:t>AIMEE’S COUNTRY COUNTDOWN</a:t>
            </a:r>
            <a:endParaRPr lang="en-US" dirty="0">
              <a:solidFill>
                <a:srgbClr val="3883BD"/>
              </a:solidFill>
            </a:endParaRPr>
          </a:p>
        </p:txBody>
      </p:sp>
      <p:sp>
        <p:nvSpPr>
          <p:cNvPr id="3" name="Content Placeholder 2"/>
          <p:cNvSpPr>
            <a:spLocks noGrp="1"/>
          </p:cNvSpPr>
          <p:nvPr>
            <p:ph idx="1"/>
          </p:nvPr>
        </p:nvSpPr>
        <p:spPr/>
        <p:txBody>
          <a:bodyPr>
            <a:noAutofit/>
          </a:bodyPr>
          <a:lstStyle/>
          <a:p>
            <a:pPr marL="0" indent="0">
              <a:spcAft>
                <a:spcPts val="1200"/>
              </a:spcAft>
              <a:buNone/>
            </a:pPr>
            <a:r>
              <a:rPr lang="en-US" sz="1300" dirty="0"/>
              <a:t>Aimee loves listening to country music any chance she gets and regularly downloads her favorite songs onto the new MP3 Player her parents bought for her birthday. They gave her firm guidelines for downloading music—one of the rules is that she must ask them to approve the website she gets the music from to be sure it is a legitimate website and is legally downloaded. Lately she has been downloading a lot of great tunes, so her parents finally </a:t>
            </a:r>
            <a:r>
              <a:rPr lang="en-US" sz="1300" dirty="0" smtClean="0"/>
              <a:t>said, “No </a:t>
            </a:r>
            <a:r>
              <a:rPr lang="en-US" sz="1300" dirty="0"/>
              <a:t>more! </a:t>
            </a:r>
            <a:r>
              <a:rPr lang="en-US" sz="1300" dirty="0" smtClean="0"/>
              <a:t>You </a:t>
            </a:r>
            <a:r>
              <a:rPr lang="en-US" sz="1300" dirty="0"/>
              <a:t>have enough songs</a:t>
            </a:r>
            <a:r>
              <a:rPr lang="en-US" sz="1300" dirty="0" smtClean="0"/>
              <a:t>!” </a:t>
            </a:r>
            <a:endParaRPr lang="en-US" sz="1300" dirty="0"/>
          </a:p>
          <a:p>
            <a:pPr marL="0" indent="0">
              <a:spcAft>
                <a:spcPts val="1200"/>
              </a:spcAft>
              <a:buNone/>
            </a:pPr>
            <a:r>
              <a:rPr lang="en-US" sz="1300" dirty="0"/>
              <a:t>Aimee’s friend at school just told her about the best </a:t>
            </a:r>
            <a:r>
              <a:rPr lang="en-US" sz="1300" dirty="0" smtClean="0"/>
              <a:t>country song </a:t>
            </a:r>
            <a:r>
              <a:rPr lang="en-US" sz="1300" dirty="0"/>
              <a:t>from </a:t>
            </a:r>
            <a:r>
              <a:rPr lang="en-US" sz="1300" dirty="0" smtClean="0"/>
              <a:t>a new country band’s </a:t>
            </a:r>
            <a:r>
              <a:rPr lang="en-US" sz="1300" dirty="0"/>
              <a:t>album. Aimee loves this </a:t>
            </a:r>
            <a:r>
              <a:rPr lang="en-US" sz="1300" dirty="0" smtClean="0"/>
              <a:t>band </a:t>
            </a:r>
            <a:r>
              <a:rPr lang="en-US" sz="1300" dirty="0"/>
              <a:t>and just has to have the new album! Her friend tells her about a secret website where you can download this new album and get all the songs for free. Aimee questions this for a minute, but trusts her friend, and eventually decides to download </a:t>
            </a:r>
            <a:r>
              <a:rPr lang="en-US" sz="1300" dirty="0" smtClean="0"/>
              <a:t>the new </a:t>
            </a:r>
            <a:r>
              <a:rPr lang="en-US" sz="1300" dirty="0"/>
              <a:t>album as soon as she gets home from school. She finds the website and begins answering the questions the website requires. These include name, address, birthday, and email address. At the bottom of the webpage, the website has an additional link that offers 10 hit songs a month for only $1.99, but requires a credit card number to activate.</a:t>
            </a:r>
          </a:p>
          <a:p>
            <a:r>
              <a:rPr lang="en-US" sz="1300" dirty="0" smtClean="0"/>
              <a:t>What </a:t>
            </a:r>
            <a:r>
              <a:rPr lang="en-US" sz="1300" dirty="0"/>
              <a:t>should Aimee do? </a:t>
            </a:r>
          </a:p>
          <a:p>
            <a:pPr>
              <a:lnSpc>
                <a:spcPct val="120000"/>
              </a:lnSpc>
            </a:pPr>
            <a:r>
              <a:rPr lang="en-US" sz="1300" dirty="0"/>
              <a:t>What were Aimee’s mistakes? </a:t>
            </a:r>
          </a:p>
          <a:p>
            <a:pPr>
              <a:lnSpc>
                <a:spcPct val="120000"/>
              </a:lnSpc>
            </a:pPr>
            <a:r>
              <a:rPr lang="en-US" sz="1300" dirty="0"/>
              <a:t>Did Aimee do anything illegal? </a:t>
            </a:r>
          </a:p>
          <a:p>
            <a:pPr>
              <a:lnSpc>
                <a:spcPct val="120000"/>
              </a:lnSpc>
            </a:pPr>
            <a:r>
              <a:rPr lang="en-US" sz="1300" dirty="0"/>
              <a:t>Is Aimee’s friend truly a friend? </a:t>
            </a:r>
          </a:p>
          <a:p>
            <a:pPr>
              <a:lnSpc>
                <a:spcPct val="120000"/>
              </a:lnSpc>
            </a:pPr>
            <a:r>
              <a:rPr lang="en-US" sz="1300" dirty="0"/>
              <a:t>Who were Aimee’s actions most unfair to? Why?</a:t>
            </a:r>
          </a:p>
          <a:p>
            <a:pPr>
              <a:lnSpc>
                <a:spcPct val="120000"/>
              </a:lnSpc>
              <a:spcAft>
                <a:spcPts val="600"/>
              </a:spcAft>
            </a:pPr>
            <a:endParaRPr lang="en-US" sz="1200" dirty="0"/>
          </a:p>
        </p:txBody>
      </p:sp>
      <p:cxnSp>
        <p:nvCxnSpPr>
          <p:cNvPr id="4" name="Straight Connector 3"/>
          <p:cNvCxnSpPr/>
          <p:nvPr/>
        </p:nvCxnSpPr>
        <p:spPr>
          <a:xfrm>
            <a:off x="1866050" y="333452"/>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31963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421799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3883BD"/>
                </a:solidFill>
              </a:rPr>
              <a:t>SCENARIO #2: </a:t>
            </a:r>
            <a:br>
              <a:rPr lang="en-US" dirty="0" smtClean="0">
                <a:solidFill>
                  <a:srgbClr val="3883BD"/>
                </a:solidFill>
              </a:rPr>
            </a:br>
            <a:r>
              <a:rPr lang="en-US" dirty="0" smtClean="0">
                <a:solidFill>
                  <a:srgbClr val="3883BD"/>
                </a:solidFill>
              </a:rPr>
              <a:t>JAKE AND THE BAD VIRUS</a:t>
            </a:r>
            <a:endParaRPr lang="en-US" dirty="0">
              <a:solidFill>
                <a:srgbClr val="3883BD"/>
              </a:solidFill>
            </a:endParaRPr>
          </a:p>
        </p:txBody>
      </p:sp>
      <p:sp>
        <p:nvSpPr>
          <p:cNvPr id="3" name="Content Placeholder 2"/>
          <p:cNvSpPr>
            <a:spLocks noGrp="1"/>
          </p:cNvSpPr>
          <p:nvPr>
            <p:ph idx="1"/>
          </p:nvPr>
        </p:nvSpPr>
        <p:spPr>
          <a:xfrm>
            <a:off x="1789158" y="1600200"/>
            <a:ext cx="6897642" cy="4964373"/>
          </a:xfrm>
        </p:spPr>
        <p:txBody>
          <a:bodyPr>
            <a:noAutofit/>
          </a:bodyPr>
          <a:lstStyle/>
          <a:p>
            <a:pPr marL="0" indent="0">
              <a:spcAft>
                <a:spcPts val="1200"/>
              </a:spcAft>
              <a:buNone/>
            </a:pPr>
            <a:r>
              <a:rPr lang="en-US" sz="1500" dirty="0"/>
              <a:t>Jake was using the Internet on his family’s home computer to research a school project on dolphins. He just finished finding the perfect article to add to his research and was about to log off the computer. Before shutting down Jake decides to quickly check his email account. In his inbox, Jake sees two messages including one from </a:t>
            </a:r>
            <a:r>
              <a:rPr lang="en-US" sz="1500" dirty="0" smtClean="0"/>
              <a:t>NO1GRANDPA@HAPPYMAIL.COM</a:t>
            </a:r>
            <a:r>
              <a:rPr lang="en-US" sz="1500" dirty="0"/>
              <a:t>, which he recognizes as his Grandfather’s email address, and another from </a:t>
            </a:r>
            <a:r>
              <a:rPr lang="en-US" sz="1500" dirty="0" smtClean="0"/>
              <a:t>SWEEPSTAKES@WHOKNOWS.COM </a:t>
            </a:r>
            <a:r>
              <a:rPr lang="en-US" sz="1500" dirty="0"/>
              <a:t>with a subject line that reads ―YOU’VE WON $5,000. </a:t>
            </a:r>
          </a:p>
          <a:p>
            <a:pPr marL="0" indent="0">
              <a:spcAft>
                <a:spcPts val="1200"/>
              </a:spcAft>
              <a:buNone/>
            </a:pPr>
            <a:r>
              <a:rPr lang="en-US" sz="1500" dirty="0"/>
              <a:t>Jake skips his Grandfather’s email and quickly opens the sweepstakes email to collect his prize. After doing so, Jake receives a message instructing him to provide personal information to verify his identity. Jake provides his full name, birthday, home address and phone number. He hits submit and instantly starts receiving messages saying his computer has been infected by a virus. Jake panics because he doesn’t want to get into trouble. He quickly logs off, shuts off his computer, and goes to bed, hoping his parents won’t know what happened in the morning.</a:t>
            </a:r>
          </a:p>
          <a:p>
            <a:r>
              <a:rPr lang="en-US" sz="1500" dirty="0"/>
              <a:t>What were Jake’s mistakes? </a:t>
            </a:r>
          </a:p>
          <a:p>
            <a:r>
              <a:rPr lang="en-US" sz="1500" dirty="0"/>
              <a:t>What should Jake have done?</a:t>
            </a:r>
          </a:p>
          <a:p>
            <a:pPr>
              <a:lnSpc>
                <a:spcPct val="120000"/>
              </a:lnSpc>
              <a:spcAft>
                <a:spcPts val="600"/>
              </a:spcAft>
            </a:pPr>
            <a:endParaRPr lang="en-US" sz="1200" dirty="0"/>
          </a:p>
        </p:txBody>
      </p:sp>
      <p:cxnSp>
        <p:nvCxnSpPr>
          <p:cNvPr id="4" name="Straight Connector 3"/>
          <p:cNvCxnSpPr/>
          <p:nvPr/>
        </p:nvCxnSpPr>
        <p:spPr>
          <a:xfrm>
            <a:off x="1866050" y="333452"/>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31963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7905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65220" y="2641250"/>
            <a:ext cx="8549506" cy="1550326"/>
          </a:xfrm>
        </p:spPr>
        <p:txBody>
          <a:bodyPr>
            <a:noAutofit/>
          </a:bodyPr>
          <a:lstStyle/>
          <a:p>
            <a:r>
              <a:rPr lang="en-US" sz="5400" b="1" dirty="0" smtClean="0"/>
              <a:t>YOU</a:t>
            </a:r>
            <a:r>
              <a:rPr lang="en-US" sz="5400" dirty="0" smtClean="0"/>
              <a:t> HAVE AN IMPORTANT ROLE </a:t>
            </a:r>
            <a:r>
              <a:rPr lang="en-US" sz="5400" b="1" dirty="0" smtClean="0"/>
              <a:t>HELPING US PROTECT CYBERSPACE</a:t>
            </a:r>
            <a:endParaRPr lang="en-US" sz="5400" b="1" dirty="0"/>
          </a:p>
        </p:txBody>
      </p:sp>
    </p:spTree>
    <p:extLst>
      <p:ext uri="{BB962C8B-B14F-4D97-AF65-F5344CB8AC3E}">
        <p14:creationId xmlns:p14="http://schemas.microsoft.com/office/powerpoint/2010/main" val="3479116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169" y="274638"/>
            <a:ext cx="7491333" cy="1143000"/>
          </a:xfrm>
        </p:spPr>
        <p:txBody>
          <a:bodyPr/>
          <a:lstStyle/>
          <a:p>
            <a:pPr algn="ctr"/>
            <a:r>
              <a:rPr lang="en-US" dirty="0" smtClean="0">
                <a:solidFill>
                  <a:schemeClr val="accent2"/>
                </a:solidFill>
              </a:rPr>
              <a:t>ABOUT STOP.THINK.CONNECT.™</a:t>
            </a:r>
            <a:endParaRPr lang="en-US" dirty="0">
              <a:solidFill>
                <a:schemeClr val="accent2"/>
              </a:solidFill>
            </a:endParaRPr>
          </a:p>
        </p:txBody>
      </p:sp>
      <p:sp>
        <p:nvSpPr>
          <p:cNvPr id="3" name="Content Placeholder 2"/>
          <p:cNvSpPr>
            <a:spLocks noGrp="1"/>
          </p:cNvSpPr>
          <p:nvPr>
            <p:ph idx="1"/>
          </p:nvPr>
        </p:nvSpPr>
        <p:spPr/>
        <p:txBody>
          <a:bodyPr>
            <a:normAutofit/>
          </a:bodyPr>
          <a:lstStyle/>
          <a:p>
            <a:r>
              <a:rPr lang="en-US" sz="2400" dirty="0"/>
              <a:t>In 2009, President Obama asked the Department of Homeland Security to create the Stop.Think.Connect. Campaign to help Americans understand the dangers that come with being online and the things we can do to protect ourselves from cyber threats. </a:t>
            </a:r>
            <a:endParaRPr lang="en-US" sz="2400" dirty="0" smtClean="0"/>
          </a:p>
          <a:p>
            <a:endParaRPr lang="en-US" sz="2400" dirty="0" smtClean="0"/>
          </a:p>
          <a:p>
            <a:r>
              <a:rPr lang="en-US" sz="2400" dirty="0" smtClean="0"/>
              <a:t>Stop.Think.Connect.™ </a:t>
            </a:r>
            <a:r>
              <a:rPr lang="en-US" sz="2400" dirty="0"/>
              <a:t>reminds Americans that cybersecurity is a shared responsibility – at home, at school, and in our communities.</a:t>
            </a:r>
          </a:p>
          <a:p>
            <a:endParaRPr lang="en-US" sz="2400" dirty="0"/>
          </a:p>
        </p:txBody>
      </p:sp>
      <p:cxnSp>
        <p:nvCxnSpPr>
          <p:cNvPr id="7" name="Straight Connector 6"/>
          <p:cNvCxnSpPr/>
          <p:nvPr/>
        </p:nvCxnSpPr>
        <p:spPr>
          <a:xfrm>
            <a:off x="1866050" y="51791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866050" y="1128071"/>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19874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3883BD"/>
                </a:solidFill>
              </a:rPr>
              <a:t>WHAT IS CYBERSPACE?</a:t>
            </a:r>
            <a:endParaRPr lang="en-US" dirty="0">
              <a:solidFill>
                <a:srgbClr val="3883BD"/>
              </a:solidFill>
            </a:endParaRPr>
          </a:p>
        </p:txBody>
      </p:sp>
      <p:sp>
        <p:nvSpPr>
          <p:cNvPr id="3" name="Content Placeholder 2"/>
          <p:cNvSpPr>
            <a:spLocks noGrp="1"/>
          </p:cNvSpPr>
          <p:nvPr>
            <p:ph idx="1"/>
          </p:nvPr>
        </p:nvSpPr>
        <p:spPr/>
        <p:txBody>
          <a:bodyPr>
            <a:normAutofit fontScale="70000" lnSpcReduction="20000"/>
          </a:bodyPr>
          <a:lstStyle/>
          <a:p>
            <a:pPr marL="0" indent="0">
              <a:lnSpc>
                <a:spcPct val="120000"/>
              </a:lnSpc>
              <a:buNone/>
            </a:pPr>
            <a:r>
              <a:rPr lang="en-US" sz="4600" dirty="0" smtClean="0">
                <a:solidFill>
                  <a:schemeClr val="accent1"/>
                </a:solidFill>
              </a:rPr>
              <a:t>Cyberspace is anything that has to do with the Internet.</a:t>
            </a:r>
          </a:p>
          <a:p>
            <a:pPr marL="0" indent="0">
              <a:lnSpc>
                <a:spcPct val="120000"/>
              </a:lnSpc>
              <a:buNone/>
            </a:pPr>
            <a:endParaRPr lang="en-US" dirty="0" smtClean="0"/>
          </a:p>
          <a:p>
            <a:r>
              <a:rPr lang="en-US" dirty="0" smtClean="0"/>
              <a:t>We </a:t>
            </a:r>
            <a:r>
              <a:rPr lang="en-US" dirty="0"/>
              <a:t>use the Internet to communicate and stay connected to our friends and family.</a:t>
            </a:r>
          </a:p>
          <a:p>
            <a:pPr marL="0" indent="0">
              <a:buNone/>
            </a:pPr>
            <a:r>
              <a:rPr lang="en-US" dirty="0"/>
              <a:t> </a:t>
            </a:r>
          </a:p>
          <a:p>
            <a:r>
              <a:rPr lang="en-US" dirty="0" smtClean="0"/>
              <a:t>We </a:t>
            </a:r>
            <a:r>
              <a:rPr lang="en-US" dirty="0"/>
              <a:t>play video games, download music, and watch TV shows and movies </a:t>
            </a:r>
            <a:r>
              <a:rPr lang="en-US" b="1" dirty="0"/>
              <a:t>after </a:t>
            </a:r>
            <a:r>
              <a:rPr lang="en-US" dirty="0"/>
              <a:t>homework is done.</a:t>
            </a:r>
            <a:br>
              <a:rPr lang="en-US" dirty="0"/>
            </a:br>
            <a:endParaRPr lang="en-US" dirty="0"/>
          </a:p>
          <a:p>
            <a:r>
              <a:rPr lang="en-US" dirty="0" smtClean="0"/>
              <a:t>Grownups </a:t>
            </a:r>
            <a:r>
              <a:rPr lang="en-US" dirty="0"/>
              <a:t>do things like banking, shopping, and other important everyday activities online too. </a:t>
            </a:r>
          </a:p>
        </p:txBody>
      </p:sp>
      <p:cxnSp>
        <p:nvCxnSpPr>
          <p:cNvPr id="4" name="Straight Connector 3"/>
          <p:cNvCxnSpPr/>
          <p:nvPr/>
        </p:nvCxnSpPr>
        <p:spPr>
          <a:xfrm>
            <a:off x="1866050" y="51791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128071"/>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49120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WHY DO WE NEED TO PROTECT CYBERSPACE? </a:t>
            </a:r>
            <a:endParaRPr lang="en-US" dirty="0">
              <a:solidFill>
                <a:schemeClr val="accent2"/>
              </a:solidFill>
            </a:endParaRPr>
          </a:p>
        </p:txBody>
      </p:sp>
      <p:sp>
        <p:nvSpPr>
          <p:cNvPr id="3" name="Content Placeholder 2"/>
          <p:cNvSpPr>
            <a:spLocks noGrp="1"/>
          </p:cNvSpPr>
          <p:nvPr>
            <p:ph idx="1"/>
          </p:nvPr>
        </p:nvSpPr>
        <p:spPr/>
        <p:txBody>
          <a:bodyPr>
            <a:normAutofit fontScale="62500" lnSpcReduction="20000"/>
          </a:bodyPr>
          <a:lstStyle/>
          <a:p>
            <a:r>
              <a:rPr lang="en-US" dirty="0" smtClean="0"/>
              <a:t>Crimes </a:t>
            </a:r>
            <a:r>
              <a:rPr lang="en-US" dirty="0"/>
              <a:t>that happen in real life – such as </a:t>
            </a:r>
            <a:r>
              <a:rPr lang="en-US" dirty="0" smtClean="0"/>
              <a:t>stealing – </a:t>
            </a:r>
            <a:r>
              <a:rPr lang="en-US" dirty="0"/>
              <a:t>also happen on the Internet. </a:t>
            </a:r>
          </a:p>
          <a:p>
            <a:endParaRPr lang="en-US" dirty="0" smtClean="0"/>
          </a:p>
          <a:p>
            <a:r>
              <a:rPr lang="en-US" dirty="0" smtClean="0"/>
              <a:t>Just </a:t>
            </a:r>
            <a:r>
              <a:rPr lang="en-US" dirty="0"/>
              <a:t>like you have to look both ways before crossing the street, you have to </a:t>
            </a:r>
            <a:r>
              <a:rPr lang="en-US" dirty="0" smtClean="0"/>
              <a:t>be careful when </a:t>
            </a:r>
            <a:r>
              <a:rPr lang="en-US" dirty="0"/>
              <a:t>using the Internet. </a:t>
            </a:r>
          </a:p>
          <a:p>
            <a:pPr marL="0" indent="0">
              <a:buNone/>
            </a:pPr>
            <a:r>
              <a:rPr lang="en-US" dirty="0"/>
              <a:t> </a:t>
            </a:r>
          </a:p>
          <a:p>
            <a:r>
              <a:rPr lang="en-US" dirty="0" smtClean="0"/>
              <a:t>The </a:t>
            </a:r>
            <a:r>
              <a:rPr lang="en-US" dirty="0"/>
              <a:t>Department of Homeland Security helps </a:t>
            </a:r>
            <a:r>
              <a:rPr lang="en-US" dirty="0" smtClean="0"/>
              <a:t>you protect yourself from </a:t>
            </a:r>
            <a:r>
              <a:rPr lang="en-US" dirty="0"/>
              <a:t>dangers on the Internet by teaching </a:t>
            </a:r>
            <a:r>
              <a:rPr lang="en-US" dirty="0" smtClean="0"/>
              <a:t>you what to look out for online.</a:t>
            </a:r>
            <a:endParaRPr lang="en-US" strike="sngStrike" dirty="0" smtClean="0"/>
          </a:p>
          <a:p>
            <a:pPr marL="0" indent="0">
              <a:buNone/>
            </a:pPr>
            <a:endParaRPr lang="en-US" dirty="0"/>
          </a:p>
          <a:p>
            <a:r>
              <a:rPr lang="en-US" dirty="0" smtClean="0"/>
              <a:t>Often</a:t>
            </a:r>
            <a:r>
              <a:rPr lang="en-US" dirty="0"/>
              <a:t>, we might not realize that our actions online might </a:t>
            </a:r>
            <a:r>
              <a:rPr lang="en-US" dirty="0" smtClean="0"/>
              <a:t>hurt us</a:t>
            </a:r>
            <a:r>
              <a:rPr lang="en-US" dirty="0"/>
              <a:t>, our families, and even our </a:t>
            </a:r>
            <a:r>
              <a:rPr lang="en-US" dirty="0" smtClean="0"/>
              <a:t>country. Learning </a:t>
            </a:r>
            <a:r>
              <a:rPr lang="en-US" dirty="0"/>
              <a:t>about the dangers online and taking action to protect ourselves is the first step in making the Internet a safer place. </a:t>
            </a:r>
          </a:p>
        </p:txBody>
      </p:sp>
      <p:cxnSp>
        <p:nvCxnSpPr>
          <p:cNvPr id="4" name="Straight Connector 3"/>
          <p:cNvCxnSpPr/>
          <p:nvPr/>
        </p:nvCxnSpPr>
        <p:spPr>
          <a:xfrm>
            <a:off x="1866050" y="333452"/>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31963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72104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883BD"/>
                </a:solidFill>
              </a:rPr>
              <a:t>KIDS LEAD DIGITAL LIVES</a:t>
            </a:r>
            <a:endParaRPr lang="en-US" dirty="0">
              <a:solidFill>
                <a:srgbClr val="3883BD"/>
              </a:solidFill>
            </a:endParaRPr>
          </a:p>
        </p:txBody>
      </p:sp>
      <p:sp>
        <p:nvSpPr>
          <p:cNvPr id="3" name="Content Placeholder 2"/>
          <p:cNvSpPr>
            <a:spLocks noGrp="1"/>
          </p:cNvSpPr>
          <p:nvPr>
            <p:ph idx="1"/>
          </p:nvPr>
        </p:nvSpPr>
        <p:spPr/>
        <p:txBody>
          <a:bodyPr>
            <a:normAutofit fontScale="92500" lnSpcReduction="10000"/>
          </a:bodyPr>
          <a:lstStyle/>
          <a:p>
            <a:r>
              <a:rPr lang="en-US" sz="2000" dirty="0"/>
              <a:t>Kids ages 8-18 spend </a:t>
            </a:r>
            <a:r>
              <a:rPr lang="en-US" sz="2000" b="1" i="1" dirty="0"/>
              <a:t>7 hours and 38 minutes </a:t>
            </a:r>
            <a:r>
              <a:rPr lang="en-US" sz="2000" dirty="0"/>
              <a:t>per day online</a:t>
            </a:r>
          </a:p>
          <a:p>
            <a:endParaRPr lang="en-US" sz="2000" dirty="0"/>
          </a:p>
          <a:p>
            <a:r>
              <a:rPr lang="en-US" sz="2000" dirty="0" smtClean="0"/>
              <a:t>If </a:t>
            </a:r>
            <a:r>
              <a:rPr lang="en-US" sz="2000" dirty="0"/>
              <a:t>a child sleeps 8 hours per night, that means </a:t>
            </a:r>
            <a:r>
              <a:rPr lang="en-US" sz="2000" b="1" i="1" dirty="0"/>
              <a:t>ONE HALF </a:t>
            </a:r>
            <a:r>
              <a:rPr lang="en-US" sz="2000" dirty="0"/>
              <a:t>of the time that he or she is awake is spent </a:t>
            </a:r>
            <a:r>
              <a:rPr lang="en-US" sz="2000" dirty="0" smtClean="0"/>
              <a:t>online</a:t>
            </a:r>
            <a:endParaRPr lang="en-US" sz="2000" dirty="0"/>
          </a:p>
          <a:p>
            <a:pPr lvl="1"/>
            <a:r>
              <a:rPr lang="en-US" sz="1600" dirty="0"/>
              <a:t>33% Online</a:t>
            </a:r>
          </a:p>
          <a:p>
            <a:pPr lvl="1"/>
            <a:r>
              <a:rPr lang="en-US" sz="1600" dirty="0"/>
              <a:t>33% Offline (awake)</a:t>
            </a:r>
          </a:p>
          <a:p>
            <a:pPr lvl="1"/>
            <a:r>
              <a:rPr lang="en-US" sz="1600" dirty="0"/>
              <a:t>33% </a:t>
            </a:r>
            <a:r>
              <a:rPr lang="en-US" sz="1600" dirty="0" smtClean="0"/>
              <a:t>Asleep</a:t>
            </a:r>
          </a:p>
          <a:p>
            <a:pPr lvl="1"/>
            <a:endParaRPr lang="en-US" sz="1600" dirty="0"/>
          </a:p>
          <a:p>
            <a:r>
              <a:rPr lang="en-US" sz="2000" dirty="0">
                <a:solidFill>
                  <a:prstClr val="black">
                    <a:lumMod val="65000"/>
                    <a:lumOff val="35000"/>
                  </a:prstClr>
                </a:solidFill>
              </a:rPr>
              <a:t>Some common online issues </a:t>
            </a:r>
            <a:r>
              <a:rPr lang="en-US" sz="2000" dirty="0" smtClean="0">
                <a:solidFill>
                  <a:prstClr val="black">
                    <a:lumMod val="65000"/>
                    <a:lumOff val="35000"/>
                  </a:prstClr>
                </a:solidFill>
              </a:rPr>
              <a:t>kids </a:t>
            </a:r>
            <a:r>
              <a:rPr lang="en-US" sz="2000" dirty="0">
                <a:solidFill>
                  <a:prstClr val="black">
                    <a:lumMod val="65000"/>
                    <a:lumOff val="35000"/>
                  </a:prstClr>
                </a:solidFill>
              </a:rPr>
              <a:t>face include:</a:t>
            </a:r>
          </a:p>
          <a:p>
            <a:pPr lvl="1"/>
            <a:r>
              <a:rPr lang="en-US" sz="1600" dirty="0">
                <a:solidFill>
                  <a:prstClr val="black">
                    <a:lumMod val="65000"/>
                    <a:lumOff val="35000"/>
                  </a:prstClr>
                </a:solidFill>
              </a:rPr>
              <a:t>Cyber Predators</a:t>
            </a:r>
          </a:p>
          <a:p>
            <a:pPr lvl="1"/>
            <a:r>
              <a:rPr lang="en-US" sz="1600" dirty="0">
                <a:solidFill>
                  <a:prstClr val="black">
                    <a:lumMod val="65000"/>
                    <a:lumOff val="35000"/>
                  </a:prstClr>
                </a:solidFill>
              </a:rPr>
              <a:t>Cyber Bullying</a:t>
            </a:r>
          </a:p>
          <a:p>
            <a:pPr lvl="1"/>
            <a:r>
              <a:rPr lang="en-US" sz="1600" dirty="0">
                <a:solidFill>
                  <a:prstClr val="black">
                    <a:lumMod val="65000"/>
                    <a:lumOff val="35000"/>
                  </a:prstClr>
                </a:solidFill>
              </a:rPr>
              <a:t>Identity Theft</a:t>
            </a:r>
          </a:p>
          <a:p>
            <a:endParaRPr lang="en-US" sz="2000" dirty="0"/>
          </a:p>
          <a:p>
            <a:pPr marL="0" lvl="0" indent="0">
              <a:lnSpc>
                <a:spcPct val="120000"/>
              </a:lnSpc>
              <a:buNone/>
            </a:pPr>
            <a:endParaRPr lang="en-US" sz="1100" dirty="0" smtClean="0">
              <a:solidFill>
                <a:prstClr val="black">
                  <a:lumMod val="65000"/>
                  <a:lumOff val="35000"/>
                </a:prstClr>
              </a:solidFill>
            </a:endParaRPr>
          </a:p>
          <a:p>
            <a:pPr marL="0" lvl="0" indent="0">
              <a:lnSpc>
                <a:spcPct val="120000"/>
              </a:lnSpc>
              <a:buNone/>
            </a:pPr>
            <a:r>
              <a:rPr lang="en-US" sz="1100" dirty="0" smtClean="0">
                <a:solidFill>
                  <a:prstClr val="black">
                    <a:lumMod val="65000"/>
                    <a:lumOff val="35000"/>
                  </a:prstClr>
                </a:solidFill>
              </a:rPr>
              <a:t>Source</a:t>
            </a:r>
            <a:r>
              <a:rPr lang="en-US" sz="1100" dirty="0">
                <a:solidFill>
                  <a:prstClr val="black">
                    <a:lumMod val="65000"/>
                    <a:lumOff val="35000"/>
                  </a:prstClr>
                </a:solidFill>
              </a:rPr>
              <a:t>: </a:t>
            </a:r>
            <a:r>
              <a:rPr lang="en-US" sz="1050" dirty="0"/>
              <a:t>National Cyber Security Alliance </a:t>
            </a:r>
            <a:endParaRPr lang="en-US" sz="1100" dirty="0">
              <a:solidFill>
                <a:prstClr val="black">
                  <a:lumMod val="65000"/>
                  <a:lumOff val="35000"/>
                </a:prstClr>
              </a:solidFill>
            </a:endParaRPr>
          </a:p>
        </p:txBody>
      </p:sp>
      <p:cxnSp>
        <p:nvCxnSpPr>
          <p:cNvPr id="5" name="Straight Connector 4"/>
          <p:cNvCxnSpPr/>
          <p:nvPr/>
        </p:nvCxnSpPr>
        <p:spPr>
          <a:xfrm>
            <a:off x="1866050" y="51791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866050" y="1128071"/>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38892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solidFill>
                  <a:srgbClr val="3883BD"/>
                </a:solidFill>
              </a:rPr>
              <a:t>CYBER PREDATORS &amp; BULLIES</a:t>
            </a:r>
            <a:endParaRPr lang="en-US" sz="3400" dirty="0">
              <a:solidFill>
                <a:srgbClr val="3883BD"/>
              </a:solidFill>
            </a:endParaRPr>
          </a:p>
        </p:txBody>
      </p:sp>
      <p:sp>
        <p:nvSpPr>
          <p:cNvPr id="3" name="Content Placeholder 2"/>
          <p:cNvSpPr>
            <a:spLocks noGrp="1"/>
          </p:cNvSpPr>
          <p:nvPr>
            <p:ph idx="1"/>
          </p:nvPr>
        </p:nvSpPr>
        <p:spPr/>
        <p:txBody>
          <a:bodyPr>
            <a:noAutofit/>
          </a:bodyPr>
          <a:lstStyle/>
          <a:p>
            <a:pPr marL="0" indent="0">
              <a:spcAft>
                <a:spcPts val="1200"/>
              </a:spcAft>
              <a:buNone/>
            </a:pPr>
            <a:r>
              <a:rPr lang="en-US" sz="2000" b="1" i="1" dirty="0">
                <a:solidFill>
                  <a:srgbClr val="2B3676"/>
                </a:solidFill>
              </a:rPr>
              <a:t>Cyber predators </a:t>
            </a:r>
            <a:r>
              <a:rPr lang="en-US" sz="2000" i="1" dirty="0"/>
              <a:t>are people who search online for other people in order to use, control, or harm them in some way. </a:t>
            </a:r>
          </a:p>
          <a:p>
            <a:pPr marL="0" indent="0">
              <a:spcAft>
                <a:spcPts val="1200"/>
              </a:spcAft>
              <a:buNone/>
            </a:pPr>
            <a:r>
              <a:rPr lang="en-US" sz="2000" b="1" i="1" dirty="0">
                <a:solidFill>
                  <a:schemeClr val="accent1"/>
                </a:solidFill>
              </a:rPr>
              <a:t>Cyberbullying</a:t>
            </a:r>
            <a:r>
              <a:rPr lang="en-US" sz="2000" b="1" i="1" dirty="0"/>
              <a:t> </a:t>
            </a:r>
            <a:r>
              <a:rPr lang="en-US" sz="2000" i="1" dirty="0"/>
              <a:t>is the electronic posting of mean-spirited messages about a person, often anonymously.</a:t>
            </a:r>
            <a:r>
              <a:rPr lang="en-US" sz="2000" dirty="0"/>
              <a:t> </a:t>
            </a:r>
            <a:endParaRPr lang="en-US" sz="2000" b="1" dirty="0" smtClean="0">
              <a:solidFill>
                <a:srgbClr val="2B3676"/>
              </a:solidFill>
            </a:endParaRPr>
          </a:p>
          <a:p>
            <a:pPr marL="0" indent="0">
              <a:lnSpc>
                <a:spcPct val="120000"/>
              </a:lnSpc>
              <a:buNone/>
            </a:pPr>
            <a:r>
              <a:rPr lang="en-US" sz="1500" b="1" dirty="0" smtClean="0">
                <a:solidFill>
                  <a:srgbClr val="2B3676"/>
                </a:solidFill>
              </a:rPr>
              <a:t>Cyber Tips for Kids</a:t>
            </a:r>
            <a:endParaRPr lang="en-US" sz="1500" dirty="0">
              <a:solidFill>
                <a:srgbClr val="2B3676"/>
              </a:solidFill>
            </a:endParaRPr>
          </a:p>
          <a:p>
            <a:pPr lvl="0">
              <a:spcAft>
                <a:spcPts val="600"/>
              </a:spcAft>
            </a:pPr>
            <a:r>
              <a:rPr lang="en-US" sz="1200" dirty="0"/>
              <a:t>Keep your personal information private; avoid sharing your name, address, telephone number, birthday, passwords, and the name of your school when using the Internet.</a:t>
            </a:r>
          </a:p>
          <a:p>
            <a:pPr lvl="0">
              <a:spcAft>
                <a:spcPts val="600"/>
              </a:spcAft>
            </a:pPr>
            <a:r>
              <a:rPr lang="en-US" sz="1200" dirty="0"/>
              <a:t>Think twice before you post or say anything online; once it is in cyberspace, it’s out there forever.</a:t>
            </a:r>
          </a:p>
          <a:p>
            <a:pPr lvl="0">
              <a:spcAft>
                <a:spcPts val="600"/>
              </a:spcAft>
            </a:pPr>
            <a:r>
              <a:rPr lang="en-US" sz="1200" dirty="0"/>
              <a:t>Treat others like you want to be treated.</a:t>
            </a:r>
          </a:p>
          <a:p>
            <a:pPr lvl="0">
              <a:spcAft>
                <a:spcPts val="600"/>
              </a:spcAft>
            </a:pPr>
            <a:r>
              <a:rPr lang="en-US" sz="1200" dirty="0"/>
              <a:t>Speak up. If you see something inappropriate, let the website know and tell an adult you trust. Don’t stand for bullying—online or off.</a:t>
            </a:r>
          </a:p>
          <a:p>
            <a:endParaRPr lang="en-US" sz="1200" dirty="0"/>
          </a:p>
        </p:txBody>
      </p:sp>
      <p:cxnSp>
        <p:nvCxnSpPr>
          <p:cNvPr id="4" name="Straight Connector 3"/>
          <p:cNvCxnSpPr/>
          <p:nvPr/>
        </p:nvCxnSpPr>
        <p:spPr>
          <a:xfrm>
            <a:off x="1866050" y="51791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128071"/>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75852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IDENTITY THEFT</a:t>
            </a:r>
            <a:endParaRPr lang="en-US" dirty="0">
              <a:solidFill>
                <a:schemeClr val="accent2"/>
              </a:solidFill>
            </a:endParaRPr>
          </a:p>
        </p:txBody>
      </p:sp>
      <p:sp>
        <p:nvSpPr>
          <p:cNvPr id="3" name="Content Placeholder 2"/>
          <p:cNvSpPr>
            <a:spLocks noGrp="1"/>
          </p:cNvSpPr>
          <p:nvPr>
            <p:ph idx="1"/>
          </p:nvPr>
        </p:nvSpPr>
        <p:spPr/>
        <p:txBody>
          <a:bodyPr>
            <a:noAutofit/>
          </a:bodyPr>
          <a:lstStyle/>
          <a:p>
            <a:pPr marL="0" indent="0">
              <a:spcAft>
                <a:spcPts val="1200"/>
              </a:spcAft>
              <a:buNone/>
            </a:pPr>
            <a:r>
              <a:rPr lang="en-US" sz="2000" b="1" i="1" dirty="0">
                <a:solidFill>
                  <a:schemeClr val="accent1"/>
                </a:solidFill>
              </a:rPr>
              <a:t>Identity theft </a:t>
            </a:r>
            <a:r>
              <a:rPr lang="en-US" sz="2000" i="1" dirty="0"/>
              <a:t>is the illegal use of someone else's personal information to steal money or </a:t>
            </a:r>
            <a:r>
              <a:rPr lang="en-US" sz="2000" i="1" dirty="0" smtClean="0"/>
              <a:t>credit</a:t>
            </a:r>
            <a:r>
              <a:rPr lang="en-US" sz="2000" dirty="0" smtClean="0"/>
              <a:t>.</a:t>
            </a:r>
            <a:endParaRPr lang="en-US" dirty="0" smtClean="0"/>
          </a:p>
          <a:p>
            <a:pPr marL="0" indent="0">
              <a:lnSpc>
                <a:spcPct val="120000"/>
              </a:lnSpc>
              <a:buNone/>
            </a:pPr>
            <a:r>
              <a:rPr lang="en-US" sz="1500" b="1" dirty="0" smtClean="0">
                <a:solidFill>
                  <a:srgbClr val="2B3676"/>
                </a:solidFill>
              </a:rPr>
              <a:t>Cyber Tips for Kids</a:t>
            </a:r>
            <a:endParaRPr lang="en-US" sz="1500" dirty="0" smtClean="0">
              <a:solidFill>
                <a:srgbClr val="2B3676"/>
              </a:solidFill>
            </a:endParaRPr>
          </a:p>
          <a:p>
            <a:pPr lvl="0">
              <a:spcAft>
                <a:spcPts val="600"/>
              </a:spcAft>
            </a:pPr>
            <a:r>
              <a:rPr lang="en-US" sz="1200" dirty="0"/>
              <a:t>If you have your own email account, let your parents know if you ever receive an email that asks for your personal information. Some emails look official, as if they were sent from a club or school, but they could be a trick to get your personal information. Fake emails usually seem urgent, and ask you to respond with your private information.</a:t>
            </a:r>
          </a:p>
          <a:p>
            <a:pPr lvl="0">
              <a:spcAft>
                <a:spcPts val="600"/>
              </a:spcAft>
            </a:pPr>
            <a:r>
              <a:rPr lang="en-US" sz="1200" dirty="0"/>
              <a:t>Choose a screen name or email address that isn't your real name to protect your identity. For instance, instead of "</a:t>
            </a:r>
            <a:r>
              <a:rPr lang="en-US" sz="1200" dirty="0" smtClean="0"/>
              <a:t>Jack Smith</a:t>
            </a:r>
            <a:r>
              <a:rPr lang="en-US" sz="1200" dirty="0"/>
              <a:t>," why not choose "Sk8boardKing75?"</a:t>
            </a:r>
          </a:p>
          <a:p>
            <a:pPr lvl="0">
              <a:spcAft>
                <a:spcPts val="600"/>
              </a:spcAft>
            </a:pPr>
            <a:r>
              <a:rPr lang="en-US" sz="1200" dirty="0"/>
              <a:t>Create strong passwords with eight characters or more that use a combination of letters, numbers, and symbols. Don’t share your passwords with anyone.</a:t>
            </a:r>
          </a:p>
          <a:p>
            <a:pPr lvl="0">
              <a:spcAft>
                <a:spcPts val="600"/>
              </a:spcAft>
            </a:pPr>
            <a:r>
              <a:rPr lang="en-US" sz="1200" dirty="0"/>
              <a:t>Think before you </a:t>
            </a:r>
            <a:r>
              <a:rPr lang="en-US" sz="1200" dirty="0" smtClean="0"/>
              <a:t>click – don’t </a:t>
            </a:r>
            <a:r>
              <a:rPr lang="en-US" sz="1200" dirty="0"/>
              <a:t>open emails from strangers and don’t click on links for unfamiliar sites.</a:t>
            </a:r>
          </a:p>
          <a:p>
            <a:pPr lvl="0">
              <a:spcAft>
                <a:spcPts val="600"/>
              </a:spcAft>
            </a:pPr>
            <a:r>
              <a:rPr lang="en-US" sz="1200" dirty="0"/>
              <a:t>Use and check your privacy settings on social networking sites like Facebook and Twitter.</a:t>
            </a:r>
          </a:p>
          <a:p>
            <a:pPr>
              <a:spcAft>
                <a:spcPts val="600"/>
              </a:spcAft>
            </a:pPr>
            <a:endParaRPr lang="en-US" sz="2700" dirty="0"/>
          </a:p>
          <a:p>
            <a:pPr>
              <a:spcAft>
                <a:spcPts val="600"/>
              </a:spcAft>
            </a:pPr>
            <a:endParaRPr lang="en-US" sz="2700" dirty="0"/>
          </a:p>
        </p:txBody>
      </p:sp>
      <p:cxnSp>
        <p:nvCxnSpPr>
          <p:cNvPr id="4" name="Straight Connector 3"/>
          <p:cNvCxnSpPr/>
          <p:nvPr/>
        </p:nvCxnSpPr>
        <p:spPr>
          <a:xfrm>
            <a:off x="1866050" y="51791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128071"/>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51992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solidFill>
              </a:rPr>
              <a:t>MOBILE SECURITY </a:t>
            </a:r>
          </a:p>
        </p:txBody>
      </p:sp>
      <p:sp>
        <p:nvSpPr>
          <p:cNvPr id="3" name="Content Placeholder 2"/>
          <p:cNvSpPr>
            <a:spLocks noGrp="1"/>
          </p:cNvSpPr>
          <p:nvPr>
            <p:ph idx="1"/>
          </p:nvPr>
        </p:nvSpPr>
        <p:spPr>
          <a:xfrm>
            <a:off x="1789158" y="1417638"/>
            <a:ext cx="7046370" cy="4708525"/>
          </a:xfrm>
        </p:spPr>
        <p:txBody>
          <a:bodyPr>
            <a:noAutofit/>
          </a:bodyPr>
          <a:lstStyle/>
          <a:p>
            <a:pPr marL="0" indent="0">
              <a:spcAft>
                <a:spcPts val="1200"/>
              </a:spcAft>
              <a:buNone/>
            </a:pPr>
            <a:r>
              <a:rPr lang="en-US" sz="2000" b="1" i="1" dirty="0" smtClean="0"/>
              <a:t>When you play games, video chat, or surf the web on a cell phone or tablet, you are accessing the Internet on the go. We need to be careful when using cell phones just like we are careful when using a computer. </a:t>
            </a:r>
            <a:endParaRPr lang="en-US" strike="sngStrike" dirty="0" smtClean="0"/>
          </a:p>
          <a:p>
            <a:pPr marL="0" indent="0">
              <a:lnSpc>
                <a:spcPct val="120000"/>
              </a:lnSpc>
              <a:buNone/>
            </a:pPr>
            <a:r>
              <a:rPr lang="en-US" sz="1500" b="1" dirty="0" smtClean="0">
                <a:solidFill>
                  <a:srgbClr val="2B3676"/>
                </a:solidFill>
              </a:rPr>
              <a:t>Cyber Tips for Kids</a:t>
            </a:r>
            <a:endParaRPr lang="en-US" sz="1500" dirty="0" smtClean="0">
              <a:solidFill>
                <a:srgbClr val="2B3676"/>
              </a:solidFill>
            </a:endParaRPr>
          </a:p>
          <a:p>
            <a:pPr>
              <a:spcAft>
                <a:spcPts val="600"/>
              </a:spcAft>
            </a:pPr>
            <a:r>
              <a:rPr lang="en-US" sz="1200" b="1" dirty="0"/>
              <a:t>Keep a close eye on your mobile device. </a:t>
            </a:r>
            <a:r>
              <a:rPr lang="en-US" sz="1200" dirty="0" smtClean="0"/>
              <a:t>Never </a:t>
            </a:r>
            <a:r>
              <a:rPr lang="en-US" sz="1200" dirty="0"/>
              <a:t>leave your mobile devices </a:t>
            </a:r>
            <a:r>
              <a:rPr lang="en-US" sz="1200" dirty="0" smtClean="0"/>
              <a:t>unattended. </a:t>
            </a:r>
            <a:endParaRPr lang="en-US" sz="1200" strike="sngStrike" dirty="0"/>
          </a:p>
          <a:p>
            <a:pPr>
              <a:spcAft>
                <a:spcPts val="600"/>
              </a:spcAft>
            </a:pPr>
            <a:r>
              <a:rPr lang="en-US" sz="1200" b="1" dirty="0"/>
              <a:t>Keep It Locked. </a:t>
            </a:r>
            <a:r>
              <a:rPr lang="en-US" sz="1200" dirty="0"/>
              <a:t>Always lock your device when you are not using it. Use strong passwords to prevent others from accessing your </a:t>
            </a:r>
            <a:r>
              <a:rPr lang="en-US" sz="1200" dirty="0" smtClean="0"/>
              <a:t>device. Never share your passwords with someone other than your parent or guardian.</a:t>
            </a:r>
          </a:p>
          <a:p>
            <a:pPr>
              <a:spcAft>
                <a:spcPts val="600"/>
              </a:spcAft>
            </a:pPr>
            <a:r>
              <a:rPr lang="en-US" sz="1200" b="1" dirty="0"/>
              <a:t>Know Your Apps</a:t>
            </a:r>
            <a:r>
              <a:rPr lang="en-US" sz="1200" dirty="0"/>
              <a:t>. </a:t>
            </a:r>
            <a:r>
              <a:rPr lang="en-US" sz="1200" dirty="0" smtClean="0"/>
              <a:t>Check with your parents before </a:t>
            </a:r>
            <a:r>
              <a:rPr lang="en-US" sz="1200" dirty="0"/>
              <a:t>you download </a:t>
            </a:r>
            <a:r>
              <a:rPr lang="en-US" sz="1200" dirty="0" smtClean="0"/>
              <a:t>an app and review the settings with them. </a:t>
            </a:r>
          </a:p>
          <a:p>
            <a:pPr>
              <a:spcAft>
                <a:spcPts val="600"/>
              </a:spcAft>
            </a:pPr>
            <a:r>
              <a:rPr lang="en-US" sz="1200" b="1" dirty="0"/>
              <a:t>Only Connect to the Internet if Needed. </a:t>
            </a:r>
            <a:r>
              <a:rPr lang="en-US" sz="1200" dirty="0"/>
              <a:t>Disconnect your device from the Internet when you aren’t using it and make sure your device isn’t </a:t>
            </a:r>
            <a:r>
              <a:rPr lang="en-US" sz="1200" dirty="0" smtClean="0"/>
              <a:t>set to </a:t>
            </a:r>
            <a:r>
              <a:rPr lang="en-US" sz="1200" dirty="0"/>
              <a:t>automatically connect to Wi-Fi.  </a:t>
            </a:r>
          </a:p>
          <a:p>
            <a:pPr>
              <a:spcAft>
                <a:spcPts val="600"/>
              </a:spcAft>
            </a:pPr>
            <a:endParaRPr lang="en-US" sz="1200" b="1" dirty="0">
              <a:solidFill>
                <a:srgbClr val="FF0000"/>
              </a:solidFill>
            </a:endParaRPr>
          </a:p>
          <a:p>
            <a:pPr>
              <a:spcAft>
                <a:spcPts val="600"/>
              </a:spcAft>
            </a:pPr>
            <a:endParaRPr lang="en-US" sz="1200" dirty="0">
              <a:solidFill>
                <a:srgbClr val="FF0000"/>
              </a:solidFill>
            </a:endParaRPr>
          </a:p>
          <a:p>
            <a:pPr>
              <a:spcAft>
                <a:spcPts val="600"/>
              </a:spcAft>
            </a:pPr>
            <a:endParaRPr lang="en-US" sz="1200" dirty="0" smtClean="0"/>
          </a:p>
          <a:p>
            <a:pPr>
              <a:spcAft>
                <a:spcPts val="600"/>
              </a:spcAft>
            </a:pPr>
            <a:endParaRPr lang="en-US" sz="2700" dirty="0"/>
          </a:p>
        </p:txBody>
      </p:sp>
      <p:cxnSp>
        <p:nvCxnSpPr>
          <p:cNvPr id="4" name="Straight Connector 3"/>
          <p:cNvCxnSpPr/>
          <p:nvPr/>
        </p:nvCxnSpPr>
        <p:spPr>
          <a:xfrm>
            <a:off x="1866050" y="51791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128071"/>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75733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COMMON SENSE RULES </a:t>
            </a:r>
            <a:br>
              <a:rPr lang="en-US" dirty="0" smtClean="0">
                <a:solidFill>
                  <a:schemeClr val="accent2"/>
                </a:solidFill>
              </a:rPr>
            </a:br>
            <a:r>
              <a:rPr lang="en-US" dirty="0" smtClean="0">
                <a:solidFill>
                  <a:schemeClr val="accent2"/>
                </a:solidFill>
              </a:rPr>
              <a:t>APPLY ONLINE</a:t>
            </a:r>
            <a:endParaRPr lang="en-US" dirty="0">
              <a:solidFill>
                <a:schemeClr val="accent2"/>
              </a:solidFill>
            </a:endParaRPr>
          </a:p>
        </p:txBody>
      </p:sp>
      <p:sp>
        <p:nvSpPr>
          <p:cNvPr id="3" name="Content Placeholder 2"/>
          <p:cNvSpPr>
            <a:spLocks noGrp="1"/>
          </p:cNvSpPr>
          <p:nvPr>
            <p:ph idx="1"/>
          </p:nvPr>
        </p:nvSpPr>
        <p:spPr/>
        <p:txBody>
          <a:bodyPr>
            <a:normAutofit fontScale="55000" lnSpcReduction="20000"/>
          </a:bodyPr>
          <a:lstStyle/>
          <a:p>
            <a:r>
              <a:rPr lang="en-US" b="1" dirty="0">
                <a:solidFill>
                  <a:schemeClr val="accent1"/>
                </a:solidFill>
              </a:rPr>
              <a:t>Don’t </a:t>
            </a:r>
            <a:r>
              <a:rPr lang="en-US" b="1" dirty="0" smtClean="0">
                <a:solidFill>
                  <a:schemeClr val="accent1"/>
                </a:solidFill>
              </a:rPr>
              <a:t>talk </a:t>
            </a:r>
            <a:r>
              <a:rPr lang="en-US" b="1" dirty="0">
                <a:solidFill>
                  <a:schemeClr val="accent1"/>
                </a:solidFill>
              </a:rPr>
              <a:t>to </a:t>
            </a:r>
            <a:r>
              <a:rPr lang="en-US" b="1" dirty="0" smtClean="0">
                <a:solidFill>
                  <a:schemeClr val="accent1"/>
                </a:solidFill>
              </a:rPr>
              <a:t>strangers</a:t>
            </a:r>
            <a:r>
              <a:rPr lang="en-US" dirty="0">
                <a:solidFill>
                  <a:schemeClr val="accent1"/>
                </a:solidFill>
              </a:rPr>
              <a:t>. </a:t>
            </a:r>
            <a:r>
              <a:rPr lang="en-US" dirty="0"/>
              <a:t>Don't communicate with strangers online and never agree to meet in person. Tell a parent, teacher, or an adult you trust if a stranger contacts you in a chat room, through email, or via text messaging.</a:t>
            </a:r>
          </a:p>
          <a:p>
            <a:pPr marL="0" indent="0">
              <a:buNone/>
            </a:pPr>
            <a:r>
              <a:rPr lang="en-US" dirty="0"/>
              <a:t> </a:t>
            </a:r>
            <a:endParaRPr lang="en-US" dirty="0">
              <a:solidFill>
                <a:srgbClr val="2B3676"/>
              </a:solidFill>
            </a:endParaRPr>
          </a:p>
          <a:p>
            <a:r>
              <a:rPr lang="en-US" b="1" dirty="0">
                <a:solidFill>
                  <a:srgbClr val="2B3676"/>
                </a:solidFill>
              </a:rPr>
              <a:t>Look </a:t>
            </a:r>
            <a:r>
              <a:rPr lang="en-US" b="1" dirty="0" smtClean="0">
                <a:solidFill>
                  <a:srgbClr val="2B3676"/>
                </a:solidFill>
              </a:rPr>
              <a:t>both ways </a:t>
            </a:r>
            <a:r>
              <a:rPr lang="en-US" b="1" dirty="0">
                <a:solidFill>
                  <a:srgbClr val="2B3676"/>
                </a:solidFill>
              </a:rPr>
              <a:t>b</a:t>
            </a:r>
            <a:r>
              <a:rPr lang="en-US" b="1" dirty="0" smtClean="0">
                <a:solidFill>
                  <a:srgbClr val="2B3676"/>
                </a:solidFill>
              </a:rPr>
              <a:t>efore </a:t>
            </a:r>
            <a:r>
              <a:rPr lang="en-US" b="1" dirty="0">
                <a:solidFill>
                  <a:srgbClr val="2B3676"/>
                </a:solidFill>
              </a:rPr>
              <a:t>c</a:t>
            </a:r>
            <a:r>
              <a:rPr lang="en-US" b="1" dirty="0" smtClean="0">
                <a:solidFill>
                  <a:srgbClr val="2B3676"/>
                </a:solidFill>
              </a:rPr>
              <a:t>rossing </a:t>
            </a:r>
            <a:r>
              <a:rPr lang="en-US" b="1" dirty="0">
                <a:solidFill>
                  <a:srgbClr val="2B3676"/>
                </a:solidFill>
              </a:rPr>
              <a:t>the </a:t>
            </a:r>
            <a:r>
              <a:rPr lang="en-US" b="1" dirty="0" smtClean="0">
                <a:solidFill>
                  <a:srgbClr val="2B3676"/>
                </a:solidFill>
              </a:rPr>
              <a:t>street</a:t>
            </a:r>
            <a:r>
              <a:rPr lang="en-US" dirty="0">
                <a:solidFill>
                  <a:srgbClr val="2B3676"/>
                </a:solidFill>
              </a:rPr>
              <a:t>. </a:t>
            </a:r>
            <a:r>
              <a:rPr lang="en-US" dirty="0"/>
              <a:t>Don't enter contests, join clubs, or share your personal information for any reason, unless your parents say it's OK. </a:t>
            </a:r>
            <a:r>
              <a:rPr lang="en-US" dirty="0" smtClean="0"/>
              <a:t>Your </a:t>
            </a:r>
            <a:r>
              <a:rPr lang="en-US" dirty="0"/>
              <a:t>name, address, age, phone number, birthday, email address, where you go to school, and other facts about </a:t>
            </a:r>
            <a:r>
              <a:rPr lang="en-US" dirty="0" smtClean="0"/>
              <a:t>you are personal and shouldn’t be shared without checking first.</a:t>
            </a:r>
            <a:endParaRPr lang="en-US" dirty="0"/>
          </a:p>
          <a:p>
            <a:endParaRPr lang="en-US" dirty="0"/>
          </a:p>
          <a:p>
            <a:r>
              <a:rPr lang="en-US" b="1" dirty="0">
                <a:solidFill>
                  <a:srgbClr val="2B3676"/>
                </a:solidFill>
              </a:rPr>
              <a:t>If the offer seems too good to be true, then it probably is</a:t>
            </a:r>
            <a:r>
              <a:rPr lang="en-US" dirty="0">
                <a:solidFill>
                  <a:srgbClr val="2B3676"/>
                </a:solidFill>
              </a:rPr>
              <a:t>. </a:t>
            </a:r>
            <a:r>
              <a:rPr lang="en-US" dirty="0"/>
              <a:t>How many of you have ever received an email offering something free, like </a:t>
            </a:r>
            <a:r>
              <a:rPr lang="en-US" dirty="0" smtClean="0"/>
              <a:t>a cell phone </a:t>
            </a:r>
            <a:r>
              <a:rPr lang="en-US" dirty="0"/>
              <a:t>or concert tickets? These are tricks designed to get you to give up personal </a:t>
            </a:r>
            <a:r>
              <a:rPr lang="en-US" dirty="0" smtClean="0"/>
              <a:t>information or click on links to automatically install malware or spyware.</a:t>
            </a:r>
            <a:endParaRPr lang="en-US" dirty="0"/>
          </a:p>
          <a:p>
            <a:pPr marL="0" indent="0">
              <a:lnSpc>
                <a:spcPct val="120000"/>
              </a:lnSpc>
              <a:buNone/>
            </a:pPr>
            <a:endParaRPr lang="en-US" dirty="0"/>
          </a:p>
        </p:txBody>
      </p:sp>
      <p:cxnSp>
        <p:nvCxnSpPr>
          <p:cNvPr id="4" name="Straight Connector 3"/>
          <p:cNvCxnSpPr/>
          <p:nvPr/>
        </p:nvCxnSpPr>
        <p:spPr>
          <a:xfrm>
            <a:off x="1866050" y="333452"/>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66050" y="1319639"/>
            <a:ext cx="6820750" cy="0"/>
          </a:xfrm>
          <a:prstGeom prst="line">
            <a:avLst/>
          </a:prstGeom>
          <a:ln w="63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8711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5B2865"/>
      </a:dk2>
      <a:lt2>
        <a:srgbClr val="8C3C8A"/>
      </a:lt2>
      <a:accent1>
        <a:srgbClr val="2B3676"/>
      </a:accent1>
      <a:accent2>
        <a:srgbClr val="3883BD"/>
      </a:accent2>
      <a:accent3>
        <a:srgbClr val="244B5C"/>
      </a:accent3>
      <a:accent4>
        <a:srgbClr val="308C89"/>
      </a:accent4>
      <a:accent5>
        <a:srgbClr val="968B37"/>
      </a:accent5>
      <a:accent6>
        <a:srgbClr val="D9AD33"/>
      </a:accent6>
      <a:hlink>
        <a:srgbClr val="47474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62856B7971684A9EF16D47A002D44B" ma:contentTypeVersion="0" ma:contentTypeDescription="Create a new document." ma:contentTypeScope="" ma:versionID="999394c3386893fb226ff0bf268dea8a">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6995BC3-0438-42E9-A3A1-24487D6B46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F0B3D90-E9AF-49F4-9222-069F0EFCEB52}">
  <ds:schemaRefs>
    <ds:schemaRef ds:uri="http://schemas.microsoft.com/sharepoint/v3/contenttype/forms"/>
  </ds:schemaRefs>
</ds:datastoreItem>
</file>

<file path=customXml/itemProps3.xml><?xml version="1.0" encoding="utf-8"?>
<ds:datastoreItem xmlns:ds="http://schemas.openxmlformats.org/officeDocument/2006/customXml" ds:itemID="{6E40B7C3-EABF-4595-8DFD-24FFC60BD72C}">
  <ds:schemaRefs>
    <ds:schemaRef ds:uri="http://schemas.openxmlformats.org/package/2006/metadata/core-properties"/>
    <ds:schemaRef ds:uri="http://www.w3.org/XML/1998/namespace"/>
    <ds:schemaRef ds:uri="http://purl.org/dc/terms/"/>
    <ds:schemaRef ds:uri="http://schemas.microsoft.com/office/2006/documentManagement/types"/>
    <ds:schemaRef ds:uri="http://purl.org/dc/elements/1.1/"/>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595</TotalTime>
  <Words>1474</Words>
  <Application>Microsoft Office PowerPoint</Application>
  <PresentationFormat>On-screen Show (4:3)</PresentationFormat>
  <Paragraphs>91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STOP.THINK.CONNECT™  NATIONAL CYBERSECURITY AWARENESS CAMPAIGN</vt:lpstr>
      <vt:lpstr>ABOUT STOP.THINK.CONNECT.™</vt:lpstr>
      <vt:lpstr>WHAT IS CYBERSPACE?</vt:lpstr>
      <vt:lpstr>WHY DO WE NEED TO PROTECT CYBERSPACE? </vt:lpstr>
      <vt:lpstr>KIDS LEAD DIGITAL LIVES</vt:lpstr>
      <vt:lpstr>CYBER PREDATORS &amp; BULLIES</vt:lpstr>
      <vt:lpstr>IDENTITY THEFT</vt:lpstr>
      <vt:lpstr>MOBILE SECURITY </vt:lpstr>
      <vt:lpstr>COMMON SENSE RULES  APPLY ONLINE</vt:lpstr>
      <vt:lpstr>WE NEED YOUR HELP!</vt:lpstr>
      <vt:lpstr>CYBER EDUCATION</vt:lpstr>
      <vt:lpstr>SCENARIO #1:  AIMEE’S COUNTRY COUNTDOWN</vt:lpstr>
      <vt:lpstr>SCENARIO #2:  JAKE AND THE BAD VIRUS</vt:lpstr>
      <vt:lpstr>YOU HAVE AN IMPORTANT ROLE HELPING US PROTECT CYBERSPACE</vt:lpstr>
    </vt:vector>
  </TitlesOfParts>
  <Company>Fleishman-Hillard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caseya</dc:creator>
  <cp:lastModifiedBy>Fleishman-Hillard</cp:lastModifiedBy>
  <cp:revision>46</cp:revision>
  <cp:lastPrinted>2014-01-15T17:47:23Z</cp:lastPrinted>
  <dcterms:created xsi:type="dcterms:W3CDTF">2014-01-06T20:00:28Z</dcterms:created>
  <dcterms:modified xsi:type="dcterms:W3CDTF">2015-04-03T19:16:52Z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0x0101009662856B7971684A9EF16D47A002D44B</vt:lpwstr>
  </property>
</Properties>
</file>