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08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C13D-5C8B-4A71-AABE-B62C8780C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Puerto Rico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AFD1-05C3-4DAA-B4AB-8798C98B6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vivienda</a:t>
            </a:r>
            <a:r>
              <a:rPr lang="en-US" dirty="0"/>
              <a:t>, los </a:t>
            </a:r>
            <a:r>
              <a:rPr lang="en-US" dirty="0" err="1"/>
              <a:t>nombres</a:t>
            </a:r>
            <a:r>
              <a:rPr lang="en-US" dirty="0"/>
              <a:t>, los </a:t>
            </a:r>
            <a:r>
              <a:rPr lang="en-US" dirty="0" err="1"/>
              <a:t>artículos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036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Puerto Rico 1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vivienda</a:t>
            </a:r>
            <a:r>
              <a:rPr lang="en-US" sz="2400" dirty="0"/>
              <a:t>, los </a:t>
            </a:r>
            <a:r>
              <a:rPr lang="en-US" sz="2400" dirty="0" err="1"/>
              <a:t>nombres</a:t>
            </a:r>
            <a:r>
              <a:rPr lang="en-US" sz="2400" dirty="0"/>
              <a:t>, los </a:t>
            </a:r>
            <a:r>
              <a:rPr lang="en-US" sz="2400" dirty="0" err="1"/>
              <a:t>artículos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 fontScale="85000" lnSpcReduction="20000"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artículos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(articles)</a:t>
            </a:r>
          </a:p>
          <a:p>
            <a:pPr lvl="1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Spanish indefinite article is equivalent to a, an (singular), some (plural).</a:t>
            </a:r>
          </a:p>
          <a:p>
            <a:pPr lvl="2"/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soy un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estudiante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Article / noun agreement</a:t>
            </a:r>
          </a:p>
          <a:p>
            <a:pPr lvl="1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Articles, like adjectives, agree in gender and number with the noun they accompany. That is, they show the same gender and number as the noun.</a:t>
            </a:r>
          </a:p>
          <a:p>
            <a:pPr lvl="2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niño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es alto.							Ella es una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niña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simpática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niños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son altos.							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Ellas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unas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niñas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simpáticas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F1DEDC0-32C9-4BFD-B8F6-A117202B82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44821"/>
              </p:ext>
            </p:extLst>
          </p:nvPr>
        </p:nvGraphicFramePr>
        <p:xfrm>
          <a:off x="1472826" y="2943971"/>
          <a:ext cx="746474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743">
                  <a:extLst>
                    <a:ext uri="{9D8B030D-6E8A-4147-A177-3AD203B41FA5}">
                      <a16:colId xmlns:a16="http://schemas.microsoft.com/office/drawing/2014/main" val="189798431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8614872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4608761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54193871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dirty="0"/>
                        <a:t>INDEFINITE ARTICLE (A, AN, SOME)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14778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131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033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unas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08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238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Puerto Rico 1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vivienda</a:t>
            </a:r>
            <a:r>
              <a:rPr lang="en-US" sz="2400" dirty="0"/>
              <a:t>, los </a:t>
            </a:r>
            <a:r>
              <a:rPr lang="en-US" sz="2400" dirty="0" err="1"/>
              <a:t>nombres</a:t>
            </a:r>
            <a:r>
              <a:rPr lang="en-US" sz="2400" dirty="0"/>
              <a:t>, los </a:t>
            </a:r>
            <a:r>
              <a:rPr lang="en-US" sz="2400" dirty="0" err="1"/>
              <a:t>artículos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303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Write the correct article for each noun</a:t>
            </a:r>
          </a:p>
          <a:p>
            <a:pPr lvl="1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baño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(definite singular)</a:t>
            </a:r>
          </a:p>
          <a:p>
            <a:pPr lvl="1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ventana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(indefinite plural)</a:t>
            </a:r>
          </a:p>
          <a:p>
            <a:pPr lvl="1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jardín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(definite plural)</a:t>
            </a:r>
          </a:p>
          <a:p>
            <a:pPr lvl="1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ascensor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(indefinite singular)</a:t>
            </a:r>
          </a:p>
          <a:p>
            <a:pPr lvl="1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puerta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(indefinite plural)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F1DEDC0-32C9-4BFD-B8F6-A117202B82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956176"/>
              </p:ext>
            </p:extLst>
          </p:nvPr>
        </p:nvGraphicFramePr>
        <p:xfrm>
          <a:off x="4446614" y="2417261"/>
          <a:ext cx="746474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743">
                  <a:extLst>
                    <a:ext uri="{9D8B030D-6E8A-4147-A177-3AD203B41FA5}">
                      <a16:colId xmlns:a16="http://schemas.microsoft.com/office/drawing/2014/main" val="189798431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8614872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4608761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54193871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dirty="0"/>
                        <a:t>INDEFINITE ARTICLE (A, AN, SOME)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14778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131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033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unas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0880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54482EE-7DED-46EB-9C1F-68C4CBC490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055092"/>
              </p:ext>
            </p:extLst>
          </p:nvPr>
        </p:nvGraphicFramePr>
        <p:xfrm>
          <a:off x="4446613" y="3900621"/>
          <a:ext cx="746474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186">
                  <a:extLst>
                    <a:ext uri="{9D8B030D-6E8A-4147-A177-3AD203B41FA5}">
                      <a16:colId xmlns:a16="http://schemas.microsoft.com/office/drawing/2014/main" val="1897984311"/>
                    </a:ext>
                  </a:extLst>
                </a:gridCol>
                <a:gridCol w="1866186">
                  <a:extLst>
                    <a:ext uri="{9D8B030D-6E8A-4147-A177-3AD203B41FA5}">
                      <a16:colId xmlns:a16="http://schemas.microsoft.com/office/drawing/2014/main" val="3386148727"/>
                    </a:ext>
                  </a:extLst>
                </a:gridCol>
                <a:gridCol w="1866186">
                  <a:extLst>
                    <a:ext uri="{9D8B030D-6E8A-4147-A177-3AD203B41FA5}">
                      <a16:colId xmlns:a16="http://schemas.microsoft.com/office/drawing/2014/main" val="946087619"/>
                    </a:ext>
                  </a:extLst>
                </a:gridCol>
                <a:gridCol w="1866186">
                  <a:extLst>
                    <a:ext uri="{9D8B030D-6E8A-4147-A177-3AD203B41FA5}">
                      <a16:colId xmlns:a16="http://schemas.microsoft.com/office/drawing/2014/main" val="1554193871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dirty="0"/>
                        <a:t>DEFINITE ARTICLE (THE)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14778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131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033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08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155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Puerto Rico 1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vivienda</a:t>
            </a:r>
            <a:r>
              <a:rPr lang="en-US" sz="2400" dirty="0"/>
              <a:t>, los </a:t>
            </a:r>
            <a:r>
              <a:rPr lang="en-US" sz="2400" dirty="0" err="1"/>
              <a:t>nombres</a:t>
            </a:r>
            <a:r>
              <a:rPr lang="en-US" sz="2400" dirty="0"/>
              <a:t>, los </a:t>
            </a:r>
            <a:r>
              <a:rPr lang="en-US" sz="2400" dirty="0" err="1"/>
              <a:t>artículos</a:t>
            </a:r>
            <a:r>
              <a:rPr lang="en-US" sz="2400" dirty="0"/>
              <a:t> 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2135" y="2060575"/>
            <a:ext cx="5591686" cy="41957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LA VIVIENDA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edificio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building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apartamento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- apartment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ascensor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elevator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escalera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stairs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garaje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garage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jardín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yard / garden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La planta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baja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ground floor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El primer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piso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first floor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La casa – house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baño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bathroom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60C47-CA4A-4DCE-9D36-0EFA76A32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3476" y="2056092"/>
            <a:ext cx="4888937" cy="4200245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cocina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kitchen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comedor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dining room / dining table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dormitorio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bedroom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sala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living room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cuarto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room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La pared – wall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puerta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door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suelo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floor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techo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ceiling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ventana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window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1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Puerto Rico 1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vivienda</a:t>
            </a:r>
            <a:r>
              <a:rPr lang="en-US" sz="2400" dirty="0"/>
              <a:t>, los </a:t>
            </a:r>
            <a:r>
              <a:rPr lang="en-US" sz="2400" dirty="0" err="1"/>
              <a:t>nombres</a:t>
            </a:r>
            <a:r>
              <a:rPr lang="en-US" sz="2400" dirty="0"/>
              <a:t>, los </a:t>
            </a:r>
            <a:r>
              <a:rPr lang="en-US" sz="2400" dirty="0" err="1"/>
              <a:t>artículos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 fontScale="85000" lnSpcReduction="20000"/>
          </a:bodyPr>
          <a:lstStyle/>
          <a:p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2900" dirty="0" err="1">
                <a:latin typeface="Arial" panose="020B0604020202020204" pitchFamily="34" charset="0"/>
                <a:cs typeface="Arial" panose="020B0604020202020204" pitchFamily="34" charset="0"/>
              </a:rPr>
              <a:t>nombres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(nouns)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words amigo,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perro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casa, and mochila are nouns. Nouns are words for people, animals, places, and things.</a:t>
            </a:r>
          </a:p>
          <a:p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Gender of nouns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In Spanish all nouns are either masculine or feminine, including those that do not refer to living things:</a:t>
            </a:r>
          </a:p>
          <a:p>
            <a:pPr lvl="2"/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Almost all nouns that end in –o are masculine, and those that end in –a are usually feminine:</a:t>
            </a:r>
          </a:p>
          <a:p>
            <a:pPr lvl="3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Masculine: el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piso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el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dormitorio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Feminine: la casa, la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cocina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Nouns that end in –e or in a consonant can be either masculine or feminine.</a:t>
            </a:r>
          </a:p>
          <a:p>
            <a:pPr lvl="3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Masculine: el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garaje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el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jardín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	Feminine: la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calle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la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televisión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374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Puerto Rico 1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vivienda</a:t>
            </a:r>
            <a:r>
              <a:rPr lang="en-US" sz="2400" dirty="0"/>
              <a:t>, los </a:t>
            </a:r>
            <a:r>
              <a:rPr lang="en-US" sz="2400" dirty="0" err="1"/>
              <a:t>nombres</a:t>
            </a:r>
            <a:r>
              <a:rPr lang="en-US" sz="2400" dirty="0"/>
              <a:t>, los </a:t>
            </a:r>
            <a:r>
              <a:rPr lang="en-US" sz="2400" dirty="0" err="1"/>
              <a:t>artículos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Gender of nouns</a:t>
            </a:r>
          </a:p>
          <a:p>
            <a:pPr lvl="2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Formation of the feminine form. Nouns that refer to people usually have a masculine and feminine form. 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B2580DB-C1D2-409A-89FA-DD3BD941F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463379"/>
              </p:ext>
            </p:extLst>
          </p:nvPr>
        </p:nvGraphicFramePr>
        <p:xfrm>
          <a:off x="1922344" y="3518085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87642476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99036616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6614937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FORMATION OF THE FEMININE FORM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414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Masculine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Feminine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407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Ends in -o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Changes –o to -a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 </a:t>
                      </a:r>
                      <a:r>
                        <a:rPr lang="en-US" dirty="0" err="1"/>
                        <a:t>niño</a:t>
                      </a:r>
                      <a:r>
                        <a:rPr lang="en-US" dirty="0"/>
                        <a:t> -&gt; la </a:t>
                      </a:r>
                      <a:r>
                        <a:rPr lang="en-US" dirty="0" err="1"/>
                        <a:t>niña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651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Ends in a consonant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Adds -a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El </a:t>
                      </a:r>
                      <a:r>
                        <a:rPr lang="en-US" sz="1600" dirty="0" err="1"/>
                        <a:t>profesor</a:t>
                      </a:r>
                      <a:r>
                        <a:rPr lang="en-US" sz="1600" dirty="0"/>
                        <a:t> -&gt; la </a:t>
                      </a:r>
                      <a:r>
                        <a:rPr lang="en-US" sz="1600" dirty="0" err="1"/>
                        <a:t>profesora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963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595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Puerto Rico 1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vivienda</a:t>
            </a:r>
            <a:r>
              <a:rPr lang="en-US" sz="2400" dirty="0"/>
              <a:t>, los </a:t>
            </a:r>
            <a:r>
              <a:rPr lang="en-US" sz="2400" dirty="0" err="1"/>
              <a:t>nombres</a:t>
            </a:r>
            <a:r>
              <a:rPr lang="en-US" sz="2400" dirty="0"/>
              <a:t>, los </a:t>
            </a:r>
            <a:r>
              <a:rPr lang="en-US" sz="2400" dirty="0" err="1"/>
              <a:t>artículos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Change these nouns to the feminine form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El doctor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pintor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El director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chico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hermano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B2580DB-C1D2-409A-89FA-DD3BD941F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888179"/>
              </p:ext>
            </p:extLst>
          </p:nvPr>
        </p:nvGraphicFramePr>
        <p:xfrm>
          <a:off x="1731513" y="4765039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87642476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99036616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6614937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FORMATION OF THE FEMININE FORM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414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Masculine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Feminine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407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Ends in -o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Changes –o to -a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 </a:t>
                      </a:r>
                      <a:r>
                        <a:rPr lang="en-US" dirty="0" err="1"/>
                        <a:t>niño</a:t>
                      </a:r>
                      <a:r>
                        <a:rPr lang="en-US" dirty="0"/>
                        <a:t> -&gt; la </a:t>
                      </a:r>
                      <a:r>
                        <a:rPr lang="en-US" dirty="0" err="1"/>
                        <a:t>niña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651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Ends in a consonant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Adds -a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El </a:t>
                      </a:r>
                      <a:r>
                        <a:rPr lang="en-US" sz="1600" dirty="0" err="1"/>
                        <a:t>profesor</a:t>
                      </a:r>
                      <a:r>
                        <a:rPr lang="en-US" sz="1600" dirty="0"/>
                        <a:t> -&gt; la </a:t>
                      </a:r>
                      <a:r>
                        <a:rPr lang="en-US" sz="1600" dirty="0" err="1"/>
                        <a:t>profesora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963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418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Puerto Rico 1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vivienda</a:t>
            </a:r>
            <a:r>
              <a:rPr lang="en-US" sz="2400" dirty="0"/>
              <a:t>, los </a:t>
            </a:r>
            <a:r>
              <a:rPr lang="en-US" sz="2400" dirty="0" err="1"/>
              <a:t>nombres</a:t>
            </a:r>
            <a:r>
              <a:rPr lang="en-US" sz="2400" dirty="0"/>
              <a:t>, los </a:t>
            </a:r>
            <a:r>
              <a:rPr lang="en-US" sz="2400" dirty="0" err="1"/>
              <a:t>artículos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Number of nouns</a:t>
            </a:r>
          </a:p>
          <a:p>
            <a:pPr lvl="1"/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Nouns can be singular or plural.</a:t>
            </a:r>
          </a:p>
          <a:p>
            <a:pPr lvl="2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plural is formed this way: 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B2580DB-C1D2-409A-89FA-DD3BD941F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202409"/>
              </p:ext>
            </p:extLst>
          </p:nvPr>
        </p:nvGraphicFramePr>
        <p:xfrm>
          <a:off x="1604293" y="3677112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87642476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99036616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6614937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FORMATION OF THE 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414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Singular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Plural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407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Ends in a vowel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Adds -s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 </a:t>
                      </a:r>
                      <a:r>
                        <a:rPr lang="en-US" dirty="0" err="1"/>
                        <a:t>niño</a:t>
                      </a:r>
                      <a:r>
                        <a:rPr lang="en-US" dirty="0"/>
                        <a:t> -&gt; los </a:t>
                      </a:r>
                      <a:r>
                        <a:rPr lang="en-US" dirty="0" err="1"/>
                        <a:t>niños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651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Ends in a consonant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Adds -es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El </a:t>
                      </a:r>
                      <a:r>
                        <a:rPr lang="en-US" sz="1400" dirty="0" err="1"/>
                        <a:t>profesor</a:t>
                      </a:r>
                      <a:r>
                        <a:rPr lang="en-US" sz="1400" dirty="0"/>
                        <a:t> -&gt; los </a:t>
                      </a:r>
                      <a:r>
                        <a:rPr lang="en-US" sz="1400" dirty="0" err="1"/>
                        <a:t>profesores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963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545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Puerto Rico 1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vivienda</a:t>
            </a:r>
            <a:r>
              <a:rPr lang="en-US" sz="2400" dirty="0"/>
              <a:t>, los </a:t>
            </a:r>
            <a:r>
              <a:rPr lang="en-US" sz="2400" dirty="0" err="1"/>
              <a:t>nombres</a:t>
            </a:r>
            <a:r>
              <a:rPr lang="en-US" sz="2400" dirty="0"/>
              <a:t>, los </a:t>
            </a:r>
            <a:r>
              <a:rPr lang="en-US" sz="2400" dirty="0" err="1"/>
              <a:t>artículos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Change these nouns to the plural form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El doctor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pintor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El director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chico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hermano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7BF8EDB-D568-4A8E-B713-1C44F7A780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666010"/>
              </p:ext>
            </p:extLst>
          </p:nvPr>
        </p:nvGraphicFramePr>
        <p:xfrm>
          <a:off x="1596341" y="4639219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87642476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99036616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16614937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FORMATION OF THE 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414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Singular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Plural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407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Ends in a vowel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Adds -s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 </a:t>
                      </a:r>
                      <a:r>
                        <a:rPr lang="en-US" dirty="0" err="1"/>
                        <a:t>niño</a:t>
                      </a:r>
                      <a:r>
                        <a:rPr lang="en-US" dirty="0"/>
                        <a:t> -&gt; los </a:t>
                      </a:r>
                      <a:r>
                        <a:rPr lang="en-US" dirty="0" err="1"/>
                        <a:t>niños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651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Ends in a consonant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Adds -es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El </a:t>
                      </a:r>
                      <a:r>
                        <a:rPr lang="en-US" sz="1400" dirty="0" err="1"/>
                        <a:t>profesor</a:t>
                      </a:r>
                      <a:r>
                        <a:rPr lang="en-US" sz="1400" dirty="0"/>
                        <a:t> -&gt; los </a:t>
                      </a:r>
                      <a:r>
                        <a:rPr lang="en-US" sz="1400" dirty="0" err="1"/>
                        <a:t>profesores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963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177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Puerto Rico 1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vivienda</a:t>
            </a:r>
            <a:r>
              <a:rPr lang="en-US" sz="2400" dirty="0"/>
              <a:t>, los </a:t>
            </a:r>
            <a:r>
              <a:rPr lang="en-US" sz="2400" dirty="0" err="1"/>
              <a:t>nombres</a:t>
            </a:r>
            <a:r>
              <a:rPr lang="en-US" sz="2400" dirty="0"/>
              <a:t>, los </a:t>
            </a:r>
            <a:r>
              <a:rPr lang="en-US" sz="2400" dirty="0" err="1"/>
              <a:t>artículos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artículos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(articles)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Articles refer a, an, some (indefinite), and the (definite).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Spanish nouns are usually used with an article. Articles can be definite (el) or indefinite (un)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Spanish definite article is equivalent to the.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La capital de Puerto Rico es San Juan.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F1DEDC0-32C9-4BFD-B8F6-A117202B82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837682"/>
              </p:ext>
            </p:extLst>
          </p:nvPr>
        </p:nvGraphicFramePr>
        <p:xfrm>
          <a:off x="1767024" y="4615805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89798431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8614872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4608761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54193871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dirty="0"/>
                        <a:t>DEFINITE ARTICLE (THE)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14778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131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033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08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079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Puerto Rico 1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vivienda</a:t>
            </a:r>
            <a:r>
              <a:rPr lang="en-US" sz="2400" dirty="0"/>
              <a:t>, los </a:t>
            </a:r>
            <a:r>
              <a:rPr lang="en-US" sz="2400" dirty="0" err="1"/>
              <a:t>nombres</a:t>
            </a:r>
            <a:r>
              <a:rPr lang="en-US" sz="2400" dirty="0"/>
              <a:t>, los </a:t>
            </a:r>
            <a:r>
              <a:rPr lang="en-US" sz="2400" dirty="0" err="1"/>
              <a:t>artículos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is the definite article for these nouns</a:t>
            </a:r>
          </a:p>
          <a:p>
            <a:pPr lvl="1"/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apartamento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techo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pared</a:t>
            </a:r>
          </a:p>
          <a:p>
            <a:pPr lvl="1"/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baño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escalera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F1DEDC0-32C9-4BFD-B8F6-A117202B82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307813"/>
              </p:ext>
            </p:extLst>
          </p:nvPr>
        </p:nvGraphicFramePr>
        <p:xfrm>
          <a:off x="1774975" y="4687367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89798431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8614872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4608761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54193871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dirty="0"/>
                        <a:t>DEFINITE ARTICLE (THE)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14778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131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Feminine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033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08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2347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453</TotalTime>
  <Words>681</Words>
  <Application>Microsoft Office PowerPoint</Application>
  <PresentationFormat>Widescreen</PresentationFormat>
  <Paragraphs>183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Puerto Rico 1</vt:lpstr>
      <vt:lpstr>Puerto Rico 1 (La vivienda, los nombres, los artículos )</vt:lpstr>
      <vt:lpstr>Puerto Rico 1 (La vivienda, los nombres, los artículos)</vt:lpstr>
      <vt:lpstr>Puerto Rico 1 (La vivienda, los nombres, los artículos)</vt:lpstr>
      <vt:lpstr>Puerto Rico 1 (La vivienda, los nombres, los artículos)</vt:lpstr>
      <vt:lpstr>Puerto Rico 1 (La vivienda, los nombres, los artículos)</vt:lpstr>
      <vt:lpstr>Puerto Rico 1 (La vivienda, los nombres, los artículos)</vt:lpstr>
      <vt:lpstr>Puerto Rico 1 (La vivienda, los nombres, los artículos)</vt:lpstr>
      <vt:lpstr>Puerto Rico 1 (La vivienda, los nombres, los artículos)</vt:lpstr>
      <vt:lpstr>Puerto Rico 1 (La vivienda, los nombres, los artículos)</vt:lpstr>
      <vt:lpstr>Puerto Rico 1 (La vivienda, los nombres, los artículos)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1</dc:title>
  <dc:creator>savery</dc:creator>
  <cp:lastModifiedBy>savery</cp:lastModifiedBy>
  <cp:revision>55</cp:revision>
  <dcterms:created xsi:type="dcterms:W3CDTF">2019-07-27T12:02:36Z</dcterms:created>
  <dcterms:modified xsi:type="dcterms:W3CDTF">2019-07-31T22:44:24Z</dcterms:modified>
</cp:coreProperties>
</file>