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Puerto Rico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vivienda</a:t>
            </a:r>
            <a:r>
              <a:rPr lang="en-US" dirty="0"/>
              <a:t>, los </a:t>
            </a:r>
            <a:r>
              <a:rPr lang="en-US" dirty="0" err="1"/>
              <a:t>nombres</a:t>
            </a:r>
            <a:r>
              <a:rPr lang="en-US" dirty="0"/>
              <a:t>, los </a:t>
            </a:r>
            <a:r>
              <a:rPr lang="en-US" dirty="0" err="1"/>
              <a:t>artículos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artículos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(articles)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Spanish indefinite article is equivalent to a, an (singular), some (plural).</a:t>
            </a:r>
          </a:p>
          <a:p>
            <a:pPr lvl="2"/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soy un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estudiante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Article / noun agreement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Articles, like adjectives, agree in gender and number with the noun they accompany. That is, they show the same gender and number as the noun.</a:t>
            </a: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niño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es alto.							Ella es una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simpática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niños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son altos.							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unas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niñas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simpáticas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1DEDC0-32C9-4BFD-B8F6-A117202B8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44821"/>
              </p:ext>
            </p:extLst>
          </p:nvPr>
        </p:nvGraphicFramePr>
        <p:xfrm>
          <a:off x="1472826" y="2943971"/>
          <a:ext cx="746474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43">
                  <a:extLst>
                    <a:ext uri="{9D8B030D-6E8A-4147-A177-3AD203B41FA5}">
                      <a16:colId xmlns:a16="http://schemas.microsoft.com/office/drawing/2014/main" val="18979843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61487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6087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419387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INDEFINITE ARTICLE (A, AN, SOME)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477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3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238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03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Write the correct article for each noun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(definite singular)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(indefinite plural)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(definite plural)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ascensor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(indefinite singular)</a:t>
            </a:r>
          </a:p>
          <a:p>
            <a:pPr lvl="1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puerta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(indefinite plural)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1DEDC0-32C9-4BFD-B8F6-A117202B8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56176"/>
              </p:ext>
            </p:extLst>
          </p:nvPr>
        </p:nvGraphicFramePr>
        <p:xfrm>
          <a:off x="4446614" y="2417261"/>
          <a:ext cx="746474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43">
                  <a:extLst>
                    <a:ext uri="{9D8B030D-6E8A-4147-A177-3AD203B41FA5}">
                      <a16:colId xmlns:a16="http://schemas.microsoft.com/office/drawing/2014/main" val="18979843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61487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6087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419387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INDEFINITE ARTICLE (A, AN, SOME)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477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3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88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4482EE-7DED-46EB-9C1F-68C4CBC49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055092"/>
              </p:ext>
            </p:extLst>
          </p:nvPr>
        </p:nvGraphicFramePr>
        <p:xfrm>
          <a:off x="4446613" y="3900621"/>
          <a:ext cx="74647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186">
                  <a:extLst>
                    <a:ext uri="{9D8B030D-6E8A-4147-A177-3AD203B41FA5}">
                      <a16:colId xmlns:a16="http://schemas.microsoft.com/office/drawing/2014/main" val="1897984311"/>
                    </a:ext>
                  </a:extLst>
                </a:gridCol>
                <a:gridCol w="1866186">
                  <a:extLst>
                    <a:ext uri="{9D8B030D-6E8A-4147-A177-3AD203B41FA5}">
                      <a16:colId xmlns:a16="http://schemas.microsoft.com/office/drawing/2014/main" val="3386148727"/>
                    </a:ext>
                  </a:extLst>
                </a:gridCol>
                <a:gridCol w="1866186">
                  <a:extLst>
                    <a:ext uri="{9D8B030D-6E8A-4147-A177-3AD203B41FA5}">
                      <a16:colId xmlns:a16="http://schemas.microsoft.com/office/drawing/2014/main" val="946087619"/>
                    </a:ext>
                  </a:extLst>
                </a:gridCol>
                <a:gridCol w="1866186">
                  <a:extLst>
                    <a:ext uri="{9D8B030D-6E8A-4147-A177-3AD203B41FA5}">
                      <a16:colId xmlns:a16="http://schemas.microsoft.com/office/drawing/2014/main" val="155419387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DEFINITE ARTICLE (THE)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477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3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5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 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LA VIVIENDA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edificio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building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apartamento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- apartment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ascensor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elevator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escalera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stairs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garage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yard / garden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planta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baja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ground floor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primer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piso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first floor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casa – house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bathroom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cocina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kitchen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comedor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dining room / dining table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dormitorio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bedroom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living room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room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pared – wall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puerta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door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suelo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floor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techo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ceiling</a:t>
            </a:r>
          </a:p>
          <a:p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– window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900" dirty="0" err="1">
                <a:latin typeface="Arial" panose="020B0604020202020204" pitchFamily="34" charset="0"/>
                <a:cs typeface="Arial" panose="020B0604020202020204" pitchFamily="34" charset="0"/>
              </a:rPr>
              <a:t>nombres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 (nouns)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words amigo,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casa, and mochila are nouns. Nouns are words for people, animals, places, and things.</a:t>
            </a:r>
          </a:p>
          <a:p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Gender of nouns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 Spanish all nouns are either masculine or feminine, including those that do not refer to living things:</a:t>
            </a:r>
          </a:p>
          <a:p>
            <a:pPr lvl="2"/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Almost all nouns that end in –o are masculine, and those that end in –a are usually feminine:</a:t>
            </a:r>
          </a:p>
          <a:p>
            <a:pPr lvl="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Masculine: 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piso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dormitorio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Feminine: la casa,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cocina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Nouns that end in –e or in a consonant can be either masculine or feminine.</a:t>
            </a:r>
          </a:p>
          <a:p>
            <a:pPr lvl="3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Masculine: 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garaje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jardín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Feminine: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calle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televisión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Gender of nouns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Formation of the feminine form. Nouns that refer to people usually have a masculine and feminine form.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2580DB-C1D2-409A-89FA-DD3BD941F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63379"/>
              </p:ext>
            </p:extLst>
          </p:nvPr>
        </p:nvGraphicFramePr>
        <p:xfrm>
          <a:off x="1922344" y="3518085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764247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903661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661493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THE FEMININE FORM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07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 </a:t>
                      </a:r>
                      <a:r>
                        <a:rPr lang="en-US" dirty="0" err="1"/>
                        <a:t>niño</a:t>
                      </a:r>
                      <a:r>
                        <a:rPr lang="en-US" dirty="0"/>
                        <a:t> -&gt; la </a:t>
                      </a:r>
                      <a:r>
                        <a:rPr lang="en-US" dirty="0" err="1"/>
                        <a:t>niña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5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El </a:t>
                      </a:r>
                      <a:r>
                        <a:rPr lang="en-US" sz="1600" dirty="0" err="1"/>
                        <a:t>profesor</a:t>
                      </a:r>
                      <a:r>
                        <a:rPr lang="en-US" sz="1600" dirty="0"/>
                        <a:t> -&gt; la </a:t>
                      </a:r>
                      <a:r>
                        <a:rPr lang="en-US" sz="1600" dirty="0" err="1"/>
                        <a:t>profesora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59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Change these nouns to the feminine form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doctor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pintor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director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2580DB-C1D2-409A-89FA-DD3BD941F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88179"/>
              </p:ext>
            </p:extLst>
          </p:nvPr>
        </p:nvGraphicFramePr>
        <p:xfrm>
          <a:off x="1731513" y="476503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764247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903661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661493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THE FEMININE FORM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07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 </a:t>
                      </a:r>
                      <a:r>
                        <a:rPr lang="en-US" dirty="0" err="1"/>
                        <a:t>niño</a:t>
                      </a:r>
                      <a:r>
                        <a:rPr lang="en-US" dirty="0"/>
                        <a:t> -&gt; la </a:t>
                      </a:r>
                      <a:r>
                        <a:rPr lang="en-US" dirty="0" err="1"/>
                        <a:t>niña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5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El </a:t>
                      </a:r>
                      <a:r>
                        <a:rPr lang="en-US" sz="1600" dirty="0" err="1"/>
                        <a:t>profesor</a:t>
                      </a:r>
                      <a:r>
                        <a:rPr lang="en-US" sz="1600" dirty="0"/>
                        <a:t> -&gt; la </a:t>
                      </a:r>
                      <a:r>
                        <a:rPr lang="en-US" sz="1600" dirty="0" err="1"/>
                        <a:t>profesora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41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Number of nouns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Nouns can be singular or plural.</a:t>
            </a:r>
          </a:p>
          <a:p>
            <a:pPr lvl="2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plural is formed this way: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2580DB-C1D2-409A-89FA-DD3BD941F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02409"/>
              </p:ext>
            </p:extLst>
          </p:nvPr>
        </p:nvGraphicFramePr>
        <p:xfrm>
          <a:off x="1604293" y="3677112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764247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903661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661493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THE 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07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 </a:t>
                      </a:r>
                      <a:r>
                        <a:rPr lang="en-US" dirty="0" err="1"/>
                        <a:t>niño</a:t>
                      </a:r>
                      <a:r>
                        <a:rPr lang="en-US" dirty="0"/>
                        <a:t> -&gt; los </a:t>
                      </a:r>
                      <a:r>
                        <a:rPr lang="en-US" dirty="0" err="1"/>
                        <a:t>niños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5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 </a:t>
                      </a:r>
                      <a:r>
                        <a:rPr lang="en-US" sz="1400" dirty="0" err="1"/>
                        <a:t>profesor</a:t>
                      </a:r>
                      <a:r>
                        <a:rPr lang="en-US" sz="1400" dirty="0"/>
                        <a:t> -&gt; los </a:t>
                      </a:r>
                      <a:r>
                        <a:rPr lang="en-US" sz="1400" dirty="0" err="1"/>
                        <a:t>profesores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54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Change these nouns to the plural form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doctor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pintor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director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BF8EDB-D568-4A8E-B713-1C44F7A78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666010"/>
              </p:ext>
            </p:extLst>
          </p:nvPr>
        </p:nvGraphicFramePr>
        <p:xfrm>
          <a:off x="1596341" y="463921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764247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903661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6614937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THE 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07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 </a:t>
                      </a:r>
                      <a:r>
                        <a:rPr lang="en-US" dirty="0" err="1"/>
                        <a:t>niño</a:t>
                      </a:r>
                      <a:r>
                        <a:rPr lang="en-US" dirty="0"/>
                        <a:t> -&gt; los </a:t>
                      </a:r>
                      <a:r>
                        <a:rPr lang="en-US" dirty="0" err="1"/>
                        <a:t>niños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65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 </a:t>
                      </a:r>
                      <a:r>
                        <a:rPr lang="en-US" sz="1400" dirty="0" err="1"/>
                        <a:t>profesor</a:t>
                      </a:r>
                      <a:r>
                        <a:rPr lang="en-US" sz="1400" dirty="0"/>
                        <a:t> -&gt; los </a:t>
                      </a:r>
                      <a:r>
                        <a:rPr lang="en-US" sz="1400" dirty="0" err="1"/>
                        <a:t>profesores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3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7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artículos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(articles)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Articles refer a, an, some (indefinite), and the (definite).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Spanish nouns are usually used with an article. Articles can be definite (el) or indefinite (un)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Spanish definite article is equivalent to the.</a:t>
            </a:r>
          </a:p>
          <a:p>
            <a:pPr lvl="2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La capital de Puerto Rico es San Juan.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1DEDC0-32C9-4BFD-B8F6-A117202B8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37682"/>
              </p:ext>
            </p:extLst>
          </p:nvPr>
        </p:nvGraphicFramePr>
        <p:xfrm>
          <a:off x="1767024" y="461580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979843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61487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6087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419387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DEFINITE ARTICLE (THE)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477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3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079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1</a:t>
            </a:r>
            <a:br>
              <a:rPr lang="en-US" dirty="0"/>
            </a:br>
            <a:r>
              <a:rPr lang="en-US" sz="2400" dirty="0"/>
              <a:t>(La </a:t>
            </a:r>
            <a:r>
              <a:rPr lang="en-US" sz="2400" dirty="0" err="1"/>
              <a:t>vivienda</a:t>
            </a:r>
            <a:r>
              <a:rPr lang="en-US" sz="2400" dirty="0"/>
              <a:t>, los </a:t>
            </a:r>
            <a:r>
              <a:rPr lang="en-US" sz="2400" dirty="0" err="1"/>
              <a:t>nombres</a:t>
            </a:r>
            <a:r>
              <a:rPr lang="en-US" sz="2400" dirty="0"/>
              <a:t>, los </a:t>
            </a:r>
            <a:r>
              <a:rPr lang="en-US" sz="2400" dirty="0" err="1"/>
              <a:t>artículos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definite article for these nouns</a:t>
            </a: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apartamento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techo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pared</a:t>
            </a: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escalera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1DEDC0-32C9-4BFD-B8F6-A117202B8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307813"/>
              </p:ext>
            </p:extLst>
          </p:nvPr>
        </p:nvGraphicFramePr>
        <p:xfrm>
          <a:off x="1774975" y="468736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8979843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61487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460876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4193871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DEFINITE ARTICLE (THE)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4778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Masculine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Feminine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33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8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234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453</TotalTime>
  <Words>681</Words>
  <Application>Microsoft Office PowerPoint</Application>
  <PresentationFormat>Widescreen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Puerto Rico 1</vt:lpstr>
      <vt:lpstr>Puerto Rico 1 (La vivienda, los nombres, los artículos 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  <vt:lpstr>Puerto Rico 1 (La vivienda, los nombres, los artículos)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55</cp:revision>
  <dcterms:created xsi:type="dcterms:W3CDTF">2019-07-27T12:02:36Z</dcterms:created>
  <dcterms:modified xsi:type="dcterms:W3CDTF">2019-07-31T22:44:24Z</dcterms:modified>
</cp:coreProperties>
</file>