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36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96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21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76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0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9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2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1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6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9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1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1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6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1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1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pnas.org/content/115/51/1303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Cellular Respiration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Assembled and Presented by: Dean Struempf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Cellular Respiration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35" y="1603540"/>
            <a:ext cx="7247466" cy="4952047"/>
          </a:xfrm>
        </p:spPr>
      </p:pic>
    </p:spTree>
    <p:extLst>
      <p:ext uri="{BB962C8B-B14F-4D97-AF65-F5344CB8AC3E}">
        <p14:creationId xmlns:p14="http://schemas.microsoft.com/office/powerpoint/2010/main" val="5648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Cellular Respiration: Glycolysis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1"/>
          <a:stretch/>
        </p:blipFill>
        <p:spPr>
          <a:xfrm>
            <a:off x="1351935" y="1603540"/>
            <a:ext cx="2442299" cy="4952047"/>
          </a:xfrm>
        </p:spPr>
      </p:pic>
      <p:sp>
        <p:nvSpPr>
          <p:cNvPr id="3" name="TextBox 2"/>
          <p:cNvSpPr txBox="1"/>
          <p:nvPr/>
        </p:nvSpPr>
        <p:spPr>
          <a:xfrm>
            <a:off x="4214647" y="1603540"/>
            <a:ext cx="5255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During Glycolysis, 1 molecule of glucose, a 6-carbon compound, is transformed into 2 molecules of the 3-carbon compound pyruvic acid.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Occurs in the cytoplasm of a cell.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10" y="3908205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Cellular Respiration: Glycolysis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435364" y="1603540"/>
            <a:ext cx="55915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FF0000"/>
                </a:solidFill>
              </a:rPr>
              <a:t>During Glycolysis, 1 molecule of glucose, </a:t>
            </a:r>
            <a:r>
              <a:rPr lang="en-US" sz="1700" dirty="0" smtClean="0"/>
              <a:t>a 6-carbon compound</a:t>
            </a:r>
            <a:r>
              <a:rPr lang="en-US" sz="1700" dirty="0" smtClean="0">
                <a:solidFill>
                  <a:srgbClr val="FF0000"/>
                </a:solidFill>
              </a:rPr>
              <a:t>, is transformed into 2 molecules of </a:t>
            </a:r>
            <a:r>
              <a:rPr lang="en-US" sz="1700" dirty="0" smtClean="0"/>
              <a:t>the 3-carbon compound </a:t>
            </a:r>
            <a:r>
              <a:rPr lang="en-US" sz="1700" dirty="0" smtClean="0">
                <a:solidFill>
                  <a:srgbClr val="FF0000"/>
                </a:solidFill>
              </a:rPr>
              <a:t>pyruvic acid.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FF0000"/>
                </a:solidFill>
              </a:rPr>
              <a:t>Occurs in the cytoplasm of a cell.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7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FF0000"/>
                </a:solidFill>
              </a:rPr>
              <a:t>Does not require oxygen to occur. (Anaerobic)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7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/>
              <a:t>Energy, is needed to breakdown glucose = -2 ATP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/>
              <a:t>4 Electrons are passed to an electron carrier: NAD</a:t>
            </a:r>
            <a:r>
              <a:rPr lang="en-US" sz="1700" dirty="0" smtClean="0">
                <a:latin typeface="Calibri Light" panose="020F0302020204030204" pitchFamily="34" charset="0"/>
              </a:rPr>
              <a:t>⁺, </a:t>
            </a:r>
            <a:r>
              <a:rPr lang="en-US" sz="1700" dirty="0" smtClean="0"/>
              <a:t>converting it into 2 NADH.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/>
              <a:t>4 molecules of ADP are converted to ATP = +4 ATP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>
                <a:solidFill>
                  <a:srgbClr val="FF0000"/>
                </a:solidFill>
              </a:rPr>
              <a:t>Glycolysis yields a net gain of 2 ATP. </a:t>
            </a:r>
            <a:endParaRPr lang="en-US" sz="17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 smtClean="0"/>
              <a:t>Without oxygen, Glycolysis can continue</a:t>
            </a:r>
            <a:r>
              <a:rPr lang="en-US" sz="1700" dirty="0"/>
              <a:t> </a:t>
            </a:r>
            <a:r>
              <a:rPr lang="en-US" sz="1700" dirty="0" smtClean="0"/>
              <a:t>working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03540"/>
            <a:ext cx="3663438" cy="5144977"/>
          </a:xfrm>
        </p:spPr>
      </p:pic>
      <p:sp>
        <p:nvSpPr>
          <p:cNvPr id="9" name="Oval 8"/>
          <p:cNvSpPr/>
          <p:nvPr/>
        </p:nvSpPr>
        <p:spPr>
          <a:xfrm>
            <a:off x="567559" y="5150069"/>
            <a:ext cx="3867805" cy="294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6951" y="6049854"/>
            <a:ext cx="3069020" cy="698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Cellular Respiration: Krebs Cycle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55" y="1399107"/>
            <a:ext cx="6595825" cy="52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Cellular Respiration: Krebs Cycle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91" y="1419225"/>
            <a:ext cx="6926154" cy="517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Cellular Respiration: Krebs Cycle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6" y="1699174"/>
            <a:ext cx="9953295" cy="21476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During the Krebs cycle, pyruvic acid from Glycolysis </a:t>
            </a:r>
            <a:r>
              <a:rPr lang="en-US" dirty="0" smtClean="0">
                <a:solidFill>
                  <a:srgbClr val="FF0000"/>
                </a:solidFill>
              </a:rPr>
              <a:t>is converted into citric acid and then </a:t>
            </a:r>
            <a:r>
              <a:rPr lang="en-US" dirty="0" smtClean="0">
                <a:solidFill>
                  <a:srgbClr val="FF0000"/>
                </a:solidFill>
              </a:rPr>
              <a:t>broken down into carbon dioxide in a series of energy-extracting reactions.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Also known as the Citric Acid Cycle.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Occurs within the matrix (innermost compartment) of the Mitochondria.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“Turns” twice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Glycolysis results in 2 molecules of pyruvic acid.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3" y="3928940"/>
            <a:ext cx="7079300" cy="29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Cellular Respiration: Krebs Cycle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6" y="1699174"/>
            <a:ext cx="9953295" cy="22297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Pyruvic Acid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chemeClr val="tx1"/>
                </a:solidFill>
              </a:rPr>
              <a:t>converted into </a:t>
            </a:r>
            <a:r>
              <a:rPr lang="en-US" dirty="0" smtClean="0">
                <a:solidFill>
                  <a:schemeClr val="tx1"/>
                </a:solidFill>
              </a:rPr>
              <a:t>Acetyl CoA and Acetyl CoA combines with a four carbon molecule to </a:t>
            </a:r>
            <a:r>
              <a:rPr lang="en-US" dirty="0" smtClean="0">
                <a:solidFill>
                  <a:srgbClr val="FF0000"/>
                </a:solidFill>
              </a:rPr>
              <a:t>become citric acid.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Citric Acid is then systematically broken down, producing carbon dioxide, electron carriers (NAD</a:t>
            </a: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⁺</a:t>
            </a:r>
            <a:r>
              <a:rPr lang="en-US" dirty="0" smtClean="0">
                <a:solidFill>
                  <a:srgbClr val="FF0000"/>
                </a:solidFill>
              </a:rPr>
              <a:t>-&gt;NADH; FAD-&gt;FADH</a:t>
            </a: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₂) </a:t>
            </a:r>
            <a:r>
              <a:rPr lang="en-US" dirty="0" smtClean="0">
                <a:solidFill>
                  <a:srgbClr val="FF0000"/>
                </a:solidFill>
              </a:rPr>
              <a:t>and ATP.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₂ </a:t>
            </a:r>
            <a:r>
              <a:rPr lang="en-US" dirty="0" smtClean="0">
                <a:solidFill>
                  <a:schemeClr val="tx1"/>
                </a:solidFill>
              </a:rPr>
              <a:t>diffuses out of the mitochondria, out of the cell, into the bloodstream and exhaled.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ATP is immediately available to power cellular activities.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Electron carriers, in the presence of oxygen, are sent to the Electron Transport Chain to produce large amounts of ATP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23" y="3928940"/>
            <a:ext cx="7079300" cy="29290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22429" y="6484883"/>
            <a:ext cx="672662" cy="37311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Cellular Respiration: The Electron Transport Chain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Electron Transport Chain (ETC) uses the high-energy electrons (held by NADH and FADH</a:t>
            </a: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₂</a:t>
            </a:r>
            <a:r>
              <a:rPr lang="en-US" dirty="0" smtClean="0">
                <a:solidFill>
                  <a:srgbClr val="FF0000"/>
                </a:solidFill>
              </a:rPr>
              <a:t>) from glycolysis and the Krebs cycle to synthesize ATP from ADP.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Requires Oxygen to occur, because oxygen is the final electron acceptor.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02" y="3462009"/>
            <a:ext cx="5336919" cy="33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Cellular Respiration: The Electron Transport Chain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 electrons move down the chain, a concentration gradient is produced with H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⁺</a:t>
            </a:r>
            <a:r>
              <a:rPr lang="en-US" dirty="0" smtClean="0">
                <a:solidFill>
                  <a:schemeClr val="tx1"/>
                </a:solidFill>
              </a:rPr>
              <a:t> ions.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concentration gradient drives ATP production through ATP synthases, an enzyme that helps convert ADP into ATP. </a:t>
            </a:r>
            <a:r>
              <a:rPr lang="en-US" dirty="0" smtClean="0">
                <a:solidFill>
                  <a:srgbClr val="FF0000"/>
                </a:solidFill>
              </a:rPr>
              <a:t>32 molecules of ATP are produced.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02" y="3462009"/>
            <a:ext cx="5336919" cy="33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1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Cellular Respiration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4230998" cy="4492459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Together, glycolysis, the Krebs cycle, and the electron transport chain release about 36 molecules of ATP per molecule of glucose.</a:t>
            </a:r>
          </a:p>
          <a:p>
            <a:r>
              <a:rPr lang="en-US" sz="2200" dirty="0" smtClean="0"/>
              <a:t>If cellular respiration only extracts about 36% of the energy from glucose, where is the other 64% of energy going? </a:t>
            </a:r>
          </a:p>
          <a:p>
            <a:pPr lvl="1"/>
            <a:r>
              <a:rPr lang="en-US" sz="2000" dirty="0" smtClean="0"/>
              <a:t>Body heat!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7" t="14712" r="6322" b="17548"/>
          <a:stretch/>
        </p:blipFill>
        <p:spPr>
          <a:xfrm>
            <a:off x="5223640" y="1930400"/>
            <a:ext cx="3531477" cy="46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5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Review of Mitochondria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13023" cy="388077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Cell organelle found in both Eukaryotic Cells (Plant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Animal). </a:t>
            </a:r>
          </a:p>
          <a:p>
            <a:r>
              <a:rPr lang="en-US" sz="2000" dirty="0" smtClean="0"/>
              <a:t>Have two membranes- Inner and Outer.</a:t>
            </a:r>
          </a:p>
          <a:p>
            <a:r>
              <a:rPr lang="en-US" sz="2000" dirty="0" smtClean="0"/>
              <a:t>Contain their own DNA molecules within their structure.</a:t>
            </a:r>
          </a:p>
          <a:p>
            <a:r>
              <a:rPr lang="en-US" sz="2000" dirty="0" smtClean="0">
                <a:hlinkClick r:id="rId2"/>
              </a:rPr>
              <a:t>Commonly known to have been inherited by your mother, however, new studies suggest the father can also pass these down.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57" y="2160589"/>
            <a:ext cx="5168963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73" y="1457435"/>
            <a:ext cx="4866590" cy="4055492"/>
          </a:xfrm>
        </p:spPr>
      </p:pic>
    </p:spTree>
    <p:extLst>
      <p:ext uri="{BB962C8B-B14F-4D97-AF65-F5344CB8AC3E}">
        <p14:creationId xmlns:p14="http://schemas.microsoft.com/office/powerpoint/2010/main" val="21677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Fermentation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the </a:t>
            </a:r>
            <a:r>
              <a:rPr lang="en-US" u="sng" dirty="0" smtClean="0">
                <a:solidFill>
                  <a:srgbClr val="FF0000"/>
                </a:solidFill>
              </a:rPr>
              <a:t>absence</a:t>
            </a:r>
            <a:r>
              <a:rPr lang="en-US" dirty="0" smtClean="0">
                <a:solidFill>
                  <a:srgbClr val="FF0000"/>
                </a:solidFill>
              </a:rPr>
              <a:t> of oxygen, fermentation releases energy from food molecules by producing ATP.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Also called anaerobic respiration, there are two main pathways of fermentation.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Alcoholic Fermentation </a:t>
            </a:r>
            <a:r>
              <a:rPr lang="en-US" dirty="0" smtClean="0">
                <a:solidFill>
                  <a:schemeClr val="tx1"/>
                </a:solidFill>
              </a:rPr>
              <a:t>carried out by yeast.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Lactic Acid Fermentation </a:t>
            </a:r>
            <a:r>
              <a:rPr lang="en-US" dirty="0" smtClean="0">
                <a:solidFill>
                  <a:schemeClr val="tx1"/>
                </a:solidFill>
              </a:rPr>
              <a:t>carried out by several organisms, including human beings.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4" y="4586034"/>
            <a:ext cx="4279834" cy="1583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68" y="4586034"/>
            <a:ext cx="4232963" cy="156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Fermentation AKA Anaerobic Respiration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64844"/>
            <a:ext cx="3216166" cy="45168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37" y="2064844"/>
            <a:ext cx="4365322" cy="1615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37" y="4040371"/>
            <a:ext cx="4365322" cy="16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Cellular Respiration and Photosynthesis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49" y="1930400"/>
            <a:ext cx="6406638" cy="3443568"/>
          </a:xfrm>
        </p:spPr>
      </p:pic>
      <p:sp>
        <p:nvSpPr>
          <p:cNvPr id="5" name="TextBox 4"/>
          <p:cNvSpPr txBox="1"/>
          <p:nvPr/>
        </p:nvSpPr>
        <p:spPr>
          <a:xfrm>
            <a:off x="578069" y="5465379"/>
            <a:ext cx="9133490" cy="12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Photosynthesis removes carbon dioxide from the atmosphere, and cellular respiration puts it back.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Photosynthesis release oxygen into the atmosphere, and cellular respiration uses that oxygen to release energy from food.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Review of Mitochondria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224220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Convert the chemical energy stored in food molecules into compounds that are more convenient for the cell to use.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In food, energy that is stored is referred to as a calorie, which is the amount of energy needed to raise the temperature of 1 gram of water 1 degree Celsius.</a:t>
            </a:r>
          </a:p>
          <a:p>
            <a:pPr lvl="1"/>
            <a:r>
              <a:rPr lang="en-US" sz="1800" dirty="0" smtClean="0"/>
              <a:t>As opposed to a Calorie, with a capital C, which means 1 kilocalorie, or 1000 calories.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0" y="4065310"/>
            <a:ext cx="3741684" cy="2809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89" y="4065310"/>
            <a:ext cx="3336847" cy="26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51" y="609600"/>
            <a:ext cx="4451433" cy="5789653"/>
          </a:xfrm>
        </p:spPr>
      </p:pic>
    </p:spTree>
    <p:extLst>
      <p:ext uri="{BB962C8B-B14F-4D97-AF65-F5344CB8AC3E}">
        <p14:creationId xmlns:p14="http://schemas.microsoft.com/office/powerpoint/2010/main" val="5563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Review ADP &amp; ATP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9775659" cy="4661063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ATP can release and store energy by breaking and re-forming the bonds between its phosphate groups. </a:t>
            </a:r>
            <a:r>
              <a:rPr lang="en-US" sz="2400" dirty="0" smtClean="0"/>
              <a:t>This characteristic of ATP makes it exceptionally useful as a basic energy source for all cells. </a:t>
            </a:r>
          </a:p>
          <a:p>
            <a:pPr lvl="1"/>
            <a:r>
              <a:rPr lang="en-US" sz="1800" dirty="0" smtClean="0"/>
              <a:t>Think of it like </a:t>
            </a:r>
            <a:r>
              <a:rPr lang="en-US" sz="1800" dirty="0" smtClean="0">
                <a:solidFill>
                  <a:srgbClr val="FF0000"/>
                </a:solidFill>
              </a:rPr>
              <a:t>energy currency</a:t>
            </a:r>
            <a:r>
              <a:rPr lang="en-US" sz="1800" dirty="0" smtClean="0"/>
              <a:t>. If a transaction requires energy, ATP is used to pay for that activity to occur.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60" y="3642678"/>
            <a:ext cx="6353958" cy="32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Review of Photosynthesis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1" y="1930400"/>
            <a:ext cx="9571694" cy="17415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19770"/>
          <a:stretch/>
        </p:blipFill>
        <p:spPr>
          <a:xfrm>
            <a:off x="4975668" y="3762702"/>
            <a:ext cx="4572000" cy="20600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7662041" y="3310759"/>
            <a:ext cx="956442" cy="13348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776138" y="3251200"/>
            <a:ext cx="294290" cy="1394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020910" y="2154621"/>
            <a:ext cx="1292773" cy="127175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7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Cellular Respiration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process of energy conversion that releases energy from food in the presence of oxygen.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6"/>
          <a:stretch/>
        </p:blipFill>
        <p:spPr>
          <a:xfrm>
            <a:off x="1880371" y="3398943"/>
            <a:ext cx="6190593" cy="28726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05351" y="3605048"/>
            <a:ext cx="798787" cy="7882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Between Cellular Respiration and Photosynthesis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49" y="1930400"/>
            <a:ext cx="6406638" cy="3443568"/>
          </a:xfrm>
        </p:spPr>
      </p:pic>
      <p:sp>
        <p:nvSpPr>
          <p:cNvPr id="5" name="TextBox 4"/>
          <p:cNvSpPr txBox="1"/>
          <p:nvPr/>
        </p:nvSpPr>
        <p:spPr>
          <a:xfrm>
            <a:off x="578069" y="5465379"/>
            <a:ext cx="9133490" cy="1229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Photosynthesis removes carbon dioxide from the atmosphere, and cellular respiration puts it back.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Photosynthesis release oxygen into the atmosphere, and cellular respiration uses that oxygen to release energy from food.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Oxygen and Energy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energy-releasing pathways within cells require oxygen, which is the reason we need to breathe, or respire. However, there are some energy-releasing pathways that can continue without oxygen.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Aerobic- process that requires oxygen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Anaerobic- process that does not require oxygen</a:t>
            </a:r>
            <a:r>
              <a:rPr lang="en-US" dirty="0" smtClean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60" y="3930724"/>
            <a:ext cx="4863024" cy="21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1004</TotalTime>
  <Words>885</Words>
  <Application>Microsoft Office PowerPoint</Application>
  <PresentationFormat>Widescreen</PresentationFormat>
  <Paragraphs>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 Light</vt:lpstr>
      <vt:lpstr>Trebuchet MS</vt:lpstr>
      <vt:lpstr>Wingdings</vt:lpstr>
      <vt:lpstr>Wingdings 3</vt:lpstr>
      <vt:lpstr>Facet</vt:lpstr>
      <vt:lpstr>Cellular Respiration</vt:lpstr>
      <vt:lpstr>Review of Mitochondria</vt:lpstr>
      <vt:lpstr>Review of Mitochondria</vt:lpstr>
      <vt:lpstr>PowerPoint Presentation</vt:lpstr>
      <vt:lpstr>Review ADP &amp; ATP</vt:lpstr>
      <vt:lpstr>Review of Photosynthesis</vt:lpstr>
      <vt:lpstr>Cellular Respiration </vt:lpstr>
      <vt:lpstr>Relationship Between Cellular Respiration and Photosynthesis</vt:lpstr>
      <vt:lpstr>Oxygen and Energy</vt:lpstr>
      <vt:lpstr>Cellular Respiration</vt:lpstr>
      <vt:lpstr>Cellular Respiration: Glycolysis</vt:lpstr>
      <vt:lpstr>Cellular Respiration: Glycolysis</vt:lpstr>
      <vt:lpstr>Cellular Respiration: Krebs Cycle</vt:lpstr>
      <vt:lpstr>Cellular Respiration: Krebs Cycle</vt:lpstr>
      <vt:lpstr>Cellular Respiration: Krebs Cycle</vt:lpstr>
      <vt:lpstr>Cellular Respiration: Krebs Cycle</vt:lpstr>
      <vt:lpstr>Cellular Respiration: The Electron Transport Chain</vt:lpstr>
      <vt:lpstr>Cellular Respiration: The Electron Transport Chain</vt:lpstr>
      <vt:lpstr>Cellular Respiration</vt:lpstr>
      <vt:lpstr>PowerPoint Presentation</vt:lpstr>
      <vt:lpstr>Fermentation</vt:lpstr>
      <vt:lpstr>Fermentation AKA Anaerobic Respiration</vt:lpstr>
      <vt:lpstr>Relationship Between Cellular Respiration and Photosynthesis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Struempf, Dean</dc:creator>
  <cp:lastModifiedBy>Struempf, Dean</cp:lastModifiedBy>
  <cp:revision>66</cp:revision>
  <dcterms:created xsi:type="dcterms:W3CDTF">2019-01-22T12:51:25Z</dcterms:created>
  <dcterms:modified xsi:type="dcterms:W3CDTF">2020-02-05T12:44:32Z</dcterms:modified>
</cp:coreProperties>
</file>