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301" r:id="rId5"/>
    <p:sldId id="302" r:id="rId6"/>
    <p:sldId id="303" r:id="rId7"/>
    <p:sldId id="308" r:id="rId8"/>
    <p:sldId id="304" r:id="rId9"/>
    <p:sldId id="309" r:id="rId10"/>
    <p:sldId id="310" r:id="rId11"/>
    <p:sldId id="305" r:id="rId12"/>
    <p:sldId id="306" r:id="rId13"/>
    <p:sldId id="307" r:id="rId14"/>
    <p:sldId id="31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34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33AA85-6FA3-4BDF-83D6-B3725042CAE2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6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C13D-5C8B-4A71-AABE-B62C8780C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Guatemala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EAFD1-05C3-4DAA-B4AB-8798C98B6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356669" cy="861420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centro</a:t>
            </a:r>
            <a:r>
              <a:rPr lang="en-US" dirty="0"/>
              <a:t> </a:t>
            </a:r>
            <a:r>
              <a:rPr lang="en-US" dirty="0" err="1"/>
              <a:t>comercial</a:t>
            </a:r>
            <a:r>
              <a:rPr lang="en-US" dirty="0"/>
              <a:t>, </a:t>
            </a:r>
            <a:r>
              <a:rPr lang="en-US" dirty="0" err="1"/>
              <a:t>verbos</a:t>
            </a:r>
            <a:r>
              <a:rPr lang="en-US" dirty="0"/>
              <a:t> con </a:t>
            </a:r>
            <a:r>
              <a:rPr lang="en-US" dirty="0" err="1"/>
              <a:t>raÍz</a:t>
            </a:r>
            <a:r>
              <a:rPr lang="en-US" dirty="0"/>
              <a:t> irregular (e-&gt;</a:t>
            </a:r>
            <a:r>
              <a:rPr lang="en-US" dirty="0" err="1"/>
              <a:t>ie</a:t>
            </a:r>
            <a:r>
              <a:rPr lang="en-US" dirty="0"/>
              <a:t>), </a:t>
            </a:r>
            <a:r>
              <a:rPr lang="en-US" dirty="0" err="1"/>
              <a:t>verbo</a:t>
            </a:r>
            <a:r>
              <a:rPr lang="en-US" dirty="0"/>
              <a:t> </a:t>
            </a:r>
            <a:r>
              <a:rPr lang="en-US" dirty="0" err="1"/>
              <a:t>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479874" cy="4395151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 what these people want to do.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puerta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_______________________________________________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(Alexis)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Jaliah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Entender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(David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hamburguesas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primo)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Un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amigos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buenos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mochila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(Cole y Kayden)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computadora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(Ayden y Shaniya)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césped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479874" cy="439515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(to go).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say where someone is going use the verb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(to go) and this formula: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Subject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+ place	</a:t>
            </a: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zapatería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			I go to the shoe store.		</a:t>
            </a: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	We go to the mall.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commonly used in combination with other verbs.</a:t>
            </a:r>
          </a:p>
          <a:p>
            <a:pPr lvl="2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la tienda. 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to go to the store.		</a:t>
            </a:r>
          </a:p>
          <a:p>
            <a:pPr lvl="2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quiero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México.				I want to go to Mexico.</a:t>
            </a: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05604F-B7B4-47B2-A99D-8AA1AA07A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087934"/>
              </p:ext>
            </p:extLst>
          </p:nvPr>
        </p:nvGraphicFramePr>
        <p:xfrm>
          <a:off x="1539017" y="4584257"/>
          <a:ext cx="8128002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6778731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543892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80123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731663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976329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272121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200" dirty="0"/>
                        <a:t>VERBO IR (TO GO). PRESENT TENSE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86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6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Yo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voy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Nosotros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Nosotras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vamos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 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98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6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Usted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Él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 err="1"/>
                        <a:t>va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go</a:t>
                      </a:r>
                    </a:p>
                    <a:p>
                      <a:r>
                        <a:rPr lang="en-US" sz="1200" dirty="0"/>
                        <a:t>He goes</a:t>
                      </a:r>
                    </a:p>
                    <a:p>
                      <a:r>
                        <a:rPr lang="en-US" sz="1200" dirty="0"/>
                        <a:t>She goes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Ustedes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Ellos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Ellas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all go</a:t>
                      </a:r>
                    </a:p>
                    <a:p>
                      <a:r>
                        <a:rPr lang="en-US" sz="1200" dirty="0"/>
                        <a:t>They go</a:t>
                      </a:r>
                    </a:p>
                    <a:p>
                      <a:r>
                        <a:rPr lang="en-US" sz="1200" dirty="0"/>
                        <a:t>They 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86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479874" cy="43951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ask where someone is going, use: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Adónde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 	 </a:t>
            </a:r>
          </a:p>
          <a:p>
            <a:pPr lvl="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Adónde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					Where are you going? 	 </a:t>
            </a:r>
          </a:p>
          <a:p>
            <a:pPr lvl="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Adónde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van las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chicas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			Where are the girls going? </a:t>
            </a: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5A2AFE-5844-4FEA-A9F6-5C06664BC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62423"/>
              </p:ext>
            </p:extLst>
          </p:nvPr>
        </p:nvGraphicFramePr>
        <p:xfrm>
          <a:off x="1427700" y="4050823"/>
          <a:ext cx="8128002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6778731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543892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80123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731663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976329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272121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200" dirty="0"/>
                        <a:t>VERBO IR (TO GO). PRESENT TENSE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86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6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Yo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voy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Nosotros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Nosotras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vamos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 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98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6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Usted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Él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 err="1"/>
                        <a:t>va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go</a:t>
                      </a:r>
                    </a:p>
                    <a:p>
                      <a:r>
                        <a:rPr lang="en-US" sz="1200" dirty="0"/>
                        <a:t>He goes</a:t>
                      </a:r>
                    </a:p>
                    <a:p>
                      <a:r>
                        <a:rPr lang="en-US" sz="1200" dirty="0"/>
                        <a:t>She goes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Ustedes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Ellos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Ellas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all go</a:t>
                      </a:r>
                    </a:p>
                    <a:p>
                      <a:r>
                        <a:rPr lang="en-US" sz="1200" dirty="0"/>
                        <a:t>They go</a:t>
                      </a:r>
                    </a:p>
                    <a:p>
                      <a:r>
                        <a:rPr lang="en-US" sz="1200" dirty="0"/>
                        <a:t>They 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86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479874" cy="439515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these statements in Spanish.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Johnny goes to the shoe store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__________________________________________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Marisa and Bobby go to the mall. ________________________________________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to go to the clothing store. ________________________________________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are they going?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is Rita going?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5A2AFE-5844-4FEA-A9F6-5C06664BC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139383"/>
              </p:ext>
            </p:extLst>
          </p:nvPr>
        </p:nvGraphicFramePr>
        <p:xfrm>
          <a:off x="1922832" y="4400681"/>
          <a:ext cx="8128002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6778731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543892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80123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731663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976329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272121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200" dirty="0"/>
                        <a:t>VERBO IR (TO GO). PRESENT TENSE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86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6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Yo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voy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Nosotros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Nosotras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vamos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 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98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6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Usted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Él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 err="1"/>
                        <a:t>va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go</a:t>
                      </a:r>
                    </a:p>
                    <a:p>
                      <a:r>
                        <a:rPr lang="en-US" sz="1200" dirty="0"/>
                        <a:t>He goes</a:t>
                      </a:r>
                    </a:p>
                    <a:p>
                      <a:r>
                        <a:rPr lang="en-US" sz="1200" dirty="0"/>
                        <a:t>She goes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Ustedes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Ellos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Ellas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all go</a:t>
                      </a:r>
                    </a:p>
                    <a:p>
                      <a:r>
                        <a:rPr lang="en-US" sz="1200" dirty="0"/>
                        <a:t>They go</a:t>
                      </a:r>
                    </a:p>
                    <a:p>
                      <a:r>
                        <a:rPr lang="en-US" sz="1200" dirty="0"/>
                        <a:t>They 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86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0" descr="Image result for taylor swift c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18" y="1915444"/>
            <a:ext cx="2986551" cy="1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 result for paper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9" y="1976844"/>
            <a:ext cx="3849518" cy="17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tennis shoes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r="31772" b="13054"/>
          <a:stretch/>
        </p:blipFill>
        <p:spPr bwMode="auto">
          <a:xfrm>
            <a:off x="522788" y="4429173"/>
            <a:ext cx="2703888" cy="22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hi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18" y="4222063"/>
            <a:ext cx="2501982" cy="25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87500" cy="1400530"/>
          </a:xfrm>
        </p:spPr>
        <p:txBody>
          <a:bodyPr>
            <a:normAutofit/>
          </a:bodyPr>
          <a:lstStyle/>
          <a:p>
            <a:r>
              <a:rPr lang="en-US" dirty="0"/>
              <a:t>Bell Ringer-SPN </a:t>
            </a:r>
            <a:r>
              <a:rPr lang="en-US" dirty="0" smtClean="0"/>
              <a:t>I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(State where you would buy these items.)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3294" y="1976844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61218" y="1913438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2788" y="4462808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61218" y="4222063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83566" cy="1400530"/>
          </a:xfrm>
        </p:spPr>
        <p:txBody>
          <a:bodyPr/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D9A5-12BD-422A-935B-715E830B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35" y="1750484"/>
            <a:ext cx="5591686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 CENTRO COMERCIAL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compras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go shopping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Mirar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vitrinas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window-shop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buy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Vender – to sell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/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customer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vendedor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/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vendedora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salesperson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 HORARIO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¿A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hora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…? – At what time does…open?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¿A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hora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cierra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…?– At what time does…close?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Abierto/a – open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Cerrado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/a – closed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60C47-CA4A-4DCE-9D36-0EFA76A3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5808" y="1746001"/>
            <a:ext cx="5718524" cy="4200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 TIENDAS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papelería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stationary store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 tienda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música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music store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 tienda de regalos – gift shop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 tienda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clothing store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zapatería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shoe store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VERBOS IRREGULARES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close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begin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Entender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understand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think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Preferir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prefer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want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to go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Irregular verbs</a:t>
            </a:r>
          </a:p>
          <a:p>
            <a:pPr lvl="1"/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Irregular verbs do not follow typical conjugation patterns.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prender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for example are regular verbs. </a:t>
            </a:r>
          </a:p>
          <a:p>
            <a:pPr lvl="2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-&gt; stem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Prender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-&gt; stem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prend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prendes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Ser and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are irregular verbs.</a:t>
            </a:r>
          </a:p>
          <a:p>
            <a:pPr lvl="2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Ser -&gt;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soy -&gt;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Tener -&gt;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Irregular verbs may change the stem or the endings. Remember: To identify the stem of a verb, delete the –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endings from the infinitive form.</a:t>
            </a:r>
          </a:p>
          <a:p>
            <a:pPr lvl="2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Cerr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Preferir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-&gt; Prefer</a:t>
            </a: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 err="1"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7400" dirty="0" err="1">
                <a:latin typeface="Arial" panose="020B0604020202020204" pitchFamily="34" charset="0"/>
                <a:cs typeface="Arial" panose="020B0604020202020204" pitchFamily="34" charset="0"/>
              </a:rPr>
              <a:t>raíz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irregular (e-&gt;</a:t>
            </a:r>
            <a:r>
              <a:rPr lang="en-US" sz="7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Some verbs, like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, require a stem change from e to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Regular verb conjugation pattern: </a:t>
            </a:r>
          </a:p>
          <a:p>
            <a:pPr lvl="2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Ella form of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-&gt; stem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lav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-&gt; check your chart for the ending – a -&gt; Ella lava</a:t>
            </a:r>
          </a:p>
          <a:p>
            <a:pPr lvl="1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Irregular (e-&gt;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) verb conjugation pattern.</a:t>
            </a:r>
          </a:p>
          <a:p>
            <a:pPr lvl="2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Ella form of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-&gt; stem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cerr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-&gt; change the e to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cierr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-&gt; check your chart for the ending – a -&gt; Ella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cierra</a:t>
            </a: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Note: The e -&gt;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stem change affects all forms of the present except the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/as forms.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/as form of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is: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cerramos</a:t>
            </a: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9292"/>
            <a:ext cx="8946541" cy="4395151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Verbos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raíz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irregular (e-&gt;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86594E-6FE3-4338-938D-13BD0EA68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47492"/>
              </p:ext>
            </p:extLst>
          </p:nvPr>
        </p:nvGraphicFramePr>
        <p:xfrm>
          <a:off x="1047651" y="1969707"/>
          <a:ext cx="9696174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29">
                  <a:extLst>
                    <a:ext uri="{9D8B030D-6E8A-4147-A177-3AD203B41FA5}">
                      <a16:colId xmlns:a16="http://schemas.microsoft.com/office/drawing/2014/main" val="3069368497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134156588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81164151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467802733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3607610910"/>
                    </a:ext>
                  </a:extLst>
                </a:gridCol>
                <a:gridCol w="1616029">
                  <a:extLst>
                    <a:ext uri="{9D8B030D-6E8A-4147-A177-3AD203B41FA5}">
                      <a16:colId xmlns:a16="http://schemas.microsoft.com/office/drawing/2014/main" val="229955371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400" dirty="0"/>
                        <a:t>VERB CERRAR (TO CLOSE) in the present tense.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2924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9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c</a:t>
                      </a:r>
                      <a:r>
                        <a:rPr lang="en-US" sz="1400" b="1" dirty="0" err="1"/>
                        <a:t>ie</a:t>
                      </a:r>
                      <a:r>
                        <a:rPr lang="en-US" sz="1400" b="0" dirty="0" err="1"/>
                        <a:t>rr</a:t>
                      </a:r>
                      <a:r>
                        <a:rPr lang="en-US" sz="1400" b="1" dirty="0" err="1"/>
                        <a:t>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cerr</a:t>
                      </a:r>
                      <a:r>
                        <a:rPr lang="en-US" sz="1400" b="1" dirty="0" err="1"/>
                        <a:t>amos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6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c</a:t>
                      </a:r>
                      <a:r>
                        <a:rPr lang="en-US" sz="1400" b="1" dirty="0" err="1"/>
                        <a:t>ie</a:t>
                      </a:r>
                      <a:r>
                        <a:rPr lang="en-US" sz="1400" b="0" dirty="0" err="1"/>
                        <a:t>rr</a:t>
                      </a:r>
                      <a:r>
                        <a:rPr lang="en-US" sz="1400" b="1" dirty="0" err="1"/>
                        <a:t>as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2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b="0" dirty="0" err="1"/>
                        <a:t>c</a:t>
                      </a:r>
                      <a:r>
                        <a:rPr lang="en-US" sz="1400" b="1" dirty="0" err="1"/>
                        <a:t>ie</a:t>
                      </a:r>
                      <a:r>
                        <a:rPr lang="en-US" sz="1400" b="0" dirty="0" err="1"/>
                        <a:t>rr</a:t>
                      </a:r>
                      <a:r>
                        <a:rPr lang="en-US" sz="1400" b="1" dirty="0" err="1"/>
                        <a:t>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close</a:t>
                      </a:r>
                    </a:p>
                    <a:p>
                      <a:r>
                        <a:rPr lang="en-US" sz="1400" dirty="0"/>
                        <a:t>He closes </a:t>
                      </a:r>
                    </a:p>
                    <a:p>
                      <a:r>
                        <a:rPr lang="en-US" sz="1400" dirty="0"/>
                        <a:t>She closes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b="0" dirty="0" err="1"/>
                        <a:t>c</a:t>
                      </a:r>
                      <a:r>
                        <a:rPr lang="en-US" sz="1400" b="1" dirty="0" err="1"/>
                        <a:t>ie</a:t>
                      </a:r>
                      <a:r>
                        <a:rPr lang="en-US" sz="1400" b="0" dirty="0" err="1"/>
                        <a:t>rr</a:t>
                      </a:r>
                      <a:r>
                        <a:rPr lang="en-US" sz="1400" b="1" dirty="0" err="1"/>
                        <a:t>an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 all close</a:t>
                      </a:r>
                    </a:p>
                    <a:p>
                      <a:r>
                        <a:rPr lang="en-US" sz="1400" dirty="0"/>
                        <a:t>They close</a:t>
                      </a:r>
                    </a:p>
                    <a:p>
                      <a:r>
                        <a:rPr lang="en-US" sz="1400" dirty="0"/>
                        <a:t>They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085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D18E8A-E8CC-47E5-A22D-680302F3C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916793"/>
              </p:ext>
            </p:extLst>
          </p:nvPr>
        </p:nvGraphicFramePr>
        <p:xfrm>
          <a:off x="1047653" y="4389710"/>
          <a:ext cx="969617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ar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amos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9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9292"/>
            <a:ext cx="8946541" cy="439515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verb endings</a:t>
            </a: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067F3F-59A2-4175-9745-BA9985E54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30926"/>
              </p:ext>
            </p:extLst>
          </p:nvPr>
        </p:nvGraphicFramePr>
        <p:xfrm>
          <a:off x="1047653" y="1988414"/>
          <a:ext cx="969617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er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 err="1"/>
                        <a:t>en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E41586-7B33-4A96-8163-92DF26B57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049672"/>
              </p:ext>
            </p:extLst>
          </p:nvPr>
        </p:nvGraphicFramePr>
        <p:xfrm>
          <a:off x="1048979" y="4422838"/>
          <a:ext cx="969617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043">
                  <a:extLst>
                    <a:ext uri="{9D8B030D-6E8A-4147-A177-3AD203B41FA5}">
                      <a16:colId xmlns:a16="http://schemas.microsoft.com/office/drawing/2014/main" val="3400387582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34321758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37430673"/>
                    </a:ext>
                  </a:extLst>
                </a:gridCol>
                <a:gridCol w="2424043">
                  <a:extLst>
                    <a:ext uri="{9D8B030D-6E8A-4147-A177-3AD203B41FA5}">
                      <a16:colId xmlns:a16="http://schemas.microsoft.com/office/drawing/2014/main" val="41878128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Regular –</a:t>
                      </a:r>
                      <a:r>
                        <a:rPr lang="en-US" sz="1400" dirty="0" err="1"/>
                        <a:t>ir</a:t>
                      </a:r>
                      <a:r>
                        <a:rPr lang="en-US" sz="1400" dirty="0"/>
                        <a:t> verbs are conjugated by finding the stem and attaching this ending to it.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3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9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Yo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Nosotros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Nosotras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imos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Él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Ustedes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Ellos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Ellas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r>
                        <a:rPr lang="en-US" sz="1400" b="1" dirty="0" err="1"/>
                        <a:t>en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28" y="970378"/>
            <a:ext cx="9479874" cy="439515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Conjugate the following irregular (e-&gt;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verbs according to the subject in parenthesis.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the stem -&gt; change the e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-&gt; check your chart -&gt; attach the ending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_______________________________________________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Ustedes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479874" cy="43951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Conjugate the following irregular (e-&gt;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verbs according to the subject in parenthesis.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Find the stem -&gt; change the e 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-&gt; check your chart -&gt; attach the ending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(Alexis)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Jaliah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Entender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(David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primo)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Cerrar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Entender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(Cole y Kayden)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(Ayden y Shaniya)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Preferir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</a:t>
            </a:r>
          </a:p>
          <a:p>
            <a:pPr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Guatemala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centro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con </a:t>
            </a:r>
            <a:r>
              <a:rPr lang="en-US" sz="2400" dirty="0" err="1"/>
              <a:t>raíz</a:t>
            </a:r>
            <a:r>
              <a:rPr lang="en-US" sz="2400" dirty="0"/>
              <a:t> irregular, </a:t>
            </a:r>
            <a:r>
              <a:rPr lang="en-US" sz="2400" dirty="0" err="1"/>
              <a:t>verbo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479874" cy="439515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want).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someone wants use the verb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(to want)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this formula: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Subject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object wanted or a verb in its infinitive form.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escuchar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música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want to listen to music.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queremos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	We want a new car.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commonly used in combination with other verbs.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Bobby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barrer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Bobby wants to sweep the floor.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Tracy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queremos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Tracy and I want to wash the dishes.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05604F-B7B4-47B2-A99D-8AA1AA07A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01499"/>
              </p:ext>
            </p:extLst>
          </p:nvPr>
        </p:nvGraphicFramePr>
        <p:xfrm>
          <a:off x="1539017" y="4584257"/>
          <a:ext cx="8128002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6778731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543892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80123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731663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976329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0272121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200" dirty="0"/>
                        <a:t>VERBO </a:t>
                      </a:r>
                      <a:r>
                        <a:rPr lang="en-US" sz="1200" dirty="0" smtClean="0"/>
                        <a:t>QUERER </a:t>
                      </a:r>
                      <a:r>
                        <a:rPr lang="en-US" sz="1200" dirty="0"/>
                        <a:t>(TO </a:t>
                      </a:r>
                      <a:r>
                        <a:rPr lang="en-US" sz="1200" dirty="0" smtClean="0"/>
                        <a:t>WANT). </a:t>
                      </a:r>
                      <a:r>
                        <a:rPr lang="en-US" sz="1200" dirty="0"/>
                        <a:t>PRESENT TENSE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868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6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Yo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quiero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</a:t>
                      </a:r>
                      <a:r>
                        <a:rPr lang="en-US" sz="1200" dirty="0" smtClean="0"/>
                        <a:t>want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Nosotros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Nosotras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queremos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 </a:t>
                      </a:r>
                      <a:r>
                        <a:rPr lang="en-US" sz="1200" dirty="0" smtClean="0"/>
                        <a:t>want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98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quieres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</a:t>
                      </a:r>
                      <a:r>
                        <a:rPr lang="en-US" sz="1200" dirty="0" smtClean="0"/>
                        <a:t>want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6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Usted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Él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 err="1" smtClean="0"/>
                        <a:t>quiere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</a:t>
                      </a:r>
                      <a:r>
                        <a:rPr lang="en-US" sz="1200" dirty="0" smtClean="0"/>
                        <a:t>want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He </a:t>
                      </a:r>
                      <a:r>
                        <a:rPr lang="en-US" sz="1200" dirty="0" smtClean="0"/>
                        <a:t>wants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She </a:t>
                      </a:r>
                      <a:r>
                        <a:rPr lang="en-US" sz="1200" dirty="0" smtClean="0"/>
                        <a:t>wants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Ustedes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Ellos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Ellas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 err="1" smtClean="0"/>
                        <a:t>quieren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You all </a:t>
                      </a:r>
                      <a:r>
                        <a:rPr lang="en-US" sz="1200" dirty="0" smtClean="0"/>
                        <a:t>want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They </a:t>
                      </a:r>
                      <a:r>
                        <a:rPr lang="en-US" sz="1200" dirty="0" smtClean="0"/>
                        <a:t>want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They </a:t>
                      </a:r>
                      <a:r>
                        <a:rPr lang="en-US" sz="1200" dirty="0" smtClean="0"/>
                        <a:t>want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86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5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4021</TotalTime>
  <Words>1067</Words>
  <Application>Microsoft Office PowerPoint</Application>
  <PresentationFormat>Widescreen</PresentationFormat>
  <Paragraphs>355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Guatemala 1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Guatemala 1 (El centro comercial, verbos con raíz irregular, verbo ir)</vt:lpstr>
      <vt:lpstr>Bell Ringer-SPN I (State where you would buy these items.)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 1</dc:title>
  <dc:creator>savery</dc:creator>
  <cp:lastModifiedBy>Savery, Derick</cp:lastModifiedBy>
  <cp:revision>98</cp:revision>
  <dcterms:created xsi:type="dcterms:W3CDTF">2019-07-27T12:02:36Z</dcterms:created>
  <dcterms:modified xsi:type="dcterms:W3CDTF">2020-03-06T21:37:36Z</dcterms:modified>
</cp:coreProperties>
</file>