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0"/>
  </p:notesMasterIdLst>
  <p:sldIdLst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341" autoAdjust="0"/>
  </p:normalViewPr>
  <p:slideViewPr>
    <p:cSldViewPr snapToGrid="0">
      <p:cViewPr varScale="1">
        <p:scale>
          <a:sx n="123" d="100"/>
          <a:sy n="123" d="100"/>
        </p:scale>
        <p:origin x="72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B987B-6643-43AA-9B56-509B80CCD0F3}" type="datetimeFigureOut">
              <a:rPr lang="en-US" smtClean="0"/>
              <a:t>4/13/20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D42F3-CDD5-4B19-B3DB-7C5223465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5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5248-46FB-4B21-86CC-193094DCEFA0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CC9A-5A1F-4B55-A065-BB4E65346D4D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D0E3-2BD6-4254-82D0-8E1441667E33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CEC5-CE1B-4617-82D6-65BD0F5B07A5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11BD-7957-4CF3-8BCA-9A385F7F00A0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1E35-9E29-4BA2-8650-B8DF2FB8418A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36BE-4641-4FC6-BB34-6A020DAA3E16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94D2-0D2E-4C87-8168-ED920BF6FA52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52E-F5CF-4AEE-8E73-07BBAD90892A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CBE78-9AC4-4210-8A68-53918CCA97CC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F09E-DD05-437F-9F41-BFC11A888A78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3E312BF-6E7B-46F2-B83A-98982FB970FA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video" Target="https://www.youtube.com/embed/TiORG0pHskE?feature=oembed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="" xmlns:a16="http://schemas.microsoft.com/office/drawing/2014/main" id="{8F3CF990-ACB8-443A-BB74-D36EC8A00B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8" name="Picture 47">
            <a:extLst>
              <a:ext uri="{FF2B5EF4-FFF2-40B4-BE49-F238E27FC236}">
                <a16:creationId xmlns="" xmlns:a16="http://schemas.microsoft.com/office/drawing/2014/main" id="{00B98862-BEE1-44FB-A335-A1B9106B44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Freeform: Shape 49">
            <a:extLst>
              <a:ext uri="{FF2B5EF4-FFF2-40B4-BE49-F238E27FC236}">
                <a16:creationId xmlns="" xmlns:a16="http://schemas.microsoft.com/office/drawing/2014/main" id="{65F94F98-3A57-49AA-838E-91AAF600B6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Picture 51">
            <a:extLst>
              <a:ext uri="{FF2B5EF4-FFF2-40B4-BE49-F238E27FC236}">
                <a16:creationId xmlns="" xmlns:a16="http://schemas.microsoft.com/office/drawing/2014/main" id="{7185CF21-0594-48C0-9F3E-254D6BCE9D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A0B5529D-5CAA-4BF2-B5C9-34705E7661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Freeform: Shape 55">
            <a:extLst>
              <a:ext uri="{FF2B5EF4-FFF2-40B4-BE49-F238E27FC236}">
                <a16:creationId xmlns="" xmlns:a16="http://schemas.microsoft.com/office/drawing/2014/main" id="{FBD68200-BC03-4015-860B-CD5C30CD76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Oval 57">
            <a:extLst>
              <a:ext uri="{FF2B5EF4-FFF2-40B4-BE49-F238E27FC236}">
                <a16:creationId xmlns="" xmlns:a16="http://schemas.microsoft.com/office/drawing/2014/main" id="{332A6F87-AC28-4AA8-B8A6-AEBC67BD0D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D3C9CC-F0AD-4F56-9B0F-18ED29C3B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8437" y="1008796"/>
            <a:ext cx="7369642" cy="3608480"/>
          </a:xfrm>
        </p:spPr>
        <p:txBody>
          <a:bodyPr>
            <a:normAutofit fontScale="90000"/>
          </a:bodyPr>
          <a:lstStyle/>
          <a:p>
            <a:pPr algn="l"/>
            <a:r>
              <a:rPr lang="en-US" sz="8000" b="1" dirty="0">
                <a:solidFill>
                  <a:schemeClr val="tx2">
                    <a:lumMod val="10000"/>
                  </a:schemeClr>
                </a:solidFill>
              </a:rPr>
              <a:t>Wonders lesson: Unit 5 Week 4 – day 3</a:t>
            </a:r>
          </a:p>
        </p:txBody>
      </p:sp>
    </p:spTree>
    <p:extLst>
      <p:ext uri="{BB962C8B-B14F-4D97-AF65-F5344CB8AC3E}">
        <p14:creationId xmlns:p14="http://schemas.microsoft.com/office/powerpoint/2010/main" val="412562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D5D5B6-1EE6-4A33-9D8C-0932DF77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554" y="847036"/>
            <a:ext cx="10389107" cy="175548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EQ: How can scientific knowledge change over time?</a:t>
            </a:r>
            <a:br>
              <a:rPr lang="en-US" sz="2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Genre: Expository Text</a:t>
            </a:r>
            <a:br>
              <a:rPr lang="en-US" sz="2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Comprehension Skill: Text Structure – Cause &amp; Effect</a:t>
            </a:r>
            <a:br>
              <a:rPr lang="en-US" sz="2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How did you do on your guesses??? </a:t>
            </a:r>
            <a:br>
              <a:rPr lang="en-US" sz="2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Today we are working towards our level 2 understanding!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45061" y="156218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3 – April 15, 2020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="" xmlns:a16="http://schemas.microsoft.com/office/drawing/2014/main" id="{72D46709-7851-4F6C-8F8B-9A426AE9F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022627"/>
              </p:ext>
            </p:extLst>
          </p:nvPr>
        </p:nvGraphicFramePr>
        <p:xfrm>
          <a:off x="2029868" y="2864901"/>
          <a:ext cx="8128000" cy="373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="" xmlns:a16="http://schemas.microsoft.com/office/drawing/2014/main" val="4025683479"/>
                    </a:ext>
                  </a:extLst>
                </a:gridCol>
              </a:tblGrid>
              <a:tr h="932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Learning Progression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07232590"/>
                  </a:ext>
                </a:extLst>
              </a:tr>
              <a:tr h="932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3 -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compare and contrast the overall structure of events, concepts, or information in two or more texts.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58755667"/>
                  </a:ext>
                </a:extLst>
              </a:tr>
              <a:tr h="932680">
                <a:tc>
                  <a:txBody>
                    <a:bodyPr/>
                    <a:lstStyle/>
                    <a:p>
                      <a:r>
                        <a:rPr lang="en-US" sz="2000" dirty="0"/>
                        <a:t> 2 – I can describe a specific text structure using text evidence, and can explain the connection to the topic of the text.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93072540"/>
                  </a:ext>
                </a:extLst>
              </a:tr>
              <a:tr h="932680">
                <a:tc>
                  <a:txBody>
                    <a:bodyPr/>
                    <a:lstStyle/>
                    <a:p>
                      <a:r>
                        <a:rPr lang="en-US" sz="2000" dirty="0"/>
                        <a:t>1 – I can identify the overall structure of events, ideas, concepts or information in one or more texts. (you’ve already done this)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954908"/>
                  </a:ext>
                </a:extLst>
              </a:tr>
            </a:tbl>
          </a:graphicData>
        </a:graphic>
      </p:graphicFrame>
      <p:sp>
        <p:nvSpPr>
          <p:cNvPr id="13" name="Star: 5 Points 12">
            <a:extLst>
              <a:ext uri="{FF2B5EF4-FFF2-40B4-BE49-F238E27FC236}">
                <a16:creationId xmlns="" xmlns:a16="http://schemas.microsoft.com/office/drawing/2014/main" id="{133983BE-2D8B-4797-B868-C98FFFFD9E53}"/>
              </a:ext>
            </a:extLst>
          </p:cNvPr>
          <p:cNvSpPr/>
          <p:nvPr/>
        </p:nvSpPr>
        <p:spPr>
          <a:xfrm>
            <a:off x="1280080" y="4828735"/>
            <a:ext cx="717614" cy="7244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24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D5D5B6-1EE6-4A33-9D8C-0932DF77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040" y="792632"/>
            <a:ext cx="9057394" cy="392044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Watch the video on cause &amp; effect: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45062" y="59636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3 – April 15, 2020</a:t>
            </a:r>
          </a:p>
        </p:txBody>
      </p:sp>
      <p:pic>
        <p:nvPicPr>
          <p:cNvPr id="3" name="Online Media 2" title="What language shows cause and effect? | Reading | Khan Academy">
            <a:hlinkClick r:id="" action="ppaction://media"/>
            <a:extLst>
              <a:ext uri="{FF2B5EF4-FFF2-40B4-BE49-F238E27FC236}">
                <a16:creationId xmlns="" xmlns:a16="http://schemas.microsoft.com/office/drawing/2014/main" id="{FCD58CAB-4F7C-4104-8285-1290E3BD434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60307" y="1209786"/>
            <a:ext cx="7993051" cy="56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600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D5D5B6-1EE6-4A33-9D8C-0932DF77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42" y="1105452"/>
            <a:ext cx="10389107" cy="550398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2">
                    <a:lumMod val="10000"/>
                  </a:schemeClr>
                </a:solidFill>
              </a:rPr>
              <a:t>Comprehension Skill: Text Structure – Cause &amp; Effect</a:t>
            </a:r>
            <a:br>
              <a:rPr lang="en-US" sz="3200" dirty="0">
                <a:solidFill>
                  <a:schemeClr val="bg2">
                    <a:lumMod val="10000"/>
                  </a:schemeClr>
                </a:solidFill>
              </a:rPr>
            </a:br>
            <a:endParaRPr lang="en-US" sz="3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93843" y="198783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3 – April 15, 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D7B2506-5313-4CCC-A391-027073DFF3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" t="13728" r="9114" b="7932"/>
          <a:stretch/>
        </p:blipFill>
        <p:spPr>
          <a:xfrm>
            <a:off x="6718971" y="1748774"/>
            <a:ext cx="4253829" cy="50163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8EE5804-72DD-488A-848F-DC36BBE02ED3}"/>
              </a:ext>
            </a:extLst>
          </p:cNvPr>
          <p:cNvSpPr txBox="1"/>
          <p:nvPr/>
        </p:nvSpPr>
        <p:spPr>
          <a:xfrm>
            <a:off x="1053480" y="1595021"/>
            <a:ext cx="56654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Read “Changing Views of Earth”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- Log into CLASSLINK </a:t>
            </a:r>
            <a:r>
              <a:rPr lang="en-US" sz="2400" dirty="0">
                <a:sym typeface="Wingdings" panose="05000000000000000000" pitchFamily="2" charset="2"/>
              </a:rPr>
              <a:t>click </a:t>
            </a:r>
            <a:r>
              <a:rPr lang="en-US" sz="2400" dirty="0" err="1">
                <a:sym typeface="Wingdings" panose="05000000000000000000" pitchFamily="2" charset="2"/>
              </a:rPr>
              <a:t>connectEd</a:t>
            </a:r>
            <a:r>
              <a:rPr lang="en-US" sz="2400" dirty="0">
                <a:sym typeface="Wingdings" panose="05000000000000000000" pitchFamily="2" charset="2"/>
              </a:rPr>
              <a:t> tile Click the red book on Wonders homepage You should see : “This Week’s Reads”  click on “Changing Views of Earth”. (Little book – p.352)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After reading, finish the graphic organizer and provide two more cause and effect relationships within the story (I’ve done the first two for you) 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5077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93843" y="198783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3 – April 15, 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052A16C-25D3-4CCB-9A69-9BE156F788CD}"/>
              </a:ext>
            </a:extLst>
          </p:cNvPr>
          <p:cNvSpPr txBox="1"/>
          <p:nvPr/>
        </p:nvSpPr>
        <p:spPr>
          <a:xfrm>
            <a:off x="6067217" y="1782395"/>
            <a:ext cx="496086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Today’s “To-Do” List</a:t>
            </a:r>
          </a:p>
          <a:p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Email, text, Remind your answers to the following:</a:t>
            </a:r>
          </a:p>
          <a:p>
            <a:endParaRPr lang="en-US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1. Finish the cause &amp; effect graphic organizer and turn it in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FB81305-C6BE-40A6-A05E-47F34C46C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06" y="2134049"/>
            <a:ext cx="4664828" cy="330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147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38766F-4A4C-4A97-A586-D473DB738966}">
  <ds:schemaRefs>
    <ds:schemaRef ds:uri="http://purl.org/dc/terms/"/>
    <ds:schemaRef ds:uri="http://purl.org/dc/dcmitype/"/>
    <ds:schemaRef ds:uri="16c05727-aa75-4e4a-9b5f-8a80a1165891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15A3BA9-6D02-4532-AB7C-88A97C6EE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9D4EA3-187B-4130-8E4D-A4F81F9678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 design</Template>
  <TotalTime>0</TotalTime>
  <Words>180</Words>
  <Application>Microsoft Macintosh PowerPoint</Application>
  <PresentationFormat>Widescreen</PresentationFormat>
  <Paragraphs>19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MS Shell Dlg 2</vt:lpstr>
      <vt:lpstr>Wingdings</vt:lpstr>
      <vt:lpstr>Wingdings 3</vt:lpstr>
      <vt:lpstr>Madison</vt:lpstr>
      <vt:lpstr>Wonders lesson: Unit 5 Week 4 – day 3</vt:lpstr>
      <vt:lpstr>EQ: How can scientific knowledge change over time? Genre: Expository Text Comprehension Skill: Text Structure – Cause &amp; Effect How did you do on your guesses???  Today we are working towards our level 2 understanding!</vt:lpstr>
      <vt:lpstr>Watch the video on cause &amp; effect: </vt:lpstr>
      <vt:lpstr>Comprehension Skill: Text Structure – Cause &amp; Effect 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2020-03-30T17:48:25Z</dcterms:created>
  <dcterms:modified xsi:type="dcterms:W3CDTF">2020-04-13T04:47:02Z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