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4" r:id="rId5"/>
  </p:sldIdLst>
  <p:sldSz cx="7772400" cy="10058400"/>
  <p:notesSz cx="7010400" cy="92964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8" d="100"/>
          <a:sy n="98" d="100"/>
        </p:scale>
        <p:origin x="317" y="-643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nuel, Christy" userId="0a1831dc-b901-4e3e-b018-40e2b157fc9b" providerId="ADAL" clId="{AF5D207D-B14E-44A9-8F21-D2D5A930F22C}"/>
    <pc:docChg chg="custSel modSld">
      <pc:chgData name="Manuel, Christy" userId="0a1831dc-b901-4e3e-b018-40e2b157fc9b" providerId="ADAL" clId="{AF5D207D-B14E-44A9-8F21-D2D5A930F22C}" dt="2023-10-16T00:26:42.722" v="478" actId="14100"/>
      <pc:docMkLst>
        <pc:docMk/>
      </pc:docMkLst>
      <pc:sldChg chg="modSp">
        <pc:chgData name="Manuel, Christy" userId="0a1831dc-b901-4e3e-b018-40e2b157fc9b" providerId="ADAL" clId="{AF5D207D-B14E-44A9-8F21-D2D5A930F22C}" dt="2023-10-16T00:26:42.722" v="478" actId="14100"/>
        <pc:sldMkLst>
          <pc:docMk/>
          <pc:sldMk cId="3037064561" sldId="264"/>
        </pc:sldMkLst>
        <pc:spChg chg="mod">
          <ac:chgData name="Manuel, Christy" userId="0a1831dc-b901-4e3e-b018-40e2b157fc9b" providerId="ADAL" clId="{AF5D207D-B14E-44A9-8F21-D2D5A930F22C}" dt="2023-10-16T00:26:42.722" v="478" actId="14100"/>
          <ac:spMkLst>
            <pc:docMk/>
            <pc:sldMk cId="3037064561" sldId="264"/>
            <ac:spMk id="3" creationId="{00000000-0000-0000-0000-000000000000}"/>
          </ac:spMkLst>
        </pc:spChg>
        <pc:spChg chg="mod">
          <ac:chgData name="Manuel, Christy" userId="0a1831dc-b901-4e3e-b018-40e2b157fc9b" providerId="ADAL" clId="{AF5D207D-B14E-44A9-8F21-D2D5A930F22C}" dt="2023-10-16T00:12:11.057" v="293" actId="20577"/>
          <ac:spMkLst>
            <pc:docMk/>
            <pc:sldMk cId="3037064561" sldId="264"/>
            <ac:spMk id="5" creationId="{00000000-0000-0000-0000-000000000000}"/>
          </ac:spMkLst>
        </pc:spChg>
        <pc:spChg chg="mod">
          <ac:chgData name="Manuel, Christy" userId="0a1831dc-b901-4e3e-b018-40e2b157fc9b" providerId="ADAL" clId="{AF5D207D-B14E-44A9-8F21-D2D5A930F22C}" dt="2023-10-16T00:25:48.483" v="462" actId="20577"/>
          <ac:spMkLst>
            <pc:docMk/>
            <pc:sldMk cId="3037064561" sldId="264"/>
            <ac:spMk id="7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29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523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829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400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784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450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590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154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469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747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878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F60EB-A2F0-433E-8ABA-8514B0939CAC}" type="datetimeFigureOut">
              <a:rPr lang="en-US" smtClean="0"/>
              <a:pPr/>
              <a:t>10/15/2023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449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9" y="1256"/>
            <a:ext cx="7771429" cy="1005714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90600" y="1066800"/>
            <a:ext cx="5246649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000" dirty="0">
                <a:latin typeface="Curlz MT"/>
              </a:rPr>
              <a:t>    Manuel’s Weekly Blast</a:t>
            </a:r>
            <a:endParaRPr lang="en-US" sz="4000" dirty="0">
              <a:latin typeface="Curlz MT" pitchFamily="8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5000" y="2057400"/>
            <a:ext cx="388620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200" dirty="0">
                <a:latin typeface="Curlz MT"/>
              </a:rPr>
              <a:t>October 16</a:t>
            </a:r>
            <a:r>
              <a:rPr lang="en-US" sz="3200" baseline="30000" dirty="0">
                <a:latin typeface="Curlz MT"/>
              </a:rPr>
              <a:t>th</a:t>
            </a:r>
            <a:r>
              <a:rPr lang="en-US" sz="3200" dirty="0">
                <a:latin typeface="Curlz MT"/>
              </a:rPr>
              <a:t>, 2023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" y="2986444"/>
            <a:ext cx="2743200" cy="583236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b="1" dirty="0">
                <a:latin typeface="Curlz MT"/>
              </a:rPr>
              <a:t>We Are Learning About</a:t>
            </a:r>
            <a:r>
              <a:rPr lang="en-US" b="1" dirty="0">
                <a:latin typeface="Curlz MT"/>
              </a:rPr>
              <a:t>…</a:t>
            </a:r>
          </a:p>
          <a:p>
            <a:r>
              <a:rPr lang="en-US" sz="1300" b="1" dirty="0"/>
              <a:t>Reading</a:t>
            </a:r>
            <a:r>
              <a:rPr lang="en-US" sz="1300" dirty="0"/>
              <a:t>: We will review the letters of the alphabet and how our mouths form to make those sounds, with a focus on </a:t>
            </a:r>
            <a:r>
              <a:rPr lang="en-US" sz="1300" b="1" dirty="0"/>
              <a:t>vowel Aa </a:t>
            </a:r>
            <a:r>
              <a:rPr lang="en-US" sz="1300" i="1" dirty="0"/>
              <a:t>(nasal, like in am) </a:t>
            </a:r>
            <a:r>
              <a:rPr lang="en-US" sz="1300" dirty="0"/>
              <a:t>and </a:t>
            </a:r>
            <a:r>
              <a:rPr lang="en-US" sz="1300" b="1" dirty="0"/>
              <a:t>Short </a:t>
            </a:r>
            <a:r>
              <a:rPr lang="en-US" sz="1300" b="1" dirty="0" err="1"/>
              <a:t>Oo</a:t>
            </a:r>
            <a:r>
              <a:rPr lang="en-US" sz="1300" b="1" dirty="0"/>
              <a:t> </a:t>
            </a:r>
            <a:r>
              <a:rPr lang="en-US" sz="1300" i="1" dirty="0"/>
              <a:t>(like in pot). </a:t>
            </a:r>
            <a:r>
              <a:rPr lang="en-US" sz="1300" dirty="0"/>
              <a:t>We will learn the new HFW </a:t>
            </a:r>
            <a:r>
              <a:rPr lang="en-US" sz="1300" b="1" dirty="0"/>
              <a:t>as.</a:t>
            </a:r>
            <a:r>
              <a:rPr lang="en-US" sz="1300" dirty="0"/>
              <a:t> We will ask and answer questions about characters, setting and story events to help us understand stories better. </a:t>
            </a:r>
            <a:r>
              <a:rPr lang="en-US" sz="1300" b="1" i="1" dirty="0">
                <a:sym typeface="Wingdings" panose="05000000000000000000" pitchFamily="2" charset="2"/>
              </a:rPr>
              <a:t>Weekly Question: Why do some animals move from place to place?</a:t>
            </a:r>
            <a:endParaRPr lang="en-US" sz="1300" b="1" i="1" dirty="0">
              <a:cs typeface="Calibri"/>
            </a:endParaRPr>
          </a:p>
          <a:p>
            <a:r>
              <a:rPr lang="en-US" sz="1300" b="1" dirty="0"/>
              <a:t>Writing</a:t>
            </a:r>
            <a:r>
              <a:rPr lang="en-US" sz="1300" dirty="0"/>
              <a:t>: We will print </a:t>
            </a:r>
            <a:r>
              <a:rPr lang="en-US" sz="1300" b="1" dirty="0"/>
              <a:t>Aa </a:t>
            </a:r>
            <a:r>
              <a:rPr lang="en-US" sz="1300" dirty="0"/>
              <a:t>and </a:t>
            </a:r>
            <a:r>
              <a:rPr lang="en-US" sz="1300" b="1" dirty="0" err="1"/>
              <a:t>Oo</a:t>
            </a:r>
            <a:r>
              <a:rPr lang="en-US" sz="1300" b="1" dirty="0"/>
              <a:t>, </a:t>
            </a:r>
            <a:r>
              <a:rPr lang="en-US" sz="1300" dirty="0"/>
              <a:t>as well as our first names! We will </a:t>
            </a:r>
            <a:r>
              <a:rPr lang="en-US" sz="1300" i="1" dirty="0"/>
              <a:t>stretchy-spell </a:t>
            </a:r>
            <a:r>
              <a:rPr lang="en-US" sz="1300" dirty="0"/>
              <a:t>our words and write to describe our favorite animals and how they move!</a:t>
            </a:r>
            <a:endParaRPr lang="en-US" sz="1300" dirty="0">
              <a:cs typeface="Calibri"/>
            </a:endParaRPr>
          </a:p>
          <a:p>
            <a:r>
              <a:rPr lang="en-US" sz="1300" b="1" dirty="0"/>
              <a:t>Math</a:t>
            </a:r>
            <a:r>
              <a:rPr lang="en-US" sz="1300" dirty="0"/>
              <a:t>: We will continue </a:t>
            </a:r>
            <a:r>
              <a:rPr lang="en-US" sz="1300" b="1" i="1" dirty="0" err="1"/>
              <a:t>GoMath</a:t>
            </a:r>
            <a:r>
              <a:rPr lang="en-US" sz="1300" b="1" i="1" dirty="0"/>
              <a:t> Ch. 4: Count and Represent Numbers Through 8!</a:t>
            </a:r>
            <a:endParaRPr lang="en-US" sz="1300" b="1" dirty="0">
              <a:cs typeface="Calibri"/>
            </a:endParaRPr>
          </a:p>
          <a:p>
            <a:r>
              <a:rPr lang="en-US" sz="1300" b="1" dirty="0"/>
              <a:t>Science</a:t>
            </a:r>
            <a:r>
              <a:rPr lang="en-US" sz="1300" dirty="0"/>
              <a:t>: We will finish Unit 1 with a test on Wednesday and begin </a:t>
            </a:r>
            <a:r>
              <a:rPr lang="en-US" sz="1300" b="1" i="1" dirty="0"/>
              <a:t>Unit 6: Energy</a:t>
            </a:r>
            <a:r>
              <a:rPr lang="en-US" sz="1300" dirty="0"/>
              <a:t>!</a:t>
            </a:r>
            <a:endParaRPr lang="en-US" sz="1300" dirty="0">
              <a:cs typeface="Calibri"/>
            </a:endParaRPr>
          </a:p>
          <a:p>
            <a:r>
              <a:rPr lang="en-US" sz="1300" b="1" dirty="0"/>
              <a:t>Social Studies: </a:t>
            </a:r>
            <a:r>
              <a:rPr lang="en-US" sz="1300" dirty="0"/>
              <a:t>We will practice</a:t>
            </a:r>
            <a:r>
              <a:rPr lang="en-US" sz="1300" b="1" i="1" dirty="0"/>
              <a:t> I-Care Rules</a:t>
            </a:r>
            <a:r>
              <a:rPr lang="en-US" sz="1300" dirty="0"/>
              <a:t>. We will continue focusing on our Hawks Rise Character Traits!</a:t>
            </a:r>
            <a:endParaRPr lang="en-US" sz="1300" dirty="0">
              <a:cs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91000" y="2840230"/>
            <a:ext cx="2590800" cy="263149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200" b="1" dirty="0">
                <a:latin typeface="Curlz MT"/>
              </a:rPr>
              <a:t>Homework:</a:t>
            </a:r>
            <a:endParaRPr lang="en-US" b="1" dirty="0">
              <a:latin typeface="Curlz MT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100" dirty="0"/>
              <a:t>Read to and with your child each night!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100" dirty="0"/>
              <a:t>Go Math Practice pages for </a:t>
            </a:r>
            <a:r>
              <a:rPr lang="en-US" sz="1100" b="1" i="1" dirty="0"/>
              <a:t>Chapters 1-4</a:t>
            </a:r>
            <a:endParaRPr lang="en-US" sz="1100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100" dirty="0"/>
              <a:t>Practice the HFW’s: </a:t>
            </a:r>
            <a:r>
              <a:rPr lang="en-US" sz="1100" b="1" i="1" dirty="0"/>
              <a:t>a, and, I, the, is, in, as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100" dirty="0">
                <a:cs typeface="Calibri"/>
              </a:rPr>
              <a:t>Talk with your kiddos about what they are learning by going over their weekly papers and behavior grades with them!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sz="1300" dirty="0">
              <a:latin typeface="Calibri"/>
              <a:cs typeface="Calibri"/>
            </a:endParaRPr>
          </a:p>
          <a:p>
            <a:endParaRPr lang="en-US" dirty="0">
              <a:latin typeface="AR DARLING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04716" y="5230112"/>
            <a:ext cx="2819400" cy="48320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b="1" dirty="0">
                <a:latin typeface="Curlz MT"/>
              </a:rPr>
              <a:t>Important Dates:</a:t>
            </a:r>
            <a:endParaRPr lang="en-US" dirty="0"/>
          </a:p>
          <a:p>
            <a:endParaRPr lang="en-US" sz="1150" i="1" dirty="0">
              <a:latin typeface="Calibri"/>
              <a:cs typeface="Calibri"/>
              <a:sym typeface="Wingdings" panose="05000000000000000000" pitchFamily="2" charset="2"/>
            </a:endParaRPr>
          </a:p>
          <a:p>
            <a:pPr marL="285750" indent="-285750">
              <a:buFont typeface="Arial"/>
              <a:buChar char="•"/>
            </a:pPr>
            <a:r>
              <a:rPr lang="en-US" sz="1150" b="1" dirty="0">
                <a:latin typeface="Calibri"/>
                <a:cs typeface="Calibri"/>
                <a:sym typeface="Wingdings" panose="05000000000000000000" pitchFamily="2" charset="2"/>
              </a:rPr>
              <a:t>October 13: </a:t>
            </a:r>
            <a:r>
              <a:rPr lang="en-US" sz="1150" dirty="0">
                <a:latin typeface="Calibri"/>
                <a:cs typeface="Calibri"/>
                <a:sym typeface="Wingdings" panose="05000000000000000000" pitchFamily="2" charset="2"/>
              </a:rPr>
              <a:t>End of 1</a:t>
            </a:r>
            <a:r>
              <a:rPr lang="en-US" sz="1150" baseline="30000" dirty="0">
                <a:latin typeface="Calibri"/>
                <a:cs typeface="Calibri"/>
                <a:sym typeface="Wingdings" panose="05000000000000000000" pitchFamily="2" charset="2"/>
              </a:rPr>
              <a:t>st</a:t>
            </a:r>
            <a:r>
              <a:rPr lang="en-US" sz="1150" dirty="0">
                <a:latin typeface="Calibri"/>
                <a:cs typeface="Calibri"/>
                <a:sym typeface="Wingdings" panose="05000000000000000000" pitchFamily="2" charset="2"/>
              </a:rPr>
              <a:t> 9 Weeks</a:t>
            </a:r>
          </a:p>
          <a:p>
            <a:pPr marL="285750" indent="-285750">
              <a:buFont typeface="Arial"/>
              <a:buChar char="•"/>
            </a:pPr>
            <a:r>
              <a:rPr lang="en-US" sz="1150" b="1" dirty="0">
                <a:latin typeface="Calibri"/>
                <a:cs typeface="Calibri"/>
                <a:sym typeface="Wingdings" panose="05000000000000000000" pitchFamily="2" charset="2"/>
              </a:rPr>
              <a:t>October 16: Teacher Planning Day-No School</a:t>
            </a:r>
            <a:endParaRPr lang="en-US" sz="1150" dirty="0">
              <a:latin typeface="Calibri"/>
              <a:cs typeface="Calibri"/>
              <a:sym typeface="Wingdings" panose="05000000000000000000" pitchFamily="2" charset="2"/>
            </a:endParaRPr>
          </a:p>
          <a:p>
            <a:pPr marL="285750" indent="-285750">
              <a:buFont typeface="Arial"/>
              <a:buChar char="•"/>
            </a:pPr>
            <a:r>
              <a:rPr lang="en-US" sz="1150" b="1" dirty="0">
                <a:latin typeface="Calibri"/>
                <a:cs typeface="Calibri"/>
                <a:sym typeface="Wingdings" panose="05000000000000000000" pitchFamily="2" charset="2"/>
              </a:rPr>
              <a:t>October 23-27: </a:t>
            </a:r>
            <a:r>
              <a:rPr lang="en-US" sz="1150" dirty="0">
                <a:latin typeface="Calibri"/>
                <a:cs typeface="Calibri"/>
                <a:sym typeface="Wingdings" panose="05000000000000000000" pitchFamily="2" charset="2"/>
              </a:rPr>
              <a:t>Red Ribbon Week</a:t>
            </a:r>
            <a:endParaRPr lang="en-US" sz="1150" i="1" dirty="0">
              <a:latin typeface="Calibri"/>
              <a:cs typeface="Calibri"/>
              <a:sym typeface="Wingdings" panose="05000000000000000000" pitchFamily="2" charset="2"/>
            </a:endParaRPr>
          </a:p>
          <a:p>
            <a:pPr marL="285750" indent="-285750">
              <a:buFont typeface="Arial"/>
              <a:buChar char="•"/>
            </a:pPr>
            <a:r>
              <a:rPr lang="en-US" sz="1150" b="1" dirty="0">
                <a:latin typeface="Calibri"/>
                <a:cs typeface="Calibri"/>
                <a:sym typeface="Wingdings" panose="05000000000000000000" pitchFamily="2" charset="2"/>
              </a:rPr>
              <a:t>October 27: </a:t>
            </a:r>
            <a:r>
              <a:rPr lang="en-US" sz="1150" dirty="0">
                <a:latin typeface="Calibri"/>
                <a:cs typeface="Calibri"/>
                <a:sym typeface="Wingdings" panose="05000000000000000000" pitchFamily="2" charset="2"/>
              </a:rPr>
              <a:t>Spirit Sprint Kick-off</a:t>
            </a:r>
          </a:p>
          <a:p>
            <a:pPr marL="285750" indent="-285750">
              <a:buFont typeface="Arial"/>
              <a:buChar char="•"/>
            </a:pPr>
            <a:r>
              <a:rPr lang="en-US" sz="1150" b="1" dirty="0">
                <a:latin typeface="Calibri"/>
                <a:cs typeface="Calibri"/>
                <a:sym typeface="Wingdings" panose="05000000000000000000" pitchFamily="2" charset="2"/>
              </a:rPr>
              <a:t>October 20: </a:t>
            </a:r>
            <a:r>
              <a:rPr lang="en-US" sz="1150" dirty="0">
                <a:cs typeface="Calibri"/>
                <a:sym typeface="Wingdings" panose="05000000000000000000" pitchFamily="2" charset="2"/>
              </a:rPr>
              <a:t>Pumpkin Character Dress Up Project Due.  Also, Kindergarten Glow Party/Reading Celebration</a:t>
            </a:r>
          </a:p>
          <a:p>
            <a:pPr marL="285750" indent="-285750">
              <a:buFont typeface="Arial"/>
              <a:buChar char="•"/>
            </a:pPr>
            <a:r>
              <a:rPr lang="en-US" sz="1150" b="1" dirty="0">
                <a:latin typeface="Calibri"/>
                <a:cs typeface="Calibri"/>
                <a:sym typeface="Wingdings" panose="05000000000000000000" pitchFamily="2" charset="2"/>
              </a:rPr>
              <a:t>October 31: </a:t>
            </a:r>
            <a:r>
              <a:rPr lang="en-US" sz="1150" dirty="0">
                <a:latin typeface="Calibri"/>
                <a:cs typeface="Calibri"/>
                <a:sym typeface="Wingdings" panose="05000000000000000000" pitchFamily="2" charset="2"/>
              </a:rPr>
              <a:t>Fall Craft Party </a:t>
            </a:r>
            <a:r>
              <a:rPr lang="en-US" sz="1150" b="1" dirty="0">
                <a:latin typeface="Calibri"/>
                <a:cs typeface="Calibri"/>
                <a:sym typeface="Wingdings" panose="05000000000000000000" pitchFamily="2" charset="2"/>
              </a:rPr>
              <a:t>8:45-10:15</a:t>
            </a:r>
            <a:r>
              <a:rPr lang="en-US" sz="1150" dirty="0">
                <a:latin typeface="Calibri"/>
                <a:cs typeface="Calibri"/>
                <a:sym typeface="Wingdings" panose="05000000000000000000" pitchFamily="2" charset="2"/>
              </a:rPr>
              <a:t>; Wear Orange and Black/Jack-o-lantern gear </a:t>
            </a:r>
            <a:r>
              <a:rPr lang="en-US" sz="1150" b="1" dirty="0">
                <a:latin typeface="Calibri"/>
                <a:cs typeface="Calibri"/>
                <a:sym typeface="Wingdings" panose="05000000000000000000" pitchFamily="2" charset="2"/>
              </a:rPr>
              <a:t>(no costumes at school please)</a:t>
            </a:r>
            <a:r>
              <a:rPr lang="en-US" sz="1150" dirty="0">
                <a:latin typeface="Calibri"/>
                <a:cs typeface="Calibri"/>
                <a:sym typeface="Wingdings" panose="05000000000000000000" pitchFamily="2" charset="2"/>
              </a:rPr>
              <a:t>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>
              <a:latin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Font typeface="Arial" pitchFamily="34" charset="0"/>
              <a:buChar char="•"/>
            </a:pPr>
            <a:endParaRPr lang="en-US" sz="2400" b="1" dirty="0">
              <a:latin typeface="Calibri"/>
              <a:cs typeface="Calibri"/>
            </a:endParaRPr>
          </a:p>
          <a:p>
            <a:pPr algn="ctr"/>
            <a:endParaRPr lang="en-US" sz="2400" dirty="0">
              <a:latin typeface="AR DARLING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064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8A3865EE2494CB1B52755F41097F9" ma:contentTypeVersion="12" ma:contentTypeDescription="Create a new document." ma:contentTypeScope="" ma:versionID="7e21881e3a8567d06cbffed7558c01e1">
  <xsd:schema xmlns:xsd="http://www.w3.org/2001/XMLSchema" xmlns:xs="http://www.w3.org/2001/XMLSchema" xmlns:p="http://schemas.microsoft.com/office/2006/metadata/properties" xmlns:ns3="edf0d076-2bb9-4b88-96f6-bf602d095c95" xmlns:ns4="39e0da4a-82de-4426-9558-1fdbc4c26683" targetNamespace="http://schemas.microsoft.com/office/2006/metadata/properties" ma:root="true" ma:fieldsID="c1de3f32a91c6c169c9baf5b64ff22ca" ns3:_="" ns4:_="">
    <xsd:import namespace="edf0d076-2bb9-4b88-96f6-bf602d095c95"/>
    <xsd:import namespace="39e0da4a-82de-4426-9558-1fdbc4c2668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f0d076-2bb9-4b88-96f6-bf602d095c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e0da4a-82de-4426-9558-1fdbc4c2668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B41A67-29F9-4134-8AAC-A10A07BD347F}">
  <ds:schemaRefs>
    <ds:schemaRef ds:uri="edf0d076-2bb9-4b88-96f6-bf602d095c95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39e0da4a-82de-4426-9558-1fdbc4c26683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56CDE11C-40CF-4B6B-B4B2-399444E0735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E2C1312-B875-4B3C-9645-D31F8803B2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f0d076-2bb9-4b88-96f6-bf602d095c95"/>
    <ds:schemaRef ds:uri="39e0da4a-82de-4426-9558-1fdbc4c266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20022</TotalTime>
  <Words>313</Words>
  <Application>Microsoft Office PowerPoint</Application>
  <PresentationFormat>Custom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 DARLING</vt:lpstr>
      <vt:lpstr>Arial</vt:lpstr>
      <vt:lpstr>Calibri</vt:lpstr>
      <vt:lpstr>Cambria</vt:lpstr>
      <vt:lpstr>Curlz MT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Brandon</dc:creator>
  <cp:lastModifiedBy>Manuel, Christy</cp:lastModifiedBy>
  <cp:revision>174</cp:revision>
  <cp:lastPrinted>2023-09-29T19:52:56Z</cp:lastPrinted>
  <dcterms:created xsi:type="dcterms:W3CDTF">2015-07-01T02:16:27Z</dcterms:created>
  <dcterms:modified xsi:type="dcterms:W3CDTF">2023-10-16T00:26:45Z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0x010100BB18A3865EE2494CB1B52755F41097F9</vt:lpwstr>
  </property>
</Properties>
</file>