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9" r:id="rId4"/>
    <p:sldMasterId id="2147483693" r:id="rId5"/>
  </p:sldMasterIdLst>
  <p:notesMasterIdLst>
    <p:notesMasterId r:id="rId88"/>
  </p:notesMasterIdLst>
  <p:handoutMasterIdLst>
    <p:handoutMasterId r:id="rId89"/>
  </p:handoutMasterIdLst>
  <p:sldIdLst>
    <p:sldId id="563" r:id="rId6"/>
    <p:sldId id="427" r:id="rId7"/>
    <p:sldId id="568" r:id="rId8"/>
    <p:sldId id="507" r:id="rId9"/>
    <p:sldId id="505" r:id="rId10"/>
    <p:sldId id="574" r:id="rId11"/>
    <p:sldId id="512" r:id="rId12"/>
    <p:sldId id="509" r:id="rId13"/>
    <p:sldId id="564" r:id="rId14"/>
    <p:sldId id="565" r:id="rId15"/>
    <p:sldId id="515" r:id="rId16"/>
    <p:sldId id="544" r:id="rId17"/>
    <p:sldId id="566" r:id="rId18"/>
    <p:sldId id="567" r:id="rId19"/>
    <p:sldId id="572" r:id="rId20"/>
    <p:sldId id="545" r:id="rId21"/>
    <p:sldId id="546" r:id="rId22"/>
    <p:sldId id="547" r:id="rId23"/>
    <p:sldId id="570" r:id="rId24"/>
    <p:sldId id="656" r:id="rId25"/>
    <p:sldId id="586" r:id="rId26"/>
    <p:sldId id="587" r:id="rId27"/>
    <p:sldId id="588" r:id="rId28"/>
    <p:sldId id="589" r:id="rId29"/>
    <p:sldId id="590" r:id="rId30"/>
    <p:sldId id="522" r:id="rId31"/>
    <p:sldId id="523" r:id="rId32"/>
    <p:sldId id="524" r:id="rId33"/>
    <p:sldId id="526" r:id="rId34"/>
    <p:sldId id="534" r:id="rId35"/>
    <p:sldId id="529" r:id="rId36"/>
    <p:sldId id="549" r:id="rId37"/>
    <p:sldId id="532" r:id="rId38"/>
    <p:sldId id="536" r:id="rId39"/>
    <p:sldId id="428" r:id="rId40"/>
    <p:sldId id="607" r:id="rId41"/>
    <p:sldId id="613" r:id="rId42"/>
    <p:sldId id="610" r:id="rId43"/>
    <p:sldId id="611" r:id="rId44"/>
    <p:sldId id="612" r:id="rId45"/>
    <p:sldId id="614" r:id="rId46"/>
    <p:sldId id="615" r:id="rId47"/>
    <p:sldId id="634" r:id="rId48"/>
    <p:sldId id="636" r:id="rId49"/>
    <p:sldId id="616" r:id="rId50"/>
    <p:sldId id="617" r:id="rId51"/>
    <p:sldId id="618" r:id="rId52"/>
    <p:sldId id="619" r:id="rId53"/>
    <p:sldId id="578" r:id="rId54"/>
    <p:sldId id="580" r:id="rId55"/>
    <p:sldId id="594" r:id="rId56"/>
    <p:sldId id="581" r:id="rId57"/>
    <p:sldId id="551" r:id="rId58"/>
    <p:sldId id="552" r:id="rId59"/>
    <p:sldId id="558" r:id="rId60"/>
    <p:sldId id="562" r:id="rId61"/>
    <p:sldId id="557" r:id="rId62"/>
    <p:sldId id="559" r:id="rId63"/>
    <p:sldId id="573" r:id="rId64"/>
    <p:sldId id="627" r:id="rId65"/>
    <p:sldId id="626" r:id="rId66"/>
    <p:sldId id="628" r:id="rId67"/>
    <p:sldId id="629" r:id="rId68"/>
    <p:sldId id="630" r:id="rId69"/>
    <p:sldId id="631" r:id="rId70"/>
    <p:sldId id="620" r:id="rId71"/>
    <p:sldId id="621" r:id="rId72"/>
    <p:sldId id="622" r:id="rId73"/>
    <p:sldId id="657" r:id="rId74"/>
    <p:sldId id="623" r:id="rId75"/>
    <p:sldId id="632" r:id="rId76"/>
    <p:sldId id="633" r:id="rId77"/>
    <p:sldId id="624" r:id="rId78"/>
    <p:sldId id="638" r:id="rId79"/>
    <p:sldId id="639" r:id="rId80"/>
    <p:sldId id="640" r:id="rId81"/>
    <p:sldId id="625" r:id="rId82"/>
    <p:sldId id="658" r:id="rId83"/>
    <p:sldId id="560" r:id="rId84"/>
    <p:sldId id="608" r:id="rId85"/>
    <p:sldId id="591" r:id="rId86"/>
    <p:sldId id="592" r:id="rId8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289B8F2-35F0-447C-8C00-3795BE4C4A65}">
          <p14:sldIdLst>
            <p14:sldId id="563"/>
          </p14:sldIdLst>
        </p14:section>
        <p14:section name="Testing Rules - All Subjects" id="{02ECE2CF-30C7-4B08-A360-0B63203B8DB7}">
          <p14:sldIdLst>
            <p14:sldId id="427"/>
            <p14:sldId id="568"/>
            <p14:sldId id="507"/>
            <p14:sldId id="505"/>
            <p14:sldId id="574"/>
            <p14:sldId id="512"/>
            <p14:sldId id="509"/>
            <p14:sldId id="564"/>
            <p14:sldId id="565"/>
            <p14:sldId id="515"/>
            <p14:sldId id="544"/>
            <p14:sldId id="566"/>
            <p14:sldId id="567"/>
            <p14:sldId id="572"/>
            <p14:sldId id="545"/>
            <p14:sldId id="546"/>
            <p14:sldId id="547"/>
            <p14:sldId id="570"/>
          </p14:sldIdLst>
        </p14:section>
        <p14:section name="Logging into CBT and General Tools" id="{B4DE5404-30EA-462C-BB72-C1BCCD050A99}">
          <p14:sldIdLst>
            <p14:sldId id="656"/>
            <p14:sldId id="586"/>
            <p14:sldId id="587"/>
            <p14:sldId id="588"/>
            <p14:sldId id="589"/>
            <p14:sldId id="590"/>
            <p14:sldId id="522"/>
            <p14:sldId id="523"/>
            <p14:sldId id="524"/>
            <p14:sldId id="526"/>
            <p14:sldId id="534"/>
            <p14:sldId id="529"/>
            <p14:sldId id="549"/>
            <p14:sldId id="532"/>
            <p14:sldId id="536"/>
          </p14:sldIdLst>
        </p14:section>
        <p14:section name="FAST Reading" id="{5FE156D3-3071-4607-9C67-314CE9D2241C}">
          <p14:sldIdLst>
            <p14:sldId id="428"/>
            <p14:sldId id="607"/>
            <p14:sldId id="613"/>
            <p14:sldId id="610"/>
            <p14:sldId id="611"/>
            <p14:sldId id="612"/>
          </p14:sldIdLst>
        </p14:section>
        <p14:section name="FAST Mathematics and B.E.S.T. EOC" id="{BACDDFF7-64D6-4E3D-8DDD-1E1FE4DC013C}">
          <p14:sldIdLst>
            <p14:sldId id="614"/>
            <p14:sldId id="615"/>
            <p14:sldId id="634"/>
            <p14:sldId id="636"/>
            <p14:sldId id="616"/>
            <p14:sldId id="617"/>
            <p14:sldId id="618"/>
            <p14:sldId id="619"/>
            <p14:sldId id="578"/>
            <p14:sldId id="580"/>
            <p14:sldId id="594"/>
            <p14:sldId id="581"/>
          </p14:sldIdLst>
        </p14:section>
        <p14:section name="B.E.S.T. Writing" id="{5AFFF9EA-8EA6-441E-8283-D76BAD89844B}">
          <p14:sldIdLst>
            <p14:sldId id="551"/>
            <p14:sldId id="552"/>
            <p14:sldId id="558"/>
            <p14:sldId id="562"/>
            <p14:sldId id="557"/>
            <p14:sldId id="559"/>
            <p14:sldId id="573"/>
          </p14:sldIdLst>
        </p14:section>
        <p14:section name="Science and Social Studies" id="{AF0B4508-7084-450E-9B1C-A4DA1A6BE592}">
          <p14:sldIdLst>
            <p14:sldId id="627"/>
            <p14:sldId id="626"/>
            <p14:sldId id="628"/>
            <p14:sldId id="629"/>
            <p14:sldId id="630"/>
            <p14:sldId id="631"/>
            <p14:sldId id="620"/>
            <p14:sldId id="621"/>
            <p14:sldId id="622"/>
            <p14:sldId id="657"/>
            <p14:sldId id="623"/>
            <p14:sldId id="632"/>
            <p14:sldId id="633"/>
            <p14:sldId id="624"/>
            <p14:sldId id="638"/>
            <p14:sldId id="639"/>
            <p14:sldId id="640"/>
            <p14:sldId id="625"/>
          </p14:sldIdLst>
        </p14:section>
        <p14:section name="All Tests - Ending the Test" id="{6EF70C35-571F-4687-B05A-B12C6DEA1C45}">
          <p14:sldIdLst>
            <p14:sldId id="658"/>
            <p14:sldId id="560"/>
            <p14:sldId id="608"/>
            <p14:sldId id="591"/>
            <p14:sldId id="5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ED3E29-4223-032E-BA06-306CA5EC7A2A}" name="Jenny Black" initials="JB" userId="Jenny Black" providerId="None"/>
  <p188:author id="{11D82E65-C864-2119-4983-AD9DE355AD14}" name="Bowman, Robert" initials="RB" userId="S::Robert.Bowman@fldoe.org::2e49a8f1-01d3-4edc-9830-584c6036c622" providerId="AD"/>
  <p188:author id="{2D628E77-4824-1EA7-DDF9-AA585B8A711F}" name="Visconti, Kath" initials="KV" userId="S::Kath.Visconti@fldoe.org::b302af3d-d695-4887-90ca-6b65d0f0ecf5" providerId="AD"/>
  <p188:author id="{E6D357A9-2BD2-0BCC-DDA5-038FA49F36A1}" name="Jessica Graverholt" initials="JG" userId="S::Jessica.Graverholt@fldoe.org::60236c7f-43df-406b-a1ae-dcc517e79422" providerId="AD"/>
  <p188:author id="{C37CCBD4-9E09-4656-1336-7077D084DB36}" name="Kendrick, Joshua" initials="JK" userId="S::Joshua.Kendrick@fldoe.org::64bbac27-2c27-4f87-8b1e-ca081aafc3e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afulli, Gaylene" initials="GSC" lastIdx="112" clrIdx="0"/>
  <p:cmAuthor id="7" name="Ash, Austen" initials="AA" lastIdx="2" clrIdx="7"/>
  <p:cmAuthor id="1" name="Durgin, Meredith" initials="MD" lastIdx="9" clrIdx="1"/>
  <p:cmAuthor id="8" name="Kendrick, Joshua" initials="KJ" lastIdx="1" clrIdx="8"/>
  <p:cmAuthor id="2" name="Tsakeris, Stacy" initials="TS" lastIdx="10" clrIdx="2"/>
  <p:cmAuthor id="9" name="Nobles, Alexia" initials="NA" lastIdx="7" clrIdx="9">
    <p:extLst>
      <p:ext uri="{19B8F6BF-5375-455C-9EA6-DF929625EA0E}">
        <p15:presenceInfo xmlns:p15="http://schemas.microsoft.com/office/powerpoint/2012/main" userId="S-1-5-21-2011038089-1331910415-1862565094-64789" providerId="AD"/>
      </p:ext>
    </p:extLst>
  </p:cmAuthor>
  <p:cmAuthor id="3" name="Dwyer, Marilyn" initials="DM" lastIdx="6" clrIdx="3"/>
  <p:cmAuthor id="10" name="Lee, Susan" initials="LS" lastIdx="25" clrIdx="10">
    <p:extLst>
      <p:ext uri="{19B8F6BF-5375-455C-9EA6-DF929625EA0E}">
        <p15:presenceInfo xmlns:p15="http://schemas.microsoft.com/office/powerpoint/2012/main" userId="S-1-5-21-2011038089-1331910415-1862565094-20937" providerId="AD"/>
      </p:ext>
    </p:extLst>
  </p:cmAuthor>
  <p:cmAuthor id="4" name="Bowman, Robert" initials="BR" lastIdx="6" clrIdx="4"/>
  <p:cmAuthor id="5" name="Graverholt, Jessica" initials="GJ" lastIdx="19" clrIdx="5"/>
  <p:cmAuthor id="6" name="Black, Jenny" initials="BJ" lastIdx="18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D02A"/>
    <a:srgbClr val="336699"/>
    <a:srgbClr val="AEE169"/>
    <a:srgbClr val="003366"/>
    <a:srgbClr val="000086"/>
    <a:srgbClr val="003399"/>
    <a:srgbClr val="000066"/>
    <a:srgbClr val="E9EBF0"/>
    <a:srgbClr val="85A2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3476" autoAdjust="0"/>
  </p:normalViewPr>
  <p:slideViewPr>
    <p:cSldViewPr>
      <p:cViewPr varScale="1">
        <p:scale>
          <a:sx n="122" d="100"/>
          <a:sy n="122" d="100"/>
        </p:scale>
        <p:origin x="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-7500"/>
    </p:cViewPr>
  </p:sorterViewPr>
  <p:notesViewPr>
    <p:cSldViewPr>
      <p:cViewPr varScale="1">
        <p:scale>
          <a:sx n="65" d="100"/>
          <a:sy n="65" d="100"/>
        </p:scale>
        <p:origin x="304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commentAuthors" Target="commentAuthors.xml"/><Relationship Id="rId95" Type="http://schemas.microsoft.com/office/2018/10/relationships/authors" Target="author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94A34-2577-4BA1-8B41-9A06DBC355A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15F14-4892-41DD-9720-548D9F661C55}">
      <dgm:prSet/>
      <dgm:spPr/>
      <dgm:t>
        <a:bodyPr/>
        <a:lstStyle/>
        <a:p>
          <a:pPr rtl="0"/>
          <a:r>
            <a:rPr lang="en-US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almost time to take the                      FAST, B.E.S.T., EOC, Science, and FCLE </a:t>
          </a:r>
          <a:br>
            <a:rPr lang="en-US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Assessments!</a:t>
          </a:r>
        </a:p>
      </dgm:t>
    </dgm:pt>
    <dgm:pt modelId="{E2B00CA1-4984-46CB-AA2E-43651A4B7955}" type="parTrans" cxnId="{5B90D1C0-CDD7-4130-98AF-8D830D8CD234}">
      <dgm:prSet/>
      <dgm:spPr/>
      <dgm:t>
        <a:bodyPr/>
        <a:lstStyle/>
        <a:p>
          <a:endParaRPr lang="en-US"/>
        </a:p>
      </dgm:t>
    </dgm:pt>
    <dgm:pt modelId="{034EE030-11D6-4CAE-8304-A61B98C84FC1}" type="sibTrans" cxnId="{5B90D1C0-CDD7-4130-98AF-8D830D8CD234}">
      <dgm:prSet/>
      <dgm:spPr/>
      <dgm:t>
        <a:bodyPr/>
        <a:lstStyle/>
        <a:p>
          <a:endParaRPr lang="en-US"/>
        </a:p>
      </dgm:t>
    </dgm:pt>
    <dgm:pt modelId="{115E5E79-F5B2-4C20-ACAB-51C2AAA2898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bg2"/>
              </a:solidFill>
              <a:latin typeface="Franklin Gothic Medium Cond" panose="020B0606030402020204" pitchFamily="34" charset="0"/>
            </a:rPr>
            <a:t>Here are some important reminders to help you follow the rules and do your </a:t>
          </a:r>
          <a:br>
            <a:rPr lang="en-US" dirty="0">
              <a:solidFill>
                <a:schemeClr val="bg2"/>
              </a:solidFill>
              <a:latin typeface="Franklin Gothic Medium Cond" panose="020B0606030402020204" pitchFamily="34" charset="0"/>
            </a:rPr>
          </a:br>
          <a:r>
            <a:rPr lang="en-US" dirty="0">
              <a:solidFill>
                <a:schemeClr val="bg2"/>
              </a:solidFill>
              <a:latin typeface="Franklin Gothic Medium Cond" panose="020B0606030402020204" pitchFamily="34" charset="0"/>
            </a:rPr>
            <a:t>very best.</a:t>
          </a:r>
        </a:p>
      </dgm:t>
    </dgm:pt>
    <dgm:pt modelId="{C0134423-BBAB-4975-AB42-129750E2E301}" type="parTrans" cxnId="{FBDA256E-5673-4492-9922-3C3F1A339C18}">
      <dgm:prSet/>
      <dgm:spPr/>
      <dgm:t>
        <a:bodyPr/>
        <a:lstStyle/>
        <a:p>
          <a:endParaRPr lang="en-US"/>
        </a:p>
      </dgm:t>
    </dgm:pt>
    <dgm:pt modelId="{49168C78-88E6-486F-884F-16EF1558CCE7}" type="sibTrans" cxnId="{FBDA256E-5673-4492-9922-3C3F1A339C18}">
      <dgm:prSet/>
      <dgm:spPr/>
      <dgm:t>
        <a:bodyPr/>
        <a:lstStyle/>
        <a:p>
          <a:endParaRPr lang="en-US"/>
        </a:p>
      </dgm:t>
    </dgm:pt>
    <dgm:pt modelId="{AC80A28B-F6B0-41F4-9BED-FC5DA85F41ED}" type="pres">
      <dgm:prSet presAssocID="{4AB94A34-2577-4BA1-8B41-9A06DBC355A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537E501-35F6-4853-93E1-D853AF52A322}" type="pres">
      <dgm:prSet presAssocID="{97F15F14-4892-41DD-9720-548D9F661C55}" presName="circle1" presStyleLbl="node1" presStyleIdx="0" presStyleCnt="2"/>
      <dgm:spPr/>
    </dgm:pt>
    <dgm:pt modelId="{933F55EB-2746-4CB9-BE5D-FFDBE25DAF95}" type="pres">
      <dgm:prSet presAssocID="{97F15F14-4892-41DD-9720-548D9F661C55}" presName="space" presStyleCnt="0"/>
      <dgm:spPr/>
    </dgm:pt>
    <dgm:pt modelId="{799D9823-EE2C-46C3-BE21-BA8045E9573A}" type="pres">
      <dgm:prSet presAssocID="{97F15F14-4892-41DD-9720-548D9F661C55}" presName="rect1" presStyleLbl="alignAcc1" presStyleIdx="0" presStyleCnt="2"/>
      <dgm:spPr/>
    </dgm:pt>
    <dgm:pt modelId="{60A9C7B6-B5B6-4BF7-8263-A0D31E5E2A6B}" type="pres">
      <dgm:prSet presAssocID="{115E5E79-F5B2-4C20-ACAB-51C2AAA28988}" presName="vertSpace2" presStyleLbl="node1" presStyleIdx="0" presStyleCnt="2"/>
      <dgm:spPr/>
    </dgm:pt>
    <dgm:pt modelId="{975431B4-0781-4CDA-BD62-516D9DAE9761}" type="pres">
      <dgm:prSet presAssocID="{115E5E79-F5B2-4C20-ACAB-51C2AAA28988}" presName="circle2" presStyleLbl="node1" presStyleIdx="1" presStyleCnt="2" custLinFactNeighborX="-2632"/>
      <dgm:spPr/>
    </dgm:pt>
    <dgm:pt modelId="{92C8F19A-57EF-4981-AFDF-4BEA9479297E}" type="pres">
      <dgm:prSet presAssocID="{115E5E79-F5B2-4C20-ACAB-51C2AAA28988}" presName="rect2" presStyleLbl="alignAcc1" presStyleIdx="1" presStyleCnt="2"/>
      <dgm:spPr/>
    </dgm:pt>
    <dgm:pt modelId="{590838A6-1650-4ECD-BF3A-2504F23AF7D5}" type="pres">
      <dgm:prSet presAssocID="{97F15F14-4892-41DD-9720-548D9F661C55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08A042A5-D79A-47B5-82B5-D66197F31F74}" type="pres">
      <dgm:prSet presAssocID="{115E5E79-F5B2-4C20-ACAB-51C2AAA28988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66B4716-1E72-4597-9E9A-CD97C18F3F73}" type="presOf" srcId="{97F15F14-4892-41DD-9720-548D9F661C55}" destId="{799D9823-EE2C-46C3-BE21-BA8045E9573A}" srcOrd="0" destOrd="0" presId="urn:microsoft.com/office/officeart/2005/8/layout/target3"/>
    <dgm:cxn modelId="{E5AADC46-C2E7-4841-89D4-B3ACF47E464E}" type="presOf" srcId="{4AB94A34-2577-4BA1-8B41-9A06DBC355AA}" destId="{AC80A28B-F6B0-41F4-9BED-FC5DA85F41ED}" srcOrd="0" destOrd="0" presId="urn:microsoft.com/office/officeart/2005/8/layout/target3"/>
    <dgm:cxn modelId="{FBDA256E-5673-4492-9922-3C3F1A339C18}" srcId="{4AB94A34-2577-4BA1-8B41-9A06DBC355AA}" destId="{115E5E79-F5B2-4C20-ACAB-51C2AAA28988}" srcOrd="1" destOrd="0" parTransId="{C0134423-BBAB-4975-AB42-129750E2E301}" sibTransId="{49168C78-88E6-486F-884F-16EF1558CCE7}"/>
    <dgm:cxn modelId="{13E72C51-62E5-4146-B6AC-0344180A4AB5}" type="presOf" srcId="{97F15F14-4892-41DD-9720-548D9F661C55}" destId="{590838A6-1650-4ECD-BF3A-2504F23AF7D5}" srcOrd="1" destOrd="0" presId="urn:microsoft.com/office/officeart/2005/8/layout/target3"/>
    <dgm:cxn modelId="{7D2FF9A3-209C-4C04-90E4-A81493BA1289}" type="presOf" srcId="{115E5E79-F5B2-4C20-ACAB-51C2AAA28988}" destId="{92C8F19A-57EF-4981-AFDF-4BEA9479297E}" srcOrd="0" destOrd="0" presId="urn:microsoft.com/office/officeart/2005/8/layout/target3"/>
    <dgm:cxn modelId="{5B90D1C0-CDD7-4130-98AF-8D830D8CD234}" srcId="{4AB94A34-2577-4BA1-8B41-9A06DBC355AA}" destId="{97F15F14-4892-41DD-9720-548D9F661C55}" srcOrd="0" destOrd="0" parTransId="{E2B00CA1-4984-46CB-AA2E-43651A4B7955}" sibTransId="{034EE030-11D6-4CAE-8304-A61B98C84FC1}"/>
    <dgm:cxn modelId="{B5E39CD5-6E33-4CCF-B270-29916134C16B}" type="presOf" srcId="{115E5E79-F5B2-4C20-ACAB-51C2AAA28988}" destId="{08A042A5-D79A-47B5-82B5-D66197F31F74}" srcOrd="1" destOrd="0" presId="urn:microsoft.com/office/officeart/2005/8/layout/target3"/>
    <dgm:cxn modelId="{1893DF96-E365-450B-A76F-6E2DDA230D2A}" type="presParOf" srcId="{AC80A28B-F6B0-41F4-9BED-FC5DA85F41ED}" destId="{2537E501-35F6-4853-93E1-D853AF52A322}" srcOrd="0" destOrd="0" presId="urn:microsoft.com/office/officeart/2005/8/layout/target3"/>
    <dgm:cxn modelId="{4EF699B3-2CD1-4068-BDD0-99A4CA169DE3}" type="presParOf" srcId="{AC80A28B-F6B0-41F4-9BED-FC5DA85F41ED}" destId="{933F55EB-2746-4CB9-BE5D-FFDBE25DAF95}" srcOrd="1" destOrd="0" presId="urn:microsoft.com/office/officeart/2005/8/layout/target3"/>
    <dgm:cxn modelId="{E9BCC8FB-6F7E-4E88-8C4B-C2EE398CB0FE}" type="presParOf" srcId="{AC80A28B-F6B0-41F4-9BED-FC5DA85F41ED}" destId="{799D9823-EE2C-46C3-BE21-BA8045E9573A}" srcOrd="2" destOrd="0" presId="urn:microsoft.com/office/officeart/2005/8/layout/target3"/>
    <dgm:cxn modelId="{EF935BE3-5EF9-4812-A02B-5F61810C4876}" type="presParOf" srcId="{AC80A28B-F6B0-41F4-9BED-FC5DA85F41ED}" destId="{60A9C7B6-B5B6-4BF7-8263-A0D31E5E2A6B}" srcOrd="3" destOrd="0" presId="urn:microsoft.com/office/officeart/2005/8/layout/target3"/>
    <dgm:cxn modelId="{2C3B77C6-DD62-4076-A5C1-B7579D45E3F5}" type="presParOf" srcId="{AC80A28B-F6B0-41F4-9BED-FC5DA85F41ED}" destId="{975431B4-0781-4CDA-BD62-516D9DAE9761}" srcOrd="4" destOrd="0" presId="urn:microsoft.com/office/officeart/2005/8/layout/target3"/>
    <dgm:cxn modelId="{81726AC7-F9D7-4B7D-A00B-C339702E1A80}" type="presParOf" srcId="{AC80A28B-F6B0-41F4-9BED-FC5DA85F41ED}" destId="{92C8F19A-57EF-4981-AFDF-4BEA9479297E}" srcOrd="5" destOrd="0" presId="urn:microsoft.com/office/officeart/2005/8/layout/target3"/>
    <dgm:cxn modelId="{7DC57585-A9E2-4267-A82B-B6E2ABC5AC48}" type="presParOf" srcId="{AC80A28B-F6B0-41F4-9BED-FC5DA85F41ED}" destId="{590838A6-1650-4ECD-BF3A-2504F23AF7D5}" srcOrd="6" destOrd="0" presId="urn:microsoft.com/office/officeart/2005/8/layout/target3"/>
    <dgm:cxn modelId="{0895CDB2-3AE9-4ADA-AD38-90D27B0CF44E}" type="presParOf" srcId="{AC80A28B-F6B0-41F4-9BED-FC5DA85F41ED}" destId="{08A042A5-D79A-47B5-82B5-D66197F31F7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3B65C-6231-4FFB-A778-0DF4D8315D8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7FA02-7571-4F18-BAB0-BDA1F26F48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Let’s talk about the  term</a:t>
          </a:r>
          <a:b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</a:br>
          <a:r>
            <a:rPr 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test invalidation.</a:t>
          </a:r>
        </a:p>
      </dgm:t>
    </dgm:pt>
    <dgm:pt modelId="{155DF7D4-87EA-41B5-8AF5-66B6ACA64C5F}" type="parTrans" cxnId="{0FDF1FB7-8084-4172-BCF1-6794BCBB7153}">
      <dgm:prSet/>
      <dgm:spPr/>
      <dgm:t>
        <a:bodyPr/>
        <a:lstStyle/>
        <a:p>
          <a:endParaRPr lang="en-US"/>
        </a:p>
      </dgm:t>
    </dgm:pt>
    <dgm:pt modelId="{636DEAD7-A8B1-43EB-8C1A-64576CBF8629}" type="sibTrans" cxnId="{0FDF1FB7-8084-4172-BCF1-6794BCBB7153}">
      <dgm:prSet/>
      <dgm:spPr/>
      <dgm:t>
        <a:bodyPr/>
        <a:lstStyle/>
        <a:p>
          <a:endParaRPr lang="en-US"/>
        </a:p>
      </dgm:t>
    </dgm:pt>
    <dgm:pt modelId="{515CD2AD-634C-46D7-901F-7A463D96702C}">
      <dgm:prSet custT="1"/>
      <dgm:spPr/>
      <dgm:t>
        <a:bodyPr/>
        <a:lstStyle/>
        <a:p>
          <a:pPr algn="r" rtl="0"/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important for you </a:t>
          </a:r>
          <a:b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to understand what it means </a:t>
          </a:r>
          <a:b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b="1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so it won’t happen to you!</a:t>
          </a:r>
        </a:p>
      </dgm:t>
    </dgm:pt>
    <dgm:pt modelId="{BFFBBB5B-F176-4C6C-A4C8-B17B7983F49E}" type="parTrans" cxnId="{693C564C-99D2-4109-898D-24CC715F7D3D}">
      <dgm:prSet/>
      <dgm:spPr/>
      <dgm:t>
        <a:bodyPr/>
        <a:lstStyle/>
        <a:p>
          <a:endParaRPr lang="en-US"/>
        </a:p>
      </dgm:t>
    </dgm:pt>
    <dgm:pt modelId="{D08B76FF-B73A-45EE-B23B-7A28174A44C6}" type="sibTrans" cxnId="{693C564C-99D2-4109-898D-24CC715F7D3D}">
      <dgm:prSet/>
      <dgm:spPr/>
      <dgm:t>
        <a:bodyPr/>
        <a:lstStyle/>
        <a:p>
          <a:endParaRPr lang="en-US"/>
        </a:p>
      </dgm:t>
    </dgm:pt>
    <dgm:pt modelId="{3EEC52AB-6095-4623-BF4E-BFCDD8B52B71}" type="pres">
      <dgm:prSet presAssocID="{8073B65C-6231-4FFB-A778-0DF4D8315D86}" presName="Name0" presStyleCnt="0">
        <dgm:presLayoutVars>
          <dgm:chMax val="2"/>
          <dgm:chPref val="2"/>
          <dgm:animLvl val="lvl"/>
        </dgm:presLayoutVars>
      </dgm:prSet>
      <dgm:spPr/>
    </dgm:pt>
    <dgm:pt modelId="{407564FE-8553-4000-B112-438BC44840FE}" type="pres">
      <dgm:prSet presAssocID="{8073B65C-6231-4FFB-A778-0DF4D8315D86}" presName="LeftText" presStyleLbl="revTx" presStyleIdx="0" presStyleCnt="0">
        <dgm:presLayoutVars>
          <dgm:bulletEnabled val="1"/>
        </dgm:presLayoutVars>
      </dgm:prSet>
      <dgm:spPr/>
    </dgm:pt>
    <dgm:pt modelId="{14CEF67E-D796-45FE-BB7C-7AB191374BD3}" type="pres">
      <dgm:prSet presAssocID="{8073B65C-6231-4FFB-A778-0DF4D8315D86}" presName="LeftNode" presStyleLbl="bgImgPlace1" presStyleIdx="0" presStyleCnt="2" custScaleX="134836" custLinFactNeighborX="-12133">
        <dgm:presLayoutVars>
          <dgm:chMax val="2"/>
          <dgm:chPref val="2"/>
        </dgm:presLayoutVars>
      </dgm:prSet>
      <dgm:spPr/>
    </dgm:pt>
    <dgm:pt modelId="{F5FF5D77-FA63-4F83-91BD-9A82B5ED34FB}" type="pres">
      <dgm:prSet presAssocID="{8073B65C-6231-4FFB-A778-0DF4D8315D86}" presName="RightText" presStyleLbl="revTx" presStyleIdx="0" presStyleCnt="0">
        <dgm:presLayoutVars>
          <dgm:bulletEnabled val="1"/>
        </dgm:presLayoutVars>
      </dgm:prSet>
      <dgm:spPr/>
    </dgm:pt>
    <dgm:pt modelId="{C0C1902E-9A0B-4BD5-89B4-8EB19BE964CB}" type="pres">
      <dgm:prSet presAssocID="{8073B65C-6231-4FFB-A778-0DF4D8315D86}" presName="RightNode" presStyleLbl="bgImgPlace1" presStyleIdx="1" presStyleCnt="2" custScaleY="108119">
        <dgm:presLayoutVars>
          <dgm:chMax val="0"/>
          <dgm:chPref val="0"/>
        </dgm:presLayoutVars>
      </dgm:prSet>
      <dgm:spPr/>
    </dgm:pt>
    <dgm:pt modelId="{09779567-A6D7-454F-AEC9-6088E95E30A4}" type="pres">
      <dgm:prSet presAssocID="{8073B65C-6231-4FFB-A778-0DF4D8315D86}" presName="TopArrow" presStyleLbl="node1" presStyleIdx="0" presStyleCnt="2" custScaleX="105615" custScaleY="115719" custLinFactNeighborX="-1610" custLinFactNeighborY="-3645"/>
      <dgm:spPr/>
    </dgm:pt>
    <dgm:pt modelId="{142E0C9A-1BE5-45B2-B324-9EF1B0506BC9}" type="pres">
      <dgm:prSet presAssocID="{8073B65C-6231-4FFB-A778-0DF4D8315D86}" presName="BottomArrow" presStyleLbl="node1" presStyleIdx="1" presStyleCnt="2"/>
      <dgm:spPr/>
    </dgm:pt>
  </dgm:ptLst>
  <dgm:cxnLst>
    <dgm:cxn modelId="{693C564C-99D2-4109-898D-24CC715F7D3D}" srcId="{8073B65C-6231-4FFB-A778-0DF4D8315D86}" destId="{515CD2AD-634C-46D7-901F-7A463D96702C}" srcOrd="1" destOrd="0" parTransId="{BFFBBB5B-F176-4C6C-A4C8-B17B7983F49E}" sibTransId="{D08B76FF-B73A-45EE-B23B-7A28174A44C6}"/>
    <dgm:cxn modelId="{2F675D7E-DB92-4416-9641-FFB662D1A659}" type="presOf" srcId="{515CD2AD-634C-46D7-901F-7A463D96702C}" destId="{F5FF5D77-FA63-4F83-91BD-9A82B5ED34FB}" srcOrd="0" destOrd="0" presId="urn:microsoft.com/office/officeart/2009/layout/ReverseList"/>
    <dgm:cxn modelId="{63FEFB9A-8946-4148-A7DF-D4379EE4FD5F}" type="presOf" srcId="{02A7FA02-7571-4F18-BAB0-BDA1F26F4895}" destId="{407564FE-8553-4000-B112-438BC44840FE}" srcOrd="0" destOrd="0" presId="urn:microsoft.com/office/officeart/2009/layout/ReverseList"/>
    <dgm:cxn modelId="{0FDF1FB7-8084-4172-BCF1-6794BCBB7153}" srcId="{8073B65C-6231-4FFB-A778-0DF4D8315D86}" destId="{02A7FA02-7571-4F18-BAB0-BDA1F26F4895}" srcOrd="0" destOrd="0" parTransId="{155DF7D4-87EA-41B5-8AF5-66B6ACA64C5F}" sibTransId="{636DEAD7-A8B1-43EB-8C1A-64576CBF8629}"/>
    <dgm:cxn modelId="{D90604D3-20F2-40AB-A800-89CBC9BFFA50}" type="presOf" srcId="{02A7FA02-7571-4F18-BAB0-BDA1F26F4895}" destId="{14CEF67E-D796-45FE-BB7C-7AB191374BD3}" srcOrd="1" destOrd="0" presId="urn:microsoft.com/office/officeart/2009/layout/ReverseList"/>
    <dgm:cxn modelId="{31D255F5-4BFE-4E4E-822E-A8466DCB9B29}" type="presOf" srcId="{515CD2AD-634C-46D7-901F-7A463D96702C}" destId="{C0C1902E-9A0B-4BD5-89B4-8EB19BE964CB}" srcOrd="1" destOrd="0" presId="urn:microsoft.com/office/officeart/2009/layout/ReverseList"/>
    <dgm:cxn modelId="{EC57C2FD-AAC6-4830-9E47-60B347FF21D3}" type="presOf" srcId="{8073B65C-6231-4FFB-A778-0DF4D8315D86}" destId="{3EEC52AB-6095-4623-BF4E-BFCDD8B52B71}" srcOrd="0" destOrd="0" presId="urn:microsoft.com/office/officeart/2009/layout/ReverseList"/>
    <dgm:cxn modelId="{03276F36-F430-4667-BB3B-5BE019FC3FD0}" type="presParOf" srcId="{3EEC52AB-6095-4623-BF4E-BFCDD8B52B71}" destId="{407564FE-8553-4000-B112-438BC44840FE}" srcOrd="0" destOrd="0" presId="urn:microsoft.com/office/officeart/2009/layout/ReverseList"/>
    <dgm:cxn modelId="{8A7CBD3E-CA2F-4F25-B88A-729A70DCEF89}" type="presParOf" srcId="{3EEC52AB-6095-4623-BF4E-BFCDD8B52B71}" destId="{14CEF67E-D796-45FE-BB7C-7AB191374BD3}" srcOrd="1" destOrd="0" presId="urn:microsoft.com/office/officeart/2009/layout/ReverseList"/>
    <dgm:cxn modelId="{34B4C62D-F6A6-4146-A945-6AAC047BA7B3}" type="presParOf" srcId="{3EEC52AB-6095-4623-BF4E-BFCDD8B52B71}" destId="{F5FF5D77-FA63-4F83-91BD-9A82B5ED34FB}" srcOrd="2" destOrd="0" presId="urn:microsoft.com/office/officeart/2009/layout/ReverseList"/>
    <dgm:cxn modelId="{B063C6DF-F6D6-4A2D-85B2-4D03F6F8E21E}" type="presParOf" srcId="{3EEC52AB-6095-4623-BF4E-BFCDD8B52B71}" destId="{C0C1902E-9A0B-4BD5-89B4-8EB19BE964CB}" srcOrd="3" destOrd="0" presId="urn:microsoft.com/office/officeart/2009/layout/ReverseList"/>
    <dgm:cxn modelId="{55817ACE-7A7A-4579-9515-C8A8190B1214}" type="presParOf" srcId="{3EEC52AB-6095-4623-BF4E-BFCDD8B52B71}" destId="{09779567-A6D7-454F-AEC9-6088E95E30A4}" srcOrd="4" destOrd="0" presId="urn:microsoft.com/office/officeart/2009/layout/ReverseList"/>
    <dgm:cxn modelId="{9601D2A5-04BE-4A8F-BCD8-20042C88B81B}" type="presParOf" srcId="{3EEC52AB-6095-4623-BF4E-BFCDD8B52B71}" destId="{142E0C9A-1BE5-45B2-B324-9EF1B0506BC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6B9C1-82B5-47E5-9335-018351E660A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EEB8-8DBD-4E11-B430-C8467A17AD89}">
      <dgm:prSet/>
      <dgm:spPr/>
      <dgm:t>
        <a:bodyPr/>
        <a:lstStyle/>
        <a:p>
          <a:pPr rtl="0"/>
          <a:r>
            <a:rPr lang="en-US" b="1" dirty="0">
              <a:latin typeface="Franklin Gothic Medium" panose="020B0603020102020204" pitchFamily="34" charset="0"/>
            </a:rPr>
            <a:t>Let’s talk</a:t>
          </a:r>
        </a:p>
      </dgm:t>
    </dgm:pt>
    <dgm:pt modelId="{F86BA9AB-690E-4F41-87A2-F79FCD573BBA}" type="parTrans" cxnId="{18BBC83D-7314-4130-8698-7C856DA141AE}">
      <dgm:prSet/>
      <dgm:spPr/>
      <dgm:t>
        <a:bodyPr/>
        <a:lstStyle/>
        <a:p>
          <a:endParaRPr lang="en-US"/>
        </a:p>
      </dgm:t>
    </dgm:pt>
    <dgm:pt modelId="{9EE6F59F-393E-41B0-AA06-A386DD52C83B}" type="sibTrans" cxnId="{18BBC83D-7314-4130-8698-7C856DA141AE}">
      <dgm:prSet/>
      <dgm:spPr/>
      <dgm:t>
        <a:bodyPr/>
        <a:lstStyle/>
        <a:p>
          <a:endParaRPr lang="en-US"/>
        </a:p>
      </dgm:t>
    </dgm:pt>
    <dgm:pt modelId="{65AA280C-6994-4038-B1D2-E62741902243}">
      <dgm:prSet/>
      <dgm:spPr/>
      <dgm:t>
        <a:bodyPr/>
        <a:lstStyle/>
        <a:p>
          <a:endParaRPr lang="en-US"/>
        </a:p>
      </dgm:t>
    </dgm:pt>
    <dgm:pt modelId="{1DA7C8EE-F3EC-42A0-A598-C03A9BB786AB}" type="parTrans" cxnId="{4F07DF29-3AC3-418B-A665-DD7FDF37D4C2}">
      <dgm:prSet/>
      <dgm:spPr/>
      <dgm:t>
        <a:bodyPr/>
        <a:lstStyle/>
        <a:p>
          <a:endParaRPr lang="en-US"/>
        </a:p>
      </dgm:t>
    </dgm:pt>
    <dgm:pt modelId="{8E1261E1-DF2B-4696-834E-FBDAD6E7A0E3}" type="sibTrans" cxnId="{4F07DF29-3AC3-418B-A665-DD7FDF37D4C2}">
      <dgm:prSet/>
      <dgm:spPr/>
      <dgm:t>
        <a:bodyPr/>
        <a:lstStyle/>
        <a:p>
          <a:endParaRPr lang="en-US"/>
        </a:p>
      </dgm:t>
    </dgm:pt>
    <dgm:pt modelId="{8C9C7013-2107-43AB-B0D1-4D8AFA93F076}">
      <dgm:prSet/>
      <dgm:spPr/>
      <dgm:t>
        <a:bodyPr/>
        <a:lstStyle/>
        <a:p>
          <a:endParaRPr lang="en-US"/>
        </a:p>
      </dgm:t>
    </dgm:pt>
    <dgm:pt modelId="{5E2A28C2-102C-43FB-A15F-696678035493}" type="parTrans" cxnId="{09D7A8F2-B240-4C2C-B1DF-B7DC9295C838}">
      <dgm:prSet/>
      <dgm:spPr/>
      <dgm:t>
        <a:bodyPr/>
        <a:lstStyle/>
        <a:p>
          <a:endParaRPr lang="en-US"/>
        </a:p>
      </dgm:t>
    </dgm:pt>
    <dgm:pt modelId="{018B82A2-8006-4106-9876-9DBFC839E070}" type="sibTrans" cxnId="{09D7A8F2-B240-4C2C-B1DF-B7DC9295C838}">
      <dgm:prSet/>
      <dgm:spPr/>
      <dgm:t>
        <a:bodyPr/>
        <a:lstStyle/>
        <a:p>
          <a:endParaRPr lang="en-US"/>
        </a:p>
      </dgm:t>
    </dgm:pt>
    <dgm:pt modelId="{B882814F-7F52-4E6C-847A-A9A250BFEEFC}">
      <dgm:prSet/>
      <dgm:spPr/>
      <dgm:t>
        <a:bodyPr/>
        <a:lstStyle/>
        <a:p>
          <a:endParaRPr lang="en-US"/>
        </a:p>
      </dgm:t>
    </dgm:pt>
    <dgm:pt modelId="{16C634B5-8F86-418E-AE86-CB96268E57BD}" type="parTrans" cxnId="{44519F93-EC55-49A9-B562-E5F58CF43280}">
      <dgm:prSet/>
      <dgm:spPr/>
      <dgm:t>
        <a:bodyPr/>
        <a:lstStyle/>
        <a:p>
          <a:endParaRPr lang="en-US"/>
        </a:p>
      </dgm:t>
    </dgm:pt>
    <dgm:pt modelId="{D79653E0-6345-4776-9B29-6309DEF0575F}" type="sibTrans" cxnId="{44519F93-EC55-49A9-B562-E5F58CF43280}">
      <dgm:prSet/>
      <dgm:spPr/>
      <dgm:t>
        <a:bodyPr/>
        <a:lstStyle/>
        <a:p>
          <a:endParaRPr lang="en-US"/>
        </a:p>
      </dgm:t>
    </dgm:pt>
    <dgm:pt modelId="{EAC69A10-9ADB-4A06-A3A0-1D93D17D8351}" type="pres">
      <dgm:prSet presAssocID="{0DB6B9C1-82B5-47E5-9335-018351E660A9}" presName="Name0" presStyleCnt="0">
        <dgm:presLayoutVars>
          <dgm:chMax val="1"/>
          <dgm:chPref val="1"/>
        </dgm:presLayoutVars>
      </dgm:prSet>
      <dgm:spPr/>
    </dgm:pt>
    <dgm:pt modelId="{F2630789-B1E1-4B65-B526-2FCDC864EAF2}" type="pres">
      <dgm:prSet presAssocID="{94E8EEB8-8DBD-4E11-B430-C8467A17AD89}" presName="Parent" presStyleLbl="node0" presStyleIdx="0" presStyleCnt="1" custLinFactNeighborX="9538" custLinFactNeighborY="-1743">
        <dgm:presLayoutVars>
          <dgm:chMax val="5"/>
          <dgm:chPref val="5"/>
        </dgm:presLayoutVars>
      </dgm:prSet>
      <dgm:spPr/>
    </dgm:pt>
    <dgm:pt modelId="{8B1EEB3D-9170-4346-AD99-28056C1D5272}" type="pres">
      <dgm:prSet presAssocID="{94E8EEB8-8DBD-4E11-B430-C8467A17AD89}" presName="Accent1" presStyleLbl="node1" presStyleIdx="0" presStyleCnt="6"/>
      <dgm:spPr/>
    </dgm:pt>
    <dgm:pt modelId="{D9AD09BF-64E5-418F-8DB5-53D2DCAF4C29}" type="pres">
      <dgm:prSet presAssocID="{94E8EEB8-8DBD-4E11-B430-C8467A17AD89}" presName="Accent2" presStyleLbl="node1" presStyleIdx="1" presStyleCnt="6"/>
      <dgm:spPr/>
    </dgm:pt>
    <dgm:pt modelId="{36425838-D5AD-401F-97F2-D0A3844BB81F}" type="pres">
      <dgm:prSet presAssocID="{94E8EEB8-8DBD-4E11-B430-C8467A17AD89}" presName="Accent3" presStyleLbl="node1" presStyleIdx="2" presStyleCnt="6"/>
      <dgm:spPr/>
    </dgm:pt>
    <dgm:pt modelId="{7204C60A-56E8-4C2D-8A8F-079AD8CDF745}" type="pres">
      <dgm:prSet presAssocID="{94E8EEB8-8DBD-4E11-B430-C8467A17AD89}" presName="Accent4" presStyleLbl="node1" presStyleIdx="3" presStyleCnt="6"/>
      <dgm:spPr/>
    </dgm:pt>
    <dgm:pt modelId="{95D035AE-D93A-42CB-BB8E-A83BA8A7453D}" type="pres">
      <dgm:prSet presAssocID="{94E8EEB8-8DBD-4E11-B430-C8467A17AD89}" presName="Accent5" presStyleLbl="node1" presStyleIdx="4" presStyleCnt="6"/>
      <dgm:spPr/>
    </dgm:pt>
    <dgm:pt modelId="{FE57C47B-71C4-4210-8248-34BC7B76246D}" type="pres">
      <dgm:prSet presAssocID="{94E8EEB8-8DBD-4E11-B430-C8467A17AD89}" presName="Accent6" presStyleLbl="node1" presStyleIdx="5" presStyleCnt="6"/>
      <dgm:spPr/>
    </dgm:pt>
  </dgm:ptLst>
  <dgm:cxnLst>
    <dgm:cxn modelId="{4F07DF29-3AC3-418B-A665-DD7FDF37D4C2}" srcId="{0DB6B9C1-82B5-47E5-9335-018351E660A9}" destId="{65AA280C-6994-4038-B1D2-E62741902243}" srcOrd="1" destOrd="0" parTransId="{1DA7C8EE-F3EC-42A0-A598-C03A9BB786AB}" sibTransId="{8E1261E1-DF2B-4696-834E-FBDAD6E7A0E3}"/>
    <dgm:cxn modelId="{18BBC83D-7314-4130-8698-7C856DA141AE}" srcId="{0DB6B9C1-82B5-47E5-9335-018351E660A9}" destId="{94E8EEB8-8DBD-4E11-B430-C8467A17AD89}" srcOrd="0" destOrd="0" parTransId="{F86BA9AB-690E-4F41-87A2-F79FCD573BBA}" sibTransId="{9EE6F59F-393E-41B0-AA06-A386DD52C83B}"/>
    <dgm:cxn modelId="{44519F93-EC55-49A9-B562-E5F58CF43280}" srcId="{0DB6B9C1-82B5-47E5-9335-018351E660A9}" destId="{B882814F-7F52-4E6C-847A-A9A250BFEEFC}" srcOrd="3" destOrd="0" parTransId="{16C634B5-8F86-418E-AE86-CB96268E57BD}" sibTransId="{D79653E0-6345-4776-9B29-6309DEF0575F}"/>
    <dgm:cxn modelId="{F79E1896-9913-41AA-AFBB-7878D826CC31}" type="presOf" srcId="{94E8EEB8-8DBD-4E11-B430-C8467A17AD89}" destId="{F2630789-B1E1-4B65-B526-2FCDC864EAF2}" srcOrd="0" destOrd="0" presId="urn:microsoft.com/office/officeart/2009/3/layout/CircleRelationship"/>
    <dgm:cxn modelId="{3A17E7DF-553A-4497-AC32-695DEB3311B8}" type="presOf" srcId="{0DB6B9C1-82B5-47E5-9335-018351E660A9}" destId="{EAC69A10-9ADB-4A06-A3A0-1D93D17D8351}" srcOrd="0" destOrd="0" presId="urn:microsoft.com/office/officeart/2009/3/layout/CircleRelationship"/>
    <dgm:cxn modelId="{09D7A8F2-B240-4C2C-B1DF-B7DC9295C838}" srcId="{0DB6B9C1-82B5-47E5-9335-018351E660A9}" destId="{8C9C7013-2107-43AB-B0D1-4D8AFA93F076}" srcOrd="2" destOrd="0" parTransId="{5E2A28C2-102C-43FB-A15F-696678035493}" sibTransId="{018B82A2-8006-4106-9876-9DBFC839E070}"/>
    <dgm:cxn modelId="{CA8724D7-42F8-4DA7-9AE9-140601807D35}" type="presParOf" srcId="{EAC69A10-9ADB-4A06-A3A0-1D93D17D8351}" destId="{F2630789-B1E1-4B65-B526-2FCDC864EAF2}" srcOrd="0" destOrd="0" presId="urn:microsoft.com/office/officeart/2009/3/layout/CircleRelationship"/>
    <dgm:cxn modelId="{507ACF34-5EE1-49A2-A11D-E81FA2F58F72}" type="presParOf" srcId="{EAC69A10-9ADB-4A06-A3A0-1D93D17D8351}" destId="{8B1EEB3D-9170-4346-AD99-28056C1D5272}" srcOrd="1" destOrd="0" presId="urn:microsoft.com/office/officeart/2009/3/layout/CircleRelationship"/>
    <dgm:cxn modelId="{3E112817-A7AD-427E-9F13-75D0F37BB725}" type="presParOf" srcId="{EAC69A10-9ADB-4A06-A3A0-1D93D17D8351}" destId="{D9AD09BF-64E5-418F-8DB5-53D2DCAF4C29}" srcOrd="2" destOrd="0" presId="urn:microsoft.com/office/officeart/2009/3/layout/CircleRelationship"/>
    <dgm:cxn modelId="{DB1CBAB2-F64B-40F1-9E74-548DCA37A135}" type="presParOf" srcId="{EAC69A10-9ADB-4A06-A3A0-1D93D17D8351}" destId="{36425838-D5AD-401F-97F2-D0A3844BB81F}" srcOrd="3" destOrd="0" presId="urn:microsoft.com/office/officeart/2009/3/layout/CircleRelationship"/>
    <dgm:cxn modelId="{E439F867-6B07-42F9-9B69-D25E291C3BDB}" type="presParOf" srcId="{EAC69A10-9ADB-4A06-A3A0-1D93D17D8351}" destId="{7204C60A-56E8-4C2D-8A8F-079AD8CDF745}" srcOrd="4" destOrd="0" presId="urn:microsoft.com/office/officeart/2009/3/layout/CircleRelationship"/>
    <dgm:cxn modelId="{E2687E12-B173-4D83-A000-DFC6E27F6CF1}" type="presParOf" srcId="{EAC69A10-9ADB-4A06-A3A0-1D93D17D8351}" destId="{95D035AE-D93A-42CB-BB8E-A83BA8A7453D}" srcOrd="5" destOrd="0" presId="urn:microsoft.com/office/officeart/2009/3/layout/CircleRelationship"/>
    <dgm:cxn modelId="{F652E6D2-5CEC-410E-A111-C39DCB63035B}" type="presParOf" srcId="{EAC69A10-9ADB-4A06-A3A0-1D93D17D8351}" destId="{FE57C47B-71C4-4210-8248-34BC7B76246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B6B9C1-82B5-47E5-9335-018351E660A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EEB8-8DBD-4E11-B430-C8467A17AD89}">
      <dgm:prSet/>
      <dgm:spPr/>
      <dgm:t>
        <a:bodyPr/>
        <a:lstStyle/>
        <a:p>
          <a:pPr rtl="0"/>
          <a:r>
            <a:rPr lang="en-US" b="1" dirty="0">
              <a:latin typeface="Franklin Gothic Medium" panose="020B0603020102020204" pitchFamily="34" charset="0"/>
            </a:rPr>
            <a:t>Let’s talk</a:t>
          </a:r>
        </a:p>
      </dgm:t>
    </dgm:pt>
    <dgm:pt modelId="{F86BA9AB-690E-4F41-87A2-F79FCD573BBA}" type="parTrans" cxnId="{18BBC83D-7314-4130-8698-7C856DA141AE}">
      <dgm:prSet/>
      <dgm:spPr/>
      <dgm:t>
        <a:bodyPr/>
        <a:lstStyle/>
        <a:p>
          <a:endParaRPr lang="en-US"/>
        </a:p>
      </dgm:t>
    </dgm:pt>
    <dgm:pt modelId="{9EE6F59F-393E-41B0-AA06-A386DD52C83B}" type="sibTrans" cxnId="{18BBC83D-7314-4130-8698-7C856DA141AE}">
      <dgm:prSet/>
      <dgm:spPr/>
      <dgm:t>
        <a:bodyPr/>
        <a:lstStyle/>
        <a:p>
          <a:endParaRPr lang="en-US"/>
        </a:p>
      </dgm:t>
    </dgm:pt>
    <dgm:pt modelId="{65AA280C-6994-4038-B1D2-E62741902243}">
      <dgm:prSet/>
      <dgm:spPr/>
      <dgm:t>
        <a:bodyPr/>
        <a:lstStyle/>
        <a:p>
          <a:endParaRPr lang="en-US"/>
        </a:p>
      </dgm:t>
    </dgm:pt>
    <dgm:pt modelId="{1DA7C8EE-F3EC-42A0-A598-C03A9BB786AB}" type="parTrans" cxnId="{4F07DF29-3AC3-418B-A665-DD7FDF37D4C2}">
      <dgm:prSet/>
      <dgm:spPr/>
      <dgm:t>
        <a:bodyPr/>
        <a:lstStyle/>
        <a:p>
          <a:endParaRPr lang="en-US"/>
        </a:p>
      </dgm:t>
    </dgm:pt>
    <dgm:pt modelId="{8E1261E1-DF2B-4696-834E-FBDAD6E7A0E3}" type="sibTrans" cxnId="{4F07DF29-3AC3-418B-A665-DD7FDF37D4C2}">
      <dgm:prSet/>
      <dgm:spPr/>
      <dgm:t>
        <a:bodyPr/>
        <a:lstStyle/>
        <a:p>
          <a:endParaRPr lang="en-US"/>
        </a:p>
      </dgm:t>
    </dgm:pt>
    <dgm:pt modelId="{8C9C7013-2107-43AB-B0D1-4D8AFA93F076}">
      <dgm:prSet/>
      <dgm:spPr/>
      <dgm:t>
        <a:bodyPr/>
        <a:lstStyle/>
        <a:p>
          <a:endParaRPr lang="en-US"/>
        </a:p>
      </dgm:t>
    </dgm:pt>
    <dgm:pt modelId="{5E2A28C2-102C-43FB-A15F-696678035493}" type="parTrans" cxnId="{09D7A8F2-B240-4C2C-B1DF-B7DC9295C838}">
      <dgm:prSet/>
      <dgm:spPr/>
      <dgm:t>
        <a:bodyPr/>
        <a:lstStyle/>
        <a:p>
          <a:endParaRPr lang="en-US"/>
        </a:p>
      </dgm:t>
    </dgm:pt>
    <dgm:pt modelId="{018B82A2-8006-4106-9876-9DBFC839E070}" type="sibTrans" cxnId="{09D7A8F2-B240-4C2C-B1DF-B7DC9295C838}">
      <dgm:prSet/>
      <dgm:spPr/>
      <dgm:t>
        <a:bodyPr/>
        <a:lstStyle/>
        <a:p>
          <a:endParaRPr lang="en-US"/>
        </a:p>
      </dgm:t>
    </dgm:pt>
    <dgm:pt modelId="{B882814F-7F52-4E6C-847A-A9A250BFEEFC}">
      <dgm:prSet/>
      <dgm:spPr/>
      <dgm:t>
        <a:bodyPr/>
        <a:lstStyle/>
        <a:p>
          <a:endParaRPr lang="en-US"/>
        </a:p>
      </dgm:t>
    </dgm:pt>
    <dgm:pt modelId="{16C634B5-8F86-418E-AE86-CB96268E57BD}" type="parTrans" cxnId="{44519F93-EC55-49A9-B562-E5F58CF43280}">
      <dgm:prSet/>
      <dgm:spPr/>
      <dgm:t>
        <a:bodyPr/>
        <a:lstStyle/>
        <a:p>
          <a:endParaRPr lang="en-US"/>
        </a:p>
      </dgm:t>
    </dgm:pt>
    <dgm:pt modelId="{D79653E0-6345-4776-9B29-6309DEF0575F}" type="sibTrans" cxnId="{44519F93-EC55-49A9-B562-E5F58CF43280}">
      <dgm:prSet/>
      <dgm:spPr/>
      <dgm:t>
        <a:bodyPr/>
        <a:lstStyle/>
        <a:p>
          <a:endParaRPr lang="en-US"/>
        </a:p>
      </dgm:t>
    </dgm:pt>
    <dgm:pt modelId="{EAC69A10-9ADB-4A06-A3A0-1D93D17D8351}" type="pres">
      <dgm:prSet presAssocID="{0DB6B9C1-82B5-47E5-9335-018351E660A9}" presName="Name0" presStyleCnt="0">
        <dgm:presLayoutVars>
          <dgm:chMax val="1"/>
          <dgm:chPref val="1"/>
        </dgm:presLayoutVars>
      </dgm:prSet>
      <dgm:spPr/>
    </dgm:pt>
    <dgm:pt modelId="{F2630789-B1E1-4B65-B526-2FCDC864EAF2}" type="pres">
      <dgm:prSet presAssocID="{94E8EEB8-8DBD-4E11-B430-C8467A17AD89}" presName="Parent" presStyleLbl="node0" presStyleIdx="0" presStyleCnt="1" custLinFactNeighborX="9538" custLinFactNeighborY="-1743">
        <dgm:presLayoutVars>
          <dgm:chMax val="5"/>
          <dgm:chPref val="5"/>
        </dgm:presLayoutVars>
      </dgm:prSet>
      <dgm:spPr/>
    </dgm:pt>
    <dgm:pt modelId="{8B1EEB3D-9170-4346-AD99-28056C1D5272}" type="pres">
      <dgm:prSet presAssocID="{94E8EEB8-8DBD-4E11-B430-C8467A17AD89}" presName="Accent1" presStyleLbl="node1" presStyleIdx="0" presStyleCnt="6"/>
      <dgm:spPr/>
    </dgm:pt>
    <dgm:pt modelId="{D9AD09BF-64E5-418F-8DB5-53D2DCAF4C29}" type="pres">
      <dgm:prSet presAssocID="{94E8EEB8-8DBD-4E11-B430-C8467A17AD89}" presName="Accent2" presStyleLbl="node1" presStyleIdx="1" presStyleCnt="6"/>
      <dgm:spPr/>
    </dgm:pt>
    <dgm:pt modelId="{36425838-D5AD-401F-97F2-D0A3844BB81F}" type="pres">
      <dgm:prSet presAssocID="{94E8EEB8-8DBD-4E11-B430-C8467A17AD89}" presName="Accent3" presStyleLbl="node1" presStyleIdx="2" presStyleCnt="6"/>
      <dgm:spPr/>
    </dgm:pt>
    <dgm:pt modelId="{7204C60A-56E8-4C2D-8A8F-079AD8CDF745}" type="pres">
      <dgm:prSet presAssocID="{94E8EEB8-8DBD-4E11-B430-C8467A17AD89}" presName="Accent4" presStyleLbl="node1" presStyleIdx="3" presStyleCnt="6"/>
      <dgm:spPr/>
    </dgm:pt>
    <dgm:pt modelId="{95D035AE-D93A-42CB-BB8E-A83BA8A7453D}" type="pres">
      <dgm:prSet presAssocID="{94E8EEB8-8DBD-4E11-B430-C8467A17AD89}" presName="Accent5" presStyleLbl="node1" presStyleIdx="4" presStyleCnt="6"/>
      <dgm:spPr/>
    </dgm:pt>
    <dgm:pt modelId="{FE57C47B-71C4-4210-8248-34BC7B76246D}" type="pres">
      <dgm:prSet presAssocID="{94E8EEB8-8DBD-4E11-B430-C8467A17AD89}" presName="Accent6" presStyleLbl="node1" presStyleIdx="5" presStyleCnt="6"/>
      <dgm:spPr/>
    </dgm:pt>
  </dgm:ptLst>
  <dgm:cxnLst>
    <dgm:cxn modelId="{4F07DF29-3AC3-418B-A665-DD7FDF37D4C2}" srcId="{0DB6B9C1-82B5-47E5-9335-018351E660A9}" destId="{65AA280C-6994-4038-B1D2-E62741902243}" srcOrd="1" destOrd="0" parTransId="{1DA7C8EE-F3EC-42A0-A598-C03A9BB786AB}" sibTransId="{8E1261E1-DF2B-4696-834E-FBDAD6E7A0E3}"/>
    <dgm:cxn modelId="{18BBC83D-7314-4130-8698-7C856DA141AE}" srcId="{0DB6B9C1-82B5-47E5-9335-018351E660A9}" destId="{94E8EEB8-8DBD-4E11-B430-C8467A17AD89}" srcOrd="0" destOrd="0" parTransId="{F86BA9AB-690E-4F41-87A2-F79FCD573BBA}" sibTransId="{9EE6F59F-393E-41B0-AA06-A386DD52C83B}"/>
    <dgm:cxn modelId="{44519F93-EC55-49A9-B562-E5F58CF43280}" srcId="{0DB6B9C1-82B5-47E5-9335-018351E660A9}" destId="{B882814F-7F52-4E6C-847A-A9A250BFEEFC}" srcOrd="3" destOrd="0" parTransId="{16C634B5-8F86-418E-AE86-CB96268E57BD}" sibTransId="{D79653E0-6345-4776-9B29-6309DEF0575F}"/>
    <dgm:cxn modelId="{F79E1896-9913-41AA-AFBB-7878D826CC31}" type="presOf" srcId="{94E8EEB8-8DBD-4E11-B430-C8467A17AD89}" destId="{F2630789-B1E1-4B65-B526-2FCDC864EAF2}" srcOrd="0" destOrd="0" presId="urn:microsoft.com/office/officeart/2009/3/layout/CircleRelationship"/>
    <dgm:cxn modelId="{3A17E7DF-553A-4497-AC32-695DEB3311B8}" type="presOf" srcId="{0DB6B9C1-82B5-47E5-9335-018351E660A9}" destId="{EAC69A10-9ADB-4A06-A3A0-1D93D17D8351}" srcOrd="0" destOrd="0" presId="urn:microsoft.com/office/officeart/2009/3/layout/CircleRelationship"/>
    <dgm:cxn modelId="{09D7A8F2-B240-4C2C-B1DF-B7DC9295C838}" srcId="{0DB6B9C1-82B5-47E5-9335-018351E660A9}" destId="{8C9C7013-2107-43AB-B0D1-4D8AFA93F076}" srcOrd="2" destOrd="0" parTransId="{5E2A28C2-102C-43FB-A15F-696678035493}" sibTransId="{018B82A2-8006-4106-9876-9DBFC839E070}"/>
    <dgm:cxn modelId="{CA8724D7-42F8-4DA7-9AE9-140601807D35}" type="presParOf" srcId="{EAC69A10-9ADB-4A06-A3A0-1D93D17D8351}" destId="{F2630789-B1E1-4B65-B526-2FCDC864EAF2}" srcOrd="0" destOrd="0" presId="urn:microsoft.com/office/officeart/2009/3/layout/CircleRelationship"/>
    <dgm:cxn modelId="{507ACF34-5EE1-49A2-A11D-E81FA2F58F72}" type="presParOf" srcId="{EAC69A10-9ADB-4A06-A3A0-1D93D17D8351}" destId="{8B1EEB3D-9170-4346-AD99-28056C1D5272}" srcOrd="1" destOrd="0" presId="urn:microsoft.com/office/officeart/2009/3/layout/CircleRelationship"/>
    <dgm:cxn modelId="{3E112817-A7AD-427E-9F13-75D0F37BB725}" type="presParOf" srcId="{EAC69A10-9ADB-4A06-A3A0-1D93D17D8351}" destId="{D9AD09BF-64E5-418F-8DB5-53D2DCAF4C29}" srcOrd="2" destOrd="0" presId="urn:microsoft.com/office/officeart/2009/3/layout/CircleRelationship"/>
    <dgm:cxn modelId="{DB1CBAB2-F64B-40F1-9E74-548DCA37A135}" type="presParOf" srcId="{EAC69A10-9ADB-4A06-A3A0-1D93D17D8351}" destId="{36425838-D5AD-401F-97F2-D0A3844BB81F}" srcOrd="3" destOrd="0" presId="urn:microsoft.com/office/officeart/2009/3/layout/CircleRelationship"/>
    <dgm:cxn modelId="{E439F867-6B07-42F9-9B69-D25E291C3BDB}" type="presParOf" srcId="{EAC69A10-9ADB-4A06-A3A0-1D93D17D8351}" destId="{7204C60A-56E8-4C2D-8A8F-079AD8CDF745}" srcOrd="4" destOrd="0" presId="urn:microsoft.com/office/officeart/2009/3/layout/CircleRelationship"/>
    <dgm:cxn modelId="{E2687E12-B173-4D83-A000-DFC6E27F6CF1}" type="presParOf" srcId="{EAC69A10-9ADB-4A06-A3A0-1D93D17D8351}" destId="{95D035AE-D93A-42CB-BB8E-A83BA8A7453D}" srcOrd="5" destOrd="0" presId="urn:microsoft.com/office/officeart/2009/3/layout/CircleRelationship"/>
    <dgm:cxn modelId="{F652E6D2-5CEC-410E-A111-C39DCB63035B}" type="presParOf" srcId="{EAC69A10-9ADB-4A06-A3A0-1D93D17D8351}" destId="{FE57C47B-71C4-4210-8248-34BC7B76246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B79251-551C-4E81-8BD3-4898A3F5274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5A395E-4E2B-4396-9C59-FF61675A27FE}">
      <dgm:prSet custT="1"/>
      <dgm:spPr/>
      <dgm:t>
        <a:bodyPr/>
        <a:lstStyle/>
        <a:p>
          <a:pPr rtl="0"/>
          <a:r>
            <a:rPr lang="en-US" sz="2800" dirty="0">
              <a:latin typeface="Franklin Gothic Medium Cond" panose="020B0606030402020204" pitchFamily="34" charset="0"/>
            </a:rPr>
            <a:t>You will take the test in the </a:t>
          </a:r>
          <a:br>
            <a:rPr lang="en-US" sz="2800" dirty="0">
              <a:latin typeface="Franklin Gothic Medium Cond" panose="020B0606030402020204" pitchFamily="34" charset="0"/>
            </a:rPr>
          </a:br>
          <a:r>
            <a: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Secure Browser</a:t>
          </a:r>
          <a:r>
            <a:rPr lang="en-US" sz="28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.</a:t>
          </a:r>
        </a:p>
      </dgm:t>
    </dgm:pt>
    <dgm:pt modelId="{E00BBF6A-888F-4F2B-A4E8-5375D5B61A9E}" type="parTrans" cxnId="{B477162A-258D-4F76-8A34-96EA4E15B50A}">
      <dgm:prSet/>
      <dgm:spPr/>
      <dgm:t>
        <a:bodyPr/>
        <a:lstStyle/>
        <a:p>
          <a:endParaRPr lang="en-US"/>
        </a:p>
      </dgm:t>
    </dgm:pt>
    <dgm:pt modelId="{942E0E89-B738-4864-9562-7B761CCD14EA}" type="sibTrans" cxnId="{B477162A-258D-4F76-8A34-96EA4E15B50A}">
      <dgm:prSet/>
      <dgm:spPr/>
      <dgm:t>
        <a:bodyPr/>
        <a:lstStyle/>
        <a:p>
          <a:endParaRPr lang="en-US"/>
        </a:p>
      </dgm:t>
    </dgm:pt>
    <dgm:pt modelId="{75970E39-CA96-4DBA-A65B-7D0C0494562E}" type="pres">
      <dgm:prSet presAssocID="{BDB79251-551C-4E81-8BD3-4898A3F5274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6132DC8-23DD-4F82-B5B6-191F9D427C11}" type="pres">
      <dgm:prSet presAssocID="{BE5A395E-4E2B-4396-9C59-FF61675A27FE}" presName="gear1" presStyleLbl="node1" presStyleIdx="0" presStyleCnt="1" custScaleX="175170" custScaleY="171180" custLinFactNeighborX="-4735" custLinFactNeighborY="-2361">
        <dgm:presLayoutVars>
          <dgm:chMax val="1"/>
          <dgm:bulletEnabled val="1"/>
        </dgm:presLayoutVars>
      </dgm:prSet>
      <dgm:spPr/>
    </dgm:pt>
    <dgm:pt modelId="{CE94972D-8485-4DEE-B511-66D9F531B6F2}" type="pres">
      <dgm:prSet presAssocID="{BE5A395E-4E2B-4396-9C59-FF61675A27FE}" presName="gear1srcNode" presStyleLbl="node1" presStyleIdx="0" presStyleCnt="1"/>
      <dgm:spPr/>
    </dgm:pt>
    <dgm:pt modelId="{1F3283B5-A5D4-4EE9-A2D9-FA6CBC20B3F1}" type="pres">
      <dgm:prSet presAssocID="{BE5A395E-4E2B-4396-9C59-FF61675A27FE}" presName="gear1dstNode" presStyleLbl="node1" presStyleIdx="0" presStyleCnt="1"/>
      <dgm:spPr/>
    </dgm:pt>
    <dgm:pt modelId="{54E6FA6B-43CC-4C02-9E18-227FF919BB6C}" type="pres">
      <dgm:prSet presAssocID="{942E0E89-B738-4864-9562-7B761CCD14EA}" presName="connector1" presStyleLbl="sibTrans2D1" presStyleIdx="0" presStyleCnt="1" custLinFactNeighborX="54526" custLinFactNeighborY="13832"/>
      <dgm:spPr/>
    </dgm:pt>
  </dgm:ptLst>
  <dgm:cxnLst>
    <dgm:cxn modelId="{A1A9D925-8AFF-46B6-A5EC-7BBCECCA0D11}" type="presOf" srcId="{942E0E89-B738-4864-9562-7B761CCD14EA}" destId="{54E6FA6B-43CC-4C02-9E18-227FF919BB6C}" srcOrd="0" destOrd="0" presId="urn:microsoft.com/office/officeart/2005/8/layout/gear1"/>
    <dgm:cxn modelId="{B477162A-258D-4F76-8A34-96EA4E15B50A}" srcId="{BDB79251-551C-4E81-8BD3-4898A3F52746}" destId="{BE5A395E-4E2B-4396-9C59-FF61675A27FE}" srcOrd="0" destOrd="0" parTransId="{E00BBF6A-888F-4F2B-A4E8-5375D5B61A9E}" sibTransId="{942E0E89-B738-4864-9562-7B761CCD14EA}"/>
    <dgm:cxn modelId="{8F31E241-8629-4E41-91FE-074AB9D959E1}" type="presOf" srcId="{BE5A395E-4E2B-4396-9C59-FF61675A27FE}" destId="{1F3283B5-A5D4-4EE9-A2D9-FA6CBC20B3F1}" srcOrd="2" destOrd="0" presId="urn:microsoft.com/office/officeart/2005/8/layout/gear1"/>
    <dgm:cxn modelId="{9A73AF77-E395-4BA4-AEF7-0503ADF727D9}" type="presOf" srcId="{BE5A395E-4E2B-4396-9C59-FF61675A27FE}" destId="{CE94972D-8485-4DEE-B511-66D9F531B6F2}" srcOrd="1" destOrd="0" presId="urn:microsoft.com/office/officeart/2005/8/layout/gear1"/>
    <dgm:cxn modelId="{2183B47F-9B8D-4B3E-A626-2C705DC92238}" type="presOf" srcId="{BDB79251-551C-4E81-8BD3-4898A3F52746}" destId="{75970E39-CA96-4DBA-A65B-7D0C0494562E}" srcOrd="0" destOrd="0" presId="urn:microsoft.com/office/officeart/2005/8/layout/gear1"/>
    <dgm:cxn modelId="{B739FC8A-3594-47DD-8BC2-879602A67951}" type="presOf" srcId="{BE5A395E-4E2B-4396-9C59-FF61675A27FE}" destId="{56132DC8-23DD-4F82-B5B6-191F9D427C11}" srcOrd="0" destOrd="0" presId="urn:microsoft.com/office/officeart/2005/8/layout/gear1"/>
    <dgm:cxn modelId="{D2B154C3-2F3E-49B5-A46F-0E9504EB9CF0}" type="presParOf" srcId="{75970E39-CA96-4DBA-A65B-7D0C0494562E}" destId="{56132DC8-23DD-4F82-B5B6-191F9D427C11}" srcOrd="0" destOrd="0" presId="urn:microsoft.com/office/officeart/2005/8/layout/gear1"/>
    <dgm:cxn modelId="{E50CD885-73D7-472A-BC45-D656B702B1BF}" type="presParOf" srcId="{75970E39-CA96-4DBA-A65B-7D0C0494562E}" destId="{CE94972D-8485-4DEE-B511-66D9F531B6F2}" srcOrd="1" destOrd="0" presId="urn:microsoft.com/office/officeart/2005/8/layout/gear1"/>
    <dgm:cxn modelId="{26C86A76-DE71-489E-A693-740EA8DE9238}" type="presParOf" srcId="{75970E39-CA96-4DBA-A65B-7D0C0494562E}" destId="{1F3283B5-A5D4-4EE9-A2D9-FA6CBC20B3F1}" srcOrd="2" destOrd="0" presId="urn:microsoft.com/office/officeart/2005/8/layout/gear1"/>
    <dgm:cxn modelId="{4D0E5D67-D3C8-4C43-BB3A-36AFE78EA229}" type="presParOf" srcId="{75970E39-CA96-4DBA-A65B-7D0C0494562E}" destId="{54E6FA6B-43CC-4C02-9E18-227FF919BB6C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3B70DE-246B-4311-99BF-D633B14442C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231633-97BC-4F01-B2FC-35701B884DE8}">
      <dgm:prSet/>
      <dgm:spPr/>
      <dgm:t>
        <a:bodyPr/>
        <a:lstStyle/>
        <a:p>
          <a:pPr rtl="0"/>
          <a:r>
            <a:rPr lang="en-US" dirty="0">
              <a:latin typeface="Franklin Gothic Medium Cond" panose="020B0606030402020204" pitchFamily="34" charset="0"/>
            </a:rPr>
            <a:t>Manage your time carefully so that you have time to…</a:t>
          </a:r>
          <a:endParaRPr lang="en-US" dirty="0"/>
        </a:p>
      </dgm:t>
    </dgm:pt>
    <dgm:pt modelId="{8F16E0E1-FBF6-4A98-95D9-C7B8756C0174}" type="parTrans" cxnId="{3A34BACD-72A1-421F-B172-822F3FB510B8}">
      <dgm:prSet/>
      <dgm:spPr/>
      <dgm:t>
        <a:bodyPr/>
        <a:lstStyle/>
        <a:p>
          <a:endParaRPr lang="en-US"/>
        </a:p>
      </dgm:t>
    </dgm:pt>
    <dgm:pt modelId="{44D887CC-0BF8-445C-8241-6A92EDB7379B}" type="sibTrans" cxnId="{3A34BACD-72A1-421F-B172-822F3FB510B8}">
      <dgm:prSet/>
      <dgm:spPr/>
      <dgm:t>
        <a:bodyPr/>
        <a:lstStyle/>
        <a:p>
          <a:endParaRPr lang="en-US"/>
        </a:p>
      </dgm:t>
    </dgm:pt>
    <dgm:pt modelId="{B67CC06A-8F6A-464B-B301-A5B80D1D5E01}" type="pres">
      <dgm:prSet presAssocID="{CC3B70DE-246B-4311-99BF-D633B14442C3}" presName="Name0" presStyleCnt="0">
        <dgm:presLayoutVars>
          <dgm:chMax val="1"/>
          <dgm:chPref val="1"/>
        </dgm:presLayoutVars>
      </dgm:prSet>
      <dgm:spPr/>
    </dgm:pt>
    <dgm:pt modelId="{62CD7BEF-BE5E-4E71-BC48-DFC8CF3D82AE}" type="pres">
      <dgm:prSet presAssocID="{83231633-97BC-4F01-B2FC-35701B884DE8}" presName="Parent" presStyleLbl="node0" presStyleIdx="0" presStyleCnt="1">
        <dgm:presLayoutVars>
          <dgm:chMax val="5"/>
          <dgm:chPref val="5"/>
        </dgm:presLayoutVars>
      </dgm:prSet>
      <dgm:spPr/>
    </dgm:pt>
    <dgm:pt modelId="{4F377E1C-E0BE-4163-8E21-DC3C94BA1B5A}" type="pres">
      <dgm:prSet presAssocID="{83231633-97BC-4F01-B2FC-35701B884DE8}" presName="Accent1" presStyleLbl="node1" presStyleIdx="0" presStyleCnt="6"/>
      <dgm:spPr/>
    </dgm:pt>
    <dgm:pt modelId="{B32FEBDB-608A-4C6F-9538-E64115E64EF2}" type="pres">
      <dgm:prSet presAssocID="{83231633-97BC-4F01-B2FC-35701B884DE8}" presName="Accent2" presStyleLbl="node1" presStyleIdx="1" presStyleCnt="6"/>
      <dgm:spPr/>
    </dgm:pt>
    <dgm:pt modelId="{0B291FE7-9190-41AC-9202-F7D7B186D85A}" type="pres">
      <dgm:prSet presAssocID="{83231633-97BC-4F01-B2FC-35701B884DE8}" presName="Accent3" presStyleLbl="node1" presStyleIdx="2" presStyleCnt="6" custLinFactX="200000" custLinFactY="-35212" custLinFactNeighborX="240885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CC24B5-4919-495A-BF48-D3652A267D48}" type="pres">
      <dgm:prSet presAssocID="{83231633-97BC-4F01-B2FC-35701B884DE8}" presName="Accent4" presStyleLbl="node1" presStyleIdx="3" presStyleCnt="6"/>
      <dgm:spPr>
        <a:solidFill>
          <a:srgbClr val="85A2FF"/>
        </a:solidFill>
      </dgm:spPr>
    </dgm:pt>
    <dgm:pt modelId="{C735DD85-72A4-4D5E-84CD-BDFE4D6E0A5A}" type="pres">
      <dgm:prSet presAssocID="{83231633-97BC-4F01-B2FC-35701B884DE8}" presName="Accent5" presStyleLbl="node1" presStyleIdx="4" presStyleCnt="6"/>
      <dgm:spPr/>
    </dgm:pt>
    <dgm:pt modelId="{421ED682-86E0-42D8-8002-36AD24568D6F}" type="pres">
      <dgm:prSet presAssocID="{83231633-97BC-4F01-B2FC-35701B884DE8}" presName="Accent6" presStyleLbl="node1" presStyleIdx="5" presStyleCnt="6"/>
      <dgm:spPr>
        <a:solidFill>
          <a:srgbClr val="C6E7FE"/>
        </a:solidFill>
      </dgm:spPr>
    </dgm:pt>
  </dgm:ptLst>
  <dgm:cxnLst>
    <dgm:cxn modelId="{CB0B5832-7D47-4E8B-A4FE-0D31D1E97AD4}" type="presOf" srcId="{83231633-97BC-4F01-B2FC-35701B884DE8}" destId="{62CD7BEF-BE5E-4E71-BC48-DFC8CF3D82AE}" srcOrd="0" destOrd="0" presId="urn:microsoft.com/office/officeart/2009/3/layout/CircleRelationship"/>
    <dgm:cxn modelId="{923068CB-42C3-4074-ABFF-06CF650FFC3E}" type="presOf" srcId="{CC3B70DE-246B-4311-99BF-D633B14442C3}" destId="{B67CC06A-8F6A-464B-B301-A5B80D1D5E01}" srcOrd="0" destOrd="0" presId="urn:microsoft.com/office/officeart/2009/3/layout/CircleRelationship"/>
    <dgm:cxn modelId="{3A34BACD-72A1-421F-B172-822F3FB510B8}" srcId="{CC3B70DE-246B-4311-99BF-D633B14442C3}" destId="{83231633-97BC-4F01-B2FC-35701B884DE8}" srcOrd="0" destOrd="0" parTransId="{8F16E0E1-FBF6-4A98-95D9-C7B8756C0174}" sibTransId="{44D887CC-0BF8-445C-8241-6A92EDB7379B}"/>
    <dgm:cxn modelId="{EABD327F-F8BF-4DC2-ADB8-BEF9E3C0D482}" type="presParOf" srcId="{B67CC06A-8F6A-464B-B301-A5B80D1D5E01}" destId="{62CD7BEF-BE5E-4E71-BC48-DFC8CF3D82AE}" srcOrd="0" destOrd="0" presId="urn:microsoft.com/office/officeart/2009/3/layout/CircleRelationship"/>
    <dgm:cxn modelId="{7BAA91EA-20D2-4D2F-9B05-356249508EE9}" type="presParOf" srcId="{B67CC06A-8F6A-464B-B301-A5B80D1D5E01}" destId="{4F377E1C-E0BE-4163-8E21-DC3C94BA1B5A}" srcOrd="1" destOrd="0" presId="urn:microsoft.com/office/officeart/2009/3/layout/CircleRelationship"/>
    <dgm:cxn modelId="{E7C7A203-80EC-4C26-9C84-3EC0433A2D4B}" type="presParOf" srcId="{B67CC06A-8F6A-464B-B301-A5B80D1D5E01}" destId="{B32FEBDB-608A-4C6F-9538-E64115E64EF2}" srcOrd="2" destOrd="0" presId="urn:microsoft.com/office/officeart/2009/3/layout/CircleRelationship"/>
    <dgm:cxn modelId="{306BD19C-F307-4A35-B8F8-3B32352C11AB}" type="presParOf" srcId="{B67CC06A-8F6A-464B-B301-A5B80D1D5E01}" destId="{0B291FE7-9190-41AC-9202-F7D7B186D85A}" srcOrd="3" destOrd="0" presId="urn:microsoft.com/office/officeart/2009/3/layout/CircleRelationship"/>
    <dgm:cxn modelId="{1D16DB71-2330-4BDB-ABEC-04F9A104361F}" type="presParOf" srcId="{B67CC06A-8F6A-464B-B301-A5B80D1D5E01}" destId="{C2CC24B5-4919-495A-BF48-D3652A267D48}" srcOrd="4" destOrd="0" presId="urn:microsoft.com/office/officeart/2009/3/layout/CircleRelationship"/>
    <dgm:cxn modelId="{8FE435D4-F064-47CC-B1BF-D29B9A5D83CF}" type="presParOf" srcId="{B67CC06A-8F6A-464B-B301-A5B80D1D5E01}" destId="{C735DD85-72A4-4D5E-84CD-BDFE4D6E0A5A}" srcOrd="5" destOrd="0" presId="urn:microsoft.com/office/officeart/2009/3/layout/CircleRelationship"/>
    <dgm:cxn modelId="{E71F98B9-1B41-4A9D-BB8E-0B4EFB8F9361}" type="presParOf" srcId="{B67CC06A-8F6A-464B-B301-A5B80D1D5E01}" destId="{421ED682-86E0-42D8-8002-36AD24568D6F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B6B9C1-82B5-47E5-9335-018351E660A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EEB8-8DBD-4E11-B430-C8467A17AD89}">
      <dgm:prSet/>
      <dgm:spPr/>
      <dgm:t>
        <a:bodyPr/>
        <a:lstStyle/>
        <a:p>
          <a:pPr rtl="0"/>
          <a:r>
            <a:rPr lang="en-US" b="1" dirty="0">
              <a:latin typeface="Franklin Gothic Medium" panose="020B0603020102020204" pitchFamily="34" charset="0"/>
            </a:rPr>
            <a:t>Let’s talk</a:t>
          </a:r>
        </a:p>
      </dgm:t>
    </dgm:pt>
    <dgm:pt modelId="{F86BA9AB-690E-4F41-87A2-F79FCD573BBA}" type="parTrans" cxnId="{18BBC83D-7314-4130-8698-7C856DA141AE}">
      <dgm:prSet/>
      <dgm:spPr/>
      <dgm:t>
        <a:bodyPr/>
        <a:lstStyle/>
        <a:p>
          <a:endParaRPr lang="en-US"/>
        </a:p>
      </dgm:t>
    </dgm:pt>
    <dgm:pt modelId="{9EE6F59F-393E-41B0-AA06-A386DD52C83B}" type="sibTrans" cxnId="{18BBC83D-7314-4130-8698-7C856DA141AE}">
      <dgm:prSet/>
      <dgm:spPr/>
      <dgm:t>
        <a:bodyPr/>
        <a:lstStyle/>
        <a:p>
          <a:endParaRPr lang="en-US"/>
        </a:p>
      </dgm:t>
    </dgm:pt>
    <dgm:pt modelId="{65AA280C-6994-4038-B1D2-E62741902243}">
      <dgm:prSet/>
      <dgm:spPr/>
      <dgm:t>
        <a:bodyPr/>
        <a:lstStyle/>
        <a:p>
          <a:endParaRPr lang="en-US"/>
        </a:p>
      </dgm:t>
    </dgm:pt>
    <dgm:pt modelId="{1DA7C8EE-F3EC-42A0-A598-C03A9BB786AB}" type="parTrans" cxnId="{4F07DF29-3AC3-418B-A665-DD7FDF37D4C2}">
      <dgm:prSet/>
      <dgm:spPr/>
      <dgm:t>
        <a:bodyPr/>
        <a:lstStyle/>
        <a:p>
          <a:endParaRPr lang="en-US"/>
        </a:p>
      </dgm:t>
    </dgm:pt>
    <dgm:pt modelId="{8E1261E1-DF2B-4696-834E-FBDAD6E7A0E3}" type="sibTrans" cxnId="{4F07DF29-3AC3-418B-A665-DD7FDF37D4C2}">
      <dgm:prSet/>
      <dgm:spPr/>
      <dgm:t>
        <a:bodyPr/>
        <a:lstStyle/>
        <a:p>
          <a:endParaRPr lang="en-US"/>
        </a:p>
      </dgm:t>
    </dgm:pt>
    <dgm:pt modelId="{8C9C7013-2107-43AB-B0D1-4D8AFA93F076}">
      <dgm:prSet/>
      <dgm:spPr/>
      <dgm:t>
        <a:bodyPr/>
        <a:lstStyle/>
        <a:p>
          <a:endParaRPr lang="en-US"/>
        </a:p>
      </dgm:t>
    </dgm:pt>
    <dgm:pt modelId="{5E2A28C2-102C-43FB-A15F-696678035493}" type="parTrans" cxnId="{09D7A8F2-B240-4C2C-B1DF-B7DC9295C838}">
      <dgm:prSet/>
      <dgm:spPr/>
      <dgm:t>
        <a:bodyPr/>
        <a:lstStyle/>
        <a:p>
          <a:endParaRPr lang="en-US"/>
        </a:p>
      </dgm:t>
    </dgm:pt>
    <dgm:pt modelId="{018B82A2-8006-4106-9876-9DBFC839E070}" type="sibTrans" cxnId="{09D7A8F2-B240-4C2C-B1DF-B7DC9295C838}">
      <dgm:prSet/>
      <dgm:spPr/>
      <dgm:t>
        <a:bodyPr/>
        <a:lstStyle/>
        <a:p>
          <a:endParaRPr lang="en-US"/>
        </a:p>
      </dgm:t>
    </dgm:pt>
    <dgm:pt modelId="{B882814F-7F52-4E6C-847A-A9A250BFEEFC}">
      <dgm:prSet/>
      <dgm:spPr/>
      <dgm:t>
        <a:bodyPr/>
        <a:lstStyle/>
        <a:p>
          <a:endParaRPr lang="en-US"/>
        </a:p>
      </dgm:t>
    </dgm:pt>
    <dgm:pt modelId="{16C634B5-8F86-418E-AE86-CB96268E57BD}" type="parTrans" cxnId="{44519F93-EC55-49A9-B562-E5F58CF43280}">
      <dgm:prSet/>
      <dgm:spPr/>
      <dgm:t>
        <a:bodyPr/>
        <a:lstStyle/>
        <a:p>
          <a:endParaRPr lang="en-US"/>
        </a:p>
      </dgm:t>
    </dgm:pt>
    <dgm:pt modelId="{D79653E0-6345-4776-9B29-6309DEF0575F}" type="sibTrans" cxnId="{44519F93-EC55-49A9-B562-E5F58CF43280}">
      <dgm:prSet/>
      <dgm:spPr/>
      <dgm:t>
        <a:bodyPr/>
        <a:lstStyle/>
        <a:p>
          <a:endParaRPr lang="en-US"/>
        </a:p>
      </dgm:t>
    </dgm:pt>
    <dgm:pt modelId="{EAC69A10-9ADB-4A06-A3A0-1D93D17D8351}" type="pres">
      <dgm:prSet presAssocID="{0DB6B9C1-82B5-47E5-9335-018351E660A9}" presName="Name0" presStyleCnt="0">
        <dgm:presLayoutVars>
          <dgm:chMax val="1"/>
          <dgm:chPref val="1"/>
        </dgm:presLayoutVars>
      </dgm:prSet>
      <dgm:spPr/>
    </dgm:pt>
    <dgm:pt modelId="{F2630789-B1E1-4B65-B526-2FCDC864EAF2}" type="pres">
      <dgm:prSet presAssocID="{94E8EEB8-8DBD-4E11-B430-C8467A17AD89}" presName="Parent" presStyleLbl="node0" presStyleIdx="0" presStyleCnt="1" custLinFactNeighborX="9538" custLinFactNeighborY="-1743">
        <dgm:presLayoutVars>
          <dgm:chMax val="5"/>
          <dgm:chPref val="5"/>
        </dgm:presLayoutVars>
      </dgm:prSet>
      <dgm:spPr/>
    </dgm:pt>
    <dgm:pt modelId="{8B1EEB3D-9170-4346-AD99-28056C1D5272}" type="pres">
      <dgm:prSet presAssocID="{94E8EEB8-8DBD-4E11-B430-C8467A17AD89}" presName="Accent1" presStyleLbl="node1" presStyleIdx="0" presStyleCnt="6"/>
      <dgm:spPr/>
    </dgm:pt>
    <dgm:pt modelId="{D9AD09BF-64E5-418F-8DB5-53D2DCAF4C29}" type="pres">
      <dgm:prSet presAssocID="{94E8EEB8-8DBD-4E11-B430-C8467A17AD89}" presName="Accent2" presStyleLbl="node1" presStyleIdx="1" presStyleCnt="6"/>
      <dgm:spPr/>
    </dgm:pt>
    <dgm:pt modelId="{36425838-D5AD-401F-97F2-D0A3844BB81F}" type="pres">
      <dgm:prSet presAssocID="{94E8EEB8-8DBD-4E11-B430-C8467A17AD89}" presName="Accent3" presStyleLbl="node1" presStyleIdx="2" presStyleCnt="6"/>
      <dgm:spPr/>
    </dgm:pt>
    <dgm:pt modelId="{7204C60A-56E8-4C2D-8A8F-079AD8CDF745}" type="pres">
      <dgm:prSet presAssocID="{94E8EEB8-8DBD-4E11-B430-C8467A17AD89}" presName="Accent4" presStyleLbl="node1" presStyleIdx="3" presStyleCnt="6"/>
      <dgm:spPr/>
    </dgm:pt>
    <dgm:pt modelId="{95D035AE-D93A-42CB-BB8E-A83BA8A7453D}" type="pres">
      <dgm:prSet presAssocID="{94E8EEB8-8DBD-4E11-B430-C8467A17AD89}" presName="Accent5" presStyleLbl="node1" presStyleIdx="4" presStyleCnt="6"/>
      <dgm:spPr/>
    </dgm:pt>
    <dgm:pt modelId="{FE57C47B-71C4-4210-8248-34BC7B76246D}" type="pres">
      <dgm:prSet presAssocID="{94E8EEB8-8DBD-4E11-B430-C8467A17AD89}" presName="Accent6" presStyleLbl="node1" presStyleIdx="5" presStyleCnt="6"/>
      <dgm:spPr/>
    </dgm:pt>
  </dgm:ptLst>
  <dgm:cxnLst>
    <dgm:cxn modelId="{4F07DF29-3AC3-418B-A665-DD7FDF37D4C2}" srcId="{0DB6B9C1-82B5-47E5-9335-018351E660A9}" destId="{65AA280C-6994-4038-B1D2-E62741902243}" srcOrd="1" destOrd="0" parTransId="{1DA7C8EE-F3EC-42A0-A598-C03A9BB786AB}" sibTransId="{8E1261E1-DF2B-4696-834E-FBDAD6E7A0E3}"/>
    <dgm:cxn modelId="{18BBC83D-7314-4130-8698-7C856DA141AE}" srcId="{0DB6B9C1-82B5-47E5-9335-018351E660A9}" destId="{94E8EEB8-8DBD-4E11-B430-C8467A17AD89}" srcOrd="0" destOrd="0" parTransId="{F86BA9AB-690E-4F41-87A2-F79FCD573BBA}" sibTransId="{9EE6F59F-393E-41B0-AA06-A386DD52C83B}"/>
    <dgm:cxn modelId="{44519F93-EC55-49A9-B562-E5F58CF43280}" srcId="{0DB6B9C1-82B5-47E5-9335-018351E660A9}" destId="{B882814F-7F52-4E6C-847A-A9A250BFEEFC}" srcOrd="3" destOrd="0" parTransId="{16C634B5-8F86-418E-AE86-CB96268E57BD}" sibTransId="{D79653E0-6345-4776-9B29-6309DEF0575F}"/>
    <dgm:cxn modelId="{F79E1896-9913-41AA-AFBB-7878D826CC31}" type="presOf" srcId="{94E8EEB8-8DBD-4E11-B430-C8467A17AD89}" destId="{F2630789-B1E1-4B65-B526-2FCDC864EAF2}" srcOrd="0" destOrd="0" presId="urn:microsoft.com/office/officeart/2009/3/layout/CircleRelationship"/>
    <dgm:cxn modelId="{3A17E7DF-553A-4497-AC32-695DEB3311B8}" type="presOf" srcId="{0DB6B9C1-82B5-47E5-9335-018351E660A9}" destId="{EAC69A10-9ADB-4A06-A3A0-1D93D17D8351}" srcOrd="0" destOrd="0" presId="urn:microsoft.com/office/officeart/2009/3/layout/CircleRelationship"/>
    <dgm:cxn modelId="{09D7A8F2-B240-4C2C-B1DF-B7DC9295C838}" srcId="{0DB6B9C1-82B5-47E5-9335-018351E660A9}" destId="{8C9C7013-2107-43AB-B0D1-4D8AFA93F076}" srcOrd="2" destOrd="0" parTransId="{5E2A28C2-102C-43FB-A15F-696678035493}" sibTransId="{018B82A2-8006-4106-9876-9DBFC839E070}"/>
    <dgm:cxn modelId="{CA8724D7-42F8-4DA7-9AE9-140601807D35}" type="presParOf" srcId="{EAC69A10-9ADB-4A06-A3A0-1D93D17D8351}" destId="{F2630789-B1E1-4B65-B526-2FCDC864EAF2}" srcOrd="0" destOrd="0" presId="urn:microsoft.com/office/officeart/2009/3/layout/CircleRelationship"/>
    <dgm:cxn modelId="{507ACF34-5EE1-49A2-A11D-E81FA2F58F72}" type="presParOf" srcId="{EAC69A10-9ADB-4A06-A3A0-1D93D17D8351}" destId="{8B1EEB3D-9170-4346-AD99-28056C1D5272}" srcOrd="1" destOrd="0" presId="urn:microsoft.com/office/officeart/2009/3/layout/CircleRelationship"/>
    <dgm:cxn modelId="{3E112817-A7AD-427E-9F13-75D0F37BB725}" type="presParOf" srcId="{EAC69A10-9ADB-4A06-A3A0-1D93D17D8351}" destId="{D9AD09BF-64E5-418F-8DB5-53D2DCAF4C29}" srcOrd="2" destOrd="0" presId="urn:microsoft.com/office/officeart/2009/3/layout/CircleRelationship"/>
    <dgm:cxn modelId="{DB1CBAB2-F64B-40F1-9E74-548DCA37A135}" type="presParOf" srcId="{EAC69A10-9ADB-4A06-A3A0-1D93D17D8351}" destId="{36425838-D5AD-401F-97F2-D0A3844BB81F}" srcOrd="3" destOrd="0" presId="urn:microsoft.com/office/officeart/2009/3/layout/CircleRelationship"/>
    <dgm:cxn modelId="{E439F867-6B07-42F9-9B69-D25E291C3BDB}" type="presParOf" srcId="{EAC69A10-9ADB-4A06-A3A0-1D93D17D8351}" destId="{7204C60A-56E8-4C2D-8A8F-079AD8CDF745}" srcOrd="4" destOrd="0" presId="urn:microsoft.com/office/officeart/2009/3/layout/CircleRelationship"/>
    <dgm:cxn modelId="{E2687E12-B173-4D83-A000-DFC6E27F6CF1}" type="presParOf" srcId="{EAC69A10-9ADB-4A06-A3A0-1D93D17D8351}" destId="{95D035AE-D93A-42CB-BB8E-A83BA8A7453D}" srcOrd="5" destOrd="0" presId="urn:microsoft.com/office/officeart/2009/3/layout/CircleRelationship"/>
    <dgm:cxn modelId="{F652E6D2-5CEC-410E-A111-C39DCB63035B}" type="presParOf" srcId="{EAC69A10-9ADB-4A06-A3A0-1D93D17D8351}" destId="{FE57C47B-71C4-4210-8248-34BC7B76246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E501-35F6-4853-93E1-D853AF52A322}">
      <dsp:nvSpPr>
        <dsp:cNvPr id="0" name=""/>
        <dsp:cNvSpPr/>
      </dsp:nvSpPr>
      <dsp:spPr>
        <a:xfrm>
          <a:off x="0" y="0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D9823-EE2C-46C3-BE21-BA8045E9573A}">
      <dsp:nvSpPr>
        <dsp:cNvPr id="0" name=""/>
        <dsp:cNvSpPr/>
      </dsp:nvSpPr>
      <dsp:spPr>
        <a:xfrm>
          <a:off x="1828800" y="0"/>
          <a:ext cx="68580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almost time to take the                      FAST, B.E.S.T., EOC, Science, and FCLE </a:t>
          </a:r>
          <a:br>
            <a:rPr lang="en-US" sz="36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36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Assessments!</a:t>
          </a:r>
        </a:p>
      </dsp:txBody>
      <dsp:txXfrm>
        <a:off x="1828800" y="0"/>
        <a:ext cx="6858000" cy="1737360"/>
      </dsp:txXfrm>
    </dsp:sp>
    <dsp:sp modelId="{975431B4-0781-4CDA-BD62-516D9DAE9761}">
      <dsp:nvSpPr>
        <dsp:cNvPr id="0" name=""/>
        <dsp:cNvSpPr/>
      </dsp:nvSpPr>
      <dsp:spPr>
        <a:xfrm>
          <a:off x="914392" y="1737360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8F19A-57EF-4981-AFDF-4BEA9479297E}">
      <dsp:nvSpPr>
        <dsp:cNvPr id="0" name=""/>
        <dsp:cNvSpPr/>
      </dsp:nvSpPr>
      <dsp:spPr>
        <a:xfrm>
          <a:off x="1828800" y="1737360"/>
          <a:ext cx="6858000" cy="173736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2"/>
              </a:solidFill>
              <a:latin typeface="Franklin Gothic Medium Cond" panose="020B0606030402020204" pitchFamily="34" charset="0"/>
            </a:rPr>
            <a:t>Here are some important reminders to help you follow the rules and do your </a:t>
          </a:r>
          <a:br>
            <a:rPr lang="en-US" sz="3600" kern="1200" dirty="0">
              <a:solidFill>
                <a:schemeClr val="bg2"/>
              </a:solidFill>
              <a:latin typeface="Franklin Gothic Medium Cond" panose="020B0606030402020204" pitchFamily="34" charset="0"/>
            </a:rPr>
          </a:br>
          <a:r>
            <a:rPr lang="en-US" sz="3600" kern="1200" dirty="0">
              <a:solidFill>
                <a:schemeClr val="bg2"/>
              </a:solidFill>
              <a:latin typeface="Franklin Gothic Medium Cond" panose="020B0606030402020204" pitchFamily="34" charset="0"/>
            </a:rPr>
            <a:t>very best.</a:t>
          </a:r>
        </a:p>
      </dsp:txBody>
      <dsp:txXfrm>
        <a:off x="1828800" y="1737360"/>
        <a:ext cx="6858000" cy="173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F67E-D796-45FE-BB7C-7AB191374BD3}">
      <dsp:nvSpPr>
        <dsp:cNvPr id="0" name=""/>
        <dsp:cNvSpPr/>
      </dsp:nvSpPr>
      <dsp:spPr>
        <a:xfrm rot="16200000">
          <a:off x="2160219" y="1235998"/>
          <a:ext cx="3161830" cy="260531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Let’s talk about the  term</a:t>
          </a:r>
          <a:b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</a:br>
          <a:r>
            <a:rPr lang="en-US" sz="3600" b="1" kern="1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test invalidation.</a:t>
          </a:r>
        </a:p>
      </dsp:txBody>
      <dsp:txXfrm rot="5400000">
        <a:off x="2565678" y="1084947"/>
        <a:ext cx="2478115" cy="2907422"/>
      </dsp:txXfrm>
    </dsp:sp>
    <dsp:sp modelId="{C0C1902E-9A0B-4BD5-89B4-8EB19BE964CB}">
      <dsp:nvSpPr>
        <dsp:cNvPr id="0" name=""/>
        <dsp:cNvSpPr/>
      </dsp:nvSpPr>
      <dsp:spPr>
        <a:xfrm rot="5400000">
          <a:off x="4286251" y="1572551"/>
          <a:ext cx="3418539" cy="19322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marL="0" lvl="0" indent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important for you </a:t>
          </a:r>
          <a:b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to understand what it means </a:t>
          </a:r>
          <a:b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b="1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so it won’t happen to you!</a:t>
          </a:r>
        </a:p>
      </dsp:txBody>
      <dsp:txXfrm rot="-5400000">
        <a:off x="5029414" y="923728"/>
        <a:ext cx="1837873" cy="3229859"/>
      </dsp:txXfrm>
    </dsp:sp>
    <dsp:sp modelId="{09779567-A6D7-454F-AEC9-6088E95E30A4}">
      <dsp:nvSpPr>
        <dsp:cNvPr id="0" name=""/>
        <dsp:cNvSpPr/>
      </dsp:nvSpPr>
      <dsp:spPr>
        <a:xfrm>
          <a:off x="3886140" y="-152998"/>
          <a:ext cx="2133371" cy="23373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0C9A-1BE5-45B2-B324-9EF1B0506BC9}">
      <dsp:nvSpPr>
        <dsp:cNvPr id="0" name=""/>
        <dsp:cNvSpPr/>
      </dsp:nvSpPr>
      <dsp:spPr>
        <a:xfrm rot="10800000">
          <a:off x="3975372" y="2977596"/>
          <a:ext cx="2019951" cy="201985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0789-B1E1-4B65-B526-2FCDC864EAF2}">
      <dsp:nvSpPr>
        <dsp:cNvPr id="0" name=""/>
        <dsp:cNvSpPr/>
      </dsp:nvSpPr>
      <dsp:spPr>
        <a:xfrm>
          <a:off x="2680226" y="93579"/>
          <a:ext cx="3326322" cy="332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Franklin Gothic Medium" panose="020B0603020102020204" pitchFamily="34" charset="0"/>
            </a:rPr>
            <a:t>Let’s talk</a:t>
          </a:r>
        </a:p>
      </dsp:txBody>
      <dsp:txXfrm>
        <a:off x="3167355" y="580746"/>
        <a:ext cx="2352064" cy="2352253"/>
      </dsp:txXfrm>
    </dsp:sp>
    <dsp:sp modelId="{8B1EEB3D-9170-4346-AD99-28056C1D5272}">
      <dsp:nvSpPr>
        <dsp:cNvPr id="0" name=""/>
        <dsp:cNvSpPr/>
      </dsp:nvSpPr>
      <dsp:spPr>
        <a:xfrm>
          <a:off x="4261106" y="0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D09BF-64E5-418F-8DB5-53D2DCAF4C29}">
      <dsp:nvSpPr>
        <dsp:cNvPr id="0" name=""/>
        <dsp:cNvSpPr/>
      </dsp:nvSpPr>
      <dsp:spPr>
        <a:xfrm>
          <a:off x="3385156" y="32309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5838-D5AD-401F-97F2-D0A3844BB81F}">
      <dsp:nvSpPr>
        <dsp:cNvPr id="0" name=""/>
        <dsp:cNvSpPr/>
      </dsp:nvSpPr>
      <dsp:spPr>
        <a:xfrm>
          <a:off x="5903321" y="1501627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C60A-56E8-4C2D-8A8F-079AD8CDF745}">
      <dsp:nvSpPr>
        <dsp:cNvPr id="0" name=""/>
        <dsp:cNvSpPr/>
      </dsp:nvSpPr>
      <dsp:spPr>
        <a:xfrm>
          <a:off x="4621769" y="3516233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35AE-D93A-42CB-BB8E-A83BA8A7453D}">
      <dsp:nvSpPr>
        <dsp:cNvPr id="0" name=""/>
        <dsp:cNvSpPr/>
      </dsp:nvSpPr>
      <dsp:spPr>
        <a:xfrm>
          <a:off x="3460945" y="525802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7C47B-71C4-4210-8248-34BC7B76246D}">
      <dsp:nvSpPr>
        <dsp:cNvPr id="0" name=""/>
        <dsp:cNvSpPr/>
      </dsp:nvSpPr>
      <dsp:spPr>
        <a:xfrm>
          <a:off x="2616606" y="20596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0789-B1E1-4B65-B526-2FCDC864EAF2}">
      <dsp:nvSpPr>
        <dsp:cNvPr id="0" name=""/>
        <dsp:cNvSpPr/>
      </dsp:nvSpPr>
      <dsp:spPr>
        <a:xfrm>
          <a:off x="2680226" y="93579"/>
          <a:ext cx="3326322" cy="332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Franklin Gothic Medium" panose="020B0603020102020204" pitchFamily="34" charset="0"/>
            </a:rPr>
            <a:t>Let’s talk</a:t>
          </a:r>
        </a:p>
      </dsp:txBody>
      <dsp:txXfrm>
        <a:off x="3167355" y="580746"/>
        <a:ext cx="2352064" cy="2352253"/>
      </dsp:txXfrm>
    </dsp:sp>
    <dsp:sp modelId="{8B1EEB3D-9170-4346-AD99-28056C1D5272}">
      <dsp:nvSpPr>
        <dsp:cNvPr id="0" name=""/>
        <dsp:cNvSpPr/>
      </dsp:nvSpPr>
      <dsp:spPr>
        <a:xfrm>
          <a:off x="4261106" y="0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D09BF-64E5-418F-8DB5-53D2DCAF4C29}">
      <dsp:nvSpPr>
        <dsp:cNvPr id="0" name=""/>
        <dsp:cNvSpPr/>
      </dsp:nvSpPr>
      <dsp:spPr>
        <a:xfrm>
          <a:off x="3385156" y="32309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5838-D5AD-401F-97F2-D0A3844BB81F}">
      <dsp:nvSpPr>
        <dsp:cNvPr id="0" name=""/>
        <dsp:cNvSpPr/>
      </dsp:nvSpPr>
      <dsp:spPr>
        <a:xfrm>
          <a:off x="5903321" y="1501627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C60A-56E8-4C2D-8A8F-079AD8CDF745}">
      <dsp:nvSpPr>
        <dsp:cNvPr id="0" name=""/>
        <dsp:cNvSpPr/>
      </dsp:nvSpPr>
      <dsp:spPr>
        <a:xfrm>
          <a:off x="4621769" y="3516233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35AE-D93A-42CB-BB8E-A83BA8A7453D}">
      <dsp:nvSpPr>
        <dsp:cNvPr id="0" name=""/>
        <dsp:cNvSpPr/>
      </dsp:nvSpPr>
      <dsp:spPr>
        <a:xfrm>
          <a:off x="3460945" y="525802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7C47B-71C4-4210-8248-34BC7B76246D}">
      <dsp:nvSpPr>
        <dsp:cNvPr id="0" name=""/>
        <dsp:cNvSpPr/>
      </dsp:nvSpPr>
      <dsp:spPr>
        <a:xfrm>
          <a:off x="2616606" y="20596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32DC8-23DD-4F82-B5B6-191F9D427C11}">
      <dsp:nvSpPr>
        <dsp:cNvPr id="0" name=""/>
        <dsp:cNvSpPr/>
      </dsp:nvSpPr>
      <dsp:spPr>
        <a:xfrm>
          <a:off x="2023104" y="71904"/>
          <a:ext cx="4257997" cy="416100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Franklin Gothic Medium Cond" panose="020B0606030402020204" pitchFamily="34" charset="0"/>
            </a:rPr>
            <a:t>You will take the test in the </a:t>
          </a:r>
          <a:br>
            <a:rPr lang="en-US" sz="2800" kern="1200" dirty="0">
              <a:latin typeface="Franklin Gothic Medium Cond" panose="020B0606030402020204" pitchFamily="34" charset="0"/>
            </a:rPr>
          </a:br>
          <a:r>
            <a:rPr lang="en-US" sz="2800" b="1" kern="1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Secure Browser</a:t>
          </a:r>
          <a:r>
            <a:rPr lang="en-US" sz="28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.</a:t>
          </a:r>
        </a:p>
      </dsp:txBody>
      <dsp:txXfrm>
        <a:off x="2871902" y="1046600"/>
        <a:ext cx="2560401" cy="2138845"/>
      </dsp:txXfrm>
    </dsp:sp>
    <dsp:sp modelId="{54E6FA6B-43CC-4C02-9E18-227FF919BB6C}">
      <dsp:nvSpPr>
        <dsp:cNvPr id="0" name=""/>
        <dsp:cNvSpPr/>
      </dsp:nvSpPr>
      <dsp:spPr>
        <a:xfrm>
          <a:off x="4800587" y="990603"/>
          <a:ext cx="2989859" cy="2989859"/>
        </a:xfrm>
        <a:prstGeom prst="circularArrow">
          <a:avLst>
            <a:gd name="adj1" fmla="val 4878"/>
            <a:gd name="adj2" fmla="val 312630"/>
            <a:gd name="adj3" fmla="val 3159882"/>
            <a:gd name="adj4" fmla="val 15198045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D7BEF-BE5E-4E71-BC48-DFC8CF3D82AE}">
      <dsp:nvSpPr>
        <dsp:cNvPr id="0" name=""/>
        <dsp:cNvSpPr/>
      </dsp:nvSpPr>
      <dsp:spPr>
        <a:xfrm>
          <a:off x="2101596" y="172364"/>
          <a:ext cx="3782877" cy="3783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Franklin Gothic Medium Cond" panose="020B0606030402020204" pitchFamily="34" charset="0"/>
            </a:rPr>
            <a:t>Manage your time carefully so that you have time to…</a:t>
          </a:r>
          <a:endParaRPr lang="en-US" sz="3600" kern="1200" dirty="0"/>
        </a:p>
      </dsp:txBody>
      <dsp:txXfrm>
        <a:off x="2655586" y="726397"/>
        <a:ext cx="2674897" cy="2675111"/>
      </dsp:txXfrm>
    </dsp:sp>
    <dsp:sp modelId="{4F377E1C-E0BE-4163-8E21-DC3C94BA1B5A}">
      <dsp:nvSpPr>
        <dsp:cNvPr id="0" name=""/>
        <dsp:cNvSpPr/>
      </dsp:nvSpPr>
      <dsp:spPr>
        <a:xfrm>
          <a:off x="4260270" y="0"/>
          <a:ext cx="420993" cy="420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FEBDB-608A-4C6F-9538-E64115E64EF2}">
      <dsp:nvSpPr>
        <dsp:cNvPr id="0" name=""/>
        <dsp:cNvSpPr/>
      </dsp:nvSpPr>
      <dsp:spPr>
        <a:xfrm>
          <a:off x="3264092" y="3674455"/>
          <a:ext cx="304917" cy="304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91FE7-9190-41AC-9202-F7D7B186D85A}">
      <dsp:nvSpPr>
        <dsp:cNvPr id="0" name=""/>
        <dsp:cNvSpPr/>
      </dsp:nvSpPr>
      <dsp:spPr>
        <a:xfrm>
          <a:off x="7472220" y="1295401"/>
          <a:ext cx="304917" cy="304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C24B5-4919-495A-BF48-D3652A267D48}">
      <dsp:nvSpPr>
        <dsp:cNvPr id="0" name=""/>
        <dsp:cNvSpPr/>
      </dsp:nvSpPr>
      <dsp:spPr>
        <a:xfrm>
          <a:off x="4670435" y="3998854"/>
          <a:ext cx="420993" cy="420745"/>
        </a:xfrm>
        <a:prstGeom prst="ellipse">
          <a:avLst/>
        </a:prstGeom>
        <a:solidFill>
          <a:srgbClr val="85A2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5DD85-72A4-4D5E-84CD-BDFE4D6E0A5A}">
      <dsp:nvSpPr>
        <dsp:cNvPr id="0" name=""/>
        <dsp:cNvSpPr/>
      </dsp:nvSpPr>
      <dsp:spPr>
        <a:xfrm>
          <a:off x="3350283" y="597971"/>
          <a:ext cx="304917" cy="304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ED682-86E0-42D8-8002-36AD24568D6F}">
      <dsp:nvSpPr>
        <dsp:cNvPr id="0" name=""/>
        <dsp:cNvSpPr/>
      </dsp:nvSpPr>
      <dsp:spPr>
        <a:xfrm>
          <a:off x="2390054" y="2342387"/>
          <a:ext cx="304917" cy="304952"/>
        </a:xfrm>
        <a:prstGeom prst="ellipse">
          <a:avLst/>
        </a:prstGeom>
        <a:solidFill>
          <a:srgbClr val="C6E7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0789-B1E1-4B65-B526-2FCDC864EAF2}">
      <dsp:nvSpPr>
        <dsp:cNvPr id="0" name=""/>
        <dsp:cNvSpPr/>
      </dsp:nvSpPr>
      <dsp:spPr>
        <a:xfrm>
          <a:off x="2680226" y="93579"/>
          <a:ext cx="3326322" cy="332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Franklin Gothic Medium" panose="020B0603020102020204" pitchFamily="34" charset="0"/>
            </a:rPr>
            <a:t>Let’s talk</a:t>
          </a:r>
        </a:p>
      </dsp:txBody>
      <dsp:txXfrm>
        <a:off x="3167355" y="580746"/>
        <a:ext cx="2352064" cy="2352253"/>
      </dsp:txXfrm>
    </dsp:sp>
    <dsp:sp modelId="{8B1EEB3D-9170-4346-AD99-28056C1D5272}">
      <dsp:nvSpPr>
        <dsp:cNvPr id="0" name=""/>
        <dsp:cNvSpPr/>
      </dsp:nvSpPr>
      <dsp:spPr>
        <a:xfrm>
          <a:off x="4261106" y="0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D09BF-64E5-418F-8DB5-53D2DCAF4C29}">
      <dsp:nvSpPr>
        <dsp:cNvPr id="0" name=""/>
        <dsp:cNvSpPr/>
      </dsp:nvSpPr>
      <dsp:spPr>
        <a:xfrm>
          <a:off x="3385156" y="32309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5838-D5AD-401F-97F2-D0A3844BB81F}">
      <dsp:nvSpPr>
        <dsp:cNvPr id="0" name=""/>
        <dsp:cNvSpPr/>
      </dsp:nvSpPr>
      <dsp:spPr>
        <a:xfrm>
          <a:off x="5903321" y="1501627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C60A-56E8-4C2D-8A8F-079AD8CDF745}">
      <dsp:nvSpPr>
        <dsp:cNvPr id="0" name=""/>
        <dsp:cNvSpPr/>
      </dsp:nvSpPr>
      <dsp:spPr>
        <a:xfrm>
          <a:off x="4621769" y="3516233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35AE-D93A-42CB-BB8E-A83BA8A7453D}">
      <dsp:nvSpPr>
        <dsp:cNvPr id="0" name=""/>
        <dsp:cNvSpPr/>
      </dsp:nvSpPr>
      <dsp:spPr>
        <a:xfrm>
          <a:off x="3460945" y="525802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7C47B-71C4-4210-8248-34BC7B76246D}">
      <dsp:nvSpPr>
        <dsp:cNvPr id="0" name=""/>
        <dsp:cNvSpPr/>
      </dsp:nvSpPr>
      <dsp:spPr>
        <a:xfrm>
          <a:off x="2616606" y="20596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r">
              <a:defRPr sz="1200"/>
            </a:lvl1pPr>
          </a:lstStyle>
          <a:p>
            <a:fld id="{D397B4AA-8CD9-4BF4-BD61-4E066DDF441D}" type="datetimeFigureOut">
              <a:rPr lang="en-US" smtClean="0"/>
              <a:pPr/>
              <a:t>03/19/2024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r">
              <a:defRPr sz="1200"/>
            </a:lvl1pPr>
          </a:lstStyle>
          <a:p>
            <a:fld id="{CD14FA9C-19BE-4B35-BDAB-FD7C46246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5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3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r">
              <a:defRPr sz="1200"/>
            </a:lvl1pPr>
          </a:lstStyle>
          <a:p>
            <a:fld id="{3769613A-7ECD-4FA3-BDAF-039FDA5AEB3A}" type="datetimeFigureOut">
              <a:rPr lang="en-US" smtClean="0"/>
              <a:pPr/>
              <a:t>03/19/2024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3" rIns="93169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69" tIns="46583" rIns="93169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r">
              <a:defRPr sz="1200"/>
            </a:lvl1pPr>
          </a:lstStyle>
          <a:p>
            <a:fld id="{957EAB2C-9586-4486-9901-F7EDC126C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1AC4-6F90-4819-8E18-B38350778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3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82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3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42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12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9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58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22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66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77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6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84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86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1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39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73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91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40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1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65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85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1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44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97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- Note: Tutorials are not available on Science or Social Studies assessments.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99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4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83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76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6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10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83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47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542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197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98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06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982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42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248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010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715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4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371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50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907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561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25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66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812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70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472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88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065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360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04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43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210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540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12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12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44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55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9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313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27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620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273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770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129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6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493085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3526373"/>
            <a:ext cx="8224837" cy="196977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618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3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86857"/>
            <a:ext cx="8224837" cy="39016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103910"/>
            <a:ext cx="8224837" cy="664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5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86857"/>
            <a:ext cx="8224837" cy="39016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103910"/>
            <a:ext cx="8224837" cy="664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61722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8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61722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3972629" cy="4230687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202659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2055813"/>
            <a:ext cx="3972629" cy="422161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202659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0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1223158"/>
            <a:ext cx="8224837" cy="736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493085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3526373"/>
            <a:ext cx="8224837" cy="196977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618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8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16F0F-C103-4581-B925-E3460742FF95}" type="datetimeFigureOut">
              <a:rPr lang="en-US" smtClean="0"/>
              <a:t>03/19/2024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502-4C06-46A2-93FC-F8C8F5AE2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4000" cy="8578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857844"/>
            <a:ext cx="9159240" cy="6228755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76000">
                <a:srgbClr val="3366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1596431"/>
            <a:ext cx="822841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93" y="3380323"/>
            <a:ext cx="8228331" cy="2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49567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971C03-E4FD-42A6-B2D5-624439E425B5}" type="slidenum">
              <a:rPr lang="en-US" smtClean="0"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57844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617707FC-F6EC-66D7-4781-24EAC78158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"/>
            <a:ext cx="2813304" cy="8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Arial"/>
          <a:ea typeface="+mn-ea"/>
          <a:cs typeface="Arial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 cap="all">
          <a:solidFill>
            <a:schemeClr val="bg1"/>
          </a:solidFill>
          <a:latin typeface="Arial Narrow"/>
          <a:ea typeface="+mn-ea"/>
          <a:cs typeface="Arial Narrow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 cap="all">
          <a:solidFill>
            <a:schemeClr val="bg1"/>
          </a:solidFill>
          <a:latin typeface="Arial Narrow"/>
          <a:ea typeface="+mn-ea"/>
          <a:cs typeface="Arial Narrow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053701"/>
            <a:ext cx="8224837" cy="7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900052"/>
            <a:ext cx="8224837" cy="433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0" y="6310744"/>
            <a:ext cx="2971800" cy="47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2D5440F-CC2C-3704-0D24-A259A63B6B8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"/>
            <a:ext cx="2514600" cy="7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800" kern="1200" dirty="0">
          <a:solidFill>
            <a:srgbClr val="19569A"/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1pPr>
      <a:lvl2pPr marL="515937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2pPr>
      <a:lvl3pPr marL="744538" indent="-285750" algn="l" defTabSz="914400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3pPr>
      <a:lvl4pPr marL="1657350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SzPct val="75000"/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4pPr>
      <a:lvl5pPr marL="2114550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5pPr>
      <a:lvl6pPr marL="25717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fsassessments.org/families.html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13" y="1471136"/>
            <a:ext cx="9144000" cy="3785652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Spring 2024 </a:t>
            </a:r>
            <a:br>
              <a:rPr lang="en-US" sz="6600" dirty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Computer-Based</a:t>
            </a:r>
            <a:br>
              <a:rPr lang="en-US" sz="6600" dirty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6600" dirty="0">
                <a:latin typeface="Franklin Gothic Medium Cond" panose="020B0606030402020204" pitchFamily="34" charset="0"/>
                <a:cs typeface="Arial" panose="020B0604020202020204" pitchFamily="34" charset="0"/>
              </a:rPr>
              <a:t>Statewide Assessments</a:t>
            </a:r>
            <a:br>
              <a:rPr lang="en-US" sz="6600" dirty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Franklin Gothic Medium Cond" panose="020B0606030402020204" pitchFamily="34" charset="0"/>
                <a:cs typeface="Arial" panose="020B0604020202020204" pitchFamily="34" charset="0"/>
              </a:rPr>
              <a:t>Grades 3–10 FAST ELA Reading, Grades 3–8 FAST Mathematics</a:t>
            </a:r>
            <a:r>
              <a:rPr lang="en-US" sz="2400">
                <a:latin typeface="Franklin Gothic Medium Cond" panose="020B0606030402020204" pitchFamily="34" charset="0"/>
                <a:cs typeface="Arial" panose="020B0604020202020204" pitchFamily="34" charset="0"/>
              </a:rPr>
              <a:t>, </a:t>
            </a:r>
            <a:br>
              <a:rPr lang="en-US" sz="240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Franklin Gothic Medium Cond" panose="020B06060304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Franklin Gothic Medium Cond" panose="020B0606030402020204" pitchFamily="34" charset="0"/>
                <a:cs typeface="Arial" panose="020B0604020202020204" pitchFamily="34" charset="0"/>
              </a:rPr>
              <a:t>.E.S.T. Writing, Statewide Science, FCLE, and EOC Assessments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5943600" y="6386155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Updated Spring 2024</a:t>
            </a:r>
          </a:p>
        </p:txBody>
      </p:sp>
    </p:spTree>
    <p:extLst>
      <p:ext uri="{BB962C8B-B14F-4D97-AF65-F5344CB8AC3E}">
        <p14:creationId xmlns:p14="http://schemas.microsoft.com/office/powerpoint/2010/main" val="40201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886200" y="2286001"/>
            <a:ext cx="5257800" cy="2514600"/>
          </a:xfrm>
        </p:spPr>
        <p:txBody>
          <a:bodyPr/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leave the school’s campus for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lunch,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 appointment, </a:t>
            </a:r>
          </a:p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before you complete a test session,</a:t>
            </a:r>
          </a:p>
        </p:txBody>
      </p:sp>
      <p:sp>
        <p:nvSpPr>
          <p:cNvPr id="6" name="Sun 5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make sure your test is scored…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96237"/>
            <a:ext cx="9144000" cy="7325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4. Don’t leave school during a test.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1937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will not be allowed to finish taking the test when you return.</a:t>
            </a:r>
            <a:endParaRPr lang="en-US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9318884"/>
              </p:ext>
            </p:extLst>
          </p:nvPr>
        </p:nvGraphicFramePr>
        <p:xfrm>
          <a:off x="0" y="2362200"/>
          <a:ext cx="8534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0" y="1143000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Test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0963" y="3276600"/>
            <a:ext cx="1981201" cy="2075873"/>
            <a:chOff x="320963" y="3276600"/>
            <a:chExt cx="1981201" cy="2075873"/>
          </a:xfrm>
        </p:grpSpPr>
        <p:sp>
          <p:nvSpPr>
            <p:cNvPr id="8" name="Flowchart: Connector 7"/>
            <p:cNvSpPr/>
            <p:nvPr/>
          </p:nvSpPr>
          <p:spPr>
            <a:xfrm>
              <a:off x="320963" y="3371273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>
                  <a:latin typeface="Franklin Gothic Medium Cond" panose="020B0606030402020204" pitchFamily="34" charset="0"/>
                </a:rPr>
                <a:t>about the </a:t>
              </a:r>
              <a:r>
                <a:rPr lang="en-US" sz="2000" b="1" spc="150" dirty="0">
                  <a:latin typeface="Franklin Gothic Medium Cond" panose="020B0606030402020204" pitchFamily="34" charset="0"/>
                </a:rPr>
                <a:t>rules</a:t>
              </a:r>
              <a:r>
                <a:rPr lang="en-US" sz="2000" b="1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dirty="0">
                  <a:latin typeface="Franklin Gothic Medium Cond" panose="020B0606030402020204" pitchFamily="34" charset="0"/>
                </a:rPr>
                <a:t>during the test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38200" y="32766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752600" y="4953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2200" y="4648200"/>
            <a:ext cx="1981201" cy="1981200"/>
            <a:chOff x="6172200" y="4648200"/>
            <a:chExt cx="1981201" cy="1981200"/>
          </a:xfrm>
        </p:grpSpPr>
        <p:sp>
          <p:nvSpPr>
            <p:cNvPr id="9" name="Flowchart: Connector 8"/>
            <p:cNvSpPr/>
            <p:nvPr/>
          </p:nvSpPr>
          <p:spPr>
            <a:xfrm>
              <a:off x="6172200" y="4648200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>
                  <a:latin typeface="Franklin Gothic Medium Cond" panose="020B0606030402020204" pitchFamily="34" charset="0"/>
                </a:rPr>
                <a:t>and how to set yourself up for </a:t>
              </a:r>
              <a:r>
                <a:rPr lang="en-US" sz="2000" spc="150" dirty="0">
                  <a:latin typeface="Franklin Gothic Medium Cond" panose="020B0606030402020204" pitchFamily="34" charset="0"/>
                </a:rPr>
                <a:t>success</a:t>
              </a:r>
              <a:r>
                <a:rPr lang="en-US" sz="2000" dirty="0">
                  <a:latin typeface="Franklin Gothic Medium Cond" panose="020B0606030402020204" pitchFamily="34" charset="0"/>
                </a:rPr>
                <a:t>!</a:t>
              </a: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7837057" y="48768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324600" y="5334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36855" y="5553364"/>
              <a:ext cx="87745" cy="8543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Connector 14"/>
          <p:cNvSpPr/>
          <p:nvPr/>
        </p:nvSpPr>
        <p:spPr>
          <a:xfrm>
            <a:off x="5173518" y="2551546"/>
            <a:ext cx="849746" cy="819727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581485" y="2152074"/>
            <a:ext cx="1255571" cy="1276926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70483" y="2681032"/>
            <a:ext cx="3308858" cy="3308858"/>
          </a:xfrm>
          <a:custGeom>
            <a:avLst/>
            <a:gdLst>
              <a:gd name="connsiteX0" fmla="*/ 0 w 3308858"/>
              <a:gd name="connsiteY0" fmla="*/ 1654429 h 3308858"/>
              <a:gd name="connsiteX1" fmla="*/ 1654429 w 3308858"/>
              <a:gd name="connsiteY1" fmla="*/ 0 h 3308858"/>
              <a:gd name="connsiteX2" fmla="*/ 3308858 w 3308858"/>
              <a:gd name="connsiteY2" fmla="*/ 1654429 h 3308858"/>
              <a:gd name="connsiteX3" fmla="*/ 1654429 w 3308858"/>
              <a:gd name="connsiteY3" fmla="*/ 3308858 h 3308858"/>
              <a:gd name="connsiteX4" fmla="*/ 0 w 3308858"/>
              <a:gd name="connsiteY4" fmla="*/ 1654429 h 330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858" h="3308858">
                <a:moveTo>
                  <a:pt x="0" y="1654429"/>
                </a:moveTo>
                <a:cubicBezTo>
                  <a:pt x="0" y="740713"/>
                  <a:pt x="740713" y="0"/>
                  <a:pt x="1654429" y="0"/>
                </a:cubicBezTo>
                <a:cubicBezTo>
                  <a:pt x="2568145" y="0"/>
                  <a:pt x="3308858" y="740713"/>
                  <a:pt x="3308858" y="1654429"/>
                </a:cubicBezTo>
                <a:cubicBezTo>
                  <a:pt x="3308858" y="2568145"/>
                  <a:pt x="2568145" y="3308858"/>
                  <a:pt x="1654429" y="3308858"/>
                </a:cubicBezTo>
                <a:cubicBezTo>
                  <a:pt x="740713" y="3308858"/>
                  <a:pt x="0" y="2568145"/>
                  <a:pt x="0" y="165442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66669" tIns="520131" rIns="666669" bIns="520131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Look at another student’s screen or test materials.</a:t>
            </a:r>
          </a:p>
        </p:txBody>
      </p:sp>
      <p:sp>
        <p:nvSpPr>
          <p:cNvPr id="9" name="Freeform 8"/>
          <p:cNvSpPr/>
          <p:nvPr/>
        </p:nvSpPr>
        <p:spPr>
          <a:xfrm>
            <a:off x="2917570" y="2681032"/>
            <a:ext cx="3308858" cy="3308858"/>
          </a:xfrm>
          <a:custGeom>
            <a:avLst/>
            <a:gdLst>
              <a:gd name="connsiteX0" fmla="*/ 0 w 3308858"/>
              <a:gd name="connsiteY0" fmla="*/ 1654429 h 3308858"/>
              <a:gd name="connsiteX1" fmla="*/ 1654429 w 3308858"/>
              <a:gd name="connsiteY1" fmla="*/ 0 h 3308858"/>
              <a:gd name="connsiteX2" fmla="*/ 3308858 w 3308858"/>
              <a:gd name="connsiteY2" fmla="*/ 1654429 h 3308858"/>
              <a:gd name="connsiteX3" fmla="*/ 1654429 w 3308858"/>
              <a:gd name="connsiteY3" fmla="*/ 3308858 h 3308858"/>
              <a:gd name="connsiteX4" fmla="*/ 0 w 3308858"/>
              <a:gd name="connsiteY4" fmla="*/ 1654429 h 330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858" h="3308858">
                <a:moveTo>
                  <a:pt x="0" y="1654429"/>
                </a:moveTo>
                <a:cubicBezTo>
                  <a:pt x="0" y="740713"/>
                  <a:pt x="740713" y="0"/>
                  <a:pt x="1654429" y="0"/>
                </a:cubicBezTo>
                <a:cubicBezTo>
                  <a:pt x="2568145" y="0"/>
                  <a:pt x="3308858" y="740713"/>
                  <a:pt x="3308858" y="1654429"/>
                </a:cubicBezTo>
                <a:cubicBezTo>
                  <a:pt x="3308858" y="2568145"/>
                  <a:pt x="2568145" y="3308858"/>
                  <a:pt x="1654429" y="3308858"/>
                </a:cubicBezTo>
                <a:cubicBezTo>
                  <a:pt x="740713" y="3308858"/>
                  <a:pt x="0" y="2568145"/>
                  <a:pt x="0" y="165442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66669" tIns="520131" rIns="666669" bIns="52013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Allow another student to look at your screen or test materials.</a:t>
            </a:r>
          </a:p>
        </p:txBody>
      </p:sp>
      <p:sp>
        <p:nvSpPr>
          <p:cNvPr id="10" name="Freeform 9"/>
          <p:cNvSpPr/>
          <p:nvPr/>
        </p:nvSpPr>
        <p:spPr>
          <a:xfrm>
            <a:off x="5564657" y="2681032"/>
            <a:ext cx="3308858" cy="3308858"/>
          </a:xfrm>
          <a:custGeom>
            <a:avLst/>
            <a:gdLst>
              <a:gd name="connsiteX0" fmla="*/ 0 w 3308858"/>
              <a:gd name="connsiteY0" fmla="*/ 1654429 h 3308858"/>
              <a:gd name="connsiteX1" fmla="*/ 1654429 w 3308858"/>
              <a:gd name="connsiteY1" fmla="*/ 0 h 3308858"/>
              <a:gd name="connsiteX2" fmla="*/ 3308858 w 3308858"/>
              <a:gd name="connsiteY2" fmla="*/ 1654429 h 3308858"/>
              <a:gd name="connsiteX3" fmla="*/ 1654429 w 3308858"/>
              <a:gd name="connsiteY3" fmla="*/ 3308858 h 3308858"/>
              <a:gd name="connsiteX4" fmla="*/ 0 w 3308858"/>
              <a:gd name="connsiteY4" fmla="*/ 1654429 h 330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858" h="3308858">
                <a:moveTo>
                  <a:pt x="0" y="1654429"/>
                </a:moveTo>
                <a:cubicBezTo>
                  <a:pt x="0" y="740713"/>
                  <a:pt x="740713" y="0"/>
                  <a:pt x="1654429" y="0"/>
                </a:cubicBezTo>
                <a:cubicBezTo>
                  <a:pt x="2568145" y="0"/>
                  <a:pt x="3308858" y="740713"/>
                  <a:pt x="3308858" y="1654429"/>
                </a:cubicBezTo>
                <a:cubicBezTo>
                  <a:pt x="3308858" y="2568145"/>
                  <a:pt x="2568145" y="3308858"/>
                  <a:pt x="1654429" y="3308858"/>
                </a:cubicBezTo>
                <a:cubicBezTo>
                  <a:pt x="740713" y="3308858"/>
                  <a:pt x="0" y="2568145"/>
                  <a:pt x="0" y="165442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66669" tIns="520131" rIns="666669" bIns="52013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Give help to another student in answering test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146265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During the test, you may not…</a:t>
            </a:r>
          </a:p>
        </p:txBody>
      </p:sp>
    </p:spTree>
    <p:extLst>
      <p:ext uri="{BB962C8B-B14F-4D97-AF65-F5344CB8AC3E}">
        <p14:creationId xmlns:p14="http://schemas.microsoft.com/office/powerpoint/2010/main" val="252116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 rot="5400000">
            <a:off x="171268" y="2087719"/>
            <a:ext cx="4206720" cy="4206405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Block Arc 8"/>
          <p:cNvSpPr/>
          <p:nvPr/>
        </p:nvSpPr>
        <p:spPr>
          <a:xfrm rot="16200000">
            <a:off x="4500589" y="2087719"/>
            <a:ext cx="4206720" cy="4206405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77298" y="3697199"/>
            <a:ext cx="3194068" cy="841613"/>
          </a:xfrm>
          <a:custGeom>
            <a:avLst/>
            <a:gdLst>
              <a:gd name="connsiteX0" fmla="*/ 0 w 3194068"/>
              <a:gd name="connsiteY0" fmla="*/ 0 h 841613"/>
              <a:gd name="connsiteX1" fmla="*/ 3194068 w 3194068"/>
              <a:gd name="connsiteY1" fmla="*/ 0 h 841613"/>
              <a:gd name="connsiteX2" fmla="*/ 3194068 w 3194068"/>
              <a:gd name="connsiteY2" fmla="*/ 841613 h 841613"/>
              <a:gd name="connsiteX3" fmla="*/ 0 w 3194068"/>
              <a:gd name="connsiteY3" fmla="*/ 841613 h 841613"/>
              <a:gd name="connsiteX4" fmla="*/ 0 w 3194068"/>
              <a:gd name="connsiteY4" fmla="*/ 0 h 84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4068" h="841613">
                <a:moveTo>
                  <a:pt x="0" y="0"/>
                </a:moveTo>
                <a:lnTo>
                  <a:pt x="3194068" y="0"/>
                </a:lnTo>
                <a:lnTo>
                  <a:pt x="3194068" y="841613"/>
                </a:lnTo>
                <a:lnTo>
                  <a:pt x="0" y="8416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Have electronic devices in your possession at any time, including breaks, even if you do not use them.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557720" y="3620999"/>
            <a:ext cx="3194068" cy="841613"/>
          </a:xfrm>
          <a:custGeom>
            <a:avLst/>
            <a:gdLst>
              <a:gd name="connsiteX0" fmla="*/ 0 w 3194068"/>
              <a:gd name="connsiteY0" fmla="*/ 0 h 841613"/>
              <a:gd name="connsiteX1" fmla="*/ 3194068 w 3194068"/>
              <a:gd name="connsiteY1" fmla="*/ 0 h 841613"/>
              <a:gd name="connsiteX2" fmla="*/ 3194068 w 3194068"/>
              <a:gd name="connsiteY2" fmla="*/ 841613 h 841613"/>
              <a:gd name="connsiteX3" fmla="*/ 0 w 3194068"/>
              <a:gd name="connsiteY3" fmla="*/ 841613 h 841613"/>
              <a:gd name="connsiteX4" fmla="*/ 0 w 3194068"/>
              <a:gd name="connsiteY4" fmla="*/ 0 h 84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4068" h="841613">
                <a:moveTo>
                  <a:pt x="0" y="0"/>
                </a:moveTo>
                <a:lnTo>
                  <a:pt x="3194068" y="0"/>
                </a:lnTo>
                <a:lnTo>
                  <a:pt x="3194068" y="841613"/>
                </a:lnTo>
                <a:lnTo>
                  <a:pt x="0" y="8416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Have notes or use other materials not provided by the test administrator.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During the test, you may not…</a:t>
            </a:r>
          </a:p>
        </p:txBody>
      </p:sp>
    </p:spTree>
    <p:extLst>
      <p:ext uri="{BB962C8B-B14F-4D97-AF65-F5344CB8AC3E}">
        <p14:creationId xmlns:p14="http://schemas.microsoft.com/office/powerpoint/2010/main" val="179607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50366" y="1981200"/>
            <a:ext cx="2996364" cy="2996450"/>
            <a:chOff x="3250366" y="1981200"/>
            <a:chExt cx="2996364" cy="2996450"/>
          </a:xfrm>
        </p:grpSpPr>
        <p:sp>
          <p:nvSpPr>
            <p:cNvPr id="3" name="Circular Arrow 2"/>
            <p:cNvSpPr/>
            <p:nvPr/>
          </p:nvSpPr>
          <p:spPr>
            <a:xfrm>
              <a:off x="3250366" y="1981200"/>
              <a:ext cx="2996364" cy="299645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912140" y="3066036"/>
              <a:ext cx="1671735" cy="835769"/>
            </a:xfrm>
            <a:custGeom>
              <a:avLst/>
              <a:gdLst>
                <a:gd name="connsiteX0" fmla="*/ 0 w 1671735"/>
                <a:gd name="connsiteY0" fmla="*/ 0 h 835769"/>
                <a:gd name="connsiteX1" fmla="*/ 1671735 w 1671735"/>
                <a:gd name="connsiteY1" fmla="*/ 0 h 835769"/>
                <a:gd name="connsiteX2" fmla="*/ 1671735 w 1671735"/>
                <a:gd name="connsiteY2" fmla="*/ 835769 h 835769"/>
                <a:gd name="connsiteX3" fmla="*/ 0 w 1671735"/>
                <a:gd name="connsiteY3" fmla="*/ 835769 h 835769"/>
                <a:gd name="connsiteX4" fmla="*/ 0 w 1671735"/>
                <a:gd name="connsiteY4" fmla="*/ 0 h 83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735" h="835769">
                  <a:moveTo>
                    <a:pt x="0" y="0"/>
                  </a:moveTo>
                  <a:lnTo>
                    <a:pt x="1671735" y="0"/>
                  </a:lnTo>
                  <a:lnTo>
                    <a:pt x="1671735" y="835769"/>
                  </a:lnTo>
                  <a:lnTo>
                    <a:pt x="0" y="835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Talk to other students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31846" y="3901805"/>
            <a:ext cx="2574105" cy="2575194"/>
            <a:chOff x="2631846" y="3901805"/>
            <a:chExt cx="2574105" cy="2575194"/>
          </a:xfrm>
        </p:grpSpPr>
        <p:sp>
          <p:nvSpPr>
            <p:cNvPr id="8" name="Block Arc 7"/>
            <p:cNvSpPr/>
            <p:nvPr/>
          </p:nvSpPr>
          <p:spPr>
            <a:xfrm>
              <a:off x="2631846" y="3901805"/>
              <a:ext cx="2574105" cy="2575194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76272" y="4791075"/>
              <a:ext cx="1671735" cy="835769"/>
            </a:xfrm>
            <a:custGeom>
              <a:avLst/>
              <a:gdLst>
                <a:gd name="connsiteX0" fmla="*/ 0 w 1671735"/>
                <a:gd name="connsiteY0" fmla="*/ 0 h 835769"/>
                <a:gd name="connsiteX1" fmla="*/ 1671735 w 1671735"/>
                <a:gd name="connsiteY1" fmla="*/ 0 h 835769"/>
                <a:gd name="connsiteX2" fmla="*/ 1671735 w 1671735"/>
                <a:gd name="connsiteY2" fmla="*/ 835769 h 835769"/>
                <a:gd name="connsiteX3" fmla="*/ 0 w 1671735"/>
                <a:gd name="connsiteY3" fmla="*/ 835769 h 835769"/>
                <a:gd name="connsiteX4" fmla="*/ 0 w 1671735"/>
                <a:gd name="connsiteY4" fmla="*/ 0 h 83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735" h="835769">
                  <a:moveTo>
                    <a:pt x="0" y="0"/>
                  </a:moveTo>
                  <a:lnTo>
                    <a:pt x="1671735" y="0"/>
                  </a:lnTo>
                  <a:lnTo>
                    <a:pt x="1671735" y="835769"/>
                  </a:lnTo>
                  <a:lnTo>
                    <a:pt x="0" y="835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Make any disturbance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During the test, you may not…</a:t>
            </a:r>
          </a:p>
        </p:txBody>
      </p:sp>
    </p:spTree>
    <p:extLst>
      <p:ext uri="{BB962C8B-B14F-4D97-AF65-F5344CB8AC3E}">
        <p14:creationId xmlns:p14="http://schemas.microsoft.com/office/powerpoint/2010/main" val="41768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01626" y="1932985"/>
            <a:ext cx="8610599" cy="1405051"/>
          </a:xfrm>
        </p:spPr>
        <p:txBody>
          <a:bodyPr/>
          <a:lstStyle/>
          <a:p>
            <a:pPr marL="0" lvl="3" indent="0" algn="ctr">
              <a:spcAft>
                <a:spcPts val="1800"/>
              </a:spcAft>
              <a:buClrTx/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On the day of the test, your test administrator will read the testing rules (that were just covered in this presentation) aloud and ask you to read the </a:t>
            </a:r>
            <a:r>
              <a:rPr lang="en-US" sz="30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Testing Rules Acknowledgment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Testing Rules Acknowledgement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37" y="4307502"/>
            <a:ext cx="5181600" cy="2458423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04800" y="3338036"/>
            <a:ext cx="8649978" cy="3245326"/>
            <a:chOff x="304800" y="3338036"/>
            <a:chExt cx="8649978" cy="3245326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3338036"/>
              <a:ext cx="86499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indent="0" algn="ctr">
                <a:spcAft>
                  <a:spcPts val="1800"/>
                </a:spcAft>
                <a:buClrTx/>
                <a:buNone/>
              </a:pPr>
              <a:r>
                <a:rPr lang="en-US" sz="30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You will be asked to select a box next to the Testing Rules Acknowledgment to show that you understand the rules.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219200" y="6126162"/>
              <a:ext cx="1499427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495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66999" y="2908153"/>
            <a:ext cx="5733289" cy="1320839"/>
          </a:xfrm>
          <a:custGeom>
            <a:avLst/>
            <a:gdLst>
              <a:gd name="connsiteX0" fmla="*/ 0 w 5967518"/>
              <a:gd name="connsiteY0" fmla="*/ 0 h 1320839"/>
              <a:gd name="connsiteX1" fmla="*/ 5967518 w 5967518"/>
              <a:gd name="connsiteY1" fmla="*/ 0 h 1320839"/>
              <a:gd name="connsiteX2" fmla="*/ 5967518 w 5967518"/>
              <a:gd name="connsiteY2" fmla="*/ 1320839 h 1320839"/>
              <a:gd name="connsiteX3" fmla="*/ 0 w 5967518"/>
              <a:gd name="connsiteY3" fmla="*/ 1320839 h 1320839"/>
              <a:gd name="connsiteX4" fmla="*/ 0 w 5967518"/>
              <a:gd name="connsiteY4" fmla="*/ 0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18" h="1320839">
                <a:moveTo>
                  <a:pt x="0" y="0"/>
                </a:moveTo>
                <a:lnTo>
                  <a:pt x="5967518" y="0"/>
                </a:lnTo>
                <a:lnTo>
                  <a:pt x="5967518" y="1320839"/>
                </a:lnTo>
                <a:lnTo>
                  <a:pt x="0" y="13208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4803" tIns="170688" rIns="170688" bIns="170688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Your teacher or test administrator is not allowed to discuss the test or help you answer test questions.</a:t>
            </a:r>
          </a:p>
        </p:txBody>
      </p:sp>
      <p:sp>
        <p:nvSpPr>
          <p:cNvPr id="5" name="Freeform 4"/>
          <p:cNvSpPr/>
          <p:nvPr/>
        </p:nvSpPr>
        <p:spPr>
          <a:xfrm>
            <a:off x="2586305" y="4394086"/>
            <a:ext cx="5805778" cy="1320839"/>
          </a:xfrm>
          <a:custGeom>
            <a:avLst/>
            <a:gdLst>
              <a:gd name="connsiteX0" fmla="*/ 0 w 5805778"/>
              <a:gd name="connsiteY0" fmla="*/ 0 h 1320839"/>
              <a:gd name="connsiteX1" fmla="*/ 5805778 w 5805778"/>
              <a:gd name="connsiteY1" fmla="*/ 0 h 1320839"/>
              <a:gd name="connsiteX2" fmla="*/ 5805778 w 5805778"/>
              <a:gd name="connsiteY2" fmla="*/ 1320839 h 1320839"/>
              <a:gd name="connsiteX3" fmla="*/ 0 w 5805778"/>
              <a:gd name="connsiteY3" fmla="*/ 1320839 h 1320839"/>
              <a:gd name="connsiteX4" fmla="*/ 0 w 5805778"/>
              <a:gd name="connsiteY4" fmla="*/ 0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78" h="1320839">
                <a:moveTo>
                  <a:pt x="0" y="0"/>
                </a:moveTo>
                <a:lnTo>
                  <a:pt x="5805778" y="0"/>
                </a:lnTo>
                <a:lnTo>
                  <a:pt x="5805778" y="1320839"/>
                </a:lnTo>
                <a:lnTo>
                  <a:pt x="0" y="13208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8924" tIns="170688" rIns="170689" bIns="170688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Try to answer every question or respond completely. </a:t>
            </a:r>
          </a:p>
        </p:txBody>
      </p:sp>
      <p:sp>
        <p:nvSpPr>
          <p:cNvPr id="9" name="Freeform 8"/>
          <p:cNvSpPr/>
          <p:nvPr/>
        </p:nvSpPr>
        <p:spPr>
          <a:xfrm>
            <a:off x="304800" y="2819407"/>
            <a:ext cx="3142873" cy="3060612"/>
          </a:xfrm>
          <a:custGeom>
            <a:avLst/>
            <a:gdLst>
              <a:gd name="connsiteX0" fmla="*/ 0 w 3142873"/>
              <a:gd name="connsiteY0" fmla="*/ 1530306 h 3060612"/>
              <a:gd name="connsiteX1" fmla="*/ 1571437 w 3142873"/>
              <a:gd name="connsiteY1" fmla="*/ 0 h 3060612"/>
              <a:gd name="connsiteX2" fmla="*/ 3142874 w 3142873"/>
              <a:gd name="connsiteY2" fmla="*/ 1530306 h 3060612"/>
              <a:gd name="connsiteX3" fmla="*/ 1571437 w 3142873"/>
              <a:gd name="connsiteY3" fmla="*/ 3060612 h 3060612"/>
              <a:gd name="connsiteX4" fmla="*/ 0 w 3142873"/>
              <a:gd name="connsiteY4" fmla="*/ 1530306 h 30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873" h="3060612">
                <a:moveTo>
                  <a:pt x="0" y="1530306"/>
                </a:moveTo>
                <a:cubicBezTo>
                  <a:pt x="0" y="685141"/>
                  <a:pt x="703556" y="0"/>
                  <a:pt x="1571437" y="0"/>
                </a:cubicBezTo>
                <a:cubicBezTo>
                  <a:pt x="2439318" y="0"/>
                  <a:pt x="3142874" y="685141"/>
                  <a:pt x="3142874" y="1530306"/>
                </a:cubicBezTo>
                <a:cubicBezTo>
                  <a:pt x="3142874" y="2375471"/>
                  <a:pt x="2439318" y="3060612"/>
                  <a:pt x="1571437" y="3060612"/>
                </a:cubicBezTo>
                <a:cubicBezTo>
                  <a:pt x="703556" y="3060612"/>
                  <a:pt x="0" y="2375471"/>
                  <a:pt x="0" y="153030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0263" tIns="448216" rIns="460263" bIns="448216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dirty="0">
                <a:latin typeface="Franklin Gothic Medium Cond" panose="020B0606030402020204" pitchFamily="34" charset="0"/>
              </a:rPr>
              <a:t>You may not ask for help in answering any test questions or planning your responses.</a:t>
            </a:r>
            <a:endParaRPr lang="en-US" sz="23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3691543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2400" y="2362664"/>
            <a:ext cx="3689800" cy="3578161"/>
            <a:chOff x="332815" y="2746439"/>
            <a:chExt cx="3433185" cy="3115760"/>
          </a:xfrm>
        </p:grpSpPr>
        <p:sp>
          <p:nvSpPr>
            <p:cNvPr id="3" name="Freeform 2"/>
            <p:cNvSpPr/>
            <p:nvPr/>
          </p:nvSpPr>
          <p:spPr>
            <a:xfrm>
              <a:off x="513041" y="3968614"/>
              <a:ext cx="3138586" cy="1034306"/>
            </a:xfrm>
            <a:custGeom>
              <a:avLst/>
              <a:gdLst>
                <a:gd name="connsiteX0" fmla="*/ 0 w 3138586"/>
                <a:gd name="connsiteY0" fmla="*/ 0 h 1034306"/>
                <a:gd name="connsiteX1" fmla="*/ 3138586 w 3138586"/>
                <a:gd name="connsiteY1" fmla="*/ 0 h 1034306"/>
                <a:gd name="connsiteX2" fmla="*/ 3138586 w 3138586"/>
                <a:gd name="connsiteY2" fmla="*/ 1034306 h 1034306"/>
                <a:gd name="connsiteX3" fmla="*/ 0 w 3138586"/>
                <a:gd name="connsiteY3" fmla="*/ 1034306 h 1034306"/>
                <a:gd name="connsiteX4" fmla="*/ 0 w 3138586"/>
                <a:gd name="connsiteY4" fmla="*/ 0 h 103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586" h="1034306">
                  <a:moveTo>
                    <a:pt x="0" y="0"/>
                  </a:moveTo>
                  <a:lnTo>
                    <a:pt x="3138586" y="0"/>
                  </a:lnTo>
                  <a:lnTo>
                    <a:pt x="3138586" y="1034306"/>
                  </a:lnTo>
                  <a:lnTo>
                    <a:pt x="0" y="10343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Once you finish and submit your test,</a:t>
              </a:r>
              <a:br>
                <a:rPr lang="en-US" sz="24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</a:br>
              <a:r>
                <a:rPr lang="en-US" sz="2400" b="1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you cannot go back into the test</a:t>
              </a:r>
              <a:r>
                <a:rPr lang="en-US" sz="24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.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07577" y="3550345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2339" y="3200821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01769" y="3270726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51293" y="2886249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05675" y="2746439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64914" y="2991106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14438" y="3165869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03772" y="3550345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13487" y="3934822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695960" y="3200821"/>
              <a:ext cx="641983" cy="6419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32815" y="4529014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2530" y="4843586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66816" y="5123205"/>
              <a:ext cx="570652" cy="5706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800817" y="5577587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940627" y="5123205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290152" y="5612539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604723" y="5053300"/>
              <a:ext cx="570652" cy="5706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73677" y="4913491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Chevron 24"/>
          <p:cNvSpPr/>
          <p:nvPr/>
        </p:nvSpPr>
        <p:spPr>
          <a:xfrm>
            <a:off x="3766000" y="3270145"/>
            <a:ext cx="1152197" cy="219967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Chevron 25"/>
          <p:cNvSpPr/>
          <p:nvPr/>
        </p:nvSpPr>
        <p:spPr>
          <a:xfrm>
            <a:off x="4572000" y="3270145"/>
            <a:ext cx="1152197" cy="219967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91200" y="2643641"/>
            <a:ext cx="3195781" cy="3208766"/>
          </a:xfrm>
          <a:custGeom>
            <a:avLst/>
            <a:gdLst>
              <a:gd name="connsiteX0" fmla="*/ 0 w 2941041"/>
              <a:gd name="connsiteY0" fmla="*/ 1440299 h 2880597"/>
              <a:gd name="connsiteX1" fmla="*/ 1470521 w 2941041"/>
              <a:gd name="connsiteY1" fmla="*/ 0 h 2880597"/>
              <a:gd name="connsiteX2" fmla="*/ 2941042 w 2941041"/>
              <a:gd name="connsiteY2" fmla="*/ 1440299 h 2880597"/>
              <a:gd name="connsiteX3" fmla="*/ 1470521 w 2941041"/>
              <a:gd name="connsiteY3" fmla="*/ 2880598 h 2880597"/>
              <a:gd name="connsiteX4" fmla="*/ 0 w 2941041"/>
              <a:gd name="connsiteY4" fmla="*/ 1440299 h 288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041" h="2880597">
                <a:moveTo>
                  <a:pt x="0" y="1440299"/>
                </a:moveTo>
                <a:cubicBezTo>
                  <a:pt x="0" y="644844"/>
                  <a:pt x="658375" y="0"/>
                  <a:pt x="1470521" y="0"/>
                </a:cubicBezTo>
                <a:cubicBezTo>
                  <a:pt x="2282667" y="0"/>
                  <a:pt x="2941042" y="644844"/>
                  <a:pt x="2941042" y="1440299"/>
                </a:cubicBezTo>
                <a:cubicBezTo>
                  <a:pt x="2941042" y="2235754"/>
                  <a:pt x="2282667" y="2880598"/>
                  <a:pt x="1470521" y="2880598"/>
                </a:cubicBezTo>
                <a:cubicBezTo>
                  <a:pt x="658375" y="2880598"/>
                  <a:pt x="0" y="2235754"/>
                  <a:pt x="0" y="14402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705" tIns="421854" rIns="430705" bIns="421854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Franklin Gothic Medium Cond" panose="020B0606030402020204" pitchFamily="34" charset="0"/>
              </a:rPr>
              <a:t>Be sure to read and revise your response or check your answers and answer every question</a:t>
            </a:r>
            <a:br>
              <a:rPr lang="en-US" sz="2000" kern="1200" dirty="0">
                <a:latin typeface="Franklin Gothic Medium Cond" panose="020B0606030402020204" pitchFamily="34" charset="0"/>
              </a:rPr>
            </a:br>
            <a:r>
              <a:rPr lang="en-US" sz="2000" b="1" kern="1200" dirty="0">
                <a:latin typeface="Franklin Gothic Medium Cond" panose="020B0606030402020204" pitchFamily="34" charset="0"/>
              </a:rPr>
              <a:t>before completing your test</a:t>
            </a:r>
            <a:r>
              <a:rPr lang="en-US" sz="2000" kern="1200" dirty="0">
                <a:latin typeface="Franklin Gothic Medium Cond" panose="020B06060304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18883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3401" y="2674658"/>
            <a:ext cx="3640372" cy="342134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04974" y="3276593"/>
            <a:ext cx="6709172" cy="2286004"/>
          </a:xfrm>
          <a:custGeom>
            <a:avLst/>
            <a:gdLst>
              <a:gd name="connsiteX0" fmla="*/ 0 w 6709172"/>
              <a:gd name="connsiteY0" fmla="*/ 0 h 2286004"/>
              <a:gd name="connsiteX1" fmla="*/ 6709172 w 6709172"/>
              <a:gd name="connsiteY1" fmla="*/ 0 h 2286004"/>
              <a:gd name="connsiteX2" fmla="*/ 6709172 w 6709172"/>
              <a:gd name="connsiteY2" fmla="*/ 2286004 h 2286004"/>
              <a:gd name="connsiteX3" fmla="*/ 0 w 6709172"/>
              <a:gd name="connsiteY3" fmla="*/ 2286004 h 2286004"/>
              <a:gd name="connsiteX4" fmla="*/ 0 w 6709172"/>
              <a:gd name="connsiteY4" fmla="*/ 0 h 22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172" h="2286004">
                <a:moveTo>
                  <a:pt x="0" y="0"/>
                </a:moveTo>
                <a:lnTo>
                  <a:pt x="6709172" y="0"/>
                </a:lnTo>
                <a:lnTo>
                  <a:pt x="6709172" y="2286004"/>
                </a:lnTo>
                <a:lnTo>
                  <a:pt x="0" y="2286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910" rIns="0" bIns="41910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During breaks and after testing, </a:t>
            </a:r>
            <a:br>
              <a:rPr lang="en-US" sz="33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33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it’s important that you </a:t>
            </a:r>
            <a:r>
              <a:rPr lang="en-US" sz="3300" b="1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don’t talk about the specific test questions, responses, or passages </a:t>
            </a:r>
            <a:r>
              <a:rPr lang="en-US" sz="33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with friends, classmates, teachers, or other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29071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45962" y="2237612"/>
            <a:ext cx="3712464" cy="3712464"/>
          </a:xfrm>
          <a:custGeom>
            <a:avLst/>
            <a:gdLst>
              <a:gd name="connsiteX0" fmla="*/ 1856232 w 3712464"/>
              <a:gd name="connsiteY0" fmla="*/ 0 h 3712464"/>
              <a:gd name="connsiteX1" fmla="*/ 3463776 w 3712464"/>
              <a:gd name="connsiteY1" fmla="*/ 928116 h 3712464"/>
              <a:gd name="connsiteX2" fmla="*/ 3463776 w 3712464"/>
              <a:gd name="connsiteY2" fmla="*/ 2784348 h 3712464"/>
              <a:gd name="connsiteX3" fmla="*/ 1856232 w 3712464"/>
              <a:gd name="connsiteY3" fmla="*/ 1856232 h 3712464"/>
              <a:gd name="connsiteX4" fmla="*/ 1856232 w 3712464"/>
              <a:gd name="connsiteY4" fmla="*/ 0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464" h="3712464">
                <a:moveTo>
                  <a:pt x="1856232" y="0"/>
                </a:moveTo>
                <a:cubicBezTo>
                  <a:pt x="2519400" y="0"/>
                  <a:pt x="3132192" y="353796"/>
                  <a:pt x="3463776" y="928116"/>
                </a:cubicBezTo>
                <a:cubicBezTo>
                  <a:pt x="3795360" y="1502436"/>
                  <a:pt x="3795360" y="2210028"/>
                  <a:pt x="3463776" y="2784348"/>
                </a:cubicBezTo>
                <a:lnTo>
                  <a:pt x="1856232" y="1856232"/>
                </a:lnTo>
                <a:lnTo>
                  <a:pt x="185623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6532" tIns="723139" rIns="472546" bIns="1828037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>
                <a:latin typeface="Franklin Gothic Medium Cond" panose="020B0606030402020204" pitchFamily="34" charset="0"/>
              </a:rPr>
              <a:t>Relax and do your best!</a:t>
            </a:r>
          </a:p>
        </p:txBody>
      </p:sp>
      <p:sp>
        <p:nvSpPr>
          <p:cNvPr id="5" name="Freeform 4"/>
          <p:cNvSpPr/>
          <p:nvPr/>
        </p:nvSpPr>
        <p:spPr>
          <a:xfrm>
            <a:off x="2630147" y="2258568"/>
            <a:ext cx="3712464" cy="3712464"/>
          </a:xfrm>
          <a:custGeom>
            <a:avLst/>
            <a:gdLst>
              <a:gd name="connsiteX0" fmla="*/ 3463776 w 3712464"/>
              <a:gd name="connsiteY0" fmla="*/ 2784348 h 3712464"/>
              <a:gd name="connsiteX1" fmla="*/ 1856232 w 3712464"/>
              <a:gd name="connsiteY1" fmla="*/ 3712464 h 3712464"/>
              <a:gd name="connsiteX2" fmla="*/ 248688 w 3712464"/>
              <a:gd name="connsiteY2" fmla="*/ 2784348 h 3712464"/>
              <a:gd name="connsiteX3" fmla="*/ 1856232 w 3712464"/>
              <a:gd name="connsiteY3" fmla="*/ 1856232 h 3712464"/>
              <a:gd name="connsiteX4" fmla="*/ 3463776 w 3712464"/>
              <a:gd name="connsiteY4" fmla="*/ 2784348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464" h="3712464">
                <a:moveTo>
                  <a:pt x="3463776" y="2784348"/>
                </a:moveTo>
                <a:cubicBezTo>
                  <a:pt x="3132192" y="3358668"/>
                  <a:pt x="2519400" y="3712464"/>
                  <a:pt x="1856232" y="3712464"/>
                </a:cubicBezTo>
                <a:cubicBezTo>
                  <a:pt x="1193064" y="3712464"/>
                  <a:pt x="580272" y="3358668"/>
                  <a:pt x="248688" y="2784348"/>
                </a:cubicBezTo>
                <a:lnTo>
                  <a:pt x="1856232" y="1856232"/>
                </a:lnTo>
                <a:lnTo>
                  <a:pt x="3463776" y="27843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9528" tIns="2375409" rIns="1049528" bIns="253999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>
                <a:latin typeface="Franklin Gothic Medium Cond" panose="020B0606030402020204" pitchFamily="34" charset="0"/>
              </a:rPr>
              <a:t>Eat a good breakfast before the test.</a:t>
            </a:r>
          </a:p>
        </p:txBody>
      </p:sp>
      <p:sp>
        <p:nvSpPr>
          <p:cNvPr id="8" name="Freeform 7"/>
          <p:cNvSpPr/>
          <p:nvPr/>
        </p:nvSpPr>
        <p:spPr>
          <a:xfrm>
            <a:off x="2620083" y="2237612"/>
            <a:ext cx="3712464" cy="3712464"/>
          </a:xfrm>
          <a:custGeom>
            <a:avLst/>
            <a:gdLst>
              <a:gd name="connsiteX0" fmla="*/ 248688 w 3712464"/>
              <a:gd name="connsiteY0" fmla="*/ 2784348 h 3712464"/>
              <a:gd name="connsiteX1" fmla="*/ 248688 w 3712464"/>
              <a:gd name="connsiteY1" fmla="*/ 928116 h 3712464"/>
              <a:gd name="connsiteX2" fmla="*/ 1856232 w 3712464"/>
              <a:gd name="connsiteY2" fmla="*/ 0 h 3712464"/>
              <a:gd name="connsiteX3" fmla="*/ 1856232 w 3712464"/>
              <a:gd name="connsiteY3" fmla="*/ 1856232 h 3712464"/>
              <a:gd name="connsiteX4" fmla="*/ 248688 w 3712464"/>
              <a:gd name="connsiteY4" fmla="*/ 2784348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464" h="3712464">
                <a:moveTo>
                  <a:pt x="248688" y="2784348"/>
                </a:moveTo>
                <a:cubicBezTo>
                  <a:pt x="-82896" y="2210028"/>
                  <a:pt x="-82896" y="1502436"/>
                  <a:pt x="248688" y="928116"/>
                </a:cubicBezTo>
                <a:cubicBezTo>
                  <a:pt x="580272" y="353796"/>
                  <a:pt x="1193064" y="0"/>
                  <a:pt x="1856232" y="0"/>
                </a:cubicBezTo>
                <a:lnTo>
                  <a:pt x="1856232" y="1856232"/>
                </a:lnTo>
                <a:lnTo>
                  <a:pt x="248688" y="27843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864" tIns="767335" rIns="2093214" bIns="1783841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>
                <a:latin typeface="Franklin Gothic Medium Cond" panose="020B0606030402020204" pitchFamily="34" charset="0"/>
              </a:rPr>
              <a:t>Get a good night’s sleep.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Last But Not Least…</a:t>
            </a:r>
          </a:p>
        </p:txBody>
      </p:sp>
    </p:spTree>
    <p:extLst>
      <p:ext uri="{BB962C8B-B14F-4D97-AF65-F5344CB8AC3E}">
        <p14:creationId xmlns:p14="http://schemas.microsoft.com/office/powerpoint/2010/main" val="32353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29460659"/>
              </p:ext>
            </p:extLst>
          </p:nvPr>
        </p:nvGraphicFramePr>
        <p:xfrm>
          <a:off x="152400" y="1981200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Chevron 5"/>
          <p:cNvSpPr/>
          <p:nvPr/>
        </p:nvSpPr>
        <p:spPr>
          <a:xfrm>
            <a:off x="7372989" y="5181600"/>
            <a:ext cx="1371600" cy="12954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582095" y="5181600"/>
            <a:ext cx="1371600" cy="12954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2362200"/>
          <a:ext cx="8534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0" y="1143000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Test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0963" y="3276600"/>
            <a:ext cx="1981201" cy="2075873"/>
            <a:chOff x="320963" y="3276600"/>
            <a:chExt cx="1981201" cy="2075873"/>
          </a:xfrm>
        </p:grpSpPr>
        <p:sp>
          <p:nvSpPr>
            <p:cNvPr id="8" name="Flowchart: Connector 7"/>
            <p:cNvSpPr/>
            <p:nvPr/>
          </p:nvSpPr>
          <p:spPr>
            <a:xfrm>
              <a:off x="320963" y="3371273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>
                  <a:latin typeface="Franklin Gothic Medium Cond" panose="020B0606030402020204" pitchFamily="34" charset="0"/>
                </a:rPr>
                <a:t>about how you will </a:t>
              </a:r>
              <a:br>
                <a:rPr lang="en-US" sz="2000" dirty="0">
                  <a:latin typeface="Franklin Gothic Medium Cond" panose="020B0606030402020204" pitchFamily="34" charset="0"/>
                </a:rPr>
              </a:br>
              <a:r>
                <a:rPr lang="en-US" sz="2000" dirty="0">
                  <a:latin typeface="Franklin Gothic Medium Cond" panose="020B0606030402020204" pitchFamily="34" charset="0"/>
                </a:rPr>
                <a:t>login to a computer-based test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38200" y="32766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057400" y="44958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2200" y="4495800"/>
            <a:ext cx="2133600" cy="2133600"/>
            <a:chOff x="6172200" y="4648200"/>
            <a:chExt cx="1981201" cy="1981200"/>
          </a:xfrm>
        </p:grpSpPr>
        <p:sp>
          <p:nvSpPr>
            <p:cNvPr id="9" name="Flowchart: Connector 8"/>
            <p:cNvSpPr/>
            <p:nvPr/>
          </p:nvSpPr>
          <p:spPr>
            <a:xfrm>
              <a:off x="6172200" y="4648200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>
                  <a:latin typeface="Franklin Gothic Medium Cond" panose="020B0606030402020204" pitchFamily="34" charset="0"/>
                </a:rPr>
                <a:t>and use the general tools available in all CBT assessments.</a:t>
              </a: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7837057" y="48768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324600" y="5334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36855" y="5553364"/>
              <a:ext cx="87745" cy="8543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Connector 14"/>
          <p:cNvSpPr/>
          <p:nvPr/>
        </p:nvSpPr>
        <p:spPr>
          <a:xfrm>
            <a:off x="5173518" y="2551546"/>
            <a:ext cx="849746" cy="819727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581485" y="2152074"/>
            <a:ext cx="1255571" cy="1276926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41" y="5181600"/>
            <a:ext cx="1638300" cy="116205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534401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FL Secure Browser</a:t>
            </a:r>
          </a:p>
        </p:txBody>
      </p:sp>
    </p:spTree>
    <p:extLst>
      <p:ext uri="{BB962C8B-B14F-4D97-AF65-F5344CB8AC3E}">
        <p14:creationId xmlns:p14="http://schemas.microsoft.com/office/powerpoint/2010/main" val="143829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3CD8A4-D23F-9EF2-3FC8-E9B275B7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87" y="3886200"/>
            <a:ext cx="3667125" cy="16329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981200"/>
            <a:ext cx="5562600" cy="1524000"/>
          </a:xfrm>
        </p:spPr>
        <p:txBody>
          <a:bodyPr/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Prior to testing, your test administrator will give you a </a:t>
            </a:r>
            <a:r>
              <a:rPr lang="en-US" sz="2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 ticket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listing your First Name and Username, which you will need to log in to your computer-based test.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Test Tickets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5854443" y="2508679"/>
            <a:ext cx="2756157" cy="2444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Franklin Gothic Medium Cond" panose="020B0606030402020204" pitchFamily="34" charset="0"/>
              </a:rPr>
              <a:t>Tell your test administrator if you have any issues with your ticket.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4506900"/>
            <a:ext cx="3418843" cy="2215991"/>
            <a:chOff x="228600" y="4549934"/>
            <a:chExt cx="3418843" cy="2215991"/>
          </a:xfrm>
        </p:grpSpPr>
        <p:sp>
          <p:nvSpPr>
            <p:cNvPr id="11" name="Curved Up Arrow 10"/>
            <p:cNvSpPr/>
            <p:nvPr/>
          </p:nvSpPr>
          <p:spPr>
            <a:xfrm rot="19564534">
              <a:off x="2228537" y="5732050"/>
              <a:ext cx="1418906" cy="772994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600" y="4549934"/>
              <a:ext cx="2215991" cy="2215991"/>
            </a:xfrm>
            <a:custGeom>
              <a:avLst/>
              <a:gdLst>
                <a:gd name="connsiteX0" fmla="*/ 0 w 2215991"/>
                <a:gd name="connsiteY0" fmla="*/ 1107996 h 2215991"/>
                <a:gd name="connsiteX1" fmla="*/ 1107996 w 2215991"/>
                <a:gd name="connsiteY1" fmla="*/ 0 h 2215991"/>
                <a:gd name="connsiteX2" fmla="*/ 2215992 w 2215991"/>
                <a:gd name="connsiteY2" fmla="*/ 1107996 h 2215991"/>
                <a:gd name="connsiteX3" fmla="*/ 1107996 w 2215991"/>
                <a:gd name="connsiteY3" fmla="*/ 2215992 h 2215991"/>
                <a:gd name="connsiteX4" fmla="*/ 0 w 2215991"/>
                <a:gd name="connsiteY4" fmla="*/ 1107996 h 221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991" h="2215991">
                  <a:moveTo>
                    <a:pt x="0" y="1107996"/>
                  </a:moveTo>
                  <a:cubicBezTo>
                    <a:pt x="0" y="496067"/>
                    <a:pt x="496067" y="0"/>
                    <a:pt x="1107996" y="0"/>
                  </a:cubicBezTo>
                  <a:cubicBezTo>
                    <a:pt x="1719925" y="0"/>
                    <a:pt x="2215992" y="496067"/>
                    <a:pt x="2215992" y="1107996"/>
                  </a:cubicBezTo>
                  <a:cubicBezTo>
                    <a:pt x="2215992" y="1719925"/>
                    <a:pt x="1719925" y="2215992"/>
                    <a:pt x="1107996" y="2215992"/>
                  </a:cubicBezTo>
                  <a:cubicBezTo>
                    <a:pt x="496067" y="2215992"/>
                    <a:pt x="0" y="1719925"/>
                    <a:pt x="0" y="110799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4524" tIns="324524" rIns="324524" bIns="3245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Be sure that your test ticket has the correct name and date of birth on it.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79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747432" y="3579235"/>
            <a:ext cx="3962400" cy="29718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Logging In to the Test</a:t>
            </a:r>
          </a:p>
        </p:txBody>
      </p:sp>
      <p:sp>
        <p:nvSpPr>
          <p:cNvPr id="6" name="Explosion 1 5"/>
          <p:cNvSpPr/>
          <p:nvPr/>
        </p:nvSpPr>
        <p:spPr>
          <a:xfrm>
            <a:off x="0" y="1752601"/>
            <a:ext cx="3910826" cy="350981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ranklin Gothic Medium Cond" panose="020B0606030402020204" pitchFamily="34" charset="0"/>
              </a:rPr>
              <a:t>When your test administrator tells you to do so, enter your </a:t>
            </a:r>
            <a:r>
              <a:rPr lang="en-US" sz="1600" b="1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First</a:t>
            </a: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600" b="1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Name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600" dirty="0">
                <a:latin typeface="Franklin Gothic Medium Cond" panose="020B0606030402020204" pitchFamily="34" charset="0"/>
              </a:rPr>
              <a:t>and </a:t>
            </a:r>
            <a:r>
              <a:rPr lang="en-US" sz="1600" b="1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Username</a:t>
            </a:r>
            <a:r>
              <a:rPr lang="en-US" sz="1600" dirty="0">
                <a:latin typeface="Franklin Gothic Medium Cond" panose="020B0606030402020204" pitchFamily="34" charset="0"/>
              </a:rPr>
              <a:t> exactly as they appear on your test ticket.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0205" y="4154422"/>
            <a:ext cx="3353786" cy="2215991"/>
            <a:chOff x="5720205" y="4154422"/>
            <a:chExt cx="3353786" cy="2215991"/>
          </a:xfrm>
        </p:grpSpPr>
        <p:sp>
          <p:nvSpPr>
            <p:cNvPr id="10" name="Curved Up Arrow 9"/>
            <p:cNvSpPr/>
            <p:nvPr/>
          </p:nvSpPr>
          <p:spPr>
            <a:xfrm rot="10800000">
              <a:off x="5720205" y="4678638"/>
              <a:ext cx="1418906" cy="772994"/>
            </a:xfrm>
            <a:prstGeom prst="curvedUpArrow">
              <a:avLst>
                <a:gd name="adj1" fmla="val 23696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858000" y="4154422"/>
              <a:ext cx="2215991" cy="2215991"/>
            </a:xfrm>
            <a:custGeom>
              <a:avLst/>
              <a:gdLst>
                <a:gd name="connsiteX0" fmla="*/ 0 w 2215991"/>
                <a:gd name="connsiteY0" fmla="*/ 1107996 h 2215991"/>
                <a:gd name="connsiteX1" fmla="*/ 1107996 w 2215991"/>
                <a:gd name="connsiteY1" fmla="*/ 0 h 2215991"/>
                <a:gd name="connsiteX2" fmla="*/ 2215992 w 2215991"/>
                <a:gd name="connsiteY2" fmla="*/ 1107996 h 2215991"/>
                <a:gd name="connsiteX3" fmla="*/ 1107996 w 2215991"/>
                <a:gd name="connsiteY3" fmla="*/ 2215992 h 2215991"/>
                <a:gd name="connsiteX4" fmla="*/ 0 w 2215991"/>
                <a:gd name="connsiteY4" fmla="*/ 1107996 h 221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991" h="2215991">
                  <a:moveTo>
                    <a:pt x="0" y="1107996"/>
                  </a:moveTo>
                  <a:cubicBezTo>
                    <a:pt x="0" y="496067"/>
                    <a:pt x="496067" y="0"/>
                    <a:pt x="1107996" y="0"/>
                  </a:cubicBezTo>
                  <a:cubicBezTo>
                    <a:pt x="1719925" y="0"/>
                    <a:pt x="2215992" y="496067"/>
                    <a:pt x="2215992" y="1107996"/>
                  </a:cubicBezTo>
                  <a:cubicBezTo>
                    <a:pt x="2215992" y="1719925"/>
                    <a:pt x="1719925" y="2215992"/>
                    <a:pt x="1107996" y="2215992"/>
                  </a:cubicBezTo>
                  <a:cubicBezTo>
                    <a:pt x="496067" y="2215992"/>
                    <a:pt x="0" y="1719925"/>
                    <a:pt x="0" y="110799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4524" tIns="324524" rIns="324524" bIns="3245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Next, enter the </a:t>
              </a:r>
              <a:r>
                <a:rPr lang="en-US" sz="2000" b="1" kern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Session ID</a:t>
              </a: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, which your test administrator will display for you.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632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04801" y="2091550"/>
            <a:ext cx="1670243" cy="2386062"/>
          </a:xfrm>
          <a:custGeom>
            <a:avLst/>
            <a:gdLst>
              <a:gd name="connsiteX0" fmla="*/ 0 w 2386061"/>
              <a:gd name="connsiteY0" fmla="*/ 0 h 1670242"/>
              <a:gd name="connsiteX1" fmla="*/ 1550940 w 2386061"/>
              <a:gd name="connsiteY1" fmla="*/ 0 h 1670242"/>
              <a:gd name="connsiteX2" fmla="*/ 2386061 w 2386061"/>
              <a:gd name="connsiteY2" fmla="*/ 835121 h 1670242"/>
              <a:gd name="connsiteX3" fmla="*/ 1550940 w 2386061"/>
              <a:gd name="connsiteY3" fmla="*/ 1670242 h 1670242"/>
              <a:gd name="connsiteX4" fmla="*/ 0 w 2386061"/>
              <a:gd name="connsiteY4" fmla="*/ 1670242 h 1670242"/>
              <a:gd name="connsiteX5" fmla="*/ 835121 w 2386061"/>
              <a:gd name="connsiteY5" fmla="*/ 835121 h 1670242"/>
              <a:gd name="connsiteX6" fmla="*/ 0 w 2386061"/>
              <a:gd name="connsiteY6" fmla="*/ 0 h 167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061" h="1670242">
                <a:moveTo>
                  <a:pt x="2386060" y="0"/>
                </a:moveTo>
                <a:lnTo>
                  <a:pt x="2386060" y="1085657"/>
                </a:lnTo>
                <a:lnTo>
                  <a:pt x="1193031" y="1670242"/>
                </a:lnTo>
                <a:lnTo>
                  <a:pt x="1" y="1085657"/>
                </a:lnTo>
                <a:lnTo>
                  <a:pt x="1" y="0"/>
                </a:lnTo>
                <a:lnTo>
                  <a:pt x="1193031" y="584585"/>
                </a:lnTo>
                <a:lnTo>
                  <a:pt x="238606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1" tIns="845281" rIns="10160" bIns="845282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After you log in, you will see a screen that says </a:t>
            </a:r>
            <a:r>
              <a:rPr lang="en-US" sz="1600" b="1" i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Is This You?</a:t>
            </a:r>
            <a:endParaRPr lang="en-US" sz="1600" kern="1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4689441" y="-622845"/>
            <a:ext cx="1550939" cy="6979734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04801" y="4193310"/>
            <a:ext cx="1670243" cy="2386062"/>
          </a:xfrm>
          <a:custGeom>
            <a:avLst/>
            <a:gdLst>
              <a:gd name="connsiteX0" fmla="*/ 0 w 2386061"/>
              <a:gd name="connsiteY0" fmla="*/ 0 h 1670242"/>
              <a:gd name="connsiteX1" fmla="*/ 1550940 w 2386061"/>
              <a:gd name="connsiteY1" fmla="*/ 0 h 1670242"/>
              <a:gd name="connsiteX2" fmla="*/ 2386061 w 2386061"/>
              <a:gd name="connsiteY2" fmla="*/ 835121 h 1670242"/>
              <a:gd name="connsiteX3" fmla="*/ 1550940 w 2386061"/>
              <a:gd name="connsiteY3" fmla="*/ 1670242 h 1670242"/>
              <a:gd name="connsiteX4" fmla="*/ 0 w 2386061"/>
              <a:gd name="connsiteY4" fmla="*/ 1670242 h 1670242"/>
              <a:gd name="connsiteX5" fmla="*/ 835121 w 2386061"/>
              <a:gd name="connsiteY5" fmla="*/ 835121 h 1670242"/>
              <a:gd name="connsiteX6" fmla="*/ 0 w 2386061"/>
              <a:gd name="connsiteY6" fmla="*/ 0 h 167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061" h="1670242">
                <a:moveTo>
                  <a:pt x="2386060" y="0"/>
                </a:moveTo>
                <a:lnTo>
                  <a:pt x="2386060" y="1085657"/>
                </a:lnTo>
                <a:lnTo>
                  <a:pt x="1193031" y="1670242"/>
                </a:lnTo>
                <a:lnTo>
                  <a:pt x="1" y="1085657"/>
                </a:lnTo>
                <a:lnTo>
                  <a:pt x="1" y="0"/>
                </a:lnTo>
                <a:lnTo>
                  <a:pt x="1193031" y="584585"/>
                </a:lnTo>
                <a:lnTo>
                  <a:pt x="238606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844011" rIns="8890" bIns="844012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latin typeface="Franklin Gothic Medium Cond" panose="020B0606030402020204" pitchFamily="34" charset="0"/>
              </a:rPr>
              <a:t>Verify that the information listed on the screen is correct and select </a:t>
            </a:r>
            <a:r>
              <a:rPr lang="en-US" sz="14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Yes</a:t>
            </a:r>
            <a:r>
              <a:rPr lang="en-US" sz="1400" kern="1200" dirty="0">
                <a:latin typeface="Franklin Gothic Medium Cond" panose="020B0606030402020204" pitchFamily="34" charset="0"/>
              </a:rPr>
              <a:t> to continue.</a:t>
            </a: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4689033" y="1479322"/>
            <a:ext cx="1551755" cy="6979734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667000"/>
            <a:ext cx="5595042" cy="274320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i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Is This You? 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Screen</a:t>
            </a: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FF41E30B-A00D-D02E-3AA0-2ED7ADB0AE80}"/>
              </a:ext>
            </a:extLst>
          </p:cNvPr>
          <p:cNvSpPr/>
          <p:nvPr/>
        </p:nvSpPr>
        <p:spPr>
          <a:xfrm>
            <a:off x="3352800" y="5873850"/>
            <a:ext cx="2895600" cy="844071"/>
          </a:xfrm>
          <a:custGeom>
            <a:avLst/>
            <a:gdLst>
              <a:gd name="connsiteX0" fmla="*/ 0 w 2895600"/>
              <a:gd name="connsiteY0" fmla="*/ 0 h 844071"/>
              <a:gd name="connsiteX1" fmla="*/ 2895600 w 2895600"/>
              <a:gd name="connsiteY1" fmla="*/ 0 h 844071"/>
              <a:gd name="connsiteX2" fmla="*/ 2895600 w 2895600"/>
              <a:gd name="connsiteY2" fmla="*/ 844071 h 844071"/>
              <a:gd name="connsiteX3" fmla="*/ 0 w 2895600"/>
              <a:gd name="connsiteY3" fmla="*/ 844071 h 844071"/>
              <a:gd name="connsiteX4" fmla="*/ 0 w 2895600"/>
              <a:gd name="connsiteY4" fmla="*/ 0 h 8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844071">
                <a:moveTo>
                  <a:pt x="0" y="0"/>
                </a:moveTo>
                <a:lnTo>
                  <a:pt x="2895600" y="0"/>
                </a:lnTo>
                <a:lnTo>
                  <a:pt x="2895600" y="844071"/>
                </a:lnTo>
                <a:lnTo>
                  <a:pt x="0" y="844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If any information on this screen is not correct, raise your hand and notify your test administrator.</a:t>
            </a:r>
          </a:p>
        </p:txBody>
      </p:sp>
    </p:spTree>
    <p:extLst>
      <p:ext uri="{BB962C8B-B14F-4D97-AF65-F5344CB8AC3E}">
        <p14:creationId xmlns:p14="http://schemas.microsoft.com/office/powerpoint/2010/main" val="2595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F534-A973-EDF4-7B56-1A2E65229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63" y="2409307"/>
            <a:ext cx="5651683" cy="3374707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i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Your Tests 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Screen</a:t>
            </a:r>
          </a:p>
        </p:txBody>
      </p:sp>
      <p:sp>
        <p:nvSpPr>
          <p:cNvPr id="14" name="Freeform 13"/>
          <p:cNvSpPr/>
          <p:nvPr/>
        </p:nvSpPr>
        <p:spPr>
          <a:xfrm>
            <a:off x="304800" y="4857644"/>
            <a:ext cx="2895600" cy="844071"/>
          </a:xfrm>
          <a:custGeom>
            <a:avLst/>
            <a:gdLst>
              <a:gd name="connsiteX0" fmla="*/ 0 w 2895600"/>
              <a:gd name="connsiteY0" fmla="*/ 0 h 844071"/>
              <a:gd name="connsiteX1" fmla="*/ 2895600 w 2895600"/>
              <a:gd name="connsiteY1" fmla="*/ 0 h 844071"/>
              <a:gd name="connsiteX2" fmla="*/ 2895600 w 2895600"/>
              <a:gd name="connsiteY2" fmla="*/ 844071 h 844071"/>
              <a:gd name="connsiteX3" fmla="*/ 0 w 2895600"/>
              <a:gd name="connsiteY3" fmla="*/ 844071 h 844071"/>
              <a:gd name="connsiteX4" fmla="*/ 0 w 2895600"/>
              <a:gd name="connsiteY4" fmla="*/ 0 h 8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844071">
                <a:moveTo>
                  <a:pt x="0" y="0"/>
                </a:moveTo>
                <a:lnTo>
                  <a:pt x="2895600" y="0"/>
                </a:lnTo>
                <a:lnTo>
                  <a:pt x="2895600" y="844071"/>
                </a:lnTo>
                <a:lnTo>
                  <a:pt x="0" y="844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Available tests are in color and indicate whether you will be starting a new test or resuming a test.  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4800" y="3572123"/>
            <a:ext cx="2895601" cy="1298182"/>
          </a:xfrm>
          <a:custGeom>
            <a:avLst/>
            <a:gdLst>
              <a:gd name="connsiteX0" fmla="*/ 0 w 2895600"/>
              <a:gd name="connsiteY0" fmla="*/ 454662 h 1298181"/>
              <a:gd name="connsiteX1" fmla="*/ 1285527 w 2895600"/>
              <a:gd name="connsiteY1" fmla="*/ 454662 h 1298181"/>
              <a:gd name="connsiteX2" fmla="*/ 1285527 w 2895600"/>
              <a:gd name="connsiteY2" fmla="*/ 324545 h 1298181"/>
              <a:gd name="connsiteX3" fmla="*/ 1123255 w 2895600"/>
              <a:gd name="connsiteY3" fmla="*/ 324545 h 1298181"/>
              <a:gd name="connsiteX4" fmla="*/ 1447800 w 2895600"/>
              <a:gd name="connsiteY4" fmla="*/ 0 h 1298181"/>
              <a:gd name="connsiteX5" fmla="*/ 1772345 w 2895600"/>
              <a:gd name="connsiteY5" fmla="*/ 324545 h 1298181"/>
              <a:gd name="connsiteX6" fmla="*/ 1610073 w 2895600"/>
              <a:gd name="connsiteY6" fmla="*/ 324545 h 1298181"/>
              <a:gd name="connsiteX7" fmla="*/ 1610073 w 2895600"/>
              <a:gd name="connsiteY7" fmla="*/ 454662 h 1298181"/>
              <a:gd name="connsiteX8" fmla="*/ 2895600 w 2895600"/>
              <a:gd name="connsiteY8" fmla="*/ 454662 h 1298181"/>
              <a:gd name="connsiteX9" fmla="*/ 2895600 w 2895600"/>
              <a:gd name="connsiteY9" fmla="*/ 1298181 h 1298181"/>
              <a:gd name="connsiteX10" fmla="*/ 0 w 2895600"/>
              <a:gd name="connsiteY10" fmla="*/ 1298181 h 1298181"/>
              <a:gd name="connsiteX11" fmla="*/ 0 w 2895600"/>
              <a:gd name="connsiteY11" fmla="*/ 454662 h 129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5600" h="1298181">
                <a:moveTo>
                  <a:pt x="2895600" y="843519"/>
                </a:moveTo>
                <a:lnTo>
                  <a:pt x="1610073" y="843519"/>
                </a:lnTo>
                <a:lnTo>
                  <a:pt x="1610073" y="973636"/>
                </a:lnTo>
                <a:lnTo>
                  <a:pt x="1772345" y="973636"/>
                </a:lnTo>
                <a:lnTo>
                  <a:pt x="1447800" y="1298180"/>
                </a:lnTo>
                <a:lnTo>
                  <a:pt x="1123255" y="973636"/>
                </a:lnTo>
                <a:lnTo>
                  <a:pt x="1285527" y="973636"/>
                </a:lnTo>
                <a:lnTo>
                  <a:pt x="1285527" y="843519"/>
                </a:lnTo>
                <a:lnTo>
                  <a:pt x="0" y="843519"/>
                </a:lnTo>
                <a:lnTo>
                  <a:pt x="0" y="1"/>
                </a:lnTo>
                <a:lnTo>
                  <a:pt x="2895600" y="1"/>
                </a:lnTo>
                <a:lnTo>
                  <a:pt x="2895600" y="843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1" tIns="113793" rIns="113793" bIns="56845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Only tests that the Test Administrator has selected will appear on the </a:t>
            </a:r>
            <a:r>
              <a:rPr lang="en-US" sz="1600" b="1" i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Your Tests</a:t>
            </a:r>
            <a:r>
              <a:rPr lang="en-US" sz="1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  </a:t>
            </a:r>
            <a:r>
              <a:rPr lang="en-US" sz="1600" kern="1200" dirty="0">
                <a:latin typeface="Franklin Gothic Medium Cond" panose="020B0606030402020204" pitchFamily="34" charset="0"/>
              </a:rPr>
              <a:t>screen.</a:t>
            </a:r>
          </a:p>
        </p:txBody>
      </p:sp>
      <p:sp>
        <p:nvSpPr>
          <p:cNvPr id="16" name="Freeform 15"/>
          <p:cNvSpPr/>
          <p:nvPr/>
        </p:nvSpPr>
        <p:spPr>
          <a:xfrm>
            <a:off x="304800" y="2286602"/>
            <a:ext cx="2895600" cy="1298183"/>
          </a:xfrm>
          <a:custGeom>
            <a:avLst/>
            <a:gdLst>
              <a:gd name="connsiteX0" fmla="*/ 0 w 2895600"/>
              <a:gd name="connsiteY0" fmla="*/ 454662 h 1298181"/>
              <a:gd name="connsiteX1" fmla="*/ 1285527 w 2895600"/>
              <a:gd name="connsiteY1" fmla="*/ 454662 h 1298181"/>
              <a:gd name="connsiteX2" fmla="*/ 1285527 w 2895600"/>
              <a:gd name="connsiteY2" fmla="*/ 324545 h 1298181"/>
              <a:gd name="connsiteX3" fmla="*/ 1123255 w 2895600"/>
              <a:gd name="connsiteY3" fmla="*/ 324545 h 1298181"/>
              <a:gd name="connsiteX4" fmla="*/ 1447800 w 2895600"/>
              <a:gd name="connsiteY4" fmla="*/ 0 h 1298181"/>
              <a:gd name="connsiteX5" fmla="*/ 1772345 w 2895600"/>
              <a:gd name="connsiteY5" fmla="*/ 324545 h 1298181"/>
              <a:gd name="connsiteX6" fmla="*/ 1610073 w 2895600"/>
              <a:gd name="connsiteY6" fmla="*/ 324545 h 1298181"/>
              <a:gd name="connsiteX7" fmla="*/ 1610073 w 2895600"/>
              <a:gd name="connsiteY7" fmla="*/ 454662 h 1298181"/>
              <a:gd name="connsiteX8" fmla="*/ 2895600 w 2895600"/>
              <a:gd name="connsiteY8" fmla="*/ 454662 h 1298181"/>
              <a:gd name="connsiteX9" fmla="*/ 2895600 w 2895600"/>
              <a:gd name="connsiteY9" fmla="*/ 1298181 h 1298181"/>
              <a:gd name="connsiteX10" fmla="*/ 0 w 2895600"/>
              <a:gd name="connsiteY10" fmla="*/ 1298181 h 1298181"/>
              <a:gd name="connsiteX11" fmla="*/ 0 w 2895600"/>
              <a:gd name="connsiteY11" fmla="*/ 454662 h 129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5600" h="1298181">
                <a:moveTo>
                  <a:pt x="2895600" y="843519"/>
                </a:moveTo>
                <a:lnTo>
                  <a:pt x="1610073" y="843519"/>
                </a:lnTo>
                <a:lnTo>
                  <a:pt x="1610073" y="973636"/>
                </a:lnTo>
                <a:lnTo>
                  <a:pt x="1772345" y="973636"/>
                </a:lnTo>
                <a:lnTo>
                  <a:pt x="1447800" y="1298180"/>
                </a:lnTo>
                <a:lnTo>
                  <a:pt x="1123255" y="973636"/>
                </a:lnTo>
                <a:lnTo>
                  <a:pt x="1285527" y="973636"/>
                </a:lnTo>
                <a:lnTo>
                  <a:pt x="1285527" y="843519"/>
                </a:lnTo>
                <a:lnTo>
                  <a:pt x="0" y="843519"/>
                </a:lnTo>
                <a:lnTo>
                  <a:pt x="0" y="1"/>
                </a:lnTo>
                <a:lnTo>
                  <a:pt x="2895600" y="1"/>
                </a:lnTo>
                <a:lnTo>
                  <a:pt x="2895600" y="843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13793" rIns="113792" bIns="568455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After you confirm you</a:t>
            </a:r>
            <a:r>
              <a:rPr lang="en-US" sz="16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</a:t>
            </a:r>
            <a:r>
              <a:rPr lang="en-US" sz="1600" kern="1200" dirty="0">
                <a:latin typeface="Franklin Gothic Medium Cond" panose="020B0606030402020204" pitchFamily="34" charset="0"/>
              </a:rPr>
              <a:t> identity, the </a:t>
            </a:r>
            <a:r>
              <a:rPr lang="en-US" sz="1600" b="1" i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Your Tests  </a:t>
            </a:r>
            <a:r>
              <a:rPr lang="en-US" sz="1600" kern="1200" dirty="0">
                <a:latin typeface="Franklin Gothic Medium Cond" panose="020B0606030402020204" pitchFamily="34" charset="0"/>
              </a:rPr>
              <a:t>screen appears.</a:t>
            </a:r>
          </a:p>
        </p:txBody>
      </p:sp>
      <p:sp>
        <p:nvSpPr>
          <p:cNvPr id="9" name="Right Arrow 8"/>
          <p:cNvSpPr/>
          <p:nvPr/>
        </p:nvSpPr>
        <p:spPr>
          <a:xfrm rot="586563" flipH="1">
            <a:off x="5881114" y="4184203"/>
            <a:ext cx="2469947" cy="1477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Start</a:t>
            </a:r>
            <a:r>
              <a:rPr lang="en-US" sz="1400" b="1" dirty="0">
                <a:latin typeface="Franklin Gothic Medium Cond" panose="020B0606030402020204" pitchFamily="34" charset="0"/>
              </a:rPr>
              <a:t> </a:t>
            </a:r>
            <a:r>
              <a:rPr lang="en-US" sz="1400" dirty="0">
                <a:latin typeface="Franklin Gothic Medium Cond" panose="020B0606030402020204" pitchFamily="34" charset="0"/>
              </a:rPr>
              <a:t> in front of the test name indicates you will be starting the test. </a:t>
            </a:r>
          </a:p>
        </p:txBody>
      </p:sp>
      <p:sp>
        <p:nvSpPr>
          <p:cNvPr id="10" name="Right Arrow 9"/>
          <p:cNvSpPr/>
          <p:nvPr/>
        </p:nvSpPr>
        <p:spPr>
          <a:xfrm rot="20397531" flipH="1">
            <a:off x="5539746" y="1635483"/>
            <a:ext cx="3146411" cy="222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Resume</a:t>
            </a:r>
            <a:r>
              <a:rPr lang="en-US" sz="1400" dirty="0">
                <a:latin typeface="Franklin Gothic Medium Cond" panose="020B0606030402020204" pitchFamily="34" charset="0"/>
              </a:rPr>
              <a:t>  in front of the test name indicates you will be resuming the test.  This is what you will see if you paused the test, for example. </a:t>
            </a:r>
          </a:p>
        </p:txBody>
      </p:sp>
      <p:sp>
        <p:nvSpPr>
          <p:cNvPr id="11" name="Oval 10"/>
          <p:cNvSpPr/>
          <p:nvPr/>
        </p:nvSpPr>
        <p:spPr>
          <a:xfrm>
            <a:off x="3825240" y="3442418"/>
            <a:ext cx="540255" cy="287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25240" y="4419600"/>
            <a:ext cx="457200" cy="287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97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61E71-3940-0DD5-2E79-30F215C2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82" y="2610509"/>
            <a:ext cx="8382000" cy="363435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943100"/>
            <a:ext cx="9144000" cy="990600"/>
          </a:xfrm>
        </p:spPr>
        <p:txBody>
          <a:bodyPr/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may use any of the tools on the screen to help you with your test.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Computer-Based Tools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6086" y="2644764"/>
            <a:ext cx="8722590" cy="1047091"/>
            <a:chOff x="685800" y="2438400"/>
            <a:chExt cx="8722590" cy="1047091"/>
          </a:xfrm>
        </p:grpSpPr>
        <p:sp>
          <p:nvSpPr>
            <p:cNvPr id="8" name="Oval 7"/>
            <p:cNvSpPr/>
            <p:nvPr/>
          </p:nvSpPr>
          <p:spPr>
            <a:xfrm>
              <a:off x="685800" y="2438400"/>
              <a:ext cx="2209800" cy="7619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413913" y="2536836"/>
              <a:ext cx="1994477" cy="4914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091551" y="3028291"/>
              <a:ext cx="11430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523267" y="2994036"/>
              <a:ext cx="567047" cy="3739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81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38553" y="2268318"/>
            <a:ext cx="2971800" cy="2682875"/>
          </a:xfrm>
        </p:spPr>
        <p:txBody>
          <a:bodyPr/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The </a:t>
            </a:r>
            <a:r>
              <a:rPr lang="en-US" sz="28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Back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and </a:t>
            </a:r>
            <a:r>
              <a:rPr lang="en-US" sz="28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Next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buttons can be used to move to through the test.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4819011" y="2270125"/>
            <a:ext cx="4020189" cy="325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Use the </a:t>
            </a:r>
            <a:r>
              <a:rPr lang="en-US" sz="28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Zoom Out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and </a:t>
            </a:r>
            <a:r>
              <a:rPr lang="en-US" sz="28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Zoom In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buttons to decrease and increase the size of text within the test page. Four levels of magnification are available.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Computer-Based Tools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85905" y="2949575"/>
            <a:ext cx="381000" cy="1568450"/>
            <a:chOff x="4085905" y="2949575"/>
            <a:chExt cx="381000" cy="1568450"/>
          </a:xfrm>
        </p:grpSpPr>
        <p:sp>
          <p:nvSpPr>
            <p:cNvPr id="10" name="Oval 9"/>
            <p:cNvSpPr/>
            <p:nvPr/>
          </p:nvSpPr>
          <p:spPr>
            <a:xfrm>
              <a:off x="4085905" y="4137025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085905" y="35433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85905" y="2949575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2066022"/>
            <a:ext cx="2667000" cy="3993026"/>
            <a:chOff x="914400" y="2066022"/>
            <a:chExt cx="2667000" cy="39930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4361" y="4995071"/>
              <a:ext cx="2051956" cy="10639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914400" y="2066022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indent="0" algn="ctr">
                <a:spcBef>
                  <a:spcPts val="0"/>
                </a:spcBef>
                <a:spcAft>
                  <a:spcPts val="600"/>
                </a:spcAft>
                <a:buClrTx/>
                <a:buNone/>
              </a:pP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Back and Next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2189" y="2066022"/>
            <a:ext cx="3962400" cy="3993026"/>
            <a:chOff x="4782189" y="2066022"/>
            <a:chExt cx="3962400" cy="39930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5068448"/>
              <a:ext cx="2589882" cy="990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782189" y="2066022"/>
              <a:ext cx="3962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Zoom Out and Zoom In</a:t>
              </a:r>
            </a:p>
            <a:p>
              <a:endParaRPr lang="en-US" dirty="0">
                <a:solidFill>
                  <a:srgbClr val="89D02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75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033394" y="1941742"/>
            <a:ext cx="2792413" cy="2597150"/>
          </a:xfrm>
        </p:spPr>
        <p:txBody>
          <a:bodyPr/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The </a:t>
            </a:r>
            <a:r>
              <a:rPr lang="en-US" sz="26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Save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button allows you to manually save your work. However, this feature is optional.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Computer-Based Tools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4925" y="1893098"/>
            <a:ext cx="42672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The </a:t>
            </a:r>
            <a:r>
              <a:rPr lang="en-US" sz="26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Pause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button allows you to pause and exit the test. If you pause your test, you will have to log back into the testing system to resume testing.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2030" y="4885112"/>
            <a:ext cx="2363815" cy="1159174"/>
            <a:chOff x="3198784" y="4933639"/>
            <a:chExt cx="2363815" cy="1159174"/>
          </a:xfrm>
        </p:grpSpPr>
        <p:sp>
          <p:nvSpPr>
            <p:cNvPr id="6" name="Oval 5"/>
            <p:cNvSpPr/>
            <p:nvPr/>
          </p:nvSpPr>
          <p:spPr>
            <a:xfrm>
              <a:off x="5337451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54844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572236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189628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07020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98784" y="5286292"/>
              <a:ext cx="450776" cy="45044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970205" y="4933639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970205" y="5867589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71351" y="5136067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84792" y="5666301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3268247" y="4323191"/>
            <a:ext cx="2279804" cy="2279595"/>
          </a:xfrm>
          <a:custGeom>
            <a:avLst/>
            <a:gdLst>
              <a:gd name="connsiteX0" fmla="*/ 0 w 2279804"/>
              <a:gd name="connsiteY0" fmla="*/ 1139798 h 2279595"/>
              <a:gd name="connsiteX1" fmla="*/ 1139902 w 2279804"/>
              <a:gd name="connsiteY1" fmla="*/ 0 h 2279595"/>
              <a:gd name="connsiteX2" fmla="*/ 2279804 w 2279804"/>
              <a:gd name="connsiteY2" fmla="*/ 1139798 h 2279595"/>
              <a:gd name="connsiteX3" fmla="*/ 1139902 w 2279804"/>
              <a:gd name="connsiteY3" fmla="*/ 2279596 h 2279595"/>
              <a:gd name="connsiteX4" fmla="*/ 0 w 2279804"/>
              <a:gd name="connsiteY4" fmla="*/ 1139798 h 22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804" h="2279595">
                <a:moveTo>
                  <a:pt x="0" y="1139798"/>
                </a:moveTo>
                <a:cubicBezTo>
                  <a:pt x="0" y="510305"/>
                  <a:pt x="510352" y="0"/>
                  <a:pt x="1139902" y="0"/>
                </a:cubicBezTo>
                <a:cubicBezTo>
                  <a:pt x="1769452" y="0"/>
                  <a:pt x="2279804" y="510305"/>
                  <a:pt x="2279804" y="1139798"/>
                </a:cubicBezTo>
                <a:cubicBezTo>
                  <a:pt x="2279804" y="1769291"/>
                  <a:pt x="1769452" y="2279596"/>
                  <a:pt x="1139902" y="2279596"/>
                </a:cubicBezTo>
                <a:cubicBezTo>
                  <a:pt x="510352" y="2279596"/>
                  <a:pt x="0" y="1769291"/>
                  <a:pt x="0" y="1139798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190" tIns="354159" rIns="354190" bIns="354159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Franklin Gothic Medium Cond" panose="020B0606030402020204" pitchFamily="34" charset="0"/>
              </a:rPr>
              <a:t>Your responses are automatically saved every two minutes. </a:t>
            </a:r>
            <a:endParaRPr lang="en-US" sz="2000" b="0" kern="1200" dirty="0">
              <a:latin typeface="Franklin Gothic Medium Cond" panose="020B06060304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5688" y="1823947"/>
            <a:ext cx="2966116" cy="1820020"/>
            <a:chOff x="75688" y="1823947"/>
            <a:chExt cx="2966116" cy="18200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88" y="2700992"/>
              <a:ext cx="866775" cy="94297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477396" y="1823947"/>
              <a:ext cx="1564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Save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6499" y="1856812"/>
            <a:ext cx="3542713" cy="1796679"/>
            <a:chOff x="5396499" y="1856812"/>
            <a:chExt cx="3542713" cy="17966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9587" y="2691466"/>
              <a:ext cx="809625" cy="9620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396499" y="1856812"/>
              <a:ext cx="16240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Pause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5873293" y="4883402"/>
            <a:ext cx="2363815" cy="1159174"/>
            <a:chOff x="3198784" y="4933639"/>
            <a:chExt cx="2363815" cy="1159174"/>
          </a:xfrm>
        </p:grpSpPr>
        <p:sp>
          <p:nvSpPr>
            <p:cNvPr id="25" name="Oval 24"/>
            <p:cNvSpPr/>
            <p:nvPr/>
          </p:nvSpPr>
          <p:spPr>
            <a:xfrm>
              <a:off x="5337451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954844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72236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89628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07020" y="5398904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198784" y="5286292"/>
              <a:ext cx="450776" cy="45044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70205" y="4933639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70205" y="5867589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71351" y="5136067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84792" y="5666301"/>
              <a:ext cx="225148" cy="22522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747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ck Arc 9"/>
          <p:cNvSpPr/>
          <p:nvPr/>
        </p:nvSpPr>
        <p:spPr>
          <a:xfrm rot="5400000">
            <a:off x="286547" y="2170602"/>
            <a:ext cx="2858378" cy="2858817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Block Arc 10"/>
          <p:cNvSpPr/>
          <p:nvPr/>
        </p:nvSpPr>
        <p:spPr>
          <a:xfrm rot="16200000">
            <a:off x="3228404" y="2170602"/>
            <a:ext cx="2858378" cy="2858817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39125" y="3393067"/>
            <a:ext cx="2017882" cy="571858"/>
          </a:xfrm>
          <a:custGeom>
            <a:avLst/>
            <a:gdLst>
              <a:gd name="connsiteX0" fmla="*/ 0 w 2017882"/>
              <a:gd name="connsiteY0" fmla="*/ 0 h 571858"/>
              <a:gd name="connsiteX1" fmla="*/ 2017882 w 2017882"/>
              <a:gd name="connsiteY1" fmla="*/ 0 h 571858"/>
              <a:gd name="connsiteX2" fmla="*/ 2017882 w 2017882"/>
              <a:gd name="connsiteY2" fmla="*/ 571858 h 571858"/>
              <a:gd name="connsiteX3" fmla="*/ 0 w 2017882"/>
              <a:gd name="connsiteY3" fmla="*/ 571858 h 571858"/>
              <a:gd name="connsiteX4" fmla="*/ 0 w 2017882"/>
              <a:gd name="connsiteY4" fmla="*/ 0 h 5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882" h="571858">
                <a:moveTo>
                  <a:pt x="0" y="0"/>
                </a:moveTo>
                <a:lnTo>
                  <a:pt x="2017882" y="0"/>
                </a:lnTo>
                <a:lnTo>
                  <a:pt x="2017882" y="571858"/>
                </a:lnTo>
                <a:lnTo>
                  <a:pt x="0" y="571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For Reading and Writing, t</a:t>
            </a: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here is one notepad for the entire test. The notes you type will remain each time you open the tool unless you delete them.</a:t>
            </a:r>
          </a:p>
        </p:txBody>
      </p:sp>
      <p:sp>
        <p:nvSpPr>
          <p:cNvPr id="13" name="Block Arc 12"/>
          <p:cNvSpPr/>
          <p:nvPr/>
        </p:nvSpPr>
        <p:spPr>
          <a:xfrm rot="5400000">
            <a:off x="3136715" y="2170602"/>
            <a:ext cx="2858378" cy="2858817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Block Arc 13"/>
          <p:cNvSpPr/>
          <p:nvPr/>
        </p:nvSpPr>
        <p:spPr>
          <a:xfrm rot="16200000">
            <a:off x="6077707" y="2170602"/>
            <a:ext cx="2858378" cy="2858817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34732" y="3279124"/>
            <a:ext cx="1825335" cy="571858"/>
          </a:xfrm>
          <a:custGeom>
            <a:avLst/>
            <a:gdLst>
              <a:gd name="connsiteX0" fmla="*/ 0 w 1825335"/>
              <a:gd name="connsiteY0" fmla="*/ 0 h 571858"/>
              <a:gd name="connsiteX1" fmla="*/ 1825335 w 1825335"/>
              <a:gd name="connsiteY1" fmla="*/ 0 h 571858"/>
              <a:gd name="connsiteX2" fmla="*/ 1825335 w 1825335"/>
              <a:gd name="connsiteY2" fmla="*/ 571858 h 571858"/>
              <a:gd name="connsiteX3" fmla="*/ 0 w 1825335"/>
              <a:gd name="connsiteY3" fmla="*/ 571858 h 571858"/>
              <a:gd name="connsiteX4" fmla="*/ 0 w 1825335"/>
              <a:gd name="connsiteY4" fmla="*/ 0 h 5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335" h="571858">
                <a:moveTo>
                  <a:pt x="0" y="0"/>
                </a:moveTo>
                <a:lnTo>
                  <a:pt x="1825335" y="0"/>
                </a:lnTo>
                <a:lnTo>
                  <a:pt x="1825335" y="571858"/>
                </a:lnTo>
                <a:lnTo>
                  <a:pt x="0" y="571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Remember, you can also </a:t>
            </a:r>
            <a:br>
              <a:rPr lang="en-US" sz="20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20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make notes on your Writing Planning Sheet.</a:t>
            </a:r>
          </a:p>
        </p:txBody>
      </p:sp>
      <p:sp>
        <p:nvSpPr>
          <p:cNvPr id="16" name="Freeform 15"/>
          <p:cNvSpPr/>
          <p:nvPr/>
        </p:nvSpPr>
        <p:spPr>
          <a:xfrm>
            <a:off x="819726" y="3393067"/>
            <a:ext cx="1713066" cy="571858"/>
          </a:xfrm>
          <a:custGeom>
            <a:avLst/>
            <a:gdLst>
              <a:gd name="connsiteX0" fmla="*/ 0 w 1713066"/>
              <a:gd name="connsiteY0" fmla="*/ 0 h 571858"/>
              <a:gd name="connsiteX1" fmla="*/ 1713066 w 1713066"/>
              <a:gd name="connsiteY1" fmla="*/ 0 h 571858"/>
              <a:gd name="connsiteX2" fmla="*/ 1713066 w 1713066"/>
              <a:gd name="connsiteY2" fmla="*/ 571858 h 571858"/>
              <a:gd name="connsiteX3" fmla="*/ 0 w 1713066"/>
              <a:gd name="connsiteY3" fmla="*/ 571858 h 571858"/>
              <a:gd name="connsiteX4" fmla="*/ 0 w 1713066"/>
              <a:gd name="connsiteY4" fmla="*/ 0 h 5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066" h="571858">
                <a:moveTo>
                  <a:pt x="0" y="0"/>
                </a:moveTo>
                <a:lnTo>
                  <a:pt x="1713066" y="0"/>
                </a:lnTo>
                <a:lnTo>
                  <a:pt x="1713066" y="571858"/>
                </a:lnTo>
                <a:lnTo>
                  <a:pt x="0" y="571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The </a:t>
            </a:r>
            <a:r>
              <a:rPr lang="en-US" sz="2000" b="1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Notes</a:t>
            </a:r>
            <a:r>
              <a:rPr lang="en-US" sz="20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tool opens a pop-up window in which you can type notes for later 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Computer-Based Tools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18" y="1858614"/>
            <a:ext cx="9139382" cy="4813305"/>
            <a:chOff x="4618" y="1858614"/>
            <a:chExt cx="9139382" cy="48133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4878154"/>
              <a:ext cx="3642441" cy="1793765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618" y="1858614"/>
              <a:ext cx="91393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Notes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261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</p:nvPr>
        </p:nvGraphicFramePr>
        <p:xfrm>
          <a:off x="0" y="1927225"/>
          <a:ext cx="9634538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 Invalidation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84909" y="5109244"/>
            <a:ext cx="158079" cy="1563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69588" y="5329715"/>
            <a:ext cx="158079" cy="1563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47307" y="5464147"/>
            <a:ext cx="158079" cy="1563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1207818">
            <a:off x="3013553" y="1882780"/>
            <a:ext cx="1001591" cy="681682"/>
            <a:chOff x="1821872" y="1936391"/>
            <a:chExt cx="1001591" cy="681682"/>
          </a:xfrm>
        </p:grpSpPr>
        <p:sp>
          <p:nvSpPr>
            <p:cNvPr id="13" name="Oval 12"/>
            <p:cNvSpPr/>
            <p:nvPr/>
          </p:nvSpPr>
          <p:spPr>
            <a:xfrm>
              <a:off x="1821872" y="2185358"/>
              <a:ext cx="158079" cy="156362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33067" y="2060874"/>
              <a:ext cx="158079" cy="156362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243629" y="1936391"/>
              <a:ext cx="158079" cy="156362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54189" y="2060874"/>
              <a:ext cx="158079" cy="156362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65384" y="2185358"/>
              <a:ext cx="158079" cy="156362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43629" y="2199050"/>
              <a:ext cx="158079" cy="156362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243629" y="2461711"/>
              <a:ext cx="158079" cy="156362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3123069" y="2707592"/>
            <a:ext cx="3201531" cy="865866"/>
          </a:xfrm>
          <a:custGeom>
            <a:avLst/>
            <a:gdLst>
              <a:gd name="connsiteX0" fmla="*/ 0 w 2300874"/>
              <a:gd name="connsiteY0" fmla="*/ 102862 h 617162"/>
              <a:gd name="connsiteX1" fmla="*/ 102862 w 2300874"/>
              <a:gd name="connsiteY1" fmla="*/ 0 h 617162"/>
              <a:gd name="connsiteX2" fmla="*/ 2198012 w 2300874"/>
              <a:gd name="connsiteY2" fmla="*/ 0 h 617162"/>
              <a:gd name="connsiteX3" fmla="*/ 2300874 w 2300874"/>
              <a:gd name="connsiteY3" fmla="*/ 102862 h 617162"/>
              <a:gd name="connsiteX4" fmla="*/ 2300874 w 2300874"/>
              <a:gd name="connsiteY4" fmla="*/ 514300 h 617162"/>
              <a:gd name="connsiteX5" fmla="*/ 2198012 w 2300874"/>
              <a:gd name="connsiteY5" fmla="*/ 617162 h 617162"/>
              <a:gd name="connsiteX6" fmla="*/ 102862 w 2300874"/>
              <a:gd name="connsiteY6" fmla="*/ 617162 h 617162"/>
              <a:gd name="connsiteX7" fmla="*/ 0 w 2300874"/>
              <a:gd name="connsiteY7" fmla="*/ 514300 h 617162"/>
              <a:gd name="connsiteX8" fmla="*/ 0 w 2300874"/>
              <a:gd name="connsiteY8" fmla="*/ 102862 h 61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874" h="617162">
                <a:moveTo>
                  <a:pt x="0" y="102862"/>
                </a:moveTo>
                <a:cubicBezTo>
                  <a:pt x="0" y="46053"/>
                  <a:pt x="46053" y="0"/>
                  <a:pt x="102862" y="0"/>
                </a:cubicBezTo>
                <a:lnTo>
                  <a:pt x="2198012" y="0"/>
                </a:lnTo>
                <a:cubicBezTo>
                  <a:pt x="2254821" y="0"/>
                  <a:pt x="2300874" y="46053"/>
                  <a:pt x="2300874" y="102862"/>
                </a:cubicBezTo>
                <a:lnTo>
                  <a:pt x="2300874" y="514300"/>
                </a:lnTo>
                <a:cubicBezTo>
                  <a:pt x="2300874" y="571109"/>
                  <a:pt x="2254821" y="617162"/>
                  <a:pt x="2198012" y="617162"/>
                </a:cubicBezTo>
                <a:lnTo>
                  <a:pt x="102862" y="617162"/>
                </a:lnTo>
                <a:cubicBezTo>
                  <a:pt x="46053" y="617162"/>
                  <a:pt x="0" y="571109"/>
                  <a:pt x="0" y="514300"/>
                </a:cubicBezTo>
                <a:lnTo>
                  <a:pt x="0" y="1028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145" tIns="64417" rIns="64417" bIns="64417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Franklin Gothic Medium Cond" panose="020B0606030402020204" pitchFamily="34" charset="0"/>
              </a:rPr>
              <a:t>You can copy/paste these notes into the response area. </a:t>
            </a:r>
          </a:p>
        </p:txBody>
      </p:sp>
      <p:sp>
        <p:nvSpPr>
          <p:cNvPr id="22" name="Freeform 21"/>
          <p:cNvSpPr/>
          <p:nvPr/>
        </p:nvSpPr>
        <p:spPr>
          <a:xfrm>
            <a:off x="1034155" y="5600742"/>
            <a:ext cx="3785376" cy="1165183"/>
          </a:xfrm>
          <a:custGeom>
            <a:avLst/>
            <a:gdLst>
              <a:gd name="connsiteX0" fmla="*/ 0 w 2300874"/>
              <a:gd name="connsiteY0" fmla="*/ 102862 h 617162"/>
              <a:gd name="connsiteX1" fmla="*/ 102862 w 2300874"/>
              <a:gd name="connsiteY1" fmla="*/ 0 h 617162"/>
              <a:gd name="connsiteX2" fmla="*/ 2198012 w 2300874"/>
              <a:gd name="connsiteY2" fmla="*/ 0 h 617162"/>
              <a:gd name="connsiteX3" fmla="*/ 2300874 w 2300874"/>
              <a:gd name="connsiteY3" fmla="*/ 102862 h 617162"/>
              <a:gd name="connsiteX4" fmla="*/ 2300874 w 2300874"/>
              <a:gd name="connsiteY4" fmla="*/ 514300 h 617162"/>
              <a:gd name="connsiteX5" fmla="*/ 2198012 w 2300874"/>
              <a:gd name="connsiteY5" fmla="*/ 617162 h 617162"/>
              <a:gd name="connsiteX6" fmla="*/ 102862 w 2300874"/>
              <a:gd name="connsiteY6" fmla="*/ 617162 h 617162"/>
              <a:gd name="connsiteX7" fmla="*/ 0 w 2300874"/>
              <a:gd name="connsiteY7" fmla="*/ 514300 h 617162"/>
              <a:gd name="connsiteX8" fmla="*/ 0 w 2300874"/>
              <a:gd name="connsiteY8" fmla="*/ 102862 h 61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874" h="617162">
                <a:moveTo>
                  <a:pt x="0" y="102862"/>
                </a:moveTo>
                <a:cubicBezTo>
                  <a:pt x="0" y="46053"/>
                  <a:pt x="46053" y="0"/>
                  <a:pt x="102862" y="0"/>
                </a:cubicBezTo>
                <a:lnTo>
                  <a:pt x="2198012" y="0"/>
                </a:lnTo>
                <a:cubicBezTo>
                  <a:pt x="2254821" y="0"/>
                  <a:pt x="2300874" y="46053"/>
                  <a:pt x="2300874" y="102862"/>
                </a:cubicBezTo>
                <a:lnTo>
                  <a:pt x="2300874" y="514300"/>
                </a:lnTo>
                <a:cubicBezTo>
                  <a:pt x="2300874" y="571109"/>
                  <a:pt x="2254821" y="617162"/>
                  <a:pt x="2198012" y="617162"/>
                </a:cubicBezTo>
                <a:lnTo>
                  <a:pt x="102862" y="617162"/>
                </a:lnTo>
                <a:cubicBezTo>
                  <a:pt x="46053" y="617162"/>
                  <a:pt x="0" y="571109"/>
                  <a:pt x="0" y="514300"/>
                </a:cubicBezTo>
                <a:lnTo>
                  <a:pt x="0" y="1028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145" tIns="64417" rIns="64417" bIns="64417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Franklin Gothic Medium Cond" panose="020B0606030402020204" pitchFamily="34" charset="0"/>
              </a:rPr>
              <a:t>You can move the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Notepad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>
                <a:latin typeface="Franklin Gothic Medium Cond" panose="020B0606030402020204" pitchFamily="34" charset="0"/>
              </a:rPr>
              <a:t>around the screen by clicking the top of the window and dragging it to another part of the screen.</a:t>
            </a:r>
          </a:p>
        </p:txBody>
      </p:sp>
      <p:sp>
        <p:nvSpPr>
          <p:cNvPr id="21" name="Oval 20"/>
          <p:cNvSpPr/>
          <p:nvPr/>
        </p:nvSpPr>
        <p:spPr>
          <a:xfrm>
            <a:off x="27469" y="5542329"/>
            <a:ext cx="1142119" cy="11632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Computer-Based Tools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72874" y="1810247"/>
            <a:ext cx="1671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Notepad</a:t>
            </a:r>
          </a:p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185549" y="4092617"/>
            <a:ext cx="3785376" cy="1165183"/>
          </a:xfrm>
          <a:custGeom>
            <a:avLst/>
            <a:gdLst>
              <a:gd name="connsiteX0" fmla="*/ 0 w 2300874"/>
              <a:gd name="connsiteY0" fmla="*/ 102862 h 617162"/>
              <a:gd name="connsiteX1" fmla="*/ 102862 w 2300874"/>
              <a:gd name="connsiteY1" fmla="*/ 0 h 617162"/>
              <a:gd name="connsiteX2" fmla="*/ 2198012 w 2300874"/>
              <a:gd name="connsiteY2" fmla="*/ 0 h 617162"/>
              <a:gd name="connsiteX3" fmla="*/ 2300874 w 2300874"/>
              <a:gd name="connsiteY3" fmla="*/ 102862 h 617162"/>
              <a:gd name="connsiteX4" fmla="*/ 2300874 w 2300874"/>
              <a:gd name="connsiteY4" fmla="*/ 514300 h 617162"/>
              <a:gd name="connsiteX5" fmla="*/ 2198012 w 2300874"/>
              <a:gd name="connsiteY5" fmla="*/ 617162 h 617162"/>
              <a:gd name="connsiteX6" fmla="*/ 102862 w 2300874"/>
              <a:gd name="connsiteY6" fmla="*/ 617162 h 617162"/>
              <a:gd name="connsiteX7" fmla="*/ 0 w 2300874"/>
              <a:gd name="connsiteY7" fmla="*/ 514300 h 617162"/>
              <a:gd name="connsiteX8" fmla="*/ 0 w 2300874"/>
              <a:gd name="connsiteY8" fmla="*/ 102862 h 61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874" h="617162">
                <a:moveTo>
                  <a:pt x="0" y="102862"/>
                </a:moveTo>
                <a:cubicBezTo>
                  <a:pt x="0" y="46053"/>
                  <a:pt x="46053" y="0"/>
                  <a:pt x="102862" y="0"/>
                </a:cubicBezTo>
                <a:lnTo>
                  <a:pt x="2198012" y="0"/>
                </a:lnTo>
                <a:cubicBezTo>
                  <a:pt x="2254821" y="0"/>
                  <a:pt x="2300874" y="46053"/>
                  <a:pt x="2300874" y="102862"/>
                </a:cubicBezTo>
                <a:lnTo>
                  <a:pt x="2300874" y="514300"/>
                </a:lnTo>
                <a:cubicBezTo>
                  <a:pt x="2300874" y="571109"/>
                  <a:pt x="2254821" y="617162"/>
                  <a:pt x="2198012" y="617162"/>
                </a:cubicBezTo>
                <a:lnTo>
                  <a:pt x="102862" y="617162"/>
                </a:lnTo>
                <a:cubicBezTo>
                  <a:pt x="46053" y="617162"/>
                  <a:pt x="0" y="571109"/>
                  <a:pt x="0" y="514300"/>
                </a:cubicBezTo>
                <a:lnTo>
                  <a:pt x="0" y="1028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145" tIns="64417" rIns="64417" bIns="64417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Franklin Gothic Medium Cond" panose="020B0606030402020204" pitchFamily="34" charset="0"/>
              </a:rPr>
              <a:t>The notes you type are not scored </a:t>
            </a:r>
            <a:br>
              <a:rPr lang="en-US" dirty="0">
                <a:latin typeface="Franklin Gothic Medium Cond" panose="020B0606030402020204" pitchFamily="34" charset="0"/>
              </a:rPr>
            </a:br>
            <a:r>
              <a:rPr lang="en-US" dirty="0">
                <a:latin typeface="Franklin Gothic Medium Cond" panose="020B0606030402020204" pitchFamily="34" charset="0"/>
              </a:rPr>
              <a:t>as a part of your test, but they are monitored by the testing contractor.</a:t>
            </a:r>
          </a:p>
        </p:txBody>
      </p:sp>
      <p:sp>
        <p:nvSpPr>
          <p:cNvPr id="28" name="Oval 27"/>
          <p:cNvSpPr/>
          <p:nvPr/>
        </p:nvSpPr>
        <p:spPr>
          <a:xfrm>
            <a:off x="2470387" y="3640566"/>
            <a:ext cx="158079" cy="1563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44806" y="3870656"/>
            <a:ext cx="158079" cy="1563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06509" y="3979577"/>
            <a:ext cx="158079" cy="1563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8524" y="2757528"/>
            <a:ext cx="691529" cy="69307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14396" y="5008088"/>
            <a:ext cx="158079" cy="1563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92685" y="4141499"/>
            <a:ext cx="977702" cy="974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89755" y="3501238"/>
            <a:ext cx="158079" cy="1563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46857" y="2546825"/>
            <a:ext cx="158079" cy="1563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24" b="97350" l="2711" r="95934"/>
                    </a14:imgEffect>
                  </a14:imgLayer>
                </a14:imgProps>
              </a:ext>
            </a:extLst>
          </a:blip>
          <a:srcRect l="4979" t="5788" r="4403" b="2274"/>
          <a:stretch/>
        </p:blipFill>
        <p:spPr>
          <a:xfrm>
            <a:off x="5744655" y="3450604"/>
            <a:ext cx="3323146" cy="287399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AA5D8-1737-FE49-5CC4-B948732301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92" t="5093" r="9287" b="5281"/>
          <a:stretch/>
        </p:blipFill>
        <p:spPr>
          <a:xfrm>
            <a:off x="326485" y="3269718"/>
            <a:ext cx="1345990" cy="1354352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2" name="Freeform 22">
            <a:extLst>
              <a:ext uri="{FF2B5EF4-FFF2-40B4-BE49-F238E27FC236}">
                <a16:creationId xmlns:a16="http://schemas.microsoft.com/office/drawing/2014/main" id="{B16639CF-93FE-8DDF-8112-285BA96B836B}"/>
              </a:ext>
            </a:extLst>
          </p:cNvPr>
          <p:cNvSpPr/>
          <p:nvPr/>
        </p:nvSpPr>
        <p:spPr>
          <a:xfrm>
            <a:off x="81498" y="1549427"/>
            <a:ext cx="1954937" cy="1760727"/>
          </a:xfrm>
          <a:custGeom>
            <a:avLst/>
            <a:gdLst>
              <a:gd name="connsiteX0" fmla="*/ 0 w 2279804"/>
              <a:gd name="connsiteY0" fmla="*/ 1139798 h 2279595"/>
              <a:gd name="connsiteX1" fmla="*/ 1139902 w 2279804"/>
              <a:gd name="connsiteY1" fmla="*/ 0 h 2279595"/>
              <a:gd name="connsiteX2" fmla="*/ 2279804 w 2279804"/>
              <a:gd name="connsiteY2" fmla="*/ 1139798 h 2279595"/>
              <a:gd name="connsiteX3" fmla="*/ 1139902 w 2279804"/>
              <a:gd name="connsiteY3" fmla="*/ 2279596 h 2279595"/>
              <a:gd name="connsiteX4" fmla="*/ 0 w 2279804"/>
              <a:gd name="connsiteY4" fmla="*/ 1139798 h 22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804" h="2279595">
                <a:moveTo>
                  <a:pt x="0" y="1139798"/>
                </a:moveTo>
                <a:cubicBezTo>
                  <a:pt x="0" y="510305"/>
                  <a:pt x="510352" y="0"/>
                  <a:pt x="1139902" y="0"/>
                </a:cubicBezTo>
                <a:cubicBezTo>
                  <a:pt x="1769452" y="0"/>
                  <a:pt x="2279804" y="510305"/>
                  <a:pt x="2279804" y="1139798"/>
                </a:cubicBezTo>
                <a:cubicBezTo>
                  <a:pt x="2279804" y="1769291"/>
                  <a:pt x="1769452" y="2279596"/>
                  <a:pt x="1139902" y="2279596"/>
                </a:cubicBezTo>
                <a:cubicBezTo>
                  <a:pt x="510352" y="2279596"/>
                  <a:pt x="0" y="1769291"/>
                  <a:pt x="0" y="1139798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190" tIns="354159" rIns="354190" bIns="354159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Franklin Gothic Medium Cond" panose="020B0606030402020204" pitchFamily="34" charset="0"/>
              </a:rPr>
              <a:t>For Mathematics tests, there is one notepad per item, available under the context menu.</a:t>
            </a:r>
            <a:endParaRPr lang="en-US" sz="1600" b="0" kern="1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2291" y="2679700"/>
            <a:ext cx="3945684" cy="1558925"/>
          </a:xfrm>
        </p:spPr>
        <p:txBody>
          <a:bodyPr/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The </a:t>
            </a:r>
            <a:r>
              <a:rPr lang="en-US" sz="2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Line Reader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tool allows you to emphasize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 specific line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of text in the prompt or passage to make it easier to read.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Computer-Based Tools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2491221"/>
            <a:ext cx="40017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With the </a:t>
            </a:r>
            <a:r>
              <a:rPr lang="en-US" sz="22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Highlighter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tool, you can highlight </a:t>
            </a: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sections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of the passages or items by using your mouse to click and drag from the beginning to end of the section you want to highlight.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93491" y="2675081"/>
            <a:ext cx="381000" cy="1568450"/>
            <a:chOff x="4085905" y="2949575"/>
            <a:chExt cx="381000" cy="1568450"/>
          </a:xfrm>
        </p:grpSpPr>
        <p:sp>
          <p:nvSpPr>
            <p:cNvPr id="13" name="Oval 12"/>
            <p:cNvSpPr/>
            <p:nvPr/>
          </p:nvSpPr>
          <p:spPr>
            <a:xfrm>
              <a:off x="4085905" y="4137025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85905" y="35433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085905" y="2949575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19800" y="1942251"/>
            <a:ext cx="211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Highlighter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22133" y="1942251"/>
            <a:ext cx="2671258" cy="3114369"/>
            <a:chOff x="1022133" y="1942251"/>
            <a:chExt cx="2671258" cy="31143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3546"/>
            <a:stretch/>
          </p:blipFill>
          <p:spPr>
            <a:xfrm>
              <a:off x="1710242" y="4237470"/>
              <a:ext cx="1295400" cy="8191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022133" y="1942251"/>
              <a:ext cx="26712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Line Reader</a:t>
              </a:r>
            </a:p>
            <a:p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90" y="5276493"/>
            <a:ext cx="4463567" cy="1124307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41C5F-0B79-EE5E-5048-02F1EEE8B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414" y="4456256"/>
            <a:ext cx="4082812" cy="1075309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97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F227D8-4324-0DBC-BBA7-151FC1FC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957871"/>
            <a:ext cx="6314766" cy="2787252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42083" y="2552114"/>
            <a:ext cx="8650287" cy="3886200"/>
          </a:xfrm>
        </p:spPr>
        <p:txBody>
          <a:bodyPr/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The </a:t>
            </a:r>
            <a:r>
              <a:rPr lang="en-US" sz="28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Expand/Collapse Panel</a:t>
            </a:r>
            <a:r>
              <a:rPr lang="en-US" sz="2800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tool allows you to expand the reading passage or the response panel so that it takes up most of the screen.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Computer-Based Tools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393" y="1967289"/>
            <a:ext cx="864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Expand/Collapse Panel Tool</a:t>
            </a:r>
          </a:p>
        </p:txBody>
      </p:sp>
      <p:sp>
        <p:nvSpPr>
          <p:cNvPr id="7" name="Oval 6"/>
          <p:cNvSpPr/>
          <p:nvPr/>
        </p:nvSpPr>
        <p:spPr>
          <a:xfrm>
            <a:off x="5638800" y="4419600"/>
            <a:ext cx="685800" cy="5339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75515" y="2433229"/>
            <a:ext cx="3776230" cy="3987800"/>
          </a:xfrm>
        </p:spPr>
        <p:txBody>
          <a:bodyPr/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The </a:t>
            </a:r>
            <a:r>
              <a:rPr lang="en-US" sz="2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Tutorial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tool opens a pop-up window that will display a video tutorial of how to respond to the item.</a:t>
            </a:r>
          </a:p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*Note that there is no sound for the tutorial.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Computer-Based Tools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gray">
          <a:xfrm>
            <a:off x="5609009" y="2647372"/>
            <a:ext cx="305043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Font typeface="Arial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The </a:t>
            </a:r>
            <a:r>
              <a:rPr lang="en-US" sz="2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Help</a:t>
            </a:r>
            <a:r>
              <a:rPr lang="en-US" sz="2400" dirty="0">
                <a:solidFill>
                  <a:srgbClr val="00B050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tool opens a pop-up window which will remind you how to use the tools and features in the testing platform.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93491" y="2675081"/>
            <a:ext cx="381000" cy="1568450"/>
            <a:chOff x="4085905" y="2949575"/>
            <a:chExt cx="381000" cy="1568450"/>
          </a:xfrm>
        </p:grpSpPr>
        <p:sp>
          <p:nvSpPr>
            <p:cNvPr id="13" name="Oval 12"/>
            <p:cNvSpPr/>
            <p:nvPr/>
          </p:nvSpPr>
          <p:spPr>
            <a:xfrm>
              <a:off x="4085905" y="4137025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85905" y="35433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085905" y="2949575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0906" y="1828800"/>
            <a:ext cx="4047260" cy="4927690"/>
            <a:chOff x="104485" y="1838235"/>
            <a:chExt cx="4047260" cy="4927690"/>
          </a:xfrm>
        </p:grpSpPr>
        <p:sp>
          <p:nvSpPr>
            <p:cNvPr id="2" name="TextBox 1"/>
            <p:cNvSpPr txBox="1"/>
            <p:nvPr/>
          </p:nvSpPr>
          <p:spPr>
            <a:xfrm>
              <a:off x="104485" y="1838235"/>
              <a:ext cx="4047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Context Menu: Tutorial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74518" y="4775284"/>
              <a:ext cx="3144982" cy="1990641"/>
              <a:chOff x="474518" y="4775284"/>
              <a:chExt cx="3144982" cy="199064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518" y="4775284"/>
                <a:ext cx="3124200" cy="1990641"/>
              </a:xfrm>
              <a:prstGeom prst="rect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8" name="Oval 7"/>
              <p:cNvSpPr/>
              <p:nvPr/>
            </p:nvSpPr>
            <p:spPr>
              <a:xfrm>
                <a:off x="2438400" y="5638800"/>
                <a:ext cx="1181100" cy="609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562600" y="1856677"/>
            <a:ext cx="3143250" cy="4534598"/>
            <a:chOff x="5562600" y="1856677"/>
            <a:chExt cx="3143250" cy="4534598"/>
          </a:xfrm>
        </p:grpSpPr>
        <p:sp>
          <p:nvSpPr>
            <p:cNvPr id="6" name="TextBox 5"/>
            <p:cNvSpPr txBox="1"/>
            <p:nvPr/>
          </p:nvSpPr>
          <p:spPr>
            <a:xfrm>
              <a:off x="5887089" y="1856677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Help Tool</a:t>
              </a:r>
            </a:p>
            <a:p>
              <a:pPr algn="ctr"/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62600" y="4837418"/>
              <a:ext cx="3143250" cy="1553857"/>
              <a:chOff x="5562600" y="4837418"/>
              <a:chExt cx="3143250" cy="155385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2600" y="4886325"/>
                <a:ext cx="3143250" cy="1504950"/>
              </a:xfrm>
              <a:prstGeom prst="rect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11" name="Oval 10"/>
              <p:cNvSpPr/>
              <p:nvPr/>
            </p:nvSpPr>
            <p:spPr>
              <a:xfrm>
                <a:off x="8206046" y="4837418"/>
                <a:ext cx="468903" cy="33028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29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9"/>
          <p:cNvSpPr/>
          <p:nvPr/>
        </p:nvSpPr>
        <p:spPr>
          <a:xfrm>
            <a:off x="-33652" y="1893455"/>
            <a:ext cx="7193280" cy="449580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79895" y="4996456"/>
            <a:ext cx="1685866" cy="1658723"/>
            <a:chOff x="879895" y="4996456"/>
            <a:chExt cx="1685866" cy="1658723"/>
          </a:xfrm>
        </p:grpSpPr>
        <p:sp>
          <p:nvSpPr>
            <p:cNvPr id="11" name="Oval 10"/>
            <p:cNvSpPr/>
            <p:nvPr/>
          </p:nvSpPr>
          <p:spPr>
            <a:xfrm>
              <a:off x="879895" y="4996456"/>
              <a:ext cx="187025" cy="1870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89727" y="5355893"/>
              <a:ext cx="1676034" cy="1299286"/>
            </a:xfrm>
            <a:custGeom>
              <a:avLst/>
              <a:gdLst>
                <a:gd name="connsiteX0" fmla="*/ 0 w 1676034"/>
                <a:gd name="connsiteY0" fmla="*/ 0 h 1299286"/>
                <a:gd name="connsiteX1" fmla="*/ 1676034 w 1676034"/>
                <a:gd name="connsiteY1" fmla="*/ 0 h 1299286"/>
                <a:gd name="connsiteX2" fmla="*/ 1676034 w 1676034"/>
                <a:gd name="connsiteY2" fmla="*/ 1299286 h 1299286"/>
                <a:gd name="connsiteX3" fmla="*/ 0 w 1676034"/>
                <a:gd name="connsiteY3" fmla="*/ 1299286 h 1299286"/>
                <a:gd name="connsiteX4" fmla="*/ 0 w 1676034"/>
                <a:gd name="connsiteY4" fmla="*/ 0 h 129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034" h="1299286">
                  <a:moveTo>
                    <a:pt x="0" y="0"/>
                  </a:moveTo>
                  <a:lnTo>
                    <a:pt x="1676034" y="0"/>
                  </a:lnTo>
                  <a:lnTo>
                    <a:pt x="1676034" y="1299286"/>
                  </a:lnTo>
                  <a:lnTo>
                    <a:pt x="0" y="12992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101" tIns="0" rIns="0" bIns="0" numCol="1" spcCol="1270" anchor="t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You can use the </a:t>
              </a:r>
              <a:r>
                <a:rPr lang="en-US" sz="1600" b="1" kern="1200" dirty="0">
                  <a:solidFill>
                    <a:srgbClr val="89D02A"/>
                  </a:solidFill>
                  <a:latin typeface="Franklin Gothic Medium Cond" panose="020B0606030402020204" pitchFamily="34" charset="0"/>
                </a:rPr>
                <a:t>Strikethrough</a:t>
              </a:r>
              <a:r>
                <a:rPr lang="en-US" sz="16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 tool on multiple-choice and </a:t>
              </a:r>
              <a:r>
                <a:rPr lang="en-US" sz="1600" kern="1200" dirty="0" err="1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multiselect</a:t>
              </a:r>
              <a:r>
                <a:rPr lang="en-US" sz="16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 items to cross out options you think are incorrect.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1214" y="2608048"/>
            <a:ext cx="1907622" cy="2445715"/>
            <a:chOff x="961214" y="2608048"/>
            <a:chExt cx="1907622" cy="2445715"/>
          </a:xfrm>
        </p:grpSpPr>
        <p:sp>
          <p:nvSpPr>
            <p:cNvPr id="13" name="Oval 12"/>
            <p:cNvSpPr/>
            <p:nvPr/>
          </p:nvSpPr>
          <p:spPr>
            <a:xfrm>
              <a:off x="2530752" y="3774497"/>
              <a:ext cx="338084" cy="3380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61214" y="2608048"/>
              <a:ext cx="1901580" cy="2445715"/>
            </a:xfrm>
            <a:custGeom>
              <a:avLst/>
              <a:gdLst>
                <a:gd name="connsiteX0" fmla="*/ 0 w 1726387"/>
                <a:gd name="connsiteY0" fmla="*/ 0 h 2445715"/>
                <a:gd name="connsiteX1" fmla="*/ 1726387 w 1726387"/>
                <a:gd name="connsiteY1" fmla="*/ 0 h 2445715"/>
                <a:gd name="connsiteX2" fmla="*/ 1726387 w 1726387"/>
                <a:gd name="connsiteY2" fmla="*/ 2445715 h 2445715"/>
                <a:gd name="connsiteX3" fmla="*/ 0 w 1726387"/>
                <a:gd name="connsiteY3" fmla="*/ 2445715 h 2445715"/>
                <a:gd name="connsiteX4" fmla="*/ 0 w 1726387"/>
                <a:gd name="connsiteY4" fmla="*/ 0 h 244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387" h="2445715">
                  <a:moveTo>
                    <a:pt x="0" y="0"/>
                  </a:moveTo>
                  <a:lnTo>
                    <a:pt x="1726387" y="0"/>
                  </a:lnTo>
                  <a:lnTo>
                    <a:pt x="1726387" y="2445715"/>
                  </a:lnTo>
                  <a:lnTo>
                    <a:pt x="0" y="24457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9144" tIns="0" rIns="0" bIns="0" numCol="1" spcCol="1270" anchor="t" anchorCtr="0">
              <a:noAutofit/>
            </a:bodyPr>
            <a:lstStyle/>
            <a:p>
              <a:pPr lvl="0" algn="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Right-click the option you wish to cross out and choose </a:t>
              </a:r>
              <a:r>
                <a:rPr lang="en-US" sz="1600" b="1" kern="1200" dirty="0">
                  <a:solidFill>
                    <a:srgbClr val="89D02A"/>
                  </a:solidFill>
                  <a:latin typeface="Franklin Gothic Medium Cond" panose="020B0606030402020204" pitchFamily="34" charset="0"/>
                </a:rPr>
                <a:t>Strikethrough</a:t>
              </a:r>
              <a:r>
                <a:rPr lang="en-US" sz="16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;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16098" y="2666619"/>
            <a:ext cx="2037102" cy="3124581"/>
            <a:chOff x="4516098" y="2666619"/>
            <a:chExt cx="2037102" cy="3124581"/>
          </a:xfrm>
        </p:grpSpPr>
        <p:sp>
          <p:nvSpPr>
            <p:cNvPr id="15" name="Oval 14"/>
            <p:cNvSpPr/>
            <p:nvPr/>
          </p:nvSpPr>
          <p:spPr>
            <a:xfrm>
              <a:off x="4516098" y="2961437"/>
              <a:ext cx="467563" cy="4675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826813" y="2666619"/>
              <a:ext cx="1726387" cy="3124581"/>
            </a:xfrm>
            <a:custGeom>
              <a:avLst/>
              <a:gdLst>
                <a:gd name="connsiteX0" fmla="*/ 0 w 1726387"/>
                <a:gd name="connsiteY0" fmla="*/ 0 h 3124581"/>
                <a:gd name="connsiteX1" fmla="*/ 1726387 w 1726387"/>
                <a:gd name="connsiteY1" fmla="*/ 0 h 3124581"/>
                <a:gd name="connsiteX2" fmla="*/ 1726387 w 1726387"/>
                <a:gd name="connsiteY2" fmla="*/ 3124581 h 3124581"/>
                <a:gd name="connsiteX3" fmla="*/ 0 w 1726387"/>
                <a:gd name="connsiteY3" fmla="*/ 3124581 h 3124581"/>
                <a:gd name="connsiteX4" fmla="*/ 0 w 1726387"/>
                <a:gd name="connsiteY4" fmla="*/ 0 h 312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387" h="3124581">
                  <a:moveTo>
                    <a:pt x="0" y="0"/>
                  </a:moveTo>
                  <a:lnTo>
                    <a:pt x="1726387" y="0"/>
                  </a:lnTo>
                  <a:lnTo>
                    <a:pt x="1726387" y="3124581"/>
                  </a:lnTo>
                  <a:lnTo>
                    <a:pt x="0" y="31245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752" tIns="0" rIns="0" bIns="0" numCol="1" spcCol="1270" anchor="t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bg2"/>
                  </a:solidFill>
                  <a:latin typeface="Franklin Gothic Medium Cond" panose="020B0606030402020204" pitchFamily="34" charset="0"/>
                </a:rPr>
                <a:t>or select </a:t>
              </a:r>
              <a:r>
                <a:rPr lang="en-US" sz="16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Strikethrough</a:t>
              </a:r>
              <a:r>
                <a:rPr lang="en-US" sz="16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600" kern="1200" dirty="0">
                  <a:solidFill>
                    <a:schemeClr val="bg2"/>
                  </a:solidFill>
                  <a:latin typeface="Franklin Gothic Medium Cond" panose="020B0606030402020204" pitchFamily="34" charset="0"/>
                </a:rPr>
                <a:t>in the Context menu and click on the option</a:t>
              </a:r>
              <a:r>
                <a:rPr lang="en-US" sz="16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.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484255"/>
            <a:ext cx="6205587" cy="190500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0" y="895535"/>
            <a:ext cx="9144000" cy="731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Computer-Based Tools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194" y="2006790"/>
            <a:ext cx="3777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Strikethrough Tool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7123408" y="1234494"/>
            <a:ext cx="1901579" cy="341370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Note:</a:t>
            </a:r>
            <a:r>
              <a:rPr lang="en-US" dirty="0">
                <a:latin typeface="Franklin Gothic Medium Cond" panose="020B0606030402020204" pitchFamily="34" charset="0"/>
              </a:rPr>
              <a:t> this tool does not remove answer choices that have been selected. </a:t>
            </a:r>
          </a:p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change your answer, select another choice</a:t>
            </a:r>
            <a:r>
              <a:rPr lang="en-US" dirty="0"/>
              <a:t>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in grades 3–10 will take the FAST ELA Reading </a:t>
              </a:r>
              <a:r>
                <a:rPr lang="en-US" sz="2000" dirty="0">
                  <a:latin typeface="Franklin Gothic Medium Cond" panose="020B0606030402020204" pitchFamily="34" charset="0"/>
                </a:rPr>
                <a:t>assessment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on the computer.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PM1 and PM2 have 36 to 40 items on the test.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PM3 has 41 to 46 items on the test.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ELA Reading</a:t>
            </a:r>
          </a:p>
        </p:txBody>
      </p:sp>
    </p:spTree>
    <p:extLst>
      <p:ext uri="{BB962C8B-B14F-4D97-AF65-F5344CB8AC3E}">
        <p14:creationId xmlns:p14="http://schemas.microsoft.com/office/powerpoint/2010/main" val="3751975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</p:spPr>
        <p:txBody>
          <a:bodyPr/>
          <a:lstStyle/>
          <a:p>
            <a:fld id="{82971C03-E4FD-42A6-B2D5-624439E425B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0" y="898470"/>
            <a:ext cx="9144000" cy="7335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ELA Reading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4764888" y="2306981"/>
            <a:ext cx="4155186" cy="1138595"/>
          </a:xfrm>
          <a:custGeom>
            <a:avLst/>
            <a:gdLst>
              <a:gd name="connsiteX0" fmla="*/ 0 w 4155186"/>
              <a:gd name="connsiteY0" fmla="*/ 0 h 1138593"/>
              <a:gd name="connsiteX1" fmla="*/ 3585890 w 4155186"/>
              <a:gd name="connsiteY1" fmla="*/ 0 h 1138593"/>
              <a:gd name="connsiteX2" fmla="*/ 4155186 w 4155186"/>
              <a:gd name="connsiteY2" fmla="*/ 569297 h 1138593"/>
              <a:gd name="connsiteX3" fmla="*/ 3585890 w 4155186"/>
              <a:gd name="connsiteY3" fmla="*/ 1138593 h 1138593"/>
              <a:gd name="connsiteX4" fmla="*/ 0 w 4155186"/>
              <a:gd name="connsiteY4" fmla="*/ 1138593 h 1138593"/>
              <a:gd name="connsiteX5" fmla="*/ 0 w 4155186"/>
              <a:gd name="connsiteY5" fmla="*/ 0 h 113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5186" h="1138593">
                <a:moveTo>
                  <a:pt x="4155186" y="1138592"/>
                </a:moveTo>
                <a:lnTo>
                  <a:pt x="569296" y="1138592"/>
                </a:lnTo>
                <a:lnTo>
                  <a:pt x="0" y="569296"/>
                </a:lnTo>
                <a:lnTo>
                  <a:pt x="569296" y="1"/>
                </a:lnTo>
                <a:lnTo>
                  <a:pt x="4155186" y="1"/>
                </a:lnTo>
                <a:lnTo>
                  <a:pt x="4155186" y="11385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6736" tIns="60961" rIns="113792" bIns="60961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In addition to </a:t>
            </a:r>
            <a:r>
              <a:rPr lang="en-US" sz="1600" b="1" kern="1200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Back</a:t>
            </a:r>
            <a:r>
              <a:rPr lang="en-US" sz="1600" kern="1200" dirty="0">
                <a:latin typeface="Franklin Gothic Medium Cond" panose="020B0606030402020204" pitchFamily="34" charset="0"/>
              </a:rPr>
              <a:t> and </a:t>
            </a:r>
            <a:r>
              <a:rPr lang="en-US" sz="1600" b="1" kern="1200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Next</a:t>
            </a:r>
            <a:r>
              <a:rPr lang="en-US" sz="1600" kern="1200" dirty="0">
                <a:latin typeface="Franklin Gothic Medium Cond" panose="020B0606030402020204" pitchFamily="34" charset="0"/>
              </a:rPr>
              <a:t> and the       </a:t>
            </a:r>
            <a:r>
              <a:rPr lang="en-US" sz="1600" b="1" kern="1200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Item Summary Drop-Down</a:t>
            </a:r>
            <a:r>
              <a:rPr lang="en-US" sz="1600" kern="1200" dirty="0">
                <a:latin typeface="Franklin Gothic Medium Cond" panose="020B0606030402020204" pitchFamily="34" charset="0"/>
              </a:rPr>
              <a:t>, clicking on the numbers in the </a:t>
            </a:r>
            <a:r>
              <a:rPr lang="en-US" sz="1600" b="1" kern="1200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Passage Panel </a:t>
            </a:r>
            <a:r>
              <a:rPr lang="en-US" sz="1600" kern="1200" dirty="0">
                <a:latin typeface="Franklin Gothic Medium Cond" panose="020B0606030402020204" pitchFamily="34" charset="0"/>
              </a:rPr>
              <a:t>also allows you to navigate back and forth           between test items.  </a:t>
            </a:r>
          </a:p>
        </p:txBody>
      </p:sp>
      <p:sp>
        <p:nvSpPr>
          <p:cNvPr id="12" name="Oval 11"/>
          <p:cNvSpPr/>
          <p:nvPr/>
        </p:nvSpPr>
        <p:spPr>
          <a:xfrm>
            <a:off x="4176490" y="2292349"/>
            <a:ext cx="1138593" cy="113859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64888" y="3777834"/>
            <a:ext cx="4155186" cy="1138593"/>
          </a:xfrm>
          <a:custGeom>
            <a:avLst/>
            <a:gdLst>
              <a:gd name="connsiteX0" fmla="*/ 0 w 4155186"/>
              <a:gd name="connsiteY0" fmla="*/ 0 h 1138593"/>
              <a:gd name="connsiteX1" fmla="*/ 3585890 w 4155186"/>
              <a:gd name="connsiteY1" fmla="*/ 0 h 1138593"/>
              <a:gd name="connsiteX2" fmla="*/ 4155186 w 4155186"/>
              <a:gd name="connsiteY2" fmla="*/ 569297 h 1138593"/>
              <a:gd name="connsiteX3" fmla="*/ 3585890 w 4155186"/>
              <a:gd name="connsiteY3" fmla="*/ 1138593 h 1138593"/>
              <a:gd name="connsiteX4" fmla="*/ 0 w 4155186"/>
              <a:gd name="connsiteY4" fmla="*/ 1138593 h 1138593"/>
              <a:gd name="connsiteX5" fmla="*/ 0 w 4155186"/>
              <a:gd name="connsiteY5" fmla="*/ 0 h 113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5186" h="1138593">
                <a:moveTo>
                  <a:pt x="4155186" y="1138592"/>
                </a:moveTo>
                <a:lnTo>
                  <a:pt x="569296" y="1138592"/>
                </a:lnTo>
                <a:lnTo>
                  <a:pt x="0" y="569296"/>
                </a:lnTo>
                <a:lnTo>
                  <a:pt x="569296" y="1"/>
                </a:lnTo>
                <a:lnTo>
                  <a:pt x="4155186" y="1"/>
                </a:lnTo>
                <a:lnTo>
                  <a:pt x="4155186" y="11385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6736" tIns="60960" rIns="113792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The green checkmark indicates an answered item, while the blank area under the number shows an unanswered item. </a:t>
            </a:r>
          </a:p>
        </p:txBody>
      </p:sp>
      <p:sp>
        <p:nvSpPr>
          <p:cNvPr id="14" name="Oval 13"/>
          <p:cNvSpPr/>
          <p:nvPr/>
        </p:nvSpPr>
        <p:spPr>
          <a:xfrm>
            <a:off x="4226185" y="3806964"/>
            <a:ext cx="1138593" cy="113859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35847" y="5131062"/>
            <a:ext cx="4155186" cy="1138594"/>
          </a:xfrm>
          <a:custGeom>
            <a:avLst/>
            <a:gdLst>
              <a:gd name="connsiteX0" fmla="*/ 0 w 4155186"/>
              <a:gd name="connsiteY0" fmla="*/ 0 h 1138593"/>
              <a:gd name="connsiteX1" fmla="*/ 3585890 w 4155186"/>
              <a:gd name="connsiteY1" fmla="*/ 0 h 1138593"/>
              <a:gd name="connsiteX2" fmla="*/ 4155186 w 4155186"/>
              <a:gd name="connsiteY2" fmla="*/ 569297 h 1138593"/>
              <a:gd name="connsiteX3" fmla="*/ 3585890 w 4155186"/>
              <a:gd name="connsiteY3" fmla="*/ 1138593 h 1138593"/>
              <a:gd name="connsiteX4" fmla="*/ 0 w 4155186"/>
              <a:gd name="connsiteY4" fmla="*/ 1138593 h 1138593"/>
              <a:gd name="connsiteX5" fmla="*/ 0 w 4155186"/>
              <a:gd name="connsiteY5" fmla="*/ 0 h 113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5186" h="1138593">
                <a:moveTo>
                  <a:pt x="4155186" y="1138592"/>
                </a:moveTo>
                <a:lnTo>
                  <a:pt x="569296" y="1138592"/>
                </a:lnTo>
                <a:lnTo>
                  <a:pt x="0" y="569296"/>
                </a:lnTo>
                <a:lnTo>
                  <a:pt x="569296" y="1"/>
                </a:lnTo>
                <a:lnTo>
                  <a:pt x="4155186" y="1"/>
                </a:lnTo>
                <a:lnTo>
                  <a:pt x="4155186" y="11385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6736" tIns="60961" rIns="113792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If the corner of the number is folded down, that’s an item you have marked for review. </a:t>
            </a:r>
          </a:p>
        </p:txBody>
      </p:sp>
      <p:sp>
        <p:nvSpPr>
          <p:cNvPr id="16" name="Oval 15"/>
          <p:cNvSpPr/>
          <p:nvPr/>
        </p:nvSpPr>
        <p:spPr>
          <a:xfrm>
            <a:off x="4226186" y="5196635"/>
            <a:ext cx="1138593" cy="113859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956"/>
          <a:stretch/>
        </p:blipFill>
        <p:spPr>
          <a:xfrm>
            <a:off x="223926" y="3200400"/>
            <a:ext cx="3836061" cy="21050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48200" y="170160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Passage Panel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2886" y="4114800"/>
            <a:ext cx="1300074" cy="747712"/>
            <a:chOff x="262886" y="4114800"/>
            <a:chExt cx="1300074" cy="747712"/>
          </a:xfrm>
        </p:grpSpPr>
        <p:sp>
          <p:nvSpPr>
            <p:cNvPr id="17" name="Oval 16"/>
            <p:cNvSpPr/>
            <p:nvPr/>
          </p:nvSpPr>
          <p:spPr>
            <a:xfrm>
              <a:off x="468543" y="4114800"/>
              <a:ext cx="293457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09600" y="4419600"/>
              <a:ext cx="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2886" y="4523958"/>
              <a:ext cx="1300074" cy="3385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Answered item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71600" y="2781300"/>
            <a:ext cx="1524000" cy="1638300"/>
            <a:chOff x="1371600" y="2781300"/>
            <a:chExt cx="1524000" cy="1638300"/>
          </a:xfrm>
        </p:grpSpPr>
        <p:sp>
          <p:nvSpPr>
            <p:cNvPr id="21" name="Oval 20"/>
            <p:cNvSpPr/>
            <p:nvPr/>
          </p:nvSpPr>
          <p:spPr>
            <a:xfrm>
              <a:off x="1447800" y="4114800"/>
              <a:ext cx="293457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1447800" y="2971800"/>
              <a:ext cx="0" cy="12573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371600" y="2781300"/>
              <a:ext cx="1524000" cy="3385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Unanswered item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47800" y="3795712"/>
            <a:ext cx="1524000" cy="2198846"/>
            <a:chOff x="1447800" y="3795712"/>
            <a:chExt cx="1524000" cy="2198846"/>
          </a:xfrm>
        </p:grpSpPr>
        <p:sp>
          <p:nvSpPr>
            <p:cNvPr id="25" name="Oval 24"/>
            <p:cNvSpPr/>
            <p:nvPr/>
          </p:nvSpPr>
          <p:spPr>
            <a:xfrm>
              <a:off x="2597946" y="3795712"/>
              <a:ext cx="293457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819400" y="4081462"/>
              <a:ext cx="0" cy="14620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447800" y="5409783"/>
              <a:ext cx="1524000" cy="5847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Item Marked for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3021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0" y="895771"/>
            <a:ext cx="9144000" cy="7700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ELA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52400" y="1665805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Moving Between Items</a:t>
            </a:r>
          </a:p>
          <a:p>
            <a:pPr algn="ctr"/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gray">
          <a:xfrm>
            <a:off x="286905" y="2338948"/>
            <a:ext cx="3701498" cy="42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Within each </a:t>
            </a:r>
            <a:r>
              <a:rPr lang="en-US" sz="20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passage set,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can move between items without marking an answer.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can click any item number to navigate to that item and you can answer the items in any order.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This functionality also allows you to preview the questions before reading the passages.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However, all items must be answered before you move onto the next passage set.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5F908F-5751-0168-8A54-B3D9C91C0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6"/>
          <a:stretch/>
        </p:blipFill>
        <p:spPr>
          <a:xfrm>
            <a:off x="4655786" y="2819400"/>
            <a:ext cx="3836061" cy="21050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027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ELA Reading – Item Types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AB56D1D-F842-5C03-2C80-A4ECD29EFAB1}"/>
              </a:ext>
            </a:extLst>
          </p:cNvPr>
          <p:cNvSpPr/>
          <p:nvPr/>
        </p:nvSpPr>
        <p:spPr>
          <a:xfrm>
            <a:off x="1595484" y="1695429"/>
            <a:ext cx="2551965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5" tIns="120904" rIns="120904" bIns="120904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Selectable Hot Text items direct you to click on a response option.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7DB737-A6AB-90DD-52F8-95097A9CB87A}"/>
              </a:ext>
            </a:extLst>
          </p:cNvPr>
          <p:cNvSpPr/>
          <p:nvPr/>
        </p:nvSpPr>
        <p:spPr>
          <a:xfrm>
            <a:off x="155713" y="1673811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Franklin Gothic Medium Cond" panose="020B0606030402020204" pitchFamily="34" charset="0"/>
              </a:rPr>
              <a:t>Selectable Hot Text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09B8B61-7CE2-8FEF-639D-EFEFF2106077}"/>
              </a:ext>
            </a:extLst>
          </p:cNvPr>
          <p:cNvSpPr/>
          <p:nvPr/>
        </p:nvSpPr>
        <p:spPr>
          <a:xfrm>
            <a:off x="4953000" y="3574574"/>
            <a:ext cx="2551965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20904" rIns="411480" bIns="120904" numCol="1" spcCol="1270" anchor="ctr" anchorCtr="0">
            <a:noAutofit/>
          </a:bodyPr>
          <a:lstStyle/>
          <a:p>
            <a:pPr marL="0" lvl="0" indent="0" algn="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External c</a:t>
            </a:r>
            <a:r>
              <a:rPr lang="en-US" sz="17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opy interaction items direct you to select text from the passage to copy into the answer space.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33BC532-9940-7E14-322A-4F795E33BCF5}"/>
              </a:ext>
            </a:extLst>
          </p:cNvPr>
          <p:cNvSpPr/>
          <p:nvPr/>
        </p:nvSpPr>
        <p:spPr>
          <a:xfrm>
            <a:off x="7207602" y="3551242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Franklin Gothic Medium Cond" panose="020B0606030402020204" pitchFamily="34" charset="0"/>
              </a:rPr>
              <a:t>External Copy Interaction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3ED806-3DF3-F451-3A4E-44F132F78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051963" cy="16164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449AD6-B631-371D-1CD0-BD07175B4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8" y="5180514"/>
            <a:ext cx="7131460" cy="1411877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57828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ELA Reading – Item Types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7D2746-451A-7A5A-D56E-A4AEAC0FCEEE}"/>
              </a:ext>
            </a:extLst>
          </p:cNvPr>
          <p:cNvSpPr/>
          <p:nvPr/>
        </p:nvSpPr>
        <p:spPr>
          <a:xfrm>
            <a:off x="26240" y="1600200"/>
            <a:ext cx="8305800" cy="40894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5803A1-89B3-A545-3C19-12A3706B09C8}"/>
              </a:ext>
            </a:extLst>
          </p:cNvPr>
          <p:cNvSpPr/>
          <p:nvPr/>
        </p:nvSpPr>
        <p:spPr>
          <a:xfrm>
            <a:off x="1946638" y="1761299"/>
            <a:ext cx="2551965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5" tIns="99568" rIns="99568" bIns="99568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Multiselect items allow you to select more than one answer option.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E1044A-5CC3-09C1-C3A8-1F3316D7D58E}"/>
              </a:ext>
            </a:extLst>
          </p:cNvPr>
          <p:cNvSpPr/>
          <p:nvPr/>
        </p:nvSpPr>
        <p:spPr>
          <a:xfrm>
            <a:off x="457200" y="1752600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Franklin Gothic Medium Cond" panose="020B0606030402020204" pitchFamily="34" charset="0"/>
              </a:rPr>
              <a:t>Multiselect</a:t>
            </a:r>
            <a:endParaRPr lang="en-US" sz="18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8C3F8C-8AC9-D675-60B2-1880EACD51F7}"/>
              </a:ext>
            </a:extLst>
          </p:cNvPr>
          <p:cNvSpPr/>
          <p:nvPr/>
        </p:nvSpPr>
        <p:spPr>
          <a:xfrm>
            <a:off x="6246648" y="1751285"/>
            <a:ext cx="2663825" cy="1955927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4" tIns="99568" rIns="99569" bIns="99568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EBSR items direct you to select the correct answers from Part A and Part B. </a:t>
            </a:r>
            <a:br>
              <a:rPr lang="en-US" sz="1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br>
              <a:rPr lang="en-US" sz="1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1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Part A and Part B may be </a:t>
            </a:r>
            <a:br>
              <a:rPr lang="en-US" sz="1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1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multipl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e-</a:t>
            </a:r>
            <a:r>
              <a:rPr lang="en-US" sz="1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choice, hot text, or multiselect.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D2804E-D343-A4D7-68ED-080CE8255E1E}"/>
              </a:ext>
            </a:extLst>
          </p:cNvPr>
          <p:cNvSpPr/>
          <p:nvPr/>
        </p:nvSpPr>
        <p:spPr>
          <a:xfrm>
            <a:off x="4775833" y="1751286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latin typeface="Franklin Gothic Medium Cond" panose="020B0606030402020204" pitchFamily="34" charset="0"/>
              </a:rPr>
              <a:t>Evidence-Based Selected Response (EBSR)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AD200-14B9-D6BB-057E-1F6B8DEB8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27" y="3624558"/>
            <a:ext cx="4942218" cy="2237004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31AC17-DC42-E4AA-64D4-3DF89BE90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28" y="3800696"/>
            <a:ext cx="2901315" cy="2880098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868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ched Right Arrow 15"/>
          <p:cNvSpPr/>
          <p:nvPr/>
        </p:nvSpPr>
        <p:spPr>
          <a:xfrm>
            <a:off x="304799" y="4191003"/>
            <a:ext cx="8534401" cy="134112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854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If your test is invalidated, </a:t>
            </a:r>
          </a:p>
        </p:txBody>
      </p:sp>
      <p:sp>
        <p:nvSpPr>
          <p:cNvPr id="18" name="Oval 17"/>
          <p:cNvSpPr/>
          <p:nvPr/>
        </p:nvSpPr>
        <p:spPr>
          <a:xfrm>
            <a:off x="137856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7180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it means that your test</a:t>
            </a:r>
            <a:br>
              <a:rPr lang="en-US" sz="2400" kern="1200" dirty="0">
                <a:latin typeface="Franklin Gothic Medium Cond" panose="020B0606030402020204" pitchFamily="34" charset="0"/>
              </a:rPr>
            </a:br>
            <a:r>
              <a:rPr lang="en-US" sz="2400" b="1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will not be scored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,</a:t>
            </a:r>
            <a:r>
              <a:rPr lang="en-US" sz="2400" kern="1200" dirty="0">
                <a:latin typeface="Franklin Gothic Medium Cond" panose="020B0606030402020204" pitchFamily="34" charset="0"/>
              </a:rPr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3977639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63904" y="2819400"/>
            <a:ext cx="2360900" cy="1341120"/>
          </a:xfrm>
          <a:custGeom>
            <a:avLst/>
            <a:gdLst>
              <a:gd name="connsiteX0" fmla="*/ 0 w 2360900"/>
              <a:gd name="connsiteY0" fmla="*/ 0 h 1341120"/>
              <a:gd name="connsiteX1" fmla="*/ 2360900 w 2360900"/>
              <a:gd name="connsiteY1" fmla="*/ 0 h 1341120"/>
              <a:gd name="connsiteX2" fmla="*/ 2360900 w 2360900"/>
              <a:gd name="connsiteY2" fmla="*/ 1341120 h 1341120"/>
              <a:gd name="connsiteX3" fmla="*/ 0 w 2360900"/>
              <a:gd name="connsiteY3" fmla="*/ 1341120 h 1341120"/>
              <a:gd name="connsiteX4" fmla="*/ 0 w 2360900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900" h="1341120">
                <a:moveTo>
                  <a:pt x="0" y="0"/>
                </a:moveTo>
                <a:lnTo>
                  <a:pt x="2360900" y="0"/>
                </a:lnTo>
                <a:lnTo>
                  <a:pt x="23609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and you </a:t>
            </a:r>
            <a:r>
              <a:rPr lang="en-US" sz="240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will </a:t>
            </a:r>
            <a:r>
              <a:rPr lang="en-US" sz="2400" i="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not be able to </a:t>
            </a:r>
            <a:br>
              <a:rPr lang="en-US" sz="2400" i="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</a:br>
            <a:r>
              <a:rPr lang="en-US" sz="2400" i="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retake </a:t>
            </a:r>
            <a:r>
              <a:rPr lang="en-US" sz="2400" i="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the same test during </a:t>
            </a:r>
            <a:r>
              <a:rPr lang="en-US" sz="2400" i="0" kern="120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this window.</a:t>
            </a:r>
            <a:endParaRPr lang="en-US" sz="2400" i="0" kern="12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7671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 Invalidation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37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ELA Reading – Item Types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70B964-8DDB-C257-EF75-21A18583B877}"/>
              </a:ext>
            </a:extLst>
          </p:cNvPr>
          <p:cNvSpPr/>
          <p:nvPr/>
        </p:nvSpPr>
        <p:spPr>
          <a:xfrm>
            <a:off x="381000" y="1397000"/>
            <a:ext cx="8305800" cy="40894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0DA4BC-4313-5730-11C3-38A9DF5AE482}"/>
              </a:ext>
            </a:extLst>
          </p:cNvPr>
          <p:cNvSpPr/>
          <p:nvPr/>
        </p:nvSpPr>
        <p:spPr>
          <a:xfrm>
            <a:off x="1529498" y="1875213"/>
            <a:ext cx="2661502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5" tIns="106680" rIns="106680" bIns="10668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Table match items direct you to check a box to indicate if the information in the column headers matches the information in each row.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AE7C26-9681-8012-AF4F-EA5069078432}"/>
              </a:ext>
            </a:extLst>
          </p:cNvPr>
          <p:cNvSpPr/>
          <p:nvPr/>
        </p:nvSpPr>
        <p:spPr>
          <a:xfrm>
            <a:off x="91342" y="1863898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>
                <a:latin typeface="Franklin Gothic Medium Cond" panose="020B0606030402020204" pitchFamily="34" charset="0"/>
              </a:rPr>
              <a:t>Table Match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35371C-75B9-0363-E598-0A06BCE9DE27}"/>
              </a:ext>
            </a:extLst>
          </p:cNvPr>
          <p:cNvSpPr/>
          <p:nvPr/>
        </p:nvSpPr>
        <p:spPr>
          <a:xfrm>
            <a:off x="1639035" y="4495800"/>
            <a:ext cx="2551965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4" tIns="106680" rIns="106681" bIns="10668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Multiple-choice items direct you to select a single answer option.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14539A1-A2B0-5B80-1CF4-E7E89D5594E0}"/>
              </a:ext>
            </a:extLst>
          </p:cNvPr>
          <p:cNvSpPr/>
          <p:nvPr/>
        </p:nvSpPr>
        <p:spPr>
          <a:xfrm>
            <a:off x="117777" y="4610345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b="0" kern="1200" dirty="0">
                <a:latin typeface="Franklin Gothic Medium Cond" panose="020B0606030402020204" pitchFamily="34" charset="0"/>
              </a:rPr>
              <a:t>Multiple- Choice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C6EFC3-231D-ED84-5DD0-2795B5F06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780" y="4610345"/>
            <a:ext cx="3997023" cy="150551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DEDD7A-728F-07BD-E097-9A99F298E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29" y="2168255"/>
            <a:ext cx="4626429" cy="119128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555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in grades 3–8 will take the FAST Mathematics </a:t>
              </a:r>
              <a:r>
                <a:rPr lang="en-US" sz="2000" dirty="0">
                  <a:latin typeface="Franklin Gothic Medium Cond" panose="020B0606030402020204" pitchFamily="34" charset="0"/>
                </a:rPr>
                <a:t>assessment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on the computer.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PM1 and PM2 have 35 to 40 items on the test.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PM3 has </a:t>
              </a:r>
              <a:r>
                <a:rPr lang="en-US" sz="2000" dirty="0">
                  <a:latin typeface="Franklin Gothic Medium Cond" panose="020B0606030402020204" pitchFamily="34" charset="0"/>
                </a:rPr>
                <a:t>39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to 45 items on the test.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Mathematics</a:t>
            </a:r>
          </a:p>
        </p:txBody>
      </p:sp>
    </p:spTree>
    <p:extLst>
      <p:ext uri="{BB962C8B-B14F-4D97-AF65-F5344CB8AC3E}">
        <p14:creationId xmlns:p14="http://schemas.microsoft.com/office/powerpoint/2010/main" val="2268556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enrolled in Algebra 1 or Geometry will take the B.E.S.T. </a:t>
              </a:r>
              <a:r>
                <a:rPr lang="en-US" sz="2000" dirty="0">
                  <a:latin typeface="Franklin Gothic Medium Cond" panose="020B0606030402020204" pitchFamily="34" charset="0"/>
                </a:rPr>
                <a:t>EOC assessment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on the computer.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Algebra 1 EOC and </a:t>
              </a:r>
              <a:r>
                <a:rPr lang="en-US" sz="2000" dirty="0">
                  <a:latin typeface="Franklin Gothic Medium Cond" panose="020B0606030402020204" pitchFamily="34" charset="0"/>
                </a:rPr>
                <a:t>the Geometry EOC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have 45 to 50 items on the test.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receive a CBT Work Folder to work the problems.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B.E.S.T. EOCs</a:t>
            </a:r>
          </a:p>
        </p:txBody>
      </p:sp>
    </p:spTree>
    <p:extLst>
      <p:ext uri="{BB962C8B-B14F-4D97-AF65-F5344CB8AC3E}">
        <p14:creationId xmlns:p14="http://schemas.microsoft.com/office/powerpoint/2010/main" val="22967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0" y="895771"/>
            <a:ext cx="9144000" cy="7700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Mathematics and B.E.S.T. EOC</a:t>
            </a:r>
          </a:p>
        </p:txBody>
      </p:sp>
      <p:sp>
        <p:nvSpPr>
          <p:cNvPr id="10" name="Explosion 1 9"/>
          <p:cNvSpPr/>
          <p:nvPr/>
        </p:nvSpPr>
        <p:spPr>
          <a:xfrm rot="699349">
            <a:off x="6340256" y="1764917"/>
            <a:ext cx="2649499" cy="259191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dirty="0">
                <a:latin typeface="Franklin Gothic Medium Cond" panose="020B0606030402020204" pitchFamily="34" charset="0"/>
              </a:rPr>
              <a:t>Try your best on every item!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52400" y="1665805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Moving Between Items</a:t>
            </a:r>
          </a:p>
          <a:p>
            <a:pPr algn="ctr"/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gray">
          <a:xfrm>
            <a:off x="286904" y="2589135"/>
            <a:ext cx="5412645" cy="381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For FAST Mathematics and B.E.S.T. EOCs, you must answer each item before moving onto the next item. 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Make sure you scroll down to answer all parts of the item. 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you’re unsure about the answer, try your best to answer it. You can flag it for review and revisit the item later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5AEF8-C619-0121-417C-26C51CC0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2" t="6299" r="10890"/>
          <a:stretch/>
        </p:blipFill>
        <p:spPr>
          <a:xfrm>
            <a:off x="5469348" y="4387608"/>
            <a:ext cx="2819400" cy="226695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558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0" y="895771"/>
            <a:ext cx="9144000" cy="7700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Mathematics and B.E.S.T. EOC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52400" y="1665805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Moving Between Items</a:t>
            </a:r>
          </a:p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BBD25C-65AB-0051-B4E0-0E9F52FD5CBA}"/>
              </a:ext>
            </a:extLst>
          </p:cNvPr>
          <p:cNvSpPr/>
          <p:nvPr/>
        </p:nvSpPr>
        <p:spPr>
          <a:xfrm>
            <a:off x="304800" y="2286000"/>
            <a:ext cx="3200400" cy="3676229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E3F38B-09E5-2BE8-947D-136F8C8126F0}"/>
              </a:ext>
            </a:extLst>
          </p:cNvPr>
          <p:cNvSpPr/>
          <p:nvPr/>
        </p:nvSpPr>
        <p:spPr>
          <a:xfrm>
            <a:off x="392663" y="2569250"/>
            <a:ext cx="3200400" cy="1280160"/>
          </a:xfrm>
          <a:custGeom>
            <a:avLst/>
            <a:gdLst>
              <a:gd name="connsiteX0" fmla="*/ 0 w 3200400"/>
              <a:gd name="connsiteY0" fmla="*/ 0 h 1280160"/>
              <a:gd name="connsiteX1" fmla="*/ 2560320 w 3200400"/>
              <a:gd name="connsiteY1" fmla="*/ 0 h 1280160"/>
              <a:gd name="connsiteX2" fmla="*/ 3200400 w 3200400"/>
              <a:gd name="connsiteY2" fmla="*/ 640080 h 1280160"/>
              <a:gd name="connsiteX3" fmla="*/ 2560320 w 3200400"/>
              <a:gd name="connsiteY3" fmla="*/ 1280160 h 1280160"/>
              <a:gd name="connsiteX4" fmla="*/ 0 w 3200400"/>
              <a:gd name="connsiteY4" fmla="*/ 1280160 h 1280160"/>
              <a:gd name="connsiteX5" fmla="*/ 640080 w 3200400"/>
              <a:gd name="connsiteY5" fmla="*/ 640080 h 1280160"/>
              <a:gd name="connsiteX6" fmla="*/ 0 w 3200400"/>
              <a:gd name="connsiteY6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400" h="1280160">
                <a:moveTo>
                  <a:pt x="0" y="0"/>
                </a:moveTo>
                <a:lnTo>
                  <a:pt x="2560320" y="0"/>
                </a:lnTo>
                <a:lnTo>
                  <a:pt x="3200400" y="640080"/>
                </a:lnTo>
                <a:lnTo>
                  <a:pt x="2560320" y="1280160"/>
                </a:lnTo>
                <a:lnTo>
                  <a:pt x="0" y="1280160"/>
                </a:lnTo>
                <a:lnTo>
                  <a:pt x="640080" y="6400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940" tIns="11430" rIns="64008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None/>
            </a:pPr>
            <a:r>
              <a:rPr lang="en-US" sz="1800" kern="12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an item or part of an item is unanswered, you’ll receive an error message when trying to move on. 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F91510-B0F1-A05B-2701-A80BBDE1B861}"/>
              </a:ext>
            </a:extLst>
          </p:cNvPr>
          <p:cNvSpPr/>
          <p:nvPr/>
        </p:nvSpPr>
        <p:spPr>
          <a:xfrm>
            <a:off x="304800" y="4443262"/>
            <a:ext cx="3200400" cy="1280160"/>
          </a:xfrm>
          <a:custGeom>
            <a:avLst/>
            <a:gdLst>
              <a:gd name="connsiteX0" fmla="*/ 0 w 3200400"/>
              <a:gd name="connsiteY0" fmla="*/ 0 h 1280160"/>
              <a:gd name="connsiteX1" fmla="*/ 2560320 w 3200400"/>
              <a:gd name="connsiteY1" fmla="*/ 0 h 1280160"/>
              <a:gd name="connsiteX2" fmla="*/ 3200400 w 3200400"/>
              <a:gd name="connsiteY2" fmla="*/ 640080 h 1280160"/>
              <a:gd name="connsiteX3" fmla="*/ 2560320 w 3200400"/>
              <a:gd name="connsiteY3" fmla="*/ 1280160 h 1280160"/>
              <a:gd name="connsiteX4" fmla="*/ 0 w 3200400"/>
              <a:gd name="connsiteY4" fmla="*/ 1280160 h 1280160"/>
              <a:gd name="connsiteX5" fmla="*/ 640080 w 3200400"/>
              <a:gd name="connsiteY5" fmla="*/ 640080 h 1280160"/>
              <a:gd name="connsiteX6" fmla="*/ 0 w 3200400"/>
              <a:gd name="connsiteY6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400" h="1280160">
                <a:moveTo>
                  <a:pt x="0" y="0"/>
                </a:moveTo>
                <a:lnTo>
                  <a:pt x="2560320" y="0"/>
                </a:lnTo>
                <a:lnTo>
                  <a:pt x="3200400" y="640080"/>
                </a:lnTo>
                <a:lnTo>
                  <a:pt x="2560320" y="1280160"/>
                </a:lnTo>
                <a:lnTo>
                  <a:pt x="0" y="1280160"/>
                </a:lnTo>
                <a:lnTo>
                  <a:pt x="640080" y="6400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940" tIns="11430" rIns="64008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None/>
            </a:pPr>
            <a:r>
              <a:rPr lang="en-US" sz="1800" kern="12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Return to the item and look for highlighting around the missing response area. 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9B4D2-1325-1051-A402-9EAF560E7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5" y="2667000"/>
            <a:ext cx="4295775" cy="1162294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74B81-F4EF-6542-9BB2-55D469757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386" y="4152505"/>
            <a:ext cx="4964461" cy="1861673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110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0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Mathematics/B.E.S.T. EOC – Item Types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AB56D1D-F842-5C03-2C80-A4ECD29EFAB1}"/>
              </a:ext>
            </a:extLst>
          </p:cNvPr>
          <p:cNvSpPr/>
          <p:nvPr/>
        </p:nvSpPr>
        <p:spPr>
          <a:xfrm>
            <a:off x="1447800" y="1835154"/>
            <a:ext cx="2551965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5" tIns="120904" rIns="120904" bIns="120904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Selectable Hot Text items direct you to click on one or more response options.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7DB737-A6AB-90DD-52F8-95097A9CB87A}"/>
              </a:ext>
            </a:extLst>
          </p:cNvPr>
          <p:cNvSpPr/>
          <p:nvPr/>
        </p:nvSpPr>
        <p:spPr>
          <a:xfrm>
            <a:off x="76200" y="1656670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Franklin Gothic Medium Cond" panose="020B0606030402020204" pitchFamily="34" charset="0"/>
              </a:rPr>
              <a:t>Selectable Hot Text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09B8B61-7CE2-8FEF-639D-EFEFF2106077}"/>
              </a:ext>
            </a:extLst>
          </p:cNvPr>
          <p:cNvSpPr/>
          <p:nvPr/>
        </p:nvSpPr>
        <p:spPr>
          <a:xfrm>
            <a:off x="6096000" y="2404739"/>
            <a:ext cx="2551965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4" tIns="120904" rIns="120905" bIns="120904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To enter responses for editing task choice items, click the blank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then select the correct response from the drop-down menu.</a:t>
            </a:r>
            <a:endParaRPr lang="en-US" sz="17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33BC532-9940-7E14-322A-4F795E33BCF5}"/>
              </a:ext>
            </a:extLst>
          </p:cNvPr>
          <p:cNvSpPr/>
          <p:nvPr/>
        </p:nvSpPr>
        <p:spPr>
          <a:xfrm>
            <a:off x="4724400" y="2254176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Franklin Gothic Medium Cond" panose="020B0606030402020204" pitchFamily="34" charset="0"/>
              </a:rPr>
              <a:t>Editing Task Choice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21A25DB-9863-B007-3E78-57D74FCB6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5" y="3715798"/>
            <a:ext cx="3463290" cy="232981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F58C57-F5B3-1608-CE74-CE4C181A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557" y="4257462"/>
            <a:ext cx="4277058" cy="2162366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64420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0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Mathematics/B.E.S.T. EOC – Item Types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70B964-8DDB-C257-EF75-21A18583B877}"/>
              </a:ext>
            </a:extLst>
          </p:cNvPr>
          <p:cNvSpPr/>
          <p:nvPr/>
        </p:nvSpPr>
        <p:spPr>
          <a:xfrm>
            <a:off x="370115" y="1384300"/>
            <a:ext cx="8305800" cy="40894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0DA4BC-4313-5730-11C3-38A9DF5AE482}"/>
              </a:ext>
            </a:extLst>
          </p:cNvPr>
          <p:cNvSpPr/>
          <p:nvPr/>
        </p:nvSpPr>
        <p:spPr>
          <a:xfrm>
            <a:off x="1518612" y="1738920"/>
            <a:ext cx="2551965" cy="1909027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5" tIns="106680" rIns="106680" bIns="10668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Matching items direct you to check a box to indicate if the information in the column headers matches the information in each row.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35371C-75B9-0363-E598-0A06BCE9DE27}"/>
              </a:ext>
            </a:extLst>
          </p:cNvPr>
          <p:cNvSpPr/>
          <p:nvPr/>
        </p:nvSpPr>
        <p:spPr>
          <a:xfrm>
            <a:off x="1518613" y="4497170"/>
            <a:ext cx="2551965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4" tIns="106680" rIns="106681" bIns="10668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Multiple-choice items direct you to select a single answer option.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14539A1-A2B0-5B80-1CF4-E7E89D5594E0}"/>
              </a:ext>
            </a:extLst>
          </p:cNvPr>
          <p:cNvSpPr/>
          <p:nvPr/>
        </p:nvSpPr>
        <p:spPr>
          <a:xfrm>
            <a:off x="93709" y="4498020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latin typeface="Franklin Gothic Medium Cond" panose="020B0606030402020204" pitchFamily="34" charset="0"/>
              </a:rPr>
              <a:t>Multiple- Choice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19CA8F-D429-E951-345E-4745DD374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65" y="1829015"/>
            <a:ext cx="3763806" cy="177000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0D6CC-EA1D-6F2B-DE63-19FE57EBD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565" y="3918023"/>
            <a:ext cx="3058792" cy="286045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AE7C26-9681-8012-AF4F-EA5069078432}"/>
              </a:ext>
            </a:extLst>
          </p:cNvPr>
          <p:cNvSpPr/>
          <p:nvPr/>
        </p:nvSpPr>
        <p:spPr>
          <a:xfrm>
            <a:off x="93709" y="1863363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Franklin Gothic Medium Cond" panose="020B0606030402020204" pitchFamily="34" charset="0"/>
              </a:rPr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34660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0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Mathematics/B.E.S.T. EOC – Item 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Types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7D2746-451A-7A5A-D56E-A4AEAC0FCEEE}"/>
              </a:ext>
            </a:extLst>
          </p:cNvPr>
          <p:cNvSpPr/>
          <p:nvPr/>
        </p:nvSpPr>
        <p:spPr>
          <a:xfrm>
            <a:off x="27992" y="1661268"/>
            <a:ext cx="8305800" cy="40894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5803A1-89B3-A545-3C19-12A3706B09C8}"/>
              </a:ext>
            </a:extLst>
          </p:cNvPr>
          <p:cNvSpPr/>
          <p:nvPr/>
        </p:nvSpPr>
        <p:spPr>
          <a:xfrm>
            <a:off x="2349500" y="2003808"/>
            <a:ext cx="2551965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5" tIns="99568" rIns="99568" bIns="99568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Multiselect items allow you to select more than one answer option.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E1044A-5CC3-09C1-C3A8-1F3316D7D58E}"/>
              </a:ext>
            </a:extLst>
          </p:cNvPr>
          <p:cNvSpPr/>
          <p:nvPr/>
        </p:nvSpPr>
        <p:spPr>
          <a:xfrm>
            <a:off x="920412" y="1655138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atin typeface="Franklin Gothic Medium Cond" panose="020B0606030402020204" pitchFamily="34" charset="0"/>
              </a:rPr>
              <a:t>Multiselect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8C3F8C-8AC9-D675-60B2-1880EACD51F7}"/>
              </a:ext>
            </a:extLst>
          </p:cNvPr>
          <p:cNvSpPr/>
          <p:nvPr/>
        </p:nvSpPr>
        <p:spPr>
          <a:xfrm>
            <a:off x="3999765" y="4157603"/>
            <a:ext cx="3239983" cy="2286904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99568" rIns="411480" bIns="99568" numCol="1" spcCol="1270" anchor="ctr" anchorCtr="0">
            <a:noAutofit/>
          </a:bodyPr>
          <a:lstStyle/>
          <a:p>
            <a:pPr marL="0" marR="0"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GRID items may direct you to use the point, line, or arrow buttons to create a response. Other GRID items may direct you to select words, phrases,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images and use the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drag-and-drop feature to place them into an answer area.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D2804E-D343-A4D7-68ED-080CE8255E1E}"/>
              </a:ext>
            </a:extLst>
          </p:cNvPr>
          <p:cNvSpPr/>
          <p:nvPr/>
        </p:nvSpPr>
        <p:spPr>
          <a:xfrm>
            <a:off x="6881089" y="5116812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Graphic Response Item Display (GRID) </a:t>
            </a:r>
            <a:endParaRPr lang="en-US" sz="2200" kern="12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3EEE1-E700-3DC7-9041-97EF629D2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65" y="1765984"/>
            <a:ext cx="4010760" cy="2286904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BC590A-37D4-8D8C-B634-65B1198CD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6" y="4050287"/>
            <a:ext cx="3525869" cy="2738539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4976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0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Mathematics/B.E.S.T. EOC – Item 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Types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7D2746-451A-7A5A-D56E-A4AEAC0FCEEE}"/>
              </a:ext>
            </a:extLst>
          </p:cNvPr>
          <p:cNvSpPr/>
          <p:nvPr/>
        </p:nvSpPr>
        <p:spPr>
          <a:xfrm>
            <a:off x="27992" y="1661268"/>
            <a:ext cx="8305800" cy="40894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5803A1-89B3-A545-3C19-12A3706B09C8}"/>
              </a:ext>
            </a:extLst>
          </p:cNvPr>
          <p:cNvSpPr/>
          <p:nvPr/>
        </p:nvSpPr>
        <p:spPr>
          <a:xfrm>
            <a:off x="1524000" y="1677220"/>
            <a:ext cx="7086600" cy="1702160"/>
          </a:xfrm>
          <a:custGeom>
            <a:avLst/>
            <a:gdLst>
              <a:gd name="connsiteX0" fmla="*/ 0 w 2551965"/>
              <a:gd name="connsiteY0" fmla="*/ 0 h 1702160"/>
              <a:gd name="connsiteX1" fmla="*/ 2551965 w 2551965"/>
              <a:gd name="connsiteY1" fmla="*/ 0 h 1702160"/>
              <a:gd name="connsiteX2" fmla="*/ 2551965 w 2551965"/>
              <a:gd name="connsiteY2" fmla="*/ 1702160 h 1702160"/>
              <a:gd name="connsiteX3" fmla="*/ 0 w 2551965"/>
              <a:gd name="connsiteY3" fmla="*/ 1702160 h 1702160"/>
              <a:gd name="connsiteX4" fmla="*/ 0 w 2551965"/>
              <a:gd name="connsiteY4" fmla="*/ 0 h 1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65" h="1702160">
                <a:moveTo>
                  <a:pt x="0" y="0"/>
                </a:moveTo>
                <a:lnTo>
                  <a:pt x="2551965" y="0"/>
                </a:lnTo>
                <a:lnTo>
                  <a:pt x="2551965" y="1702160"/>
                </a:lnTo>
                <a:lnTo>
                  <a:pt x="0" y="1702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315" tIns="99568" rIns="99568" bIns="99568" numCol="1" spcCol="1270" anchor="ctr" anchorCtr="0">
            <a:noAutofit/>
          </a:bodyPr>
          <a:lstStyle/>
          <a:p>
            <a:pPr marL="0" marR="28892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Equation editor items direct you to create a response. Responses may be in the form of a number, variable, expression, or equation, as appropriate to the item. </a:t>
            </a:r>
          </a:p>
          <a:p>
            <a:pPr marL="0" marR="28892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will click the button for each letter or symbol to enter your response.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E1044A-5CC3-09C1-C3A8-1F3316D7D58E}"/>
              </a:ext>
            </a:extLst>
          </p:cNvPr>
          <p:cNvSpPr/>
          <p:nvPr/>
        </p:nvSpPr>
        <p:spPr>
          <a:xfrm>
            <a:off x="147934" y="1669669"/>
            <a:ext cx="1701310" cy="1701310"/>
          </a:xfrm>
          <a:custGeom>
            <a:avLst/>
            <a:gdLst>
              <a:gd name="connsiteX0" fmla="*/ 0 w 1701310"/>
              <a:gd name="connsiteY0" fmla="*/ 850655 h 1701310"/>
              <a:gd name="connsiteX1" fmla="*/ 850655 w 1701310"/>
              <a:gd name="connsiteY1" fmla="*/ 0 h 1701310"/>
              <a:gd name="connsiteX2" fmla="*/ 1701310 w 1701310"/>
              <a:gd name="connsiteY2" fmla="*/ 850655 h 1701310"/>
              <a:gd name="connsiteX3" fmla="*/ 850655 w 1701310"/>
              <a:gd name="connsiteY3" fmla="*/ 1701310 h 1701310"/>
              <a:gd name="connsiteX4" fmla="*/ 0 w 1701310"/>
              <a:gd name="connsiteY4" fmla="*/ 850655 h 170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310" h="1701310">
                <a:moveTo>
                  <a:pt x="0" y="850655"/>
                </a:moveTo>
                <a:cubicBezTo>
                  <a:pt x="0" y="380851"/>
                  <a:pt x="380851" y="0"/>
                  <a:pt x="850655" y="0"/>
                </a:cubicBezTo>
                <a:cubicBezTo>
                  <a:pt x="1320459" y="0"/>
                  <a:pt x="1701310" y="380851"/>
                  <a:pt x="1701310" y="850655"/>
                </a:cubicBezTo>
                <a:cubicBezTo>
                  <a:pt x="1701310" y="1320459"/>
                  <a:pt x="1320459" y="1701310"/>
                  <a:pt x="850655" y="1701310"/>
                </a:cubicBezTo>
                <a:cubicBezTo>
                  <a:pt x="380851" y="1701310"/>
                  <a:pt x="0" y="1320459"/>
                  <a:pt x="0" y="8506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51" tIns="249151" rIns="249151" bIns="24915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Franklin Gothic Medium Cond" panose="020B0606030402020204" pitchFamily="34" charset="0"/>
              </a:rPr>
              <a:t>Equation 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34746-EC95-F95B-5874-9BDC91C4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9" y="3487022"/>
            <a:ext cx="3025709" cy="295088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06941-3E2A-BF6E-BFE2-E3EE572A3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144" y="3567581"/>
            <a:ext cx="4177517" cy="278976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2" name="Right Arrow 8">
            <a:extLst>
              <a:ext uri="{FF2B5EF4-FFF2-40B4-BE49-F238E27FC236}">
                <a16:creationId xmlns:a16="http://schemas.microsoft.com/office/drawing/2014/main" id="{364FF4A7-B573-F931-1350-69AC264C1AF8}"/>
              </a:ext>
            </a:extLst>
          </p:cNvPr>
          <p:cNvSpPr/>
          <p:nvPr/>
        </p:nvSpPr>
        <p:spPr>
          <a:xfrm rot="20916660" flipH="1">
            <a:off x="5182252" y="4848064"/>
            <a:ext cx="3115726" cy="180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ranklin Gothic Medium Cond" panose="020B0606030402020204" pitchFamily="34" charset="0"/>
              </a:rPr>
              <a:t>When you see the keyboard symbol, click it to bring up the equation editor keypad.</a:t>
            </a:r>
          </a:p>
        </p:txBody>
      </p:sp>
    </p:spTree>
    <p:extLst>
      <p:ext uri="{BB962C8B-B14F-4D97-AF65-F5344CB8AC3E}">
        <p14:creationId xmlns:p14="http://schemas.microsoft.com/office/powerpoint/2010/main" val="296992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04800" y="2078351"/>
            <a:ext cx="1986657" cy="1756693"/>
          </a:xfrm>
          <a:custGeom>
            <a:avLst/>
            <a:gdLst>
              <a:gd name="connsiteX0" fmla="*/ 0 w 2133713"/>
              <a:gd name="connsiteY0" fmla="*/ 939048 h 1878095"/>
              <a:gd name="connsiteX1" fmla="*/ 1066857 w 2133713"/>
              <a:gd name="connsiteY1" fmla="*/ 0 h 1878095"/>
              <a:gd name="connsiteX2" fmla="*/ 2133714 w 2133713"/>
              <a:gd name="connsiteY2" fmla="*/ 939048 h 1878095"/>
              <a:gd name="connsiteX3" fmla="*/ 1066857 w 2133713"/>
              <a:gd name="connsiteY3" fmla="*/ 1878096 h 1878095"/>
              <a:gd name="connsiteX4" fmla="*/ 0 w 2133713"/>
              <a:gd name="connsiteY4" fmla="*/ 939048 h 18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13" h="1878095">
                <a:moveTo>
                  <a:pt x="0" y="939048"/>
                </a:moveTo>
                <a:cubicBezTo>
                  <a:pt x="0" y="420426"/>
                  <a:pt x="477648" y="0"/>
                  <a:pt x="1066857" y="0"/>
                </a:cubicBezTo>
                <a:cubicBezTo>
                  <a:pt x="1656066" y="0"/>
                  <a:pt x="2133714" y="420426"/>
                  <a:pt x="2133714" y="939048"/>
                </a:cubicBezTo>
                <a:cubicBezTo>
                  <a:pt x="2133714" y="1457670"/>
                  <a:pt x="1656066" y="1878096"/>
                  <a:pt x="1066857" y="1878096"/>
                </a:cubicBezTo>
                <a:cubicBezTo>
                  <a:pt x="477648" y="1878096"/>
                  <a:pt x="0" y="1457670"/>
                  <a:pt x="0" y="93904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795" tIns="295361" rIns="332795" bIns="295361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Before you    begin, your test administrator will give you a </a:t>
            </a:r>
            <a:r>
              <a:rPr lang="en-US" sz="16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Computer-Based Testing Work Folder</a:t>
            </a:r>
            <a:r>
              <a:rPr lang="en-US" sz="1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.</a:t>
            </a:r>
          </a:p>
        </p:txBody>
      </p:sp>
      <p:sp>
        <p:nvSpPr>
          <p:cNvPr id="12" name="Isosceles Triangle 11"/>
          <p:cNvSpPr/>
          <p:nvPr/>
        </p:nvSpPr>
        <p:spPr>
          <a:xfrm rot="10850946">
            <a:off x="968740" y="4065210"/>
            <a:ext cx="606508" cy="283905"/>
          </a:xfrm>
          <a:prstGeom prst="triangle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3573" y="4466811"/>
            <a:ext cx="2235978" cy="2237781"/>
          </a:xfrm>
          <a:custGeom>
            <a:avLst/>
            <a:gdLst>
              <a:gd name="connsiteX0" fmla="*/ 0 w 2235978"/>
              <a:gd name="connsiteY0" fmla="*/ 1118891 h 2237781"/>
              <a:gd name="connsiteX1" fmla="*/ 1117989 w 2235978"/>
              <a:gd name="connsiteY1" fmla="*/ 0 h 2237781"/>
              <a:gd name="connsiteX2" fmla="*/ 2235978 w 2235978"/>
              <a:gd name="connsiteY2" fmla="*/ 1118891 h 2237781"/>
              <a:gd name="connsiteX3" fmla="*/ 1117989 w 2235978"/>
              <a:gd name="connsiteY3" fmla="*/ 2237782 h 2237781"/>
              <a:gd name="connsiteX4" fmla="*/ 0 w 2235978"/>
              <a:gd name="connsiteY4" fmla="*/ 1118891 h 22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978" h="2237781">
                <a:moveTo>
                  <a:pt x="0" y="1118891"/>
                </a:moveTo>
                <a:cubicBezTo>
                  <a:pt x="0" y="500945"/>
                  <a:pt x="500541" y="0"/>
                  <a:pt x="1117989" y="0"/>
                </a:cubicBezTo>
                <a:cubicBezTo>
                  <a:pt x="1735437" y="0"/>
                  <a:pt x="2235978" y="500945"/>
                  <a:pt x="2235978" y="1118891"/>
                </a:cubicBezTo>
                <a:cubicBezTo>
                  <a:pt x="2235978" y="1736837"/>
                  <a:pt x="1735437" y="2237782"/>
                  <a:pt x="1117989" y="2237782"/>
                </a:cubicBezTo>
                <a:cubicBezTo>
                  <a:pt x="500541" y="2237782"/>
                  <a:pt x="0" y="1736837"/>
                  <a:pt x="0" y="11188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771" tIns="348035" rIns="347771" bIns="348035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The work folder is four pages of paper that you may use to work the mathematics problems on your test. The last page is graph paper.</a:t>
            </a:r>
          </a:p>
        </p:txBody>
      </p:sp>
      <p:sp>
        <p:nvSpPr>
          <p:cNvPr id="14" name="Isosceles Triangle 13"/>
          <p:cNvSpPr/>
          <p:nvPr/>
        </p:nvSpPr>
        <p:spPr>
          <a:xfrm rot="5654819">
            <a:off x="2587880" y="5565503"/>
            <a:ext cx="606508" cy="283905"/>
          </a:xfrm>
          <a:prstGeom prst="triangle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396596" y="4928255"/>
            <a:ext cx="1937404" cy="1777344"/>
          </a:xfrm>
          <a:custGeom>
            <a:avLst/>
            <a:gdLst>
              <a:gd name="connsiteX0" fmla="*/ 0 w 1937404"/>
              <a:gd name="connsiteY0" fmla="*/ 888672 h 1777344"/>
              <a:gd name="connsiteX1" fmla="*/ 968702 w 1937404"/>
              <a:gd name="connsiteY1" fmla="*/ 0 h 1777344"/>
              <a:gd name="connsiteX2" fmla="*/ 1937404 w 1937404"/>
              <a:gd name="connsiteY2" fmla="*/ 888672 h 1777344"/>
              <a:gd name="connsiteX3" fmla="*/ 968702 w 1937404"/>
              <a:gd name="connsiteY3" fmla="*/ 1777344 h 1777344"/>
              <a:gd name="connsiteX4" fmla="*/ 0 w 1937404"/>
              <a:gd name="connsiteY4" fmla="*/ 888672 h 177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404" h="1777344">
                <a:moveTo>
                  <a:pt x="0" y="888672"/>
                </a:moveTo>
                <a:cubicBezTo>
                  <a:pt x="0" y="397872"/>
                  <a:pt x="433703" y="0"/>
                  <a:pt x="968702" y="0"/>
                </a:cubicBezTo>
                <a:cubicBezTo>
                  <a:pt x="1503701" y="0"/>
                  <a:pt x="1937404" y="397872"/>
                  <a:pt x="1937404" y="888672"/>
                </a:cubicBezTo>
                <a:cubicBezTo>
                  <a:pt x="1937404" y="1379472"/>
                  <a:pt x="1503701" y="1777344"/>
                  <a:pt x="968702" y="1777344"/>
                </a:cubicBezTo>
                <a:cubicBezTo>
                  <a:pt x="433703" y="1777344"/>
                  <a:pt x="0" y="1379472"/>
                  <a:pt x="0" y="888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046" tIns="280606" rIns="304046" bIns="280606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While testing, make sure that your work folder is not easily visible to other students.</a:t>
            </a:r>
          </a:p>
        </p:txBody>
      </p:sp>
      <p:sp>
        <p:nvSpPr>
          <p:cNvPr id="16" name="Isosceles Triangle 15"/>
          <p:cNvSpPr/>
          <p:nvPr/>
        </p:nvSpPr>
        <p:spPr>
          <a:xfrm rot="21594719">
            <a:off x="4060200" y="4474509"/>
            <a:ext cx="606508" cy="283905"/>
          </a:xfrm>
          <a:prstGeom prst="triangle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35993" y="2061098"/>
            <a:ext cx="2250544" cy="2259641"/>
          </a:xfrm>
          <a:custGeom>
            <a:avLst/>
            <a:gdLst>
              <a:gd name="connsiteX0" fmla="*/ 0 w 2250544"/>
              <a:gd name="connsiteY0" fmla="*/ 1129821 h 2259641"/>
              <a:gd name="connsiteX1" fmla="*/ 1125272 w 2250544"/>
              <a:gd name="connsiteY1" fmla="*/ 0 h 2259641"/>
              <a:gd name="connsiteX2" fmla="*/ 2250544 w 2250544"/>
              <a:gd name="connsiteY2" fmla="*/ 1129821 h 2259641"/>
              <a:gd name="connsiteX3" fmla="*/ 1125272 w 2250544"/>
              <a:gd name="connsiteY3" fmla="*/ 2259642 h 2259641"/>
              <a:gd name="connsiteX4" fmla="*/ 0 w 2250544"/>
              <a:gd name="connsiteY4" fmla="*/ 1129821 h 22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544" h="2259641">
                <a:moveTo>
                  <a:pt x="0" y="1129821"/>
                </a:moveTo>
                <a:cubicBezTo>
                  <a:pt x="0" y="505838"/>
                  <a:pt x="503801" y="0"/>
                  <a:pt x="1125272" y="0"/>
                </a:cubicBezTo>
                <a:cubicBezTo>
                  <a:pt x="1746743" y="0"/>
                  <a:pt x="2250544" y="505838"/>
                  <a:pt x="2250544" y="1129821"/>
                </a:cubicBezTo>
                <a:cubicBezTo>
                  <a:pt x="2250544" y="1753804"/>
                  <a:pt x="1746743" y="2259642"/>
                  <a:pt x="1125272" y="2259642"/>
                </a:cubicBezTo>
                <a:cubicBezTo>
                  <a:pt x="503801" y="2259642"/>
                  <a:pt x="0" y="1753804"/>
                  <a:pt x="0" y="112982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905" tIns="351237" rIns="349905" bIns="351237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When you complete a test session, the test administrator will collect your work folder.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CBT Work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34D8D-8FE3-1B55-0BFB-606DB00FF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" t="3387" r="2965"/>
          <a:stretch/>
        </p:blipFill>
        <p:spPr>
          <a:xfrm>
            <a:off x="5675440" y="2209800"/>
            <a:ext cx="3236785" cy="4241356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3994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7381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1. Remove all electronic devices.</a:t>
            </a:r>
            <a:endParaRPr lang="en-US" sz="4400" dirty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459614"/>
            <a:ext cx="4572000" cy="317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have an electronic device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at your desk,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in your pocket,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anywhere you can reach it during testing or while on a break,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4164" y="5811560"/>
            <a:ext cx="5733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your test will not be scored.</a:t>
            </a:r>
            <a:endParaRPr lang="en-US" sz="4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  <a:p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make sure your test is scored…</a:t>
            </a:r>
          </a:p>
        </p:txBody>
      </p:sp>
    </p:spTree>
    <p:extLst>
      <p:ext uri="{BB962C8B-B14F-4D97-AF65-F5344CB8AC3E}">
        <p14:creationId xmlns:p14="http://schemas.microsoft.com/office/powerpoint/2010/main" val="28782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69134" y="2113140"/>
            <a:ext cx="2194553" cy="2112485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The </a:t>
            </a:r>
            <a:r>
              <a:rPr lang="en-US" sz="1600" b="1" kern="1200" dirty="0">
                <a:latin typeface="Franklin Gothic Medium Cond" panose="020B0606030402020204" pitchFamily="34" charset="0"/>
              </a:rPr>
              <a:t>Grade 6 Mathematics</a:t>
            </a:r>
            <a:r>
              <a:rPr lang="en-US" sz="1600" kern="1200" dirty="0">
                <a:latin typeface="Franklin Gothic Medium Cond" panose="020B0606030402020204" pitchFamily="34" charset="0"/>
              </a:rPr>
              <a:t> test includes a </a:t>
            </a:r>
            <a:r>
              <a:rPr lang="en-US" sz="160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four-function calculator </a:t>
            </a:r>
            <a:r>
              <a:rPr lang="en-US" sz="1600" kern="1200" dirty="0">
                <a:latin typeface="Franklin Gothic Medium Cond" panose="020B0606030402020204" pitchFamily="34" charset="0"/>
              </a:rPr>
              <a:t>the online testing system.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37730" y="3866982"/>
            <a:ext cx="1118288" cy="1118288"/>
          </a:xfrm>
          <a:custGeom>
            <a:avLst/>
            <a:gdLst>
              <a:gd name="connsiteX0" fmla="*/ 148229 w 1118288"/>
              <a:gd name="connsiteY0" fmla="*/ 427633 h 1118288"/>
              <a:gd name="connsiteX1" fmla="*/ 427633 w 1118288"/>
              <a:gd name="connsiteY1" fmla="*/ 427633 h 1118288"/>
              <a:gd name="connsiteX2" fmla="*/ 427633 w 1118288"/>
              <a:gd name="connsiteY2" fmla="*/ 148229 h 1118288"/>
              <a:gd name="connsiteX3" fmla="*/ 690655 w 1118288"/>
              <a:gd name="connsiteY3" fmla="*/ 148229 h 1118288"/>
              <a:gd name="connsiteX4" fmla="*/ 690655 w 1118288"/>
              <a:gd name="connsiteY4" fmla="*/ 427633 h 1118288"/>
              <a:gd name="connsiteX5" fmla="*/ 970059 w 1118288"/>
              <a:gd name="connsiteY5" fmla="*/ 427633 h 1118288"/>
              <a:gd name="connsiteX6" fmla="*/ 970059 w 1118288"/>
              <a:gd name="connsiteY6" fmla="*/ 690655 h 1118288"/>
              <a:gd name="connsiteX7" fmla="*/ 690655 w 1118288"/>
              <a:gd name="connsiteY7" fmla="*/ 690655 h 1118288"/>
              <a:gd name="connsiteX8" fmla="*/ 690655 w 1118288"/>
              <a:gd name="connsiteY8" fmla="*/ 970059 h 1118288"/>
              <a:gd name="connsiteX9" fmla="*/ 427633 w 1118288"/>
              <a:gd name="connsiteY9" fmla="*/ 970059 h 1118288"/>
              <a:gd name="connsiteX10" fmla="*/ 427633 w 1118288"/>
              <a:gd name="connsiteY10" fmla="*/ 690655 h 1118288"/>
              <a:gd name="connsiteX11" fmla="*/ 148229 w 1118288"/>
              <a:gd name="connsiteY11" fmla="*/ 690655 h 1118288"/>
              <a:gd name="connsiteX12" fmla="*/ 148229 w 1118288"/>
              <a:gd name="connsiteY12" fmla="*/ 427633 h 11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288" h="1118288">
                <a:moveTo>
                  <a:pt x="148229" y="427633"/>
                </a:moveTo>
                <a:lnTo>
                  <a:pt x="427633" y="427633"/>
                </a:lnTo>
                <a:lnTo>
                  <a:pt x="427633" y="148229"/>
                </a:lnTo>
                <a:lnTo>
                  <a:pt x="690655" y="148229"/>
                </a:lnTo>
                <a:lnTo>
                  <a:pt x="690655" y="427633"/>
                </a:lnTo>
                <a:lnTo>
                  <a:pt x="970059" y="427633"/>
                </a:lnTo>
                <a:lnTo>
                  <a:pt x="970059" y="690655"/>
                </a:lnTo>
                <a:lnTo>
                  <a:pt x="690655" y="690655"/>
                </a:lnTo>
                <a:lnTo>
                  <a:pt x="690655" y="970059"/>
                </a:lnTo>
                <a:lnTo>
                  <a:pt x="427633" y="970059"/>
                </a:lnTo>
                <a:lnTo>
                  <a:pt x="427633" y="690655"/>
                </a:lnTo>
                <a:lnTo>
                  <a:pt x="148229" y="690655"/>
                </a:lnTo>
                <a:lnTo>
                  <a:pt x="148229" y="4276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229" tIns="427633" rIns="148229" bIns="4276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2" name="Freeform 11"/>
          <p:cNvSpPr/>
          <p:nvPr/>
        </p:nvSpPr>
        <p:spPr>
          <a:xfrm>
            <a:off x="3553908" y="3318878"/>
            <a:ext cx="2162142" cy="2112485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can use the </a:t>
            </a:r>
            <a:r>
              <a:rPr lang="en-US" sz="16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Calculator</a:t>
            </a:r>
            <a:r>
              <a:rPr lang="en-US" sz="1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by tapping or clicking on the </a:t>
            </a:r>
            <a:b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</a:b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on-screen calculator </a:t>
            </a:r>
            <a:b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</a:b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by using the appropriate keys on your keyboard.</a:t>
            </a:r>
            <a:endParaRPr lang="en-US" sz="1600" kern="1200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687983" y="3867675"/>
            <a:ext cx="1118288" cy="1118288"/>
          </a:xfrm>
          <a:custGeom>
            <a:avLst/>
            <a:gdLst>
              <a:gd name="connsiteX0" fmla="*/ 148229 w 1118288"/>
              <a:gd name="connsiteY0" fmla="*/ 230367 h 1118288"/>
              <a:gd name="connsiteX1" fmla="*/ 970059 w 1118288"/>
              <a:gd name="connsiteY1" fmla="*/ 230367 h 1118288"/>
              <a:gd name="connsiteX2" fmla="*/ 970059 w 1118288"/>
              <a:gd name="connsiteY2" fmla="*/ 493389 h 1118288"/>
              <a:gd name="connsiteX3" fmla="*/ 148229 w 1118288"/>
              <a:gd name="connsiteY3" fmla="*/ 493389 h 1118288"/>
              <a:gd name="connsiteX4" fmla="*/ 148229 w 1118288"/>
              <a:gd name="connsiteY4" fmla="*/ 230367 h 1118288"/>
              <a:gd name="connsiteX5" fmla="*/ 148229 w 1118288"/>
              <a:gd name="connsiteY5" fmla="*/ 624899 h 1118288"/>
              <a:gd name="connsiteX6" fmla="*/ 970059 w 1118288"/>
              <a:gd name="connsiteY6" fmla="*/ 624899 h 1118288"/>
              <a:gd name="connsiteX7" fmla="*/ 970059 w 1118288"/>
              <a:gd name="connsiteY7" fmla="*/ 887921 h 1118288"/>
              <a:gd name="connsiteX8" fmla="*/ 148229 w 1118288"/>
              <a:gd name="connsiteY8" fmla="*/ 887921 h 1118288"/>
              <a:gd name="connsiteX9" fmla="*/ 148229 w 1118288"/>
              <a:gd name="connsiteY9" fmla="*/ 624899 h 11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288" h="1118288">
                <a:moveTo>
                  <a:pt x="148229" y="230367"/>
                </a:moveTo>
                <a:lnTo>
                  <a:pt x="970059" y="230367"/>
                </a:lnTo>
                <a:lnTo>
                  <a:pt x="970059" y="493389"/>
                </a:lnTo>
                <a:lnTo>
                  <a:pt x="148229" y="493389"/>
                </a:lnTo>
                <a:lnTo>
                  <a:pt x="148229" y="230367"/>
                </a:lnTo>
                <a:close/>
                <a:moveTo>
                  <a:pt x="148229" y="624899"/>
                </a:moveTo>
                <a:lnTo>
                  <a:pt x="970059" y="624899"/>
                </a:lnTo>
                <a:lnTo>
                  <a:pt x="970059" y="887921"/>
                </a:lnTo>
                <a:lnTo>
                  <a:pt x="148229" y="887921"/>
                </a:lnTo>
                <a:lnTo>
                  <a:pt x="148229" y="62489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229" tIns="230367" rIns="148229" bIns="2303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4" name="Freeform 13"/>
          <p:cNvSpPr/>
          <p:nvPr/>
        </p:nvSpPr>
        <p:spPr>
          <a:xfrm>
            <a:off x="6862768" y="3169383"/>
            <a:ext cx="2104968" cy="2020283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You can practice using the online calculator in the practice test, available on the portal.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Calculator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4234929" y="2113140"/>
            <a:ext cx="800100" cy="737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reeform 9">
            <a:extLst>
              <a:ext uri="{FF2B5EF4-FFF2-40B4-BE49-F238E27FC236}">
                <a16:creationId xmlns:a16="http://schemas.microsoft.com/office/drawing/2014/main" id="{8AB9F155-1910-1676-D320-B9CC86533304}"/>
              </a:ext>
            </a:extLst>
          </p:cNvPr>
          <p:cNvSpPr/>
          <p:nvPr/>
        </p:nvSpPr>
        <p:spPr>
          <a:xfrm>
            <a:off x="280710" y="4375120"/>
            <a:ext cx="2194553" cy="2112485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The </a:t>
            </a:r>
            <a:r>
              <a:rPr lang="en-US" sz="1600" b="1" kern="1200" dirty="0">
                <a:latin typeface="Franklin Gothic Medium Cond" panose="020B0606030402020204" pitchFamily="34" charset="0"/>
              </a:rPr>
              <a:t>Grades 7–8 </a:t>
            </a:r>
            <a:br>
              <a:rPr lang="en-US" sz="1600" b="1" kern="1200" dirty="0">
                <a:latin typeface="Franklin Gothic Medium Cond" panose="020B0606030402020204" pitchFamily="34" charset="0"/>
              </a:rPr>
            </a:br>
            <a:r>
              <a:rPr lang="en-US" sz="1600" b="1" kern="1200" dirty="0">
                <a:latin typeface="Franklin Gothic Medium Cond" panose="020B0606030402020204" pitchFamily="34" charset="0"/>
              </a:rPr>
              <a:t>FAST Mathematics &amp; B.E.S.T. EOC </a:t>
            </a:r>
            <a:r>
              <a:rPr lang="en-US" sz="1600" kern="1200" dirty="0">
                <a:latin typeface="Franklin Gothic Medium Cond" panose="020B0606030402020204" pitchFamily="34" charset="0"/>
              </a:rPr>
              <a:t>tests include a </a:t>
            </a:r>
            <a:r>
              <a:rPr lang="en-US" sz="160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scientific calculator </a:t>
            </a:r>
            <a:r>
              <a:rPr lang="en-US" sz="1600" kern="1200" dirty="0">
                <a:latin typeface="Franklin Gothic Medium Cond" panose="020B0606030402020204" pitchFamily="34" charset="0"/>
              </a:rPr>
              <a:t>in the online testing system.</a:t>
            </a:r>
          </a:p>
        </p:txBody>
      </p:sp>
    </p:spTree>
    <p:extLst>
      <p:ext uri="{BB962C8B-B14F-4D97-AF65-F5344CB8AC3E}">
        <p14:creationId xmlns:p14="http://schemas.microsoft.com/office/powerpoint/2010/main" val="9149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hevron 25"/>
          <p:cNvSpPr/>
          <p:nvPr/>
        </p:nvSpPr>
        <p:spPr>
          <a:xfrm>
            <a:off x="3855231" y="2971975"/>
            <a:ext cx="1170664" cy="2234925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Chevron 26"/>
          <p:cNvSpPr/>
          <p:nvPr/>
        </p:nvSpPr>
        <p:spPr>
          <a:xfrm>
            <a:off x="4813047" y="2971975"/>
            <a:ext cx="1170664" cy="2234925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111420" y="2787276"/>
            <a:ext cx="2713812" cy="2713812"/>
          </a:xfrm>
          <a:custGeom>
            <a:avLst/>
            <a:gdLst>
              <a:gd name="connsiteX0" fmla="*/ 0 w 2713812"/>
              <a:gd name="connsiteY0" fmla="*/ 1356906 h 2713812"/>
              <a:gd name="connsiteX1" fmla="*/ 1356906 w 2713812"/>
              <a:gd name="connsiteY1" fmla="*/ 0 h 2713812"/>
              <a:gd name="connsiteX2" fmla="*/ 2713812 w 2713812"/>
              <a:gd name="connsiteY2" fmla="*/ 1356906 h 2713812"/>
              <a:gd name="connsiteX3" fmla="*/ 1356906 w 2713812"/>
              <a:gd name="connsiteY3" fmla="*/ 2713812 h 2713812"/>
              <a:gd name="connsiteX4" fmla="*/ 0 w 2713812"/>
              <a:gd name="connsiteY4" fmla="*/ 1356906 h 27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812" h="2713812">
                <a:moveTo>
                  <a:pt x="0" y="1356906"/>
                </a:moveTo>
                <a:cubicBezTo>
                  <a:pt x="0" y="607508"/>
                  <a:pt x="607508" y="0"/>
                  <a:pt x="1356906" y="0"/>
                </a:cubicBezTo>
                <a:cubicBezTo>
                  <a:pt x="2106304" y="0"/>
                  <a:pt x="2713812" y="607508"/>
                  <a:pt x="2713812" y="1356906"/>
                </a:cubicBezTo>
                <a:cubicBezTo>
                  <a:pt x="2713812" y="2106304"/>
                  <a:pt x="2106304" y="2713812"/>
                  <a:pt x="1356906" y="2713812"/>
                </a:cubicBezTo>
                <a:cubicBezTo>
                  <a:pt x="607508" y="2713812"/>
                  <a:pt x="0" y="2106304"/>
                  <a:pt x="0" y="135690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29" tIns="397429" rIns="397429" bIns="397429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Be sure to scroll to the bottom of the reference sheet and use the horizontal scroll bar to see all  of the information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Formulas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7021" y="2439876"/>
            <a:ext cx="3488210" cy="3312131"/>
            <a:chOff x="367021" y="2439876"/>
            <a:chExt cx="3488210" cy="3165697"/>
          </a:xfrm>
        </p:grpSpPr>
        <p:sp>
          <p:nvSpPr>
            <p:cNvPr id="5" name="Freeform 4"/>
            <p:cNvSpPr/>
            <p:nvPr/>
          </p:nvSpPr>
          <p:spPr>
            <a:xfrm>
              <a:off x="706101" y="3581352"/>
              <a:ext cx="2938852" cy="1122023"/>
            </a:xfrm>
            <a:custGeom>
              <a:avLst/>
              <a:gdLst>
                <a:gd name="connsiteX0" fmla="*/ 0 w 3188889"/>
                <a:gd name="connsiteY0" fmla="*/ 0 h 1050883"/>
                <a:gd name="connsiteX1" fmla="*/ 3188889 w 3188889"/>
                <a:gd name="connsiteY1" fmla="*/ 0 h 1050883"/>
                <a:gd name="connsiteX2" fmla="*/ 3188889 w 3188889"/>
                <a:gd name="connsiteY2" fmla="*/ 1050883 h 1050883"/>
                <a:gd name="connsiteX3" fmla="*/ 0 w 3188889"/>
                <a:gd name="connsiteY3" fmla="*/ 1050883 h 1050883"/>
                <a:gd name="connsiteX4" fmla="*/ 0 w 3188889"/>
                <a:gd name="connsiteY4" fmla="*/ 0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8889" h="1050883">
                  <a:moveTo>
                    <a:pt x="0" y="0"/>
                  </a:moveTo>
                  <a:lnTo>
                    <a:pt x="3188889" y="0"/>
                  </a:lnTo>
                  <a:lnTo>
                    <a:pt x="3188889" y="1050883"/>
                  </a:lnTo>
                  <a:lnTo>
                    <a:pt x="0" y="1050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The </a:t>
              </a:r>
              <a:r>
                <a:rPr lang="en-US" sz="2000" b="1" kern="1200" dirty="0">
                  <a:solidFill>
                    <a:srgbClr val="89D02A"/>
                  </a:solidFill>
                  <a:latin typeface="Franklin Gothic Medium Cond" panose="020B0606030402020204" pitchFamily="34" charset="0"/>
                </a:rPr>
                <a:t>Formulas</a:t>
              </a: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 tool opens a pop-up window displaying the reference sheet for your test. (Grades 4–8 and </a:t>
              </a:r>
              <a:b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</a:b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B.E.S.T. EOC only.)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44584" y="3256666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22147" y="2901540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48299" y="2972565"/>
              <a:ext cx="398611" cy="3986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03425" y="2581926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65089" y="2439876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33291" y="2688464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88418" y="2866027"/>
              <a:ext cx="398611" cy="3986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85594" y="3256666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98670" y="3647305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59986" y="2766014"/>
              <a:ext cx="652272" cy="6522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67021" y="4251020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0097" y="4570634"/>
              <a:ext cx="398611" cy="3986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12786" y="4854735"/>
              <a:ext cx="579798" cy="5797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858551" y="5316399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000598" y="4966460"/>
              <a:ext cx="398611" cy="3986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355728" y="5351912"/>
              <a:ext cx="253661" cy="2536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75342" y="4783709"/>
              <a:ext cx="579798" cy="5797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56620" y="4641659"/>
              <a:ext cx="398611" cy="3986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229" y="5486464"/>
            <a:ext cx="1200150" cy="1136078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42403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914965" y="4271642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87424" y="4476033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35423" y="4652992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17125" y="2214597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11640" y="2098685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5572" y="1982773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99504" y="2098685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4019" y="2214597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5572" y="2227347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05572" y="2471921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219206" y="4876272"/>
            <a:ext cx="4267796" cy="1675460"/>
          </a:xfrm>
          <a:custGeom>
            <a:avLst/>
            <a:gdLst>
              <a:gd name="connsiteX0" fmla="*/ 0 w 4267796"/>
              <a:gd name="connsiteY0" fmla="*/ 279249 h 1675460"/>
              <a:gd name="connsiteX1" fmla="*/ 279249 w 4267796"/>
              <a:gd name="connsiteY1" fmla="*/ 0 h 1675460"/>
              <a:gd name="connsiteX2" fmla="*/ 3988547 w 4267796"/>
              <a:gd name="connsiteY2" fmla="*/ 0 h 1675460"/>
              <a:gd name="connsiteX3" fmla="*/ 4267796 w 4267796"/>
              <a:gd name="connsiteY3" fmla="*/ 279249 h 1675460"/>
              <a:gd name="connsiteX4" fmla="*/ 4267796 w 4267796"/>
              <a:gd name="connsiteY4" fmla="*/ 1396211 h 1675460"/>
              <a:gd name="connsiteX5" fmla="*/ 3988547 w 4267796"/>
              <a:gd name="connsiteY5" fmla="*/ 1675460 h 1675460"/>
              <a:gd name="connsiteX6" fmla="*/ 279249 w 4267796"/>
              <a:gd name="connsiteY6" fmla="*/ 1675460 h 1675460"/>
              <a:gd name="connsiteX7" fmla="*/ 0 w 4267796"/>
              <a:gd name="connsiteY7" fmla="*/ 1396211 h 1675460"/>
              <a:gd name="connsiteX8" fmla="*/ 0 w 4267796"/>
              <a:gd name="connsiteY8" fmla="*/ 279249 h 16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796" h="1675460">
                <a:moveTo>
                  <a:pt x="0" y="279249"/>
                </a:moveTo>
                <a:cubicBezTo>
                  <a:pt x="0" y="125024"/>
                  <a:pt x="125024" y="0"/>
                  <a:pt x="279249" y="0"/>
                </a:cubicBezTo>
                <a:lnTo>
                  <a:pt x="3988547" y="0"/>
                </a:lnTo>
                <a:cubicBezTo>
                  <a:pt x="4142772" y="0"/>
                  <a:pt x="4267796" y="125024"/>
                  <a:pt x="4267796" y="279249"/>
                </a:cubicBezTo>
                <a:lnTo>
                  <a:pt x="4267796" y="1396211"/>
                </a:lnTo>
                <a:cubicBezTo>
                  <a:pt x="4267796" y="1550436"/>
                  <a:pt x="4142772" y="1675460"/>
                  <a:pt x="3988547" y="1675460"/>
                </a:cubicBezTo>
                <a:lnTo>
                  <a:pt x="279249" y="1675460"/>
                </a:lnTo>
                <a:cubicBezTo>
                  <a:pt x="125024" y="1675460"/>
                  <a:pt x="0" y="1550436"/>
                  <a:pt x="0" y="1396211"/>
                </a:cubicBezTo>
                <a:lnTo>
                  <a:pt x="0" y="2792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462" tIns="157989" rIns="157989" bIns="157989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Franklin Gothic Medium Cond" panose="020B0606030402020204" pitchFamily="34" charset="0"/>
              </a:rPr>
              <a:t>You can move the </a:t>
            </a:r>
            <a:r>
              <a:rPr lang="en-US" sz="20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Formulas</a:t>
            </a:r>
            <a:r>
              <a:rPr lang="en-US" sz="2000" kern="1200" dirty="0">
                <a:latin typeface="Franklin Gothic Medium Cond" panose="020B0606030402020204" pitchFamily="34" charset="0"/>
              </a:rPr>
              <a:t> window and the </a:t>
            </a:r>
            <a:r>
              <a:rPr lang="en-US" sz="20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Calculator</a:t>
            </a:r>
            <a:r>
              <a:rPr lang="en-US" sz="2000" kern="1200" dirty="0">
                <a:latin typeface="Franklin Gothic Medium Cond" panose="020B0606030402020204" pitchFamily="34" charset="0"/>
              </a:rPr>
              <a:t> around the screen by clicking or tapping the top of the window and dragging it to another part of the screen.</a:t>
            </a:r>
          </a:p>
        </p:txBody>
      </p:sp>
      <p:sp>
        <p:nvSpPr>
          <p:cNvPr id="21" name="Oval 20"/>
          <p:cNvSpPr/>
          <p:nvPr/>
        </p:nvSpPr>
        <p:spPr>
          <a:xfrm>
            <a:off x="150357" y="4359508"/>
            <a:ext cx="1455947" cy="14558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77599" y="2712017"/>
            <a:ext cx="1455947" cy="14558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Calculator and Formulas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123" y="2214597"/>
            <a:ext cx="3376613" cy="3350438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02EC6-C12E-375E-DF08-2348A35A0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32" y="2685580"/>
            <a:ext cx="4381499" cy="1604962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21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1855" y="10632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18428" y="2270760"/>
            <a:ext cx="7859970" cy="883920"/>
          </a:xfrm>
          <a:custGeom>
            <a:avLst/>
            <a:gdLst>
              <a:gd name="connsiteX0" fmla="*/ 0 w 7859970"/>
              <a:gd name="connsiteY0" fmla="*/ 0 h 883920"/>
              <a:gd name="connsiteX1" fmla="*/ 7859970 w 7859970"/>
              <a:gd name="connsiteY1" fmla="*/ 0 h 883920"/>
              <a:gd name="connsiteX2" fmla="*/ 7859970 w 7859970"/>
              <a:gd name="connsiteY2" fmla="*/ 883920 h 883920"/>
              <a:gd name="connsiteX3" fmla="*/ 0 w 7859970"/>
              <a:gd name="connsiteY3" fmla="*/ 883920 h 883920"/>
              <a:gd name="connsiteX4" fmla="*/ 0 w 7859970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9970" h="883920">
                <a:moveTo>
                  <a:pt x="0" y="0"/>
                </a:moveTo>
                <a:lnTo>
                  <a:pt x="7859970" y="0"/>
                </a:lnTo>
                <a:lnTo>
                  <a:pt x="7859970" y="883920"/>
                </a:lnTo>
                <a:lnTo>
                  <a:pt x="0" y="883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612" tIns="55880" rIns="55880" bIns="5588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latin typeface="Franklin Gothic Medium Cond" panose="020B0606030402020204" pitchFamily="34" charset="0"/>
              </a:rPr>
              <a:t>Students in grades 4–10 will take the B.E.S.T. Writing assessment on the computer. </a:t>
            </a:r>
          </a:p>
        </p:txBody>
      </p:sp>
      <p:sp>
        <p:nvSpPr>
          <p:cNvPr id="11" name="Oval 10"/>
          <p:cNvSpPr/>
          <p:nvPr/>
        </p:nvSpPr>
        <p:spPr>
          <a:xfrm>
            <a:off x="365978" y="2160270"/>
            <a:ext cx="1104900" cy="11049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39732" y="3596640"/>
            <a:ext cx="7538665" cy="883920"/>
          </a:xfrm>
          <a:custGeom>
            <a:avLst/>
            <a:gdLst>
              <a:gd name="connsiteX0" fmla="*/ 0 w 7538665"/>
              <a:gd name="connsiteY0" fmla="*/ 0 h 883920"/>
              <a:gd name="connsiteX1" fmla="*/ 7538665 w 7538665"/>
              <a:gd name="connsiteY1" fmla="*/ 0 h 883920"/>
              <a:gd name="connsiteX2" fmla="*/ 7538665 w 7538665"/>
              <a:gd name="connsiteY2" fmla="*/ 883920 h 883920"/>
              <a:gd name="connsiteX3" fmla="*/ 0 w 7538665"/>
              <a:gd name="connsiteY3" fmla="*/ 883920 h 883920"/>
              <a:gd name="connsiteX4" fmla="*/ 0 w 7538665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665" h="883920">
                <a:moveTo>
                  <a:pt x="0" y="0"/>
                </a:moveTo>
                <a:lnTo>
                  <a:pt x="7538665" y="0"/>
                </a:lnTo>
                <a:lnTo>
                  <a:pt x="7538665" y="883920"/>
                </a:lnTo>
                <a:lnTo>
                  <a:pt x="0" y="883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612" tIns="60960" rIns="60960" bIns="6096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Franklin Gothic Medium Cond" panose="020B0606030402020204" pitchFamily="34" charset="0"/>
              </a:rPr>
              <a:t>There is </a:t>
            </a:r>
            <a:r>
              <a:rPr lang="en-US" sz="24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one 120-minute session </a:t>
            </a:r>
            <a:r>
              <a:rPr lang="en-US" sz="2400" kern="1200" dirty="0">
                <a:latin typeface="Franklin Gothic Medium Cond" panose="020B0606030402020204" pitchFamily="34" charset="0"/>
              </a:rPr>
              <a:t>for </a:t>
            </a:r>
            <a:r>
              <a:rPr lang="en-US" sz="2400" dirty="0">
                <a:latin typeface="Franklin Gothic Medium Cond" panose="020B0606030402020204" pitchFamily="34" charset="0"/>
              </a:rPr>
              <a:t>B.E.S.T. </a:t>
            </a:r>
            <a:r>
              <a:rPr lang="en-US" sz="2400" kern="1200" dirty="0">
                <a:latin typeface="Franklin Gothic Medium Cond" panose="020B0606030402020204" pitchFamily="34" charset="0"/>
              </a:rPr>
              <a:t>Writing.</a:t>
            </a:r>
          </a:p>
        </p:txBody>
      </p:sp>
      <p:sp>
        <p:nvSpPr>
          <p:cNvPr id="13" name="Oval 12"/>
          <p:cNvSpPr/>
          <p:nvPr/>
        </p:nvSpPr>
        <p:spPr>
          <a:xfrm>
            <a:off x="687282" y="3486150"/>
            <a:ext cx="1104900" cy="11049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18428" y="4922520"/>
            <a:ext cx="7859970" cy="883920"/>
          </a:xfrm>
          <a:custGeom>
            <a:avLst/>
            <a:gdLst>
              <a:gd name="connsiteX0" fmla="*/ 0 w 7859970"/>
              <a:gd name="connsiteY0" fmla="*/ 0 h 883920"/>
              <a:gd name="connsiteX1" fmla="*/ 7859970 w 7859970"/>
              <a:gd name="connsiteY1" fmla="*/ 0 h 883920"/>
              <a:gd name="connsiteX2" fmla="*/ 7859970 w 7859970"/>
              <a:gd name="connsiteY2" fmla="*/ 883920 h 883920"/>
              <a:gd name="connsiteX3" fmla="*/ 0 w 7859970"/>
              <a:gd name="connsiteY3" fmla="*/ 883920 h 883920"/>
              <a:gd name="connsiteX4" fmla="*/ 0 w 7859970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9970" h="883920">
                <a:moveTo>
                  <a:pt x="0" y="0"/>
                </a:moveTo>
                <a:lnTo>
                  <a:pt x="7859970" y="0"/>
                </a:lnTo>
                <a:lnTo>
                  <a:pt x="7859970" y="883920"/>
                </a:lnTo>
                <a:lnTo>
                  <a:pt x="0" y="883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612" tIns="60960" rIns="60960" bIns="6096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Franklin Gothic Medium Cond" panose="020B0606030402020204" pitchFamily="34" charset="0"/>
              </a:rPr>
              <a:t>If you haven’t finished at the end of the session, you may continue working up to </a:t>
            </a:r>
            <a:r>
              <a:rPr lang="en-US" sz="24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half a school day</a:t>
            </a:r>
            <a:r>
              <a:rPr lang="en-US" sz="2400" kern="1200" dirty="0">
                <a:latin typeface="Franklin Gothic Medium Cond" panose="020B0606030402020204" pitchFamily="34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365978" y="4812030"/>
            <a:ext cx="1104900" cy="11049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B.E.S.T. Writing</a:t>
            </a:r>
          </a:p>
        </p:txBody>
      </p:sp>
    </p:spTree>
    <p:extLst>
      <p:ext uri="{BB962C8B-B14F-4D97-AF65-F5344CB8AC3E}">
        <p14:creationId xmlns:p14="http://schemas.microsoft.com/office/powerpoint/2010/main" val="4117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612075" y="1952873"/>
            <a:ext cx="2567047" cy="2567047"/>
          </a:xfrm>
          <a:custGeom>
            <a:avLst/>
            <a:gdLst>
              <a:gd name="connsiteX0" fmla="*/ 0 w 2567047"/>
              <a:gd name="connsiteY0" fmla="*/ 1283524 h 2567047"/>
              <a:gd name="connsiteX1" fmla="*/ 1283524 w 2567047"/>
              <a:gd name="connsiteY1" fmla="*/ 0 h 2567047"/>
              <a:gd name="connsiteX2" fmla="*/ 2567048 w 2567047"/>
              <a:gd name="connsiteY2" fmla="*/ 1283524 h 2567047"/>
              <a:gd name="connsiteX3" fmla="*/ 1283524 w 2567047"/>
              <a:gd name="connsiteY3" fmla="*/ 2567048 h 2567047"/>
              <a:gd name="connsiteX4" fmla="*/ 0 w 2567047"/>
              <a:gd name="connsiteY4" fmla="*/ 1283524 h 25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047" h="2567047">
                <a:moveTo>
                  <a:pt x="0" y="1283524"/>
                </a:moveTo>
                <a:cubicBezTo>
                  <a:pt x="0" y="574653"/>
                  <a:pt x="574653" y="0"/>
                  <a:pt x="1283524" y="0"/>
                </a:cubicBezTo>
                <a:cubicBezTo>
                  <a:pt x="1992395" y="0"/>
                  <a:pt x="2567048" y="574653"/>
                  <a:pt x="2567048" y="1283524"/>
                </a:cubicBezTo>
                <a:cubicBezTo>
                  <a:pt x="2567048" y="1992395"/>
                  <a:pt x="1992395" y="2567048"/>
                  <a:pt x="1283524" y="2567048"/>
                </a:cubicBezTo>
                <a:cubicBezTo>
                  <a:pt x="574653" y="2567048"/>
                  <a:pt x="0" y="1992395"/>
                  <a:pt x="0" y="1283524"/>
                </a:cubicBezTo>
                <a:close/>
              </a:path>
            </a:pathLst>
          </a:custGeom>
          <a:solidFill>
            <a:schemeClr val="tx2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42273" tIns="449234" rIns="342273" bIns="962642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Before you begin, your test administrator will give you a </a:t>
            </a:r>
            <a:r>
              <a:rPr lang="en-US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P</a:t>
            </a:r>
            <a:r>
              <a:rPr lang="en-US" sz="17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lanning </a:t>
            </a:r>
            <a:r>
              <a:rPr lang="en-US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S</a:t>
            </a:r>
            <a:r>
              <a:rPr lang="en-US" sz="17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heet</a:t>
            </a:r>
            <a:r>
              <a:rPr lang="en-US" sz="1700" b="1" kern="1200" dirty="0">
                <a:solidFill>
                  <a:srgbClr val="00B05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b="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that you may use to take notes and plan your writing.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614553" y="3605153"/>
            <a:ext cx="2567047" cy="2567047"/>
          </a:xfrm>
          <a:custGeom>
            <a:avLst/>
            <a:gdLst>
              <a:gd name="connsiteX0" fmla="*/ 0 w 2567047"/>
              <a:gd name="connsiteY0" fmla="*/ 1283524 h 2567047"/>
              <a:gd name="connsiteX1" fmla="*/ 1283524 w 2567047"/>
              <a:gd name="connsiteY1" fmla="*/ 0 h 2567047"/>
              <a:gd name="connsiteX2" fmla="*/ 2567048 w 2567047"/>
              <a:gd name="connsiteY2" fmla="*/ 1283524 h 2567047"/>
              <a:gd name="connsiteX3" fmla="*/ 1283524 w 2567047"/>
              <a:gd name="connsiteY3" fmla="*/ 2567048 h 2567047"/>
              <a:gd name="connsiteX4" fmla="*/ 0 w 2567047"/>
              <a:gd name="connsiteY4" fmla="*/ 1283524 h 25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047" h="2567047">
                <a:moveTo>
                  <a:pt x="0" y="1283524"/>
                </a:moveTo>
                <a:cubicBezTo>
                  <a:pt x="0" y="574653"/>
                  <a:pt x="574653" y="0"/>
                  <a:pt x="1283524" y="0"/>
                </a:cubicBezTo>
                <a:cubicBezTo>
                  <a:pt x="1992395" y="0"/>
                  <a:pt x="2567048" y="574653"/>
                  <a:pt x="2567048" y="1283524"/>
                </a:cubicBezTo>
                <a:cubicBezTo>
                  <a:pt x="2567048" y="1992395"/>
                  <a:pt x="1992395" y="2567048"/>
                  <a:pt x="1283524" y="2567048"/>
                </a:cubicBezTo>
                <a:cubicBezTo>
                  <a:pt x="574653" y="2567048"/>
                  <a:pt x="0" y="1992395"/>
                  <a:pt x="0" y="1283524"/>
                </a:cubicBezTo>
                <a:close/>
              </a:path>
            </a:pathLst>
          </a:custGeom>
          <a:solidFill>
            <a:schemeClr val="tx2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85088" tIns="663154" rIns="241731" bIns="49201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Your test administrator will collect your planning sheet at the end of the test session.</a:t>
            </a:r>
          </a:p>
        </p:txBody>
      </p:sp>
      <p:sp>
        <p:nvSpPr>
          <p:cNvPr id="12" name="Freeform 11"/>
          <p:cNvSpPr/>
          <p:nvPr/>
        </p:nvSpPr>
        <p:spPr>
          <a:xfrm>
            <a:off x="609600" y="3605153"/>
            <a:ext cx="2567047" cy="2567047"/>
          </a:xfrm>
          <a:custGeom>
            <a:avLst/>
            <a:gdLst>
              <a:gd name="connsiteX0" fmla="*/ 0 w 2567047"/>
              <a:gd name="connsiteY0" fmla="*/ 1283524 h 2567047"/>
              <a:gd name="connsiteX1" fmla="*/ 1283524 w 2567047"/>
              <a:gd name="connsiteY1" fmla="*/ 0 h 2567047"/>
              <a:gd name="connsiteX2" fmla="*/ 2567048 w 2567047"/>
              <a:gd name="connsiteY2" fmla="*/ 1283524 h 2567047"/>
              <a:gd name="connsiteX3" fmla="*/ 1283524 w 2567047"/>
              <a:gd name="connsiteY3" fmla="*/ 2567048 h 2567047"/>
              <a:gd name="connsiteX4" fmla="*/ 0 w 2567047"/>
              <a:gd name="connsiteY4" fmla="*/ 1283524 h 25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047" h="2567047">
                <a:moveTo>
                  <a:pt x="0" y="1283524"/>
                </a:moveTo>
                <a:cubicBezTo>
                  <a:pt x="0" y="574653"/>
                  <a:pt x="574653" y="0"/>
                  <a:pt x="1283524" y="0"/>
                </a:cubicBezTo>
                <a:cubicBezTo>
                  <a:pt x="1992395" y="0"/>
                  <a:pt x="2567048" y="574653"/>
                  <a:pt x="2567048" y="1283524"/>
                </a:cubicBezTo>
                <a:cubicBezTo>
                  <a:pt x="2567048" y="1992395"/>
                  <a:pt x="1992395" y="2567048"/>
                  <a:pt x="1283524" y="2567048"/>
                </a:cubicBezTo>
                <a:cubicBezTo>
                  <a:pt x="574653" y="2567048"/>
                  <a:pt x="0" y="1992395"/>
                  <a:pt x="0" y="1283524"/>
                </a:cubicBezTo>
                <a:close/>
              </a:path>
            </a:pathLst>
          </a:custGeom>
          <a:solidFill>
            <a:schemeClr val="tx2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1730" tIns="663154" rIns="785089" bIns="49201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While testing, make sure that your planning sheet is not easily visible to other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Writing Planning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27E86-1EDA-C8B9-3DDD-3FA133BE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57399"/>
            <a:ext cx="3429000" cy="44247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3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traight Connector 24"/>
          <p:cNvSpPr/>
          <p:nvPr/>
        </p:nvSpPr>
        <p:spPr>
          <a:xfrm>
            <a:off x="180171" y="6421432"/>
            <a:ext cx="8534400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Straight Connector 25"/>
          <p:cNvSpPr/>
          <p:nvPr/>
        </p:nvSpPr>
        <p:spPr>
          <a:xfrm>
            <a:off x="180171" y="4924572"/>
            <a:ext cx="8534400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Straight Connector 26"/>
          <p:cNvSpPr/>
          <p:nvPr/>
        </p:nvSpPr>
        <p:spPr>
          <a:xfrm>
            <a:off x="180171" y="3427712"/>
            <a:ext cx="8534400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99114" y="2002131"/>
            <a:ext cx="6315456" cy="1425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99114" y="3498991"/>
            <a:ext cx="6315456" cy="1425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99114" y="4995851"/>
            <a:ext cx="6315456" cy="1425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Writing Testing 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81DBA-AFF1-0EA2-D9CC-AC7263C33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01" y="2281334"/>
            <a:ext cx="6431027" cy="3131689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180171" y="2001982"/>
            <a:ext cx="2867829" cy="1425581"/>
            <a:chOff x="180171" y="2001982"/>
            <a:chExt cx="2867829" cy="1425581"/>
          </a:xfrm>
        </p:grpSpPr>
        <p:sp>
          <p:nvSpPr>
            <p:cNvPr id="29" name="Freeform 28"/>
            <p:cNvSpPr/>
            <p:nvPr/>
          </p:nvSpPr>
          <p:spPr>
            <a:xfrm>
              <a:off x="180171" y="2001982"/>
              <a:ext cx="2218944" cy="1425581"/>
            </a:xfrm>
            <a:custGeom>
              <a:avLst/>
              <a:gdLst>
                <a:gd name="connsiteX0" fmla="*/ 237644 w 2218944"/>
                <a:gd name="connsiteY0" fmla="*/ 0 h 1425581"/>
                <a:gd name="connsiteX1" fmla="*/ 1981300 w 2218944"/>
                <a:gd name="connsiteY1" fmla="*/ 0 h 1425581"/>
                <a:gd name="connsiteX2" fmla="*/ 2218944 w 2218944"/>
                <a:gd name="connsiteY2" fmla="*/ 237644 h 1425581"/>
                <a:gd name="connsiteX3" fmla="*/ 2218944 w 2218944"/>
                <a:gd name="connsiteY3" fmla="*/ 1425581 h 1425581"/>
                <a:gd name="connsiteX4" fmla="*/ 2218944 w 2218944"/>
                <a:gd name="connsiteY4" fmla="*/ 1425581 h 1425581"/>
                <a:gd name="connsiteX5" fmla="*/ 0 w 2218944"/>
                <a:gd name="connsiteY5" fmla="*/ 1425581 h 1425581"/>
                <a:gd name="connsiteX6" fmla="*/ 0 w 2218944"/>
                <a:gd name="connsiteY6" fmla="*/ 1425581 h 1425581"/>
                <a:gd name="connsiteX7" fmla="*/ 0 w 2218944"/>
                <a:gd name="connsiteY7" fmla="*/ 237644 h 1425581"/>
                <a:gd name="connsiteX8" fmla="*/ 237644 w 2218944"/>
                <a:gd name="connsiteY8" fmla="*/ 0 h 142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944" h="1425581">
                  <a:moveTo>
                    <a:pt x="237644" y="0"/>
                  </a:moveTo>
                  <a:lnTo>
                    <a:pt x="1981300" y="0"/>
                  </a:lnTo>
                  <a:cubicBezTo>
                    <a:pt x="2112547" y="0"/>
                    <a:pt x="2218944" y="106397"/>
                    <a:pt x="2218944" y="237644"/>
                  </a:cubicBezTo>
                  <a:lnTo>
                    <a:pt x="2218944" y="1425581"/>
                  </a:lnTo>
                  <a:lnTo>
                    <a:pt x="2218944" y="1425581"/>
                  </a:lnTo>
                  <a:lnTo>
                    <a:pt x="0" y="1425581"/>
                  </a:lnTo>
                  <a:lnTo>
                    <a:pt x="0" y="1425581"/>
                  </a:lnTo>
                  <a:lnTo>
                    <a:pt x="0" y="237644"/>
                  </a:lnTo>
                  <a:cubicBezTo>
                    <a:pt x="0" y="106397"/>
                    <a:pt x="106397" y="0"/>
                    <a:pt x="237644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324" tIns="115324" rIns="115324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Franklin Gothic Medium Cond" panose="020B0606030402020204" pitchFamily="34" charset="0"/>
                </a:rPr>
                <a:t>Your computer-based test contains </a:t>
              </a:r>
              <a:r>
                <a:rPr lang="en-US" sz="2400" b="1" kern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reading passages</a:t>
              </a:r>
              <a:r>
                <a:rPr lang="en-US" sz="2400" kern="1200" dirty="0">
                  <a:latin typeface="Franklin Gothic Medium Cond" panose="020B0606030402020204" pitchFamily="34" charset="0"/>
                </a:rPr>
                <a:t>, </a:t>
              </a:r>
            </a:p>
          </p:txBody>
        </p:sp>
        <p:cxnSp>
          <p:nvCxnSpPr>
            <p:cNvPr id="14" name="Curved Connector 13"/>
            <p:cNvCxnSpPr/>
            <p:nvPr/>
          </p:nvCxnSpPr>
          <p:spPr>
            <a:xfrm rot="16200000" flipH="1">
              <a:off x="2247900" y="2324100"/>
              <a:ext cx="838200" cy="762000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80171" y="4995851"/>
            <a:ext cx="6830229" cy="1425581"/>
            <a:chOff x="180171" y="4995851"/>
            <a:chExt cx="6830229" cy="1425581"/>
          </a:xfrm>
        </p:grpSpPr>
        <p:sp>
          <p:nvSpPr>
            <p:cNvPr id="33" name="Freeform 32"/>
            <p:cNvSpPr/>
            <p:nvPr/>
          </p:nvSpPr>
          <p:spPr>
            <a:xfrm>
              <a:off x="180171" y="4995851"/>
              <a:ext cx="2218944" cy="1425581"/>
            </a:xfrm>
            <a:custGeom>
              <a:avLst/>
              <a:gdLst>
                <a:gd name="connsiteX0" fmla="*/ 237644 w 2218944"/>
                <a:gd name="connsiteY0" fmla="*/ 0 h 1425581"/>
                <a:gd name="connsiteX1" fmla="*/ 1981300 w 2218944"/>
                <a:gd name="connsiteY1" fmla="*/ 0 h 1425581"/>
                <a:gd name="connsiteX2" fmla="*/ 2218944 w 2218944"/>
                <a:gd name="connsiteY2" fmla="*/ 237644 h 1425581"/>
                <a:gd name="connsiteX3" fmla="*/ 2218944 w 2218944"/>
                <a:gd name="connsiteY3" fmla="*/ 1425581 h 1425581"/>
                <a:gd name="connsiteX4" fmla="*/ 2218944 w 2218944"/>
                <a:gd name="connsiteY4" fmla="*/ 1425581 h 1425581"/>
                <a:gd name="connsiteX5" fmla="*/ 0 w 2218944"/>
                <a:gd name="connsiteY5" fmla="*/ 1425581 h 1425581"/>
                <a:gd name="connsiteX6" fmla="*/ 0 w 2218944"/>
                <a:gd name="connsiteY6" fmla="*/ 1425581 h 1425581"/>
                <a:gd name="connsiteX7" fmla="*/ 0 w 2218944"/>
                <a:gd name="connsiteY7" fmla="*/ 237644 h 1425581"/>
                <a:gd name="connsiteX8" fmla="*/ 237644 w 2218944"/>
                <a:gd name="connsiteY8" fmla="*/ 0 h 142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944" h="1425581">
                  <a:moveTo>
                    <a:pt x="237644" y="0"/>
                  </a:moveTo>
                  <a:lnTo>
                    <a:pt x="1981300" y="0"/>
                  </a:lnTo>
                  <a:cubicBezTo>
                    <a:pt x="2112547" y="0"/>
                    <a:pt x="2218944" y="106397"/>
                    <a:pt x="2218944" y="237644"/>
                  </a:cubicBezTo>
                  <a:lnTo>
                    <a:pt x="2218944" y="1425581"/>
                  </a:lnTo>
                  <a:lnTo>
                    <a:pt x="2218944" y="1425581"/>
                  </a:lnTo>
                  <a:lnTo>
                    <a:pt x="0" y="1425581"/>
                  </a:lnTo>
                  <a:lnTo>
                    <a:pt x="0" y="1425581"/>
                  </a:lnTo>
                  <a:lnTo>
                    <a:pt x="0" y="237644"/>
                  </a:lnTo>
                  <a:cubicBezTo>
                    <a:pt x="0" y="106397"/>
                    <a:pt x="106397" y="0"/>
                    <a:pt x="237644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324" tIns="115324" rIns="115324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Franklin Gothic Medium Cond" panose="020B0606030402020204" pitchFamily="34" charset="0"/>
                </a:rPr>
                <a:t>and a </a:t>
              </a:r>
              <a:r>
                <a:rPr lang="en-US" sz="2400" b="1" kern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text box </a:t>
              </a:r>
              <a:r>
                <a:rPr lang="en-US" sz="2400" kern="1200" dirty="0">
                  <a:latin typeface="Franklin Gothic Medium Cond" panose="020B0606030402020204" pitchFamily="34" charset="0"/>
                </a:rPr>
                <a:t>where you will type your response.</a:t>
              </a:r>
            </a:p>
          </p:txBody>
        </p:sp>
        <p:cxnSp>
          <p:nvCxnSpPr>
            <p:cNvPr id="17" name="Curved Connector 16"/>
            <p:cNvCxnSpPr/>
            <p:nvPr/>
          </p:nvCxnSpPr>
          <p:spPr>
            <a:xfrm flipV="1">
              <a:off x="2286000" y="5068737"/>
              <a:ext cx="4724400" cy="1219200"/>
            </a:xfrm>
            <a:prstGeom prst="curvedConnector3">
              <a:avLst>
                <a:gd name="adj1" fmla="val 125073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80171" y="3498841"/>
            <a:ext cx="5077629" cy="1425732"/>
            <a:chOff x="180171" y="3498991"/>
            <a:chExt cx="4925229" cy="1425581"/>
          </a:xfrm>
        </p:grpSpPr>
        <p:sp>
          <p:nvSpPr>
            <p:cNvPr id="31" name="Freeform 30"/>
            <p:cNvSpPr/>
            <p:nvPr/>
          </p:nvSpPr>
          <p:spPr>
            <a:xfrm>
              <a:off x="180171" y="3498991"/>
              <a:ext cx="2218944" cy="1425581"/>
            </a:xfrm>
            <a:custGeom>
              <a:avLst/>
              <a:gdLst>
                <a:gd name="connsiteX0" fmla="*/ 237644 w 2218944"/>
                <a:gd name="connsiteY0" fmla="*/ 0 h 1425581"/>
                <a:gd name="connsiteX1" fmla="*/ 1981300 w 2218944"/>
                <a:gd name="connsiteY1" fmla="*/ 0 h 1425581"/>
                <a:gd name="connsiteX2" fmla="*/ 2218944 w 2218944"/>
                <a:gd name="connsiteY2" fmla="*/ 237644 h 1425581"/>
                <a:gd name="connsiteX3" fmla="*/ 2218944 w 2218944"/>
                <a:gd name="connsiteY3" fmla="*/ 1425581 h 1425581"/>
                <a:gd name="connsiteX4" fmla="*/ 2218944 w 2218944"/>
                <a:gd name="connsiteY4" fmla="*/ 1425581 h 1425581"/>
                <a:gd name="connsiteX5" fmla="*/ 0 w 2218944"/>
                <a:gd name="connsiteY5" fmla="*/ 1425581 h 1425581"/>
                <a:gd name="connsiteX6" fmla="*/ 0 w 2218944"/>
                <a:gd name="connsiteY6" fmla="*/ 1425581 h 1425581"/>
                <a:gd name="connsiteX7" fmla="*/ 0 w 2218944"/>
                <a:gd name="connsiteY7" fmla="*/ 237644 h 1425581"/>
                <a:gd name="connsiteX8" fmla="*/ 237644 w 2218944"/>
                <a:gd name="connsiteY8" fmla="*/ 0 h 142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944" h="1425581">
                  <a:moveTo>
                    <a:pt x="237644" y="0"/>
                  </a:moveTo>
                  <a:lnTo>
                    <a:pt x="1981300" y="0"/>
                  </a:lnTo>
                  <a:cubicBezTo>
                    <a:pt x="2112547" y="0"/>
                    <a:pt x="2218944" y="106397"/>
                    <a:pt x="2218944" y="237644"/>
                  </a:cubicBezTo>
                  <a:lnTo>
                    <a:pt x="2218944" y="1425581"/>
                  </a:lnTo>
                  <a:lnTo>
                    <a:pt x="2218944" y="1425581"/>
                  </a:lnTo>
                  <a:lnTo>
                    <a:pt x="0" y="1425581"/>
                  </a:lnTo>
                  <a:lnTo>
                    <a:pt x="0" y="1425581"/>
                  </a:lnTo>
                  <a:lnTo>
                    <a:pt x="0" y="237644"/>
                  </a:lnTo>
                  <a:cubicBezTo>
                    <a:pt x="0" y="106397"/>
                    <a:pt x="106397" y="0"/>
                    <a:pt x="237644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324" tIns="115324" rIns="115324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Franklin Gothic Medium Cond" panose="020B0606030402020204" pitchFamily="34" charset="0"/>
                </a:rPr>
                <a:t>a </a:t>
              </a:r>
              <a:r>
                <a:rPr lang="en-US" sz="2400" b="1" kern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writing prompt</a:t>
              </a:r>
              <a:r>
                <a:rPr lang="en-US" sz="2400" kern="1200" dirty="0">
                  <a:latin typeface="Franklin Gothic Medium Cond" panose="020B0606030402020204" pitchFamily="34" charset="0"/>
                </a:rPr>
                <a:t>, </a:t>
              </a:r>
            </a:p>
          </p:txBody>
        </p:sp>
        <p:cxnSp>
          <p:nvCxnSpPr>
            <p:cNvPr id="20" name="Curved Connector 19"/>
            <p:cNvCxnSpPr/>
            <p:nvPr/>
          </p:nvCxnSpPr>
          <p:spPr>
            <a:xfrm flipV="1">
              <a:off x="2209800" y="3505200"/>
              <a:ext cx="2895600" cy="1143000"/>
            </a:xfrm>
            <a:prstGeom prst="curvedConnector3">
              <a:avLst>
                <a:gd name="adj1" fmla="val 52552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88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012053" y="1959583"/>
            <a:ext cx="2013379" cy="1006689"/>
          </a:xfrm>
          <a:custGeom>
            <a:avLst/>
            <a:gdLst>
              <a:gd name="connsiteX0" fmla="*/ 0 w 2013379"/>
              <a:gd name="connsiteY0" fmla="*/ 100669 h 1006689"/>
              <a:gd name="connsiteX1" fmla="*/ 100669 w 2013379"/>
              <a:gd name="connsiteY1" fmla="*/ 0 h 1006689"/>
              <a:gd name="connsiteX2" fmla="*/ 1912710 w 2013379"/>
              <a:gd name="connsiteY2" fmla="*/ 0 h 1006689"/>
              <a:gd name="connsiteX3" fmla="*/ 2013379 w 2013379"/>
              <a:gd name="connsiteY3" fmla="*/ 100669 h 1006689"/>
              <a:gd name="connsiteX4" fmla="*/ 2013379 w 2013379"/>
              <a:gd name="connsiteY4" fmla="*/ 906020 h 1006689"/>
              <a:gd name="connsiteX5" fmla="*/ 1912710 w 2013379"/>
              <a:gd name="connsiteY5" fmla="*/ 1006689 h 1006689"/>
              <a:gd name="connsiteX6" fmla="*/ 100669 w 2013379"/>
              <a:gd name="connsiteY6" fmla="*/ 1006689 h 1006689"/>
              <a:gd name="connsiteX7" fmla="*/ 0 w 2013379"/>
              <a:gd name="connsiteY7" fmla="*/ 906020 h 1006689"/>
              <a:gd name="connsiteX8" fmla="*/ 0 w 2013379"/>
              <a:gd name="connsiteY8" fmla="*/ 100669 h 10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3379" h="1006689">
                <a:moveTo>
                  <a:pt x="0" y="100669"/>
                </a:moveTo>
                <a:cubicBezTo>
                  <a:pt x="0" y="45071"/>
                  <a:pt x="45071" y="0"/>
                  <a:pt x="100669" y="0"/>
                </a:cubicBezTo>
                <a:lnTo>
                  <a:pt x="1912710" y="0"/>
                </a:lnTo>
                <a:cubicBezTo>
                  <a:pt x="1968308" y="0"/>
                  <a:pt x="2013379" y="45071"/>
                  <a:pt x="2013379" y="100669"/>
                </a:cubicBezTo>
                <a:lnTo>
                  <a:pt x="2013379" y="906020"/>
                </a:lnTo>
                <a:cubicBezTo>
                  <a:pt x="2013379" y="961618"/>
                  <a:pt x="1968308" y="1006689"/>
                  <a:pt x="1912710" y="1006689"/>
                </a:cubicBezTo>
                <a:lnTo>
                  <a:pt x="100669" y="1006689"/>
                </a:lnTo>
                <a:cubicBezTo>
                  <a:pt x="45071" y="1006689"/>
                  <a:pt x="0" y="961618"/>
                  <a:pt x="0" y="906020"/>
                </a:cubicBezTo>
                <a:lnTo>
                  <a:pt x="0" y="1006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775" tIns="52345" rIns="63775" bIns="52345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Franklin Gothic Medium Cond" panose="020B0606030402020204" pitchFamily="34" charset="0"/>
              </a:rPr>
              <a:t>Above the response area is a </a:t>
            </a:r>
            <a:r>
              <a:rPr lang="en-US" sz="18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Formatting Toolbar.</a:t>
            </a:r>
            <a:r>
              <a:rPr lang="en-US" sz="1800" kern="1200" dirty="0">
                <a:latin typeface="Franklin Gothic Medium Cond" panose="020B0606030402020204" pitchFamily="34" charset="0"/>
              </a:rPr>
              <a:t> This toolbar allows you to: </a:t>
            </a:r>
          </a:p>
        </p:txBody>
      </p:sp>
      <p:sp>
        <p:nvSpPr>
          <p:cNvPr id="18" name="Freeform 17"/>
          <p:cNvSpPr/>
          <p:nvPr/>
        </p:nvSpPr>
        <p:spPr>
          <a:xfrm>
            <a:off x="1213391" y="2966272"/>
            <a:ext cx="201337" cy="7550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55017"/>
                </a:lnTo>
                <a:lnTo>
                  <a:pt x="201337" y="75501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414729" y="3217945"/>
            <a:ext cx="1610703" cy="1006689"/>
          </a:xfrm>
          <a:custGeom>
            <a:avLst/>
            <a:gdLst>
              <a:gd name="connsiteX0" fmla="*/ 0 w 1610703"/>
              <a:gd name="connsiteY0" fmla="*/ 100669 h 1006689"/>
              <a:gd name="connsiteX1" fmla="*/ 100669 w 1610703"/>
              <a:gd name="connsiteY1" fmla="*/ 0 h 1006689"/>
              <a:gd name="connsiteX2" fmla="*/ 1510034 w 1610703"/>
              <a:gd name="connsiteY2" fmla="*/ 0 h 1006689"/>
              <a:gd name="connsiteX3" fmla="*/ 1610703 w 1610703"/>
              <a:gd name="connsiteY3" fmla="*/ 100669 h 1006689"/>
              <a:gd name="connsiteX4" fmla="*/ 1610703 w 1610703"/>
              <a:gd name="connsiteY4" fmla="*/ 906020 h 1006689"/>
              <a:gd name="connsiteX5" fmla="*/ 1510034 w 1610703"/>
              <a:gd name="connsiteY5" fmla="*/ 1006689 h 1006689"/>
              <a:gd name="connsiteX6" fmla="*/ 100669 w 1610703"/>
              <a:gd name="connsiteY6" fmla="*/ 1006689 h 1006689"/>
              <a:gd name="connsiteX7" fmla="*/ 0 w 1610703"/>
              <a:gd name="connsiteY7" fmla="*/ 906020 h 1006689"/>
              <a:gd name="connsiteX8" fmla="*/ 0 w 1610703"/>
              <a:gd name="connsiteY8" fmla="*/ 100669 h 10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703" h="1006689">
                <a:moveTo>
                  <a:pt x="0" y="100669"/>
                </a:moveTo>
                <a:cubicBezTo>
                  <a:pt x="0" y="45071"/>
                  <a:pt x="45071" y="0"/>
                  <a:pt x="100669" y="0"/>
                </a:cubicBezTo>
                <a:lnTo>
                  <a:pt x="1510034" y="0"/>
                </a:lnTo>
                <a:cubicBezTo>
                  <a:pt x="1565632" y="0"/>
                  <a:pt x="1610703" y="45071"/>
                  <a:pt x="1610703" y="100669"/>
                </a:cubicBezTo>
                <a:lnTo>
                  <a:pt x="1610703" y="906020"/>
                </a:lnTo>
                <a:cubicBezTo>
                  <a:pt x="1610703" y="961618"/>
                  <a:pt x="1565632" y="1006689"/>
                  <a:pt x="1510034" y="1006689"/>
                </a:cubicBezTo>
                <a:lnTo>
                  <a:pt x="100669" y="1006689"/>
                </a:lnTo>
                <a:cubicBezTo>
                  <a:pt x="45071" y="1006689"/>
                  <a:pt x="0" y="961618"/>
                  <a:pt x="0" y="906020"/>
                </a:cubicBezTo>
                <a:lnTo>
                  <a:pt x="0" y="10066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060" tIns="48535" rIns="58060" bIns="48535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apply different styles to your response, such as bold, underline, or bullets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13391" y="2966272"/>
            <a:ext cx="201337" cy="20133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13379"/>
                </a:lnTo>
                <a:lnTo>
                  <a:pt x="201337" y="201337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414729" y="4476307"/>
            <a:ext cx="1610703" cy="1006689"/>
          </a:xfrm>
          <a:custGeom>
            <a:avLst/>
            <a:gdLst>
              <a:gd name="connsiteX0" fmla="*/ 0 w 1610703"/>
              <a:gd name="connsiteY0" fmla="*/ 100669 h 1006689"/>
              <a:gd name="connsiteX1" fmla="*/ 100669 w 1610703"/>
              <a:gd name="connsiteY1" fmla="*/ 0 h 1006689"/>
              <a:gd name="connsiteX2" fmla="*/ 1510034 w 1610703"/>
              <a:gd name="connsiteY2" fmla="*/ 0 h 1006689"/>
              <a:gd name="connsiteX3" fmla="*/ 1610703 w 1610703"/>
              <a:gd name="connsiteY3" fmla="*/ 100669 h 1006689"/>
              <a:gd name="connsiteX4" fmla="*/ 1610703 w 1610703"/>
              <a:gd name="connsiteY4" fmla="*/ 906020 h 1006689"/>
              <a:gd name="connsiteX5" fmla="*/ 1510034 w 1610703"/>
              <a:gd name="connsiteY5" fmla="*/ 1006689 h 1006689"/>
              <a:gd name="connsiteX6" fmla="*/ 100669 w 1610703"/>
              <a:gd name="connsiteY6" fmla="*/ 1006689 h 1006689"/>
              <a:gd name="connsiteX7" fmla="*/ 0 w 1610703"/>
              <a:gd name="connsiteY7" fmla="*/ 906020 h 1006689"/>
              <a:gd name="connsiteX8" fmla="*/ 0 w 1610703"/>
              <a:gd name="connsiteY8" fmla="*/ 100669 h 10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703" h="1006689">
                <a:moveTo>
                  <a:pt x="0" y="100669"/>
                </a:moveTo>
                <a:cubicBezTo>
                  <a:pt x="0" y="45071"/>
                  <a:pt x="45071" y="0"/>
                  <a:pt x="100669" y="0"/>
                </a:cubicBezTo>
                <a:lnTo>
                  <a:pt x="1510034" y="0"/>
                </a:lnTo>
                <a:cubicBezTo>
                  <a:pt x="1565632" y="0"/>
                  <a:pt x="1610703" y="45071"/>
                  <a:pt x="1610703" y="100669"/>
                </a:cubicBezTo>
                <a:lnTo>
                  <a:pt x="1610703" y="906020"/>
                </a:lnTo>
                <a:cubicBezTo>
                  <a:pt x="1610703" y="961618"/>
                  <a:pt x="1565632" y="1006689"/>
                  <a:pt x="1510034" y="1006689"/>
                </a:cubicBezTo>
                <a:lnTo>
                  <a:pt x="100669" y="1006689"/>
                </a:lnTo>
                <a:cubicBezTo>
                  <a:pt x="45071" y="1006689"/>
                  <a:pt x="0" y="961618"/>
                  <a:pt x="0" y="906020"/>
                </a:cubicBezTo>
                <a:lnTo>
                  <a:pt x="0" y="10066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585" tIns="54885" rIns="67585" bIns="54885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use functions such as cut, copy, and paste</a:t>
            </a:r>
          </a:p>
        </p:txBody>
      </p:sp>
      <p:sp>
        <p:nvSpPr>
          <p:cNvPr id="22" name="Freeform 21"/>
          <p:cNvSpPr/>
          <p:nvPr/>
        </p:nvSpPr>
        <p:spPr>
          <a:xfrm>
            <a:off x="1213391" y="2966272"/>
            <a:ext cx="201337" cy="32717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71742"/>
                </a:lnTo>
                <a:lnTo>
                  <a:pt x="201337" y="327174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14729" y="5734670"/>
            <a:ext cx="1610703" cy="1006689"/>
          </a:xfrm>
          <a:custGeom>
            <a:avLst/>
            <a:gdLst>
              <a:gd name="connsiteX0" fmla="*/ 0 w 1610703"/>
              <a:gd name="connsiteY0" fmla="*/ 100669 h 1006689"/>
              <a:gd name="connsiteX1" fmla="*/ 100669 w 1610703"/>
              <a:gd name="connsiteY1" fmla="*/ 0 h 1006689"/>
              <a:gd name="connsiteX2" fmla="*/ 1510034 w 1610703"/>
              <a:gd name="connsiteY2" fmla="*/ 0 h 1006689"/>
              <a:gd name="connsiteX3" fmla="*/ 1610703 w 1610703"/>
              <a:gd name="connsiteY3" fmla="*/ 100669 h 1006689"/>
              <a:gd name="connsiteX4" fmla="*/ 1610703 w 1610703"/>
              <a:gd name="connsiteY4" fmla="*/ 906020 h 1006689"/>
              <a:gd name="connsiteX5" fmla="*/ 1510034 w 1610703"/>
              <a:gd name="connsiteY5" fmla="*/ 1006689 h 1006689"/>
              <a:gd name="connsiteX6" fmla="*/ 100669 w 1610703"/>
              <a:gd name="connsiteY6" fmla="*/ 1006689 h 1006689"/>
              <a:gd name="connsiteX7" fmla="*/ 0 w 1610703"/>
              <a:gd name="connsiteY7" fmla="*/ 906020 h 1006689"/>
              <a:gd name="connsiteX8" fmla="*/ 0 w 1610703"/>
              <a:gd name="connsiteY8" fmla="*/ 100669 h 10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703" h="1006689">
                <a:moveTo>
                  <a:pt x="0" y="100669"/>
                </a:moveTo>
                <a:cubicBezTo>
                  <a:pt x="0" y="45071"/>
                  <a:pt x="45071" y="0"/>
                  <a:pt x="100669" y="0"/>
                </a:cubicBezTo>
                <a:lnTo>
                  <a:pt x="1510034" y="0"/>
                </a:lnTo>
                <a:cubicBezTo>
                  <a:pt x="1565632" y="0"/>
                  <a:pt x="1610703" y="45071"/>
                  <a:pt x="1610703" y="100669"/>
                </a:cubicBezTo>
                <a:lnTo>
                  <a:pt x="1610703" y="906020"/>
                </a:lnTo>
                <a:cubicBezTo>
                  <a:pt x="1610703" y="961618"/>
                  <a:pt x="1565632" y="1006689"/>
                  <a:pt x="1510034" y="1006689"/>
                </a:cubicBezTo>
                <a:lnTo>
                  <a:pt x="100669" y="1006689"/>
                </a:lnTo>
                <a:cubicBezTo>
                  <a:pt x="45071" y="1006689"/>
                  <a:pt x="0" y="961618"/>
                  <a:pt x="0" y="906020"/>
                </a:cubicBezTo>
                <a:lnTo>
                  <a:pt x="0" y="10066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585" tIns="54885" rIns="67585" bIns="54885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enter special characters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Writing Formatting Toolbar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25432" y="2462927"/>
            <a:ext cx="503345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267" y="3600399"/>
            <a:ext cx="5596511" cy="207084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120928" y="1959583"/>
            <a:ext cx="2421228" cy="2584211"/>
            <a:chOff x="3120928" y="1959583"/>
            <a:chExt cx="2421228" cy="2584211"/>
          </a:xfrm>
        </p:grpSpPr>
        <p:sp>
          <p:nvSpPr>
            <p:cNvPr id="24" name="Freeform 23"/>
            <p:cNvSpPr/>
            <p:nvPr/>
          </p:nvSpPr>
          <p:spPr>
            <a:xfrm>
              <a:off x="3528777" y="1959583"/>
              <a:ext cx="2013379" cy="1006689"/>
            </a:xfrm>
            <a:custGeom>
              <a:avLst/>
              <a:gdLst>
                <a:gd name="connsiteX0" fmla="*/ 0 w 2013379"/>
                <a:gd name="connsiteY0" fmla="*/ 100669 h 1006689"/>
                <a:gd name="connsiteX1" fmla="*/ 100669 w 2013379"/>
                <a:gd name="connsiteY1" fmla="*/ 0 h 1006689"/>
                <a:gd name="connsiteX2" fmla="*/ 1912710 w 2013379"/>
                <a:gd name="connsiteY2" fmla="*/ 0 h 1006689"/>
                <a:gd name="connsiteX3" fmla="*/ 2013379 w 2013379"/>
                <a:gd name="connsiteY3" fmla="*/ 100669 h 1006689"/>
                <a:gd name="connsiteX4" fmla="*/ 2013379 w 2013379"/>
                <a:gd name="connsiteY4" fmla="*/ 906020 h 1006689"/>
                <a:gd name="connsiteX5" fmla="*/ 1912710 w 2013379"/>
                <a:gd name="connsiteY5" fmla="*/ 1006689 h 1006689"/>
                <a:gd name="connsiteX6" fmla="*/ 100669 w 2013379"/>
                <a:gd name="connsiteY6" fmla="*/ 1006689 h 1006689"/>
                <a:gd name="connsiteX7" fmla="*/ 0 w 2013379"/>
                <a:gd name="connsiteY7" fmla="*/ 906020 h 1006689"/>
                <a:gd name="connsiteX8" fmla="*/ 0 w 2013379"/>
                <a:gd name="connsiteY8" fmla="*/ 100669 h 100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3379" h="1006689">
                  <a:moveTo>
                    <a:pt x="0" y="100669"/>
                  </a:moveTo>
                  <a:cubicBezTo>
                    <a:pt x="0" y="45071"/>
                    <a:pt x="45071" y="0"/>
                    <a:pt x="100669" y="0"/>
                  </a:cubicBezTo>
                  <a:lnTo>
                    <a:pt x="1912710" y="0"/>
                  </a:lnTo>
                  <a:cubicBezTo>
                    <a:pt x="1968308" y="0"/>
                    <a:pt x="2013379" y="45071"/>
                    <a:pt x="2013379" y="100669"/>
                  </a:cubicBezTo>
                  <a:lnTo>
                    <a:pt x="2013379" y="906020"/>
                  </a:lnTo>
                  <a:cubicBezTo>
                    <a:pt x="2013379" y="961618"/>
                    <a:pt x="1968308" y="1006689"/>
                    <a:pt x="1912710" y="1006689"/>
                  </a:cubicBezTo>
                  <a:lnTo>
                    <a:pt x="100669" y="1006689"/>
                  </a:lnTo>
                  <a:cubicBezTo>
                    <a:pt x="45071" y="1006689"/>
                    <a:pt x="0" y="961618"/>
                    <a:pt x="0" y="906020"/>
                  </a:cubicBezTo>
                  <a:lnTo>
                    <a:pt x="0" y="1006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870" tIns="51075" rIns="61870" bIns="5107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>
                  <a:latin typeface="Franklin Gothic Medium Cond" panose="020B0606030402020204" pitchFamily="34" charset="0"/>
                </a:rPr>
                <a:t>To see what each button does, hover your mouse over the button for a description.</a:t>
              </a:r>
            </a:p>
          </p:txBody>
        </p:sp>
        <p:sp>
          <p:nvSpPr>
            <p:cNvPr id="15" name="Curved Right Arrow 14"/>
            <p:cNvSpPr/>
            <p:nvPr/>
          </p:nvSpPr>
          <p:spPr>
            <a:xfrm rot="20953956">
              <a:off x="3120928" y="2807112"/>
              <a:ext cx="607648" cy="173668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0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19757" y="2201328"/>
            <a:ext cx="3095350" cy="39481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3571" y="3622662"/>
            <a:ext cx="2383419" cy="2368890"/>
          </a:xfrm>
          <a:custGeom>
            <a:avLst/>
            <a:gdLst>
              <a:gd name="connsiteX0" fmla="*/ 0 w 2383419"/>
              <a:gd name="connsiteY0" fmla="*/ 0 h 2368890"/>
              <a:gd name="connsiteX1" fmla="*/ 2383419 w 2383419"/>
              <a:gd name="connsiteY1" fmla="*/ 0 h 2368890"/>
              <a:gd name="connsiteX2" fmla="*/ 2383419 w 2383419"/>
              <a:gd name="connsiteY2" fmla="*/ 2368890 h 2368890"/>
              <a:gd name="connsiteX3" fmla="*/ 0 w 2383419"/>
              <a:gd name="connsiteY3" fmla="*/ 2368890 h 2368890"/>
              <a:gd name="connsiteX4" fmla="*/ 0 w 2383419"/>
              <a:gd name="connsiteY4" fmla="*/ 0 h 236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419" h="2368890">
                <a:moveTo>
                  <a:pt x="0" y="0"/>
                </a:moveTo>
                <a:lnTo>
                  <a:pt x="2383419" y="0"/>
                </a:lnTo>
                <a:lnTo>
                  <a:pt x="2383419" y="2368890"/>
                </a:lnTo>
                <a:lnTo>
                  <a:pt x="0" y="236889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b" anchorCtr="0">
            <a:noAutofit/>
          </a:bodyPr>
          <a:lstStyle/>
          <a:p>
            <a:pPr lvl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Select Response Version</a:t>
            </a:r>
          </a:p>
        </p:txBody>
      </p:sp>
      <p:sp>
        <p:nvSpPr>
          <p:cNvPr id="12" name="Oval 11"/>
          <p:cNvSpPr/>
          <p:nvPr/>
        </p:nvSpPr>
        <p:spPr>
          <a:xfrm>
            <a:off x="2682107" y="2003920"/>
            <a:ext cx="1066000" cy="106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48107" y="2003920"/>
            <a:ext cx="4669249" cy="1066000"/>
          </a:xfrm>
          <a:custGeom>
            <a:avLst/>
            <a:gdLst>
              <a:gd name="connsiteX0" fmla="*/ 0 w 4669249"/>
              <a:gd name="connsiteY0" fmla="*/ 0 h 1066000"/>
              <a:gd name="connsiteX1" fmla="*/ 4669249 w 4669249"/>
              <a:gd name="connsiteY1" fmla="*/ 0 h 1066000"/>
              <a:gd name="connsiteX2" fmla="*/ 4669249 w 4669249"/>
              <a:gd name="connsiteY2" fmla="*/ 1066000 h 1066000"/>
              <a:gd name="connsiteX3" fmla="*/ 0 w 4669249"/>
              <a:gd name="connsiteY3" fmla="*/ 1066000 h 1066000"/>
              <a:gd name="connsiteX4" fmla="*/ 0 w 4669249"/>
              <a:gd name="connsiteY4" fmla="*/ 0 h 10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249" h="1066000">
                <a:moveTo>
                  <a:pt x="0" y="0"/>
                </a:moveTo>
                <a:lnTo>
                  <a:pt x="4669249" y="0"/>
                </a:lnTo>
                <a:lnTo>
                  <a:pt x="4669249" y="1066000"/>
                </a:lnTo>
                <a:lnTo>
                  <a:pt x="0" y="1066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The </a:t>
            </a:r>
            <a:r>
              <a:rPr lang="en-US" sz="21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Select Response Version </a:t>
            </a:r>
            <a:r>
              <a:rPr lang="en-US" sz="21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tool allows you to view and restore responses you previously entered.</a:t>
            </a:r>
          </a:p>
        </p:txBody>
      </p:sp>
      <p:sp>
        <p:nvSpPr>
          <p:cNvPr id="14" name="Oval 13"/>
          <p:cNvSpPr/>
          <p:nvPr/>
        </p:nvSpPr>
        <p:spPr>
          <a:xfrm>
            <a:off x="2682107" y="3261801"/>
            <a:ext cx="1066000" cy="106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48107" y="3261801"/>
            <a:ext cx="4669249" cy="1066000"/>
          </a:xfrm>
          <a:custGeom>
            <a:avLst/>
            <a:gdLst>
              <a:gd name="connsiteX0" fmla="*/ 0 w 4669249"/>
              <a:gd name="connsiteY0" fmla="*/ 0 h 1066000"/>
              <a:gd name="connsiteX1" fmla="*/ 4669249 w 4669249"/>
              <a:gd name="connsiteY1" fmla="*/ 0 h 1066000"/>
              <a:gd name="connsiteX2" fmla="*/ 4669249 w 4669249"/>
              <a:gd name="connsiteY2" fmla="*/ 1066000 h 1066000"/>
              <a:gd name="connsiteX3" fmla="*/ 0 w 4669249"/>
              <a:gd name="connsiteY3" fmla="*/ 1066000 h 1066000"/>
              <a:gd name="connsiteX4" fmla="*/ 0 w 4669249"/>
              <a:gd name="connsiteY4" fmla="*/ 0 h 10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249" h="1066000">
                <a:moveTo>
                  <a:pt x="0" y="0"/>
                </a:moveTo>
                <a:lnTo>
                  <a:pt x="4669249" y="0"/>
                </a:lnTo>
                <a:lnTo>
                  <a:pt x="4669249" y="1066000"/>
                </a:lnTo>
                <a:lnTo>
                  <a:pt x="0" y="106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For example, if you type a response, click Save, delete the text, and enter new text, you can use this tool to recover the original response.</a:t>
            </a:r>
            <a:r>
              <a:rPr lang="en-US" sz="2100" b="1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endParaRPr lang="en-US" sz="2100" kern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485606" y="4526098"/>
            <a:ext cx="4930772" cy="2020253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Writing Computer-Based Tool</a:t>
            </a:r>
          </a:p>
        </p:txBody>
      </p:sp>
    </p:spTree>
    <p:extLst>
      <p:ext uri="{BB962C8B-B14F-4D97-AF65-F5344CB8AC3E}">
        <p14:creationId xmlns:p14="http://schemas.microsoft.com/office/powerpoint/2010/main" val="413635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2401778" y="2077364"/>
            <a:ext cx="3782877" cy="3783177"/>
          </a:xfrm>
          <a:custGeom>
            <a:avLst/>
            <a:gdLst>
              <a:gd name="connsiteX0" fmla="*/ 0 w 3782877"/>
              <a:gd name="connsiteY0" fmla="*/ 1891589 h 3783177"/>
              <a:gd name="connsiteX1" fmla="*/ 1891439 w 3782877"/>
              <a:gd name="connsiteY1" fmla="*/ 0 h 3783177"/>
              <a:gd name="connsiteX2" fmla="*/ 3782878 w 3782877"/>
              <a:gd name="connsiteY2" fmla="*/ 1891589 h 3783177"/>
              <a:gd name="connsiteX3" fmla="*/ 1891439 w 3782877"/>
              <a:gd name="connsiteY3" fmla="*/ 3783178 h 3783177"/>
              <a:gd name="connsiteX4" fmla="*/ 0 w 3782877"/>
              <a:gd name="connsiteY4" fmla="*/ 1891589 h 37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877" h="3783177">
                <a:moveTo>
                  <a:pt x="0" y="1891589"/>
                </a:moveTo>
                <a:cubicBezTo>
                  <a:pt x="0" y="846893"/>
                  <a:pt x="846826" y="0"/>
                  <a:pt x="1891439" y="0"/>
                </a:cubicBezTo>
                <a:cubicBezTo>
                  <a:pt x="2936052" y="0"/>
                  <a:pt x="3782878" y="846893"/>
                  <a:pt x="3782878" y="1891589"/>
                </a:cubicBezTo>
                <a:cubicBezTo>
                  <a:pt x="3782878" y="2936285"/>
                  <a:pt x="2936052" y="3783178"/>
                  <a:pt x="1891439" y="3783178"/>
                </a:cubicBezTo>
                <a:cubicBezTo>
                  <a:pt x="846826" y="3783178"/>
                  <a:pt x="0" y="2936285"/>
                  <a:pt x="0" y="18915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290" tIns="668333" rIns="668290" bIns="668333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>
                <a:latin typeface="Franklin Gothic Medium Cond" panose="020B0606030402020204" pitchFamily="34" charset="0"/>
              </a:rPr>
              <a:t>Read each passage carefully and respond completely to the writing prompt.</a:t>
            </a:r>
          </a:p>
        </p:txBody>
      </p:sp>
      <p:sp>
        <p:nvSpPr>
          <p:cNvPr id="14" name="Oval 13"/>
          <p:cNvSpPr/>
          <p:nvPr/>
        </p:nvSpPr>
        <p:spPr>
          <a:xfrm>
            <a:off x="4560452" y="1905000"/>
            <a:ext cx="420993" cy="420745"/>
          </a:xfrm>
          <a:prstGeom prst="ellipse">
            <a:avLst/>
          </a:prstGeom>
          <a:solidFill>
            <a:srgbClr val="C6E7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64274" y="5579455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28068" y="3612733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70617" y="5903854"/>
            <a:ext cx="420993" cy="42074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50465" y="2502971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90236" y="4247387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Writing Test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3400" y="1981200"/>
            <a:ext cx="2286000" cy="2209800"/>
            <a:chOff x="533400" y="1981200"/>
            <a:chExt cx="2286000" cy="2209800"/>
          </a:xfrm>
          <a:solidFill>
            <a:schemeClr val="accent1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33400" y="1981200"/>
              <a:ext cx="2286000" cy="22098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latin typeface="Franklin Gothic Medium Cond" panose="020B0606030402020204" pitchFamily="34" charset="0"/>
                </a:rPr>
                <a:t>Your writing should show that you can organize and express your thoughts clearly.</a:t>
              </a: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748509" y="2515784"/>
              <a:ext cx="152400" cy="164029"/>
            </a:xfrm>
            <a:prstGeom prst="flowChartConnector">
              <a:avLst/>
            </a:prstGeom>
            <a:solidFill>
              <a:srgbClr val="85A2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533400" y="2583800"/>
              <a:ext cx="152400" cy="16402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636349" y="2825109"/>
              <a:ext cx="152400" cy="164029"/>
            </a:xfrm>
            <a:prstGeom prst="flowChartConnector">
              <a:avLst/>
            </a:prstGeom>
            <a:solidFill>
              <a:srgbClr val="C6E7F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Connector 22"/>
          <p:cNvSpPr/>
          <p:nvPr/>
        </p:nvSpPr>
        <p:spPr>
          <a:xfrm rot="5400000">
            <a:off x="8375277" y="4897751"/>
            <a:ext cx="152400" cy="164029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5400000">
            <a:off x="8353142" y="4469045"/>
            <a:ext cx="248260" cy="266655"/>
          </a:xfrm>
          <a:prstGeom prst="flowChartConnector">
            <a:avLst/>
          </a:prstGeom>
          <a:solidFill>
            <a:srgbClr val="C6E7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324600" y="4343400"/>
            <a:ext cx="2057400" cy="1981200"/>
            <a:chOff x="6324600" y="4343400"/>
            <a:chExt cx="2057400" cy="1981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6324600" y="4343400"/>
              <a:ext cx="2057400" cy="19812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latin typeface="Franklin Gothic Medium Cond" panose="020B0606030402020204" pitchFamily="34" charset="0"/>
                </a:rPr>
                <a:t>You are required to write your response in English.</a:t>
              </a:r>
            </a:p>
          </p:txBody>
        </p:sp>
        <p:sp>
          <p:nvSpPr>
            <p:cNvPr id="25" name="Flowchart: Connector 24"/>
            <p:cNvSpPr/>
            <p:nvPr/>
          </p:nvSpPr>
          <p:spPr>
            <a:xfrm rot="5400000">
              <a:off x="7974380" y="4618180"/>
              <a:ext cx="396455" cy="39370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Connector 26"/>
          <p:cNvSpPr/>
          <p:nvPr/>
        </p:nvSpPr>
        <p:spPr>
          <a:xfrm>
            <a:off x="1676400" y="4726503"/>
            <a:ext cx="609600" cy="607497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71600" y="5428183"/>
            <a:ext cx="457200" cy="47567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1905000"/>
          <a:ext cx="8534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Writing Test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710837" y="4247332"/>
            <a:ext cx="609600" cy="648245"/>
          </a:xfrm>
          <a:prstGeom prst="flowChartConnector">
            <a:avLst/>
          </a:prstGeom>
          <a:solidFill>
            <a:srgbClr val="85A2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7525" y="2299062"/>
            <a:ext cx="1905000" cy="1815737"/>
          </a:xfrm>
          <a:prstGeom prst="ellipse">
            <a:avLst/>
          </a:prstGeom>
          <a:solidFill>
            <a:srgbClr val="85A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read the passages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43000" y="2209800"/>
            <a:ext cx="609600" cy="566329"/>
            <a:chOff x="1143000" y="2209800"/>
            <a:chExt cx="609600" cy="566329"/>
          </a:xfrm>
        </p:grpSpPr>
        <p:sp>
          <p:nvSpPr>
            <p:cNvPr id="11" name="Flowchart: Connector 10"/>
            <p:cNvSpPr/>
            <p:nvPr/>
          </p:nvSpPr>
          <p:spPr>
            <a:xfrm>
              <a:off x="1329146" y="2209800"/>
              <a:ext cx="423454" cy="381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43000" y="2547529"/>
              <a:ext cx="228600" cy="2286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34260" y="4963069"/>
            <a:ext cx="1447800" cy="1447800"/>
            <a:chOff x="838200" y="4876800"/>
            <a:chExt cx="1447800" cy="1447800"/>
          </a:xfrm>
        </p:grpSpPr>
        <p:sp>
          <p:nvSpPr>
            <p:cNvPr id="9" name="Oval 8"/>
            <p:cNvSpPr/>
            <p:nvPr/>
          </p:nvSpPr>
          <p:spPr>
            <a:xfrm>
              <a:off x="838200" y="4876800"/>
              <a:ext cx="1447800" cy="1447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plan your response</a:t>
              </a: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828800" y="4876800"/>
              <a:ext cx="304800" cy="304800"/>
            </a:xfrm>
            <a:prstGeom prst="flowChartConnector">
              <a:avLst/>
            </a:prstGeom>
            <a:solidFill>
              <a:srgbClr val="C6E7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63937" y="4291693"/>
            <a:ext cx="2133600" cy="2223951"/>
            <a:chOff x="6463937" y="4291693"/>
            <a:chExt cx="2133600" cy="2223951"/>
          </a:xfrm>
        </p:grpSpPr>
        <p:sp>
          <p:nvSpPr>
            <p:cNvPr id="10" name="Oval 9"/>
            <p:cNvSpPr/>
            <p:nvPr/>
          </p:nvSpPr>
          <p:spPr>
            <a:xfrm>
              <a:off x="6463937" y="4305844"/>
              <a:ext cx="2133600" cy="2209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and proofread, revise, and edit your response</a:t>
              </a: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7620000" y="4495800"/>
              <a:ext cx="228600" cy="228600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7924800" y="4291693"/>
              <a:ext cx="381000" cy="381000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29250" y="1953985"/>
            <a:ext cx="1962150" cy="1778726"/>
            <a:chOff x="5429250" y="1953985"/>
            <a:chExt cx="1962150" cy="1778726"/>
          </a:xfrm>
        </p:grpSpPr>
        <p:sp>
          <p:nvSpPr>
            <p:cNvPr id="2" name="Flowchart: Connector 1"/>
            <p:cNvSpPr/>
            <p:nvPr/>
          </p:nvSpPr>
          <p:spPr>
            <a:xfrm>
              <a:off x="5562600" y="1953985"/>
              <a:ext cx="1828800" cy="1778726"/>
            </a:xfrm>
            <a:prstGeom prst="flowChartConnector">
              <a:avLst/>
            </a:prstGeom>
            <a:solidFill>
              <a:srgbClr val="C6E7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write your response on your computer or device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429250" y="2735580"/>
              <a:ext cx="266700" cy="254998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0268" y="5842500"/>
            <a:ext cx="394063" cy="408214"/>
            <a:chOff x="2658555" y="5715000"/>
            <a:chExt cx="394063" cy="408214"/>
          </a:xfrm>
        </p:grpSpPr>
        <p:sp>
          <p:nvSpPr>
            <p:cNvPr id="16" name="Flowchart: Connector 15"/>
            <p:cNvSpPr/>
            <p:nvPr/>
          </p:nvSpPr>
          <p:spPr>
            <a:xfrm>
              <a:off x="2667000" y="57150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658555" y="59708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2895600" y="58946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lowchart: Connector 18"/>
          <p:cNvSpPr/>
          <p:nvPr/>
        </p:nvSpPr>
        <p:spPr>
          <a:xfrm>
            <a:off x="7691582" y="2018756"/>
            <a:ext cx="157018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920446" y="2171700"/>
            <a:ext cx="157018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7938952" y="1950176"/>
            <a:ext cx="157018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Electronic Devices Include: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Electronic Devices Include: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1" y="2362199"/>
            <a:ext cx="1637109" cy="3733801"/>
            <a:chOff x="228600" y="2057399"/>
            <a:chExt cx="1637109" cy="3733801"/>
          </a:xfrm>
        </p:grpSpPr>
        <p:sp>
          <p:nvSpPr>
            <p:cNvPr id="20" name="Freeform 19"/>
            <p:cNvSpPr/>
            <p:nvPr/>
          </p:nvSpPr>
          <p:spPr>
            <a:xfrm>
              <a:off x="22860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Cell phones or smartphones 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7771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2" name="Picture 2" descr="Image result for images clip art cell phones free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5" t="11495" r="32069" b="10919"/>
            <a:stretch/>
          </p:blipFill>
          <p:spPr bwMode="auto">
            <a:xfrm>
              <a:off x="753642" y="2514279"/>
              <a:ext cx="587023" cy="1219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grpSp>
        <p:nvGrpSpPr>
          <p:cNvPr id="38" name="Group 37"/>
          <p:cNvGrpSpPr/>
          <p:nvPr/>
        </p:nvGrpSpPr>
        <p:grpSpPr>
          <a:xfrm>
            <a:off x="2067223" y="2362199"/>
            <a:ext cx="1637109" cy="3733801"/>
            <a:chOff x="1914822" y="2057399"/>
            <a:chExt cx="1637109" cy="3733801"/>
          </a:xfrm>
        </p:grpSpPr>
        <p:sp>
          <p:nvSpPr>
            <p:cNvPr id="22" name="Freeform 21"/>
            <p:cNvSpPr/>
            <p:nvPr/>
          </p:nvSpPr>
          <p:spPr>
            <a:xfrm>
              <a:off x="1914822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50" kern="1200" dirty="0">
                  <a:latin typeface="Franklin Gothic Medium Cond" panose="020B0606030402020204" pitchFamily="34" charset="0"/>
                </a:rPr>
                <a:t>Smartwatches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963935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5635" y="2491989"/>
              <a:ext cx="726404" cy="124149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53446" y="2362199"/>
            <a:ext cx="1637109" cy="3733801"/>
            <a:chOff x="3601045" y="2057399"/>
            <a:chExt cx="1637109" cy="3733801"/>
          </a:xfrm>
        </p:grpSpPr>
        <p:sp>
          <p:nvSpPr>
            <p:cNvPr id="24" name="Freeform 23"/>
            <p:cNvSpPr/>
            <p:nvPr/>
          </p:nvSpPr>
          <p:spPr>
            <a:xfrm>
              <a:off x="3601045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Handheld video games and tablets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650158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833">
                          <a14:foregroundMark x1="18500" y1="3562" x2="18500" y2="3562"/>
                          <a14:foregroundMark x1="2500" y1="5089" x2="2500" y2="5089"/>
                          <a14:foregroundMark x1="5000" y1="2290" x2="5000" y2="2290"/>
                          <a14:foregroundMark x1="6500" y1="5852" x2="6500" y2="5852"/>
                          <a14:foregroundMark x1="3500" y1="15522" x2="3500" y2="15522"/>
                          <a14:foregroundMark x1="2333" y1="26463" x2="2833" y2="26718"/>
                          <a14:foregroundMark x1="11167" y1="32316" x2="11167" y2="32316"/>
                          <a14:foregroundMark x1="15167" y1="51399" x2="15167" y2="51399"/>
                          <a14:foregroundMark x1="40500" y1="61832" x2="40500" y2="61832"/>
                          <a14:foregroundMark x1="44833" y1="48346" x2="44833" y2="48346"/>
                          <a14:foregroundMark x1="50500" y1="30025" x2="50500" y2="30025"/>
                          <a14:foregroundMark x1="41500" y1="19084" x2="41500" y2="19084"/>
                          <a14:foregroundMark x1="42667" y1="10941" x2="42667" y2="10941"/>
                          <a14:foregroundMark x1="50667" y1="8397" x2="50667" y2="8397"/>
                          <a14:foregroundMark x1="52500" y1="15267" x2="52500" y2="15267"/>
                          <a14:foregroundMark x1="52667" y1="22137" x2="52667" y2="22137"/>
                          <a14:foregroundMark x1="51833" y1="18575" x2="51833" y2="18575"/>
                          <a14:foregroundMark x1="52000" y1="10941" x2="52000" y2="10941"/>
                          <a14:foregroundMark x1="56667" y1="5598" x2="56667" y2="5598"/>
                          <a14:foregroundMark x1="57333" y1="4580" x2="57333" y2="4580"/>
                          <a14:foregroundMark x1="58833" y1="3053" x2="58833" y2="3053"/>
                          <a14:foregroundMark x1="70167" y1="3308" x2="70167" y2="3308"/>
                          <a14:foregroundMark x1="71667" y1="7125" x2="71667" y2="7125"/>
                          <a14:foregroundMark x1="77167" y1="6361" x2="77167" y2="6361"/>
                          <a14:foregroundMark x1="78167" y1="3562" x2="78167" y2="3562"/>
                          <a14:foregroundMark x1="82333" y1="3053" x2="82333" y2="3053"/>
                          <a14:foregroundMark x1="82833" y1="41221" x2="82833" y2="41221"/>
                          <a14:foregroundMark x1="88167" y1="34351" x2="88167" y2="34351"/>
                          <a14:foregroundMark x1="94833" y1="27481" x2="94833" y2="27481"/>
                          <a14:foregroundMark x1="97833" y1="26972" x2="97833" y2="26972"/>
                          <a14:foregroundMark x1="93833" y1="33842" x2="93833" y2="33842"/>
                          <a14:foregroundMark x1="64667" y1="59033" x2="64667" y2="59033"/>
                          <a14:foregroundMark x1="55667" y1="69466" x2="55667" y2="69466"/>
                          <a14:foregroundMark x1="65167" y1="81679" x2="65167" y2="81679"/>
                          <a14:foregroundMark x1="71500" y1="76590" x2="71500" y2="76590"/>
                          <a14:foregroundMark x1="73167" y1="64631" x2="73167" y2="64631"/>
                          <a14:foregroundMark x1="77833" y1="70483" x2="78500" y2="70992"/>
                          <a14:foregroundMark x1="80667" y1="72774" x2="80667" y2="72774"/>
                          <a14:foregroundMark x1="80333" y1="63359" x2="80333" y2="63359"/>
                          <a14:foregroundMark x1="81667" y1="57252" x2="82167" y2="56489"/>
                          <a14:foregroundMark x1="79500" y1="37405" x2="79500" y2="37405"/>
                          <a14:foregroundMark x1="75167" y1="23664" x2="75167" y2="23664"/>
                          <a14:foregroundMark x1="65167" y1="17557" x2="65167" y2="17557"/>
                          <a14:foregroundMark x1="59333" y1="14504" x2="59333" y2="14504"/>
                          <a14:foregroundMark x1="60000" y1="23410" x2="60000" y2="23410"/>
                          <a14:foregroundMark x1="70333" y1="20865" x2="70333" y2="20865"/>
                          <a14:foregroundMark x1="35833" y1="25191" x2="35833" y2="25191"/>
                          <a14:foregroundMark x1="36667" y1="20865" x2="36667" y2="20865"/>
                          <a14:foregroundMark x1="31000" y1="18830" x2="31000" y2="18830"/>
                          <a14:foregroundMark x1="34667" y1="18830" x2="34667" y2="18830"/>
                          <a14:foregroundMark x1="34000" y1="10687" x2="34000" y2="10687"/>
                          <a14:foregroundMark x1="33000" y1="9160" x2="33000" y2="9160"/>
                          <a14:foregroundMark x1="28333" y1="16539" x2="28333" y2="16539"/>
                          <a14:foregroundMark x1="13333" y1="17557" x2="13333" y2="17557"/>
                          <a14:foregroundMark x1="9667" y1="20611" x2="9667" y2="20611"/>
                          <a14:foregroundMark x1="12167" y1="14249" x2="12167" y2="14249"/>
                          <a14:foregroundMark x1="13500" y1="7888" x2="13500" y2="7888"/>
                          <a14:foregroundMark x1="4500" y1="39440" x2="4500" y2="39440"/>
                          <a14:foregroundMark x1="1500" y1="39186" x2="1500" y2="39186"/>
                          <a14:foregroundMark x1="1667" y1="54453" x2="1667" y2="54453"/>
                          <a14:foregroundMark x1="5833" y1="63359" x2="6500" y2="63359"/>
                          <a14:foregroundMark x1="18833" y1="59542" x2="18833" y2="59542"/>
                          <a14:foregroundMark x1="28000" y1="75827" x2="28000" y2="75827"/>
                          <a14:foregroundMark x1="27833" y1="48092" x2="27833" y2="48092"/>
                          <a14:foregroundMark x1="38500" y1="38422" x2="38500" y2="38422"/>
                          <a14:foregroundMark x1="34500" y1="54707" x2="34500" y2="54707"/>
                          <a14:foregroundMark x1="36667" y1="63359" x2="36667" y2="63359"/>
                          <a14:foregroundMark x1="52667" y1="46565" x2="52667" y2="46565"/>
                          <a14:foregroundMark x1="64667" y1="44529" x2="64667" y2="44529"/>
                          <a14:foregroundMark x1="71667" y1="31807" x2="71667" y2="31807"/>
                          <a14:foregroundMark x1="59333" y1="36896" x2="59333" y2="36896"/>
                          <a14:foregroundMark x1="39000" y1="35115" x2="39000" y2="35115"/>
                          <a14:foregroundMark x1="22167" y1="38931" x2="22167" y2="38931"/>
                          <a14:foregroundMark x1="17000" y1="38931" x2="17000" y2="38931"/>
                          <a14:foregroundMark x1="16500" y1="47328" x2="16500" y2="47328"/>
                          <a14:foregroundMark x1="9833" y1="63359" x2="9833" y2="63359"/>
                          <a14:foregroundMark x1="12500" y1="74555" x2="12500" y2="74555"/>
                          <a14:foregroundMark x1="27167" y1="74046" x2="27167" y2="74046"/>
                          <a14:foregroundMark x1="20667" y1="78626" x2="20667" y2="78626"/>
                          <a14:foregroundMark x1="22000" y1="81170" x2="25833" y2="82952"/>
                          <a14:foregroundMark x1="31500" y1="83715" x2="31500" y2="83715"/>
                          <a14:foregroundMark x1="41833" y1="76590" x2="41833" y2="76590"/>
                          <a14:foregroundMark x1="39167" y1="89313" x2="39167" y2="89313"/>
                          <a14:foregroundMark x1="54833" y1="91603" x2="54833" y2="91603"/>
                          <a14:foregroundMark x1="69500" y1="91603" x2="69500" y2="91603"/>
                          <a14:foregroundMark x1="74000" y1="89059" x2="74000" y2="89059"/>
                          <a14:foregroundMark x1="77833" y1="86514" x2="77833" y2="86514"/>
                          <a14:foregroundMark x1="82667" y1="89822" x2="82667" y2="89822"/>
                          <a14:foregroundMark x1="72833" y1="97964" x2="72833" y2="97964"/>
                          <a14:foregroundMark x1="57333" y1="95929" x2="57333" y2="95929"/>
                          <a14:foregroundMark x1="51000" y1="97201" x2="51000" y2="97201"/>
                          <a14:foregroundMark x1="41500" y1="98219" x2="41500" y2="98219"/>
                          <a14:foregroundMark x1="32333" y1="98728" x2="32333" y2="98728"/>
                          <a14:foregroundMark x1="31333" y1="98728" x2="31333" y2="98728"/>
                          <a14:foregroundMark x1="18000" y1="98473" x2="18000" y2="98473"/>
                          <a14:foregroundMark x1="7833" y1="98982" x2="7833" y2="98982"/>
                          <a14:foregroundMark x1="3833" y1="95420" x2="3833" y2="95420"/>
                        </a14:backgroundRemoval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37430" y="2674680"/>
              <a:ext cx="1267969" cy="83052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39668" y="2362199"/>
            <a:ext cx="1637109" cy="3733801"/>
            <a:chOff x="5287267" y="2057399"/>
            <a:chExt cx="1637109" cy="3733801"/>
          </a:xfrm>
        </p:grpSpPr>
        <p:sp>
          <p:nvSpPr>
            <p:cNvPr id="26" name="Freeform 25"/>
            <p:cNvSpPr/>
            <p:nvPr/>
          </p:nvSpPr>
          <p:spPr>
            <a:xfrm>
              <a:off x="5287267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Cameras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336381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10297" y="2639136"/>
              <a:ext cx="1191048" cy="90160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125891" y="2362199"/>
            <a:ext cx="1637109" cy="3733801"/>
            <a:chOff x="6973490" y="2057399"/>
            <a:chExt cx="1637109" cy="3733801"/>
          </a:xfrm>
        </p:grpSpPr>
        <p:sp>
          <p:nvSpPr>
            <p:cNvPr id="28" name="Freeform 27"/>
            <p:cNvSpPr/>
            <p:nvPr/>
          </p:nvSpPr>
          <p:spPr>
            <a:xfrm>
              <a:off x="697349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Bluetooth/ wireless headphones/ earbuds 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702260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1" name="Picture 30" descr="Apple Outline Clipart Free Stock Photo - Public Domain ...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1" t="8687" r="10399" b="17629"/>
            <a:stretch/>
          </p:blipFill>
          <p:spPr>
            <a:xfrm>
              <a:off x="7229771" y="2599091"/>
              <a:ext cx="1124545" cy="104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31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take the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Grade 5 and Grade 8 Science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assessments on the computer.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There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is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one session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for the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Science assessments.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session will last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160 minutes</a:t>
              </a:r>
              <a:r>
                <a:rPr lang="en-US" sz="2000" b="1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and you will answer 48–54 </a:t>
              </a:r>
              <a:b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</a:b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multiple-choice questions.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Grade 5 Science &amp; Grade 8 Science</a:t>
            </a:r>
          </a:p>
        </p:txBody>
      </p:sp>
    </p:spTree>
    <p:extLst>
      <p:ext uri="{BB962C8B-B14F-4D97-AF65-F5344CB8AC3E}">
        <p14:creationId xmlns:p14="http://schemas.microsoft.com/office/powerpoint/2010/main" val="2971645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493520" y="1884044"/>
            <a:ext cx="2651760" cy="2651760"/>
          </a:xfrm>
          <a:custGeom>
            <a:avLst/>
            <a:gdLst>
              <a:gd name="connsiteX0" fmla="*/ 0 w 2651760"/>
              <a:gd name="connsiteY0" fmla="*/ 1325880 h 2651760"/>
              <a:gd name="connsiteX1" fmla="*/ 1325880 w 2651760"/>
              <a:gd name="connsiteY1" fmla="*/ 0 h 2651760"/>
              <a:gd name="connsiteX2" fmla="*/ 2651760 w 2651760"/>
              <a:gd name="connsiteY2" fmla="*/ 1325880 h 2651760"/>
              <a:gd name="connsiteX3" fmla="*/ 1325880 w 2651760"/>
              <a:gd name="connsiteY3" fmla="*/ 2651760 h 2651760"/>
              <a:gd name="connsiteX4" fmla="*/ 0 w 2651760"/>
              <a:gd name="connsiteY4" fmla="*/ 132588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760" h="2651760">
                <a:moveTo>
                  <a:pt x="0" y="1325880"/>
                </a:moveTo>
                <a:cubicBezTo>
                  <a:pt x="0" y="593617"/>
                  <a:pt x="593617" y="0"/>
                  <a:pt x="1325880" y="0"/>
                </a:cubicBezTo>
                <a:cubicBezTo>
                  <a:pt x="2058143" y="0"/>
                  <a:pt x="2651760" y="593617"/>
                  <a:pt x="2651760" y="1325880"/>
                </a:cubicBezTo>
                <a:cubicBezTo>
                  <a:pt x="2651760" y="2058143"/>
                  <a:pt x="2058143" y="2651760"/>
                  <a:pt x="1325880" y="2651760"/>
                </a:cubicBezTo>
                <a:cubicBezTo>
                  <a:pt x="593617" y="2651760"/>
                  <a:pt x="0" y="2058143"/>
                  <a:pt x="0" y="1325880"/>
                </a:cubicBezTo>
                <a:close/>
              </a:path>
            </a:pathLst>
          </a:custGeom>
          <a:solidFill>
            <a:schemeClr val="tx2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3568" tIns="464058" rIns="353568" bIns="99441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Before you begin, your test administrator will give you a </a:t>
            </a:r>
            <a:r>
              <a:rPr lang="en-US" sz="18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CBT Worksheet</a:t>
            </a: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that you may use to take notes.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450363" y="3541395"/>
            <a:ext cx="2651760" cy="2651760"/>
          </a:xfrm>
          <a:custGeom>
            <a:avLst/>
            <a:gdLst>
              <a:gd name="connsiteX0" fmla="*/ 0 w 2651760"/>
              <a:gd name="connsiteY0" fmla="*/ 1325880 h 2651760"/>
              <a:gd name="connsiteX1" fmla="*/ 1325880 w 2651760"/>
              <a:gd name="connsiteY1" fmla="*/ 0 h 2651760"/>
              <a:gd name="connsiteX2" fmla="*/ 2651760 w 2651760"/>
              <a:gd name="connsiteY2" fmla="*/ 1325880 h 2651760"/>
              <a:gd name="connsiteX3" fmla="*/ 1325880 w 2651760"/>
              <a:gd name="connsiteY3" fmla="*/ 2651760 h 2651760"/>
              <a:gd name="connsiteX4" fmla="*/ 0 w 2651760"/>
              <a:gd name="connsiteY4" fmla="*/ 132588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760" h="2651760">
                <a:moveTo>
                  <a:pt x="0" y="1325880"/>
                </a:moveTo>
                <a:cubicBezTo>
                  <a:pt x="0" y="593617"/>
                  <a:pt x="593617" y="0"/>
                  <a:pt x="1325880" y="0"/>
                </a:cubicBezTo>
                <a:cubicBezTo>
                  <a:pt x="2058143" y="0"/>
                  <a:pt x="2651760" y="593617"/>
                  <a:pt x="2651760" y="1325880"/>
                </a:cubicBezTo>
                <a:cubicBezTo>
                  <a:pt x="2651760" y="2058143"/>
                  <a:pt x="2058143" y="2651760"/>
                  <a:pt x="1325880" y="2651760"/>
                </a:cubicBezTo>
                <a:cubicBezTo>
                  <a:pt x="593617" y="2651760"/>
                  <a:pt x="0" y="2058143"/>
                  <a:pt x="0" y="1325880"/>
                </a:cubicBezTo>
                <a:close/>
              </a:path>
            </a:pathLst>
          </a:custGeom>
          <a:solidFill>
            <a:schemeClr val="tx2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0997" tIns="685038" rIns="249707" bIns="508254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When you complete the assessment, the test administrator will collect your worksheet.</a:t>
            </a:r>
          </a:p>
        </p:txBody>
      </p:sp>
      <p:sp>
        <p:nvSpPr>
          <p:cNvPr id="12" name="Freeform 11"/>
          <p:cNvSpPr/>
          <p:nvPr/>
        </p:nvSpPr>
        <p:spPr>
          <a:xfrm>
            <a:off x="536677" y="3541395"/>
            <a:ext cx="2651760" cy="2651760"/>
          </a:xfrm>
          <a:custGeom>
            <a:avLst/>
            <a:gdLst>
              <a:gd name="connsiteX0" fmla="*/ 0 w 2651760"/>
              <a:gd name="connsiteY0" fmla="*/ 1325880 h 2651760"/>
              <a:gd name="connsiteX1" fmla="*/ 1325880 w 2651760"/>
              <a:gd name="connsiteY1" fmla="*/ 0 h 2651760"/>
              <a:gd name="connsiteX2" fmla="*/ 2651760 w 2651760"/>
              <a:gd name="connsiteY2" fmla="*/ 1325880 h 2651760"/>
              <a:gd name="connsiteX3" fmla="*/ 1325880 w 2651760"/>
              <a:gd name="connsiteY3" fmla="*/ 2651760 h 2651760"/>
              <a:gd name="connsiteX4" fmla="*/ 0 w 2651760"/>
              <a:gd name="connsiteY4" fmla="*/ 132588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760" h="2651760">
                <a:moveTo>
                  <a:pt x="0" y="1325880"/>
                </a:moveTo>
                <a:cubicBezTo>
                  <a:pt x="0" y="593617"/>
                  <a:pt x="593617" y="0"/>
                  <a:pt x="1325880" y="0"/>
                </a:cubicBezTo>
                <a:cubicBezTo>
                  <a:pt x="2058143" y="0"/>
                  <a:pt x="2651760" y="593617"/>
                  <a:pt x="2651760" y="1325880"/>
                </a:cubicBezTo>
                <a:cubicBezTo>
                  <a:pt x="2651760" y="2058143"/>
                  <a:pt x="2058143" y="2651760"/>
                  <a:pt x="1325880" y="2651760"/>
                </a:cubicBezTo>
                <a:cubicBezTo>
                  <a:pt x="593617" y="2651760"/>
                  <a:pt x="0" y="2058143"/>
                  <a:pt x="0" y="1325880"/>
                </a:cubicBezTo>
                <a:close/>
              </a:path>
            </a:pathLst>
          </a:custGeom>
          <a:solidFill>
            <a:schemeClr val="tx2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9707" tIns="685038" rIns="810997" bIns="508254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While testing, make sure that your worksheet is not easily visible to other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E8908-6536-34DA-3B9C-CFDF6D4C8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21" y="1952185"/>
            <a:ext cx="3299515" cy="430911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C5D3B-E573-875D-70EA-11F4EC8619E0}"/>
              </a:ext>
            </a:extLst>
          </p:cNvPr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Grade 8 Science: CBT Worksheet</a:t>
            </a:r>
          </a:p>
        </p:txBody>
      </p:sp>
    </p:spTree>
    <p:extLst>
      <p:ext uri="{BB962C8B-B14F-4D97-AF65-F5344CB8AC3E}">
        <p14:creationId xmlns:p14="http://schemas.microsoft.com/office/powerpoint/2010/main" val="23042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4CE477-ACF3-B8D6-3343-883EC238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32298"/>
            <a:ext cx="8082974" cy="260109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486400" y="3989935"/>
            <a:ext cx="768054" cy="831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Callout 57"/>
          <p:cNvSpPr/>
          <p:nvPr/>
        </p:nvSpPr>
        <p:spPr>
          <a:xfrm>
            <a:off x="4266227" y="2175535"/>
            <a:ext cx="3208399" cy="18332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504314" y="1721905"/>
            <a:ext cx="2895600" cy="1971916"/>
          </a:xfrm>
          <a:custGeom>
            <a:avLst/>
            <a:gdLst>
              <a:gd name="connsiteX0" fmla="*/ 0 w 2011680"/>
              <a:gd name="connsiteY0" fmla="*/ 0 h 1194816"/>
              <a:gd name="connsiteX1" fmla="*/ 2011680 w 2011680"/>
              <a:gd name="connsiteY1" fmla="*/ 0 h 1194816"/>
              <a:gd name="connsiteX2" fmla="*/ 2011680 w 2011680"/>
              <a:gd name="connsiteY2" fmla="*/ 1194816 h 1194816"/>
              <a:gd name="connsiteX3" fmla="*/ 0 w 2011680"/>
              <a:gd name="connsiteY3" fmla="*/ 1194816 h 1194816"/>
              <a:gd name="connsiteX4" fmla="*/ 0 w 2011680"/>
              <a:gd name="connsiteY4" fmla="*/ 0 h 119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1194816">
                <a:moveTo>
                  <a:pt x="0" y="0"/>
                </a:moveTo>
                <a:lnTo>
                  <a:pt x="2011680" y="0"/>
                </a:lnTo>
                <a:lnTo>
                  <a:pt x="2011680" y="1194816"/>
                </a:lnTo>
                <a:lnTo>
                  <a:pt x="0" y="11948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6896" rIns="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In the Grade 8 Science test, a button is available along the top row of computer-based tools</a:t>
            </a:r>
            <a:r>
              <a:rPr lang="en-US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to access the </a:t>
            </a:r>
            <a:r>
              <a:rPr lang="en-US" sz="1600" b="1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Periodic Table of the Elements</a:t>
            </a:r>
            <a:r>
              <a:rPr lang="en-US" sz="16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43787-C85B-091A-34E9-32D6CE85FD85}"/>
              </a:ext>
            </a:extLst>
          </p:cNvPr>
          <p:cNvSpPr txBox="1">
            <a:spLocks/>
          </p:cNvSpPr>
          <p:nvPr/>
        </p:nvSpPr>
        <p:spPr bwMode="gray">
          <a:xfrm>
            <a:off x="0" y="1150882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/>
            <a:r>
              <a:rPr lang="en-US" sz="39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Grade 8 Science: Periodic Table of the Elements</a:t>
            </a:r>
          </a:p>
        </p:txBody>
      </p:sp>
    </p:spTree>
    <p:extLst>
      <p:ext uri="{BB962C8B-B14F-4D97-AF65-F5344CB8AC3E}">
        <p14:creationId xmlns:p14="http://schemas.microsoft.com/office/powerpoint/2010/main" val="36958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 animBg="1"/>
      <p:bldP spid="5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63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2828089"/>
            <a:ext cx="1835921" cy="1835921"/>
            <a:chOff x="76198" y="4267200"/>
            <a:chExt cx="1835921" cy="1835921"/>
          </a:xfrm>
        </p:grpSpPr>
        <p:grpSp>
          <p:nvGrpSpPr>
            <p:cNvPr id="49" name="Group 48"/>
            <p:cNvGrpSpPr/>
            <p:nvPr/>
          </p:nvGrpSpPr>
          <p:grpSpPr>
            <a:xfrm>
              <a:off x="76198" y="4267200"/>
              <a:ext cx="1835921" cy="1835921"/>
              <a:chOff x="76200" y="4419600"/>
              <a:chExt cx="1835921" cy="1835921"/>
            </a:xfrm>
          </p:grpSpPr>
          <p:sp>
            <p:nvSpPr>
              <p:cNvPr id="40" name="Teardrop 39"/>
              <p:cNvSpPr/>
              <p:nvPr/>
            </p:nvSpPr>
            <p:spPr>
              <a:xfrm rot="2700000">
                <a:off x="76200" y="4419600"/>
                <a:ext cx="1835921" cy="1835921"/>
              </a:xfrm>
              <a:prstGeom prst="teardrop">
                <a:avLst>
                  <a:gd name="adj" fmla="val 10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35089" y="4478742"/>
                <a:ext cx="1718142" cy="1717959"/>
              </a:xfrm>
              <a:custGeom>
                <a:avLst/>
                <a:gdLst>
                  <a:gd name="connsiteX0" fmla="*/ 0 w 1718142"/>
                  <a:gd name="connsiteY0" fmla="*/ 858980 h 1717959"/>
                  <a:gd name="connsiteX1" fmla="*/ 859071 w 1718142"/>
                  <a:gd name="connsiteY1" fmla="*/ 0 h 1717959"/>
                  <a:gd name="connsiteX2" fmla="*/ 1718142 w 1718142"/>
                  <a:gd name="connsiteY2" fmla="*/ 858980 h 1717959"/>
                  <a:gd name="connsiteX3" fmla="*/ 859071 w 1718142"/>
                  <a:gd name="connsiteY3" fmla="*/ 1717960 h 1717959"/>
                  <a:gd name="connsiteX4" fmla="*/ 0 w 1718142"/>
                  <a:gd name="connsiteY4" fmla="*/ 858980 h 171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142" h="1717959">
                    <a:moveTo>
                      <a:pt x="0" y="858980"/>
                    </a:moveTo>
                    <a:cubicBezTo>
                      <a:pt x="0" y="384578"/>
                      <a:pt x="384619" y="0"/>
                      <a:pt x="859071" y="0"/>
                    </a:cubicBezTo>
                    <a:cubicBezTo>
                      <a:pt x="1333523" y="0"/>
                      <a:pt x="1718142" y="384578"/>
                      <a:pt x="1718142" y="858980"/>
                    </a:cubicBezTo>
                    <a:cubicBezTo>
                      <a:pt x="1718142" y="1333382"/>
                      <a:pt x="1333523" y="1717960"/>
                      <a:pt x="859071" y="1717960"/>
                    </a:cubicBezTo>
                    <a:cubicBezTo>
                      <a:pt x="384619" y="1717960"/>
                      <a:pt x="0" y="1333382"/>
                      <a:pt x="0" y="85898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610" tIns="292459" rIns="292610" bIns="29245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00" kern="1200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308358" y="4440708"/>
              <a:ext cx="1371600" cy="1526303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896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2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When you click this button, a new window will open displaying the </a:t>
              </a:r>
              <a:r>
                <a:rPr lang="en-US" sz="16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Periodic </a:t>
              </a:r>
              <a:r>
                <a:rPr lang="en-US" sz="1600" b="1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T</a:t>
              </a:r>
              <a:r>
                <a:rPr lang="en-US" sz="16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able of the Elements</a:t>
              </a:r>
              <a:r>
                <a:rPr lang="en-US" sz="1600" kern="1200" dirty="0">
                  <a:solidFill>
                    <a:schemeClr val="tx2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47198" y="2010348"/>
            <a:ext cx="6212875" cy="2978153"/>
            <a:chOff x="2357867" y="2209800"/>
            <a:chExt cx="6212875" cy="297815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867" y="2209800"/>
              <a:ext cx="6212875" cy="2978153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3048000" y="2286000"/>
              <a:ext cx="4572000" cy="27677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0024" y="5425086"/>
            <a:ext cx="4859946" cy="8402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To move the </a:t>
            </a:r>
            <a:r>
              <a:rPr lang="en-US" b="1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Periodic Table of the Elements 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around the screen, click or tap the top of the window and drag it to another part of the screen.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54768" y="4741079"/>
            <a:ext cx="3283950" cy="1221074"/>
            <a:chOff x="5553636" y="5044242"/>
            <a:chExt cx="3283950" cy="1221074"/>
          </a:xfrm>
        </p:grpSpPr>
        <p:sp>
          <p:nvSpPr>
            <p:cNvPr id="24" name="Rectangle 23"/>
            <p:cNvSpPr/>
            <p:nvPr/>
          </p:nvSpPr>
          <p:spPr>
            <a:xfrm>
              <a:off x="5553636" y="5425086"/>
              <a:ext cx="2643459" cy="84023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You can expand and reshape the window by clicking and dragging this blue circle.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6606" y="5066018"/>
              <a:ext cx="1000980" cy="94209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7748859" y="5044242"/>
              <a:ext cx="690133" cy="3659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96200" y="5066018"/>
              <a:ext cx="577901" cy="6714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197095" y="5403062"/>
              <a:ext cx="337305" cy="351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2D0A171-9F68-F655-C818-983CEF690B9B}"/>
              </a:ext>
            </a:extLst>
          </p:cNvPr>
          <p:cNvSpPr txBox="1">
            <a:spLocks/>
          </p:cNvSpPr>
          <p:nvPr/>
        </p:nvSpPr>
        <p:spPr bwMode="gray">
          <a:xfrm>
            <a:off x="0" y="1150882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/>
            <a:r>
              <a:rPr lang="en-US" sz="39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Grade 8 Science: Periodic Table of the Elements</a:t>
            </a:r>
          </a:p>
        </p:txBody>
      </p:sp>
    </p:spTree>
    <p:extLst>
      <p:ext uri="{BB962C8B-B14F-4D97-AF65-F5344CB8AC3E}">
        <p14:creationId xmlns:p14="http://schemas.microsoft.com/office/powerpoint/2010/main" val="302343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77391" y="2748313"/>
            <a:ext cx="2194553" cy="2112485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The </a:t>
            </a:r>
            <a:r>
              <a:rPr lang="en-US" sz="1600" b="1" kern="1200" dirty="0">
                <a:latin typeface="Franklin Gothic Medium Cond" panose="020B0606030402020204" pitchFamily="34" charset="0"/>
              </a:rPr>
              <a:t>Grade 8 Science </a:t>
            </a:r>
            <a:r>
              <a:rPr lang="en-US" sz="1600" kern="1200" dirty="0">
                <a:latin typeface="Franklin Gothic Medium Cond" panose="020B0606030402020204" pitchFamily="34" charset="0"/>
              </a:rPr>
              <a:t>test includes a </a:t>
            </a:r>
            <a:br>
              <a:rPr lang="en-US" sz="1600" kern="1200" dirty="0">
                <a:latin typeface="Franklin Gothic Medium Cond" panose="020B0606030402020204" pitchFamily="34" charset="0"/>
              </a:rPr>
            </a:br>
            <a:r>
              <a:rPr lang="en-US" sz="1600" kern="1200" dirty="0">
                <a:latin typeface="Franklin Gothic Medium Cond" panose="020B0606030402020204" pitchFamily="34" charset="0"/>
              </a:rPr>
              <a:t>four-function calculator in the online testing system.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28491" y="3245412"/>
            <a:ext cx="1118288" cy="1118288"/>
          </a:xfrm>
          <a:custGeom>
            <a:avLst/>
            <a:gdLst>
              <a:gd name="connsiteX0" fmla="*/ 148229 w 1118288"/>
              <a:gd name="connsiteY0" fmla="*/ 427633 h 1118288"/>
              <a:gd name="connsiteX1" fmla="*/ 427633 w 1118288"/>
              <a:gd name="connsiteY1" fmla="*/ 427633 h 1118288"/>
              <a:gd name="connsiteX2" fmla="*/ 427633 w 1118288"/>
              <a:gd name="connsiteY2" fmla="*/ 148229 h 1118288"/>
              <a:gd name="connsiteX3" fmla="*/ 690655 w 1118288"/>
              <a:gd name="connsiteY3" fmla="*/ 148229 h 1118288"/>
              <a:gd name="connsiteX4" fmla="*/ 690655 w 1118288"/>
              <a:gd name="connsiteY4" fmla="*/ 427633 h 1118288"/>
              <a:gd name="connsiteX5" fmla="*/ 970059 w 1118288"/>
              <a:gd name="connsiteY5" fmla="*/ 427633 h 1118288"/>
              <a:gd name="connsiteX6" fmla="*/ 970059 w 1118288"/>
              <a:gd name="connsiteY6" fmla="*/ 690655 h 1118288"/>
              <a:gd name="connsiteX7" fmla="*/ 690655 w 1118288"/>
              <a:gd name="connsiteY7" fmla="*/ 690655 h 1118288"/>
              <a:gd name="connsiteX8" fmla="*/ 690655 w 1118288"/>
              <a:gd name="connsiteY8" fmla="*/ 970059 h 1118288"/>
              <a:gd name="connsiteX9" fmla="*/ 427633 w 1118288"/>
              <a:gd name="connsiteY9" fmla="*/ 970059 h 1118288"/>
              <a:gd name="connsiteX10" fmla="*/ 427633 w 1118288"/>
              <a:gd name="connsiteY10" fmla="*/ 690655 h 1118288"/>
              <a:gd name="connsiteX11" fmla="*/ 148229 w 1118288"/>
              <a:gd name="connsiteY11" fmla="*/ 690655 h 1118288"/>
              <a:gd name="connsiteX12" fmla="*/ 148229 w 1118288"/>
              <a:gd name="connsiteY12" fmla="*/ 427633 h 11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288" h="1118288">
                <a:moveTo>
                  <a:pt x="148229" y="427633"/>
                </a:moveTo>
                <a:lnTo>
                  <a:pt x="427633" y="427633"/>
                </a:lnTo>
                <a:lnTo>
                  <a:pt x="427633" y="148229"/>
                </a:lnTo>
                <a:lnTo>
                  <a:pt x="690655" y="148229"/>
                </a:lnTo>
                <a:lnTo>
                  <a:pt x="690655" y="427633"/>
                </a:lnTo>
                <a:lnTo>
                  <a:pt x="970059" y="427633"/>
                </a:lnTo>
                <a:lnTo>
                  <a:pt x="970059" y="690655"/>
                </a:lnTo>
                <a:lnTo>
                  <a:pt x="690655" y="690655"/>
                </a:lnTo>
                <a:lnTo>
                  <a:pt x="690655" y="970059"/>
                </a:lnTo>
                <a:lnTo>
                  <a:pt x="427633" y="970059"/>
                </a:lnTo>
                <a:lnTo>
                  <a:pt x="427633" y="690655"/>
                </a:lnTo>
                <a:lnTo>
                  <a:pt x="148229" y="690655"/>
                </a:lnTo>
                <a:lnTo>
                  <a:pt x="148229" y="4276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229" tIns="427633" rIns="148229" bIns="4276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2" name="Freeform 11"/>
          <p:cNvSpPr/>
          <p:nvPr/>
        </p:nvSpPr>
        <p:spPr>
          <a:xfrm>
            <a:off x="3483996" y="2748313"/>
            <a:ext cx="2162142" cy="2112485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can use the </a:t>
            </a:r>
            <a:r>
              <a:rPr lang="en-US" sz="16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Calculator</a:t>
            </a:r>
            <a:r>
              <a:rPr lang="en-US" sz="1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by tapping or clicking on the </a:t>
            </a:r>
            <a:b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</a:b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on-screen calculator </a:t>
            </a:r>
            <a:b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</a:b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by using the appropriate keys on your keyboard.</a:t>
            </a:r>
            <a:endParaRPr lang="en-US" sz="1600" kern="1200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687983" y="3245412"/>
            <a:ext cx="1118288" cy="1118288"/>
          </a:xfrm>
          <a:custGeom>
            <a:avLst/>
            <a:gdLst>
              <a:gd name="connsiteX0" fmla="*/ 148229 w 1118288"/>
              <a:gd name="connsiteY0" fmla="*/ 230367 h 1118288"/>
              <a:gd name="connsiteX1" fmla="*/ 970059 w 1118288"/>
              <a:gd name="connsiteY1" fmla="*/ 230367 h 1118288"/>
              <a:gd name="connsiteX2" fmla="*/ 970059 w 1118288"/>
              <a:gd name="connsiteY2" fmla="*/ 493389 h 1118288"/>
              <a:gd name="connsiteX3" fmla="*/ 148229 w 1118288"/>
              <a:gd name="connsiteY3" fmla="*/ 493389 h 1118288"/>
              <a:gd name="connsiteX4" fmla="*/ 148229 w 1118288"/>
              <a:gd name="connsiteY4" fmla="*/ 230367 h 1118288"/>
              <a:gd name="connsiteX5" fmla="*/ 148229 w 1118288"/>
              <a:gd name="connsiteY5" fmla="*/ 624899 h 1118288"/>
              <a:gd name="connsiteX6" fmla="*/ 970059 w 1118288"/>
              <a:gd name="connsiteY6" fmla="*/ 624899 h 1118288"/>
              <a:gd name="connsiteX7" fmla="*/ 970059 w 1118288"/>
              <a:gd name="connsiteY7" fmla="*/ 887921 h 1118288"/>
              <a:gd name="connsiteX8" fmla="*/ 148229 w 1118288"/>
              <a:gd name="connsiteY8" fmla="*/ 887921 h 1118288"/>
              <a:gd name="connsiteX9" fmla="*/ 148229 w 1118288"/>
              <a:gd name="connsiteY9" fmla="*/ 624899 h 11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288" h="1118288">
                <a:moveTo>
                  <a:pt x="148229" y="230367"/>
                </a:moveTo>
                <a:lnTo>
                  <a:pt x="970059" y="230367"/>
                </a:lnTo>
                <a:lnTo>
                  <a:pt x="970059" y="493389"/>
                </a:lnTo>
                <a:lnTo>
                  <a:pt x="148229" y="493389"/>
                </a:lnTo>
                <a:lnTo>
                  <a:pt x="148229" y="230367"/>
                </a:lnTo>
                <a:close/>
                <a:moveTo>
                  <a:pt x="148229" y="624899"/>
                </a:moveTo>
                <a:lnTo>
                  <a:pt x="970059" y="624899"/>
                </a:lnTo>
                <a:lnTo>
                  <a:pt x="970059" y="887921"/>
                </a:lnTo>
                <a:lnTo>
                  <a:pt x="148229" y="887921"/>
                </a:lnTo>
                <a:lnTo>
                  <a:pt x="148229" y="62489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229" tIns="230367" rIns="148229" bIns="2303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4" name="Freeform 13"/>
          <p:cNvSpPr/>
          <p:nvPr/>
        </p:nvSpPr>
        <p:spPr>
          <a:xfrm>
            <a:off x="6806271" y="2840515"/>
            <a:ext cx="2104968" cy="2020283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You can practice using the online calculator in the practice test, available on the portal.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Grade 8 Science: Calculator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4171950" y="5105401"/>
            <a:ext cx="800100" cy="737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09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914965" y="4271642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87424" y="4476033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35423" y="4652992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17125" y="2214597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11640" y="2098685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5572" y="1982773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99504" y="2098685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4019" y="2214597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5572" y="2227347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05572" y="2471921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219206" y="4876272"/>
            <a:ext cx="4267796" cy="1675460"/>
          </a:xfrm>
          <a:custGeom>
            <a:avLst/>
            <a:gdLst>
              <a:gd name="connsiteX0" fmla="*/ 0 w 4267796"/>
              <a:gd name="connsiteY0" fmla="*/ 279249 h 1675460"/>
              <a:gd name="connsiteX1" fmla="*/ 279249 w 4267796"/>
              <a:gd name="connsiteY1" fmla="*/ 0 h 1675460"/>
              <a:gd name="connsiteX2" fmla="*/ 3988547 w 4267796"/>
              <a:gd name="connsiteY2" fmla="*/ 0 h 1675460"/>
              <a:gd name="connsiteX3" fmla="*/ 4267796 w 4267796"/>
              <a:gd name="connsiteY3" fmla="*/ 279249 h 1675460"/>
              <a:gd name="connsiteX4" fmla="*/ 4267796 w 4267796"/>
              <a:gd name="connsiteY4" fmla="*/ 1396211 h 1675460"/>
              <a:gd name="connsiteX5" fmla="*/ 3988547 w 4267796"/>
              <a:gd name="connsiteY5" fmla="*/ 1675460 h 1675460"/>
              <a:gd name="connsiteX6" fmla="*/ 279249 w 4267796"/>
              <a:gd name="connsiteY6" fmla="*/ 1675460 h 1675460"/>
              <a:gd name="connsiteX7" fmla="*/ 0 w 4267796"/>
              <a:gd name="connsiteY7" fmla="*/ 1396211 h 1675460"/>
              <a:gd name="connsiteX8" fmla="*/ 0 w 4267796"/>
              <a:gd name="connsiteY8" fmla="*/ 279249 h 16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796" h="1675460">
                <a:moveTo>
                  <a:pt x="0" y="279249"/>
                </a:moveTo>
                <a:cubicBezTo>
                  <a:pt x="0" y="125024"/>
                  <a:pt x="125024" y="0"/>
                  <a:pt x="279249" y="0"/>
                </a:cubicBezTo>
                <a:lnTo>
                  <a:pt x="3988547" y="0"/>
                </a:lnTo>
                <a:cubicBezTo>
                  <a:pt x="4142772" y="0"/>
                  <a:pt x="4267796" y="125024"/>
                  <a:pt x="4267796" y="279249"/>
                </a:cubicBezTo>
                <a:lnTo>
                  <a:pt x="4267796" y="1396211"/>
                </a:lnTo>
                <a:cubicBezTo>
                  <a:pt x="4267796" y="1550436"/>
                  <a:pt x="4142772" y="1675460"/>
                  <a:pt x="3988547" y="1675460"/>
                </a:cubicBezTo>
                <a:lnTo>
                  <a:pt x="279249" y="1675460"/>
                </a:lnTo>
                <a:cubicBezTo>
                  <a:pt x="125024" y="1675460"/>
                  <a:pt x="0" y="1550436"/>
                  <a:pt x="0" y="1396211"/>
                </a:cubicBezTo>
                <a:lnTo>
                  <a:pt x="0" y="2792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462" tIns="157989" rIns="157989" bIns="157989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Franklin Gothic Medium Cond" panose="020B0606030402020204" pitchFamily="34" charset="0"/>
              </a:rPr>
              <a:t>You can move the </a:t>
            </a:r>
            <a:r>
              <a:rPr lang="en-US" sz="20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Calculator</a:t>
            </a:r>
            <a:r>
              <a:rPr lang="en-US" sz="2000" kern="1200" dirty="0">
                <a:latin typeface="Franklin Gothic Medium Cond" panose="020B0606030402020204" pitchFamily="34" charset="0"/>
              </a:rPr>
              <a:t> around the screen by clicking or tapping the top of the window and dragging it to another part of the screen.</a:t>
            </a:r>
          </a:p>
        </p:txBody>
      </p:sp>
      <p:sp>
        <p:nvSpPr>
          <p:cNvPr id="21" name="Oval 20"/>
          <p:cNvSpPr/>
          <p:nvPr/>
        </p:nvSpPr>
        <p:spPr>
          <a:xfrm>
            <a:off x="150357" y="4359508"/>
            <a:ext cx="1455947" cy="14558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77599" y="2712017"/>
            <a:ext cx="1455947" cy="14558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Grade 8 Science: Calculator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AC06D-D4CB-82F6-4C44-BF43BD55B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821" y="2214597"/>
            <a:ext cx="3367883" cy="338950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59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take the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Biology 1, Civics, and U.S. History EOC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assessments on the computer.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There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is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one session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for the Science/Social Studies EOC assessments.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6" y="4343400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session will last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160 minutes</a:t>
              </a:r>
              <a:r>
                <a:rPr lang="en-US" sz="2000" b="1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and you will answer around 48–56 multiple-choice questions.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Biology 1, Civics, U.S. History EOCs</a:t>
            </a:r>
          </a:p>
        </p:txBody>
      </p:sp>
    </p:spTree>
    <p:extLst>
      <p:ext uri="{BB962C8B-B14F-4D97-AF65-F5344CB8AC3E}">
        <p14:creationId xmlns:p14="http://schemas.microsoft.com/office/powerpoint/2010/main" val="228398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04800" y="2078351"/>
            <a:ext cx="1986657" cy="1756693"/>
          </a:xfrm>
          <a:custGeom>
            <a:avLst/>
            <a:gdLst>
              <a:gd name="connsiteX0" fmla="*/ 0 w 2133713"/>
              <a:gd name="connsiteY0" fmla="*/ 939048 h 1878095"/>
              <a:gd name="connsiteX1" fmla="*/ 1066857 w 2133713"/>
              <a:gd name="connsiteY1" fmla="*/ 0 h 1878095"/>
              <a:gd name="connsiteX2" fmla="*/ 2133714 w 2133713"/>
              <a:gd name="connsiteY2" fmla="*/ 939048 h 1878095"/>
              <a:gd name="connsiteX3" fmla="*/ 1066857 w 2133713"/>
              <a:gd name="connsiteY3" fmla="*/ 1878096 h 1878095"/>
              <a:gd name="connsiteX4" fmla="*/ 0 w 2133713"/>
              <a:gd name="connsiteY4" fmla="*/ 939048 h 18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13" h="1878095">
                <a:moveTo>
                  <a:pt x="0" y="939048"/>
                </a:moveTo>
                <a:cubicBezTo>
                  <a:pt x="0" y="420426"/>
                  <a:pt x="477648" y="0"/>
                  <a:pt x="1066857" y="0"/>
                </a:cubicBezTo>
                <a:cubicBezTo>
                  <a:pt x="1656066" y="0"/>
                  <a:pt x="2133714" y="420426"/>
                  <a:pt x="2133714" y="939048"/>
                </a:cubicBezTo>
                <a:cubicBezTo>
                  <a:pt x="2133714" y="1457670"/>
                  <a:pt x="1656066" y="1878096"/>
                  <a:pt x="1066857" y="1878096"/>
                </a:cubicBezTo>
                <a:cubicBezTo>
                  <a:pt x="477648" y="1878096"/>
                  <a:pt x="0" y="1457670"/>
                  <a:pt x="0" y="93904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795" tIns="295361" rIns="332795" bIns="295361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Before you    begin, your test administrator will give you a </a:t>
            </a:r>
            <a:r>
              <a:rPr lang="en-US" sz="1600" b="1" kern="1200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Computer-Based Testing Work Folder</a:t>
            </a:r>
            <a:r>
              <a:rPr lang="en-US" sz="1600" kern="1200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.</a:t>
            </a:r>
          </a:p>
        </p:txBody>
      </p:sp>
      <p:sp>
        <p:nvSpPr>
          <p:cNvPr id="12" name="Isosceles Triangle 11"/>
          <p:cNvSpPr/>
          <p:nvPr/>
        </p:nvSpPr>
        <p:spPr>
          <a:xfrm rot="10850946">
            <a:off x="968740" y="4065210"/>
            <a:ext cx="606508" cy="283905"/>
          </a:xfrm>
          <a:prstGeom prst="triangle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3573" y="4466811"/>
            <a:ext cx="2235978" cy="2237781"/>
          </a:xfrm>
          <a:custGeom>
            <a:avLst/>
            <a:gdLst>
              <a:gd name="connsiteX0" fmla="*/ 0 w 2235978"/>
              <a:gd name="connsiteY0" fmla="*/ 1118891 h 2237781"/>
              <a:gd name="connsiteX1" fmla="*/ 1117989 w 2235978"/>
              <a:gd name="connsiteY1" fmla="*/ 0 h 2237781"/>
              <a:gd name="connsiteX2" fmla="*/ 2235978 w 2235978"/>
              <a:gd name="connsiteY2" fmla="*/ 1118891 h 2237781"/>
              <a:gd name="connsiteX3" fmla="*/ 1117989 w 2235978"/>
              <a:gd name="connsiteY3" fmla="*/ 2237782 h 2237781"/>
              <a:gd name="connsiteX4" fmla="*/ 0 w 2235978"/>
              <a:gd name="connsiteY4" fmla="*/ 1118891 h 22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978" h="2237781">
                <a:moveTo>
                  <a:pt x="0" y="1118891"/>
                </a:moveTo>
                <a:cubicBezTo>
                  <a:pt x="0" y="500945"/>
                  <a:pt x="500541" y="0"/>
                  <a:pt x="1117989" y="0"/>
                </a:cubicBezTo>
                <a:cubicBezTo>
                  <a:pt x="1735437" y="0"/>
                  <a:pt x="2235978" y="500945"/>
                  <a:pt x="2235978" y="1118891"/>
                </a:cubicBezTo>
                <a:cubicBezTo>
                  <a:pt x="2235978" y="1736837"/>
                  <a:pt x="1735437" y="2237782"/>
                  <a:pt x="1117989" y="2237782"/>
                </a:cubicBezTo>
                <a:cubicBezTo>
                  <a:pt x="500541" y="2237782"/>
                  <a:pt x="0" y="1736837"/>
                  <a:pt x="0" y="11188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771" tIns="348035" rIns="347771" bIns="348035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The work folder is four pages that you may use to take notes or solve items on your test. The last page is graph paper.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2587880" y="5565503"/>
            <a:ext cx="606508" cy="283905"/>
          </a:xfrm>
          <a:prstGeom prst="triangle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396596" y="4928255"/>
            <a:ext cx="1937404" cy="1777344"/>
          </a:xfrm>
          <a:custGeom>
            <a:avLst/>
            <a:gdLst>
              <a:gd name="connsiteX0" fmla="*/ 0 w 1937404"/>
              <a:gd name="connsiteY0" fmla="*/ 888672 h 1777344"/>
              <a:gd name="connsiteX1" fmla="*/ 968702 w 1937404"/>
              <a:gd name="connsiteY1" fmla="*/ 0 h 1777344"/>
              <a:gd name="connsiteX2" fmla="*/ 1937404 w 1937404"/>
              <a:gd name="connsiteY2" fmla="*/ 888672 h 1777344"/>
              <a:gd name="connsiteX3" fmla="*/ 968702 w 1937404"/>
              <a:gd name="connsiteY3" fmla="*/ 1777344 h 1777344"/>
              <a:gd name="connsiteX4" fmla="*/ 0 w 1937404"/>
              <a:gd name="connsiteY4" fmla="*/ 888672 h 177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404" h="1777344">
                <a:moveTo>
                  <a:pt x="0" y="888672"/>
                </a:moveTo>
                <a:cubicBezTo>
                  <a:pt x="0" y="397872"/>
                  <a:pt x="433703" y="0"/>
                  <a:pt x="968702" y="0"/>
                </a:cubicBezTo>
                <a:cubicBezTo>
                  <a:pt x="1503701" y="0"/>
                  <a:pt x="1937404" y="397872"/>
                  <a:pt x="1937404" y="888672"/>
                </a:cubicBezTo>
                <a:cubicBezTo>
                  <a:pt x="1937404" y="1379472"/>
                  <a:pt x="1503701" y="1777344"/>
                  <a:pt x="968702" y="1777344"/>
                </a:cubicBezTo>
                <a:cubicBezTo>
                  <a:pt x="433703" y="1777344"/>
                  <a:pt x="0" y="1379472"/>
                  <a:pt x="0" y="888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046" tIns="280606" rIns="304046" bIns="280606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While testing, make sure that your work folder is not easily visible to other students.</a:t>
            </a:r>
          </a:p>
        </p:txBody>
      </p:sp>
      <p:sp>
        <p:nvSpPr>
          <p:cNvPr id="16" name="Isosceles Triangle 15"/>
          <p:cNvSpPr/>
          <p:nvPr/>
        </p:nvSpPr>
        <p:spPr>
          <a:xfrm rot="21594719">
            <a:off x="4060200" y="4474509"/>
            <a:ext cx="606508" cy="283905"/>
          </a:xfrm>
          <a:prstGeom prst="triangle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35993" y="2061098"/>
            <a:ext cx="2250544" cy="2259641"/>
          </a:xfrm>
          <a:custGeom>
            <a:avLst/>
            <a:gdLst>
              <a:gd name="connsiteX0" fmla="*/ 0 w 2250544"/>
              <a:gd name="connsiteY0" fmla="*/ 1129821 h 2259641"/>
              <a:gd name="connsiteX1" fmla="*/ 1125272 w 2250544"/>
              <a:gd name="connsiteY1" fmla="*/ 0 h 2259641"/>
              <a:gd name="connsiteX2" fmla="*/ 2250544 w 2250544"/>
              <a:gd name="connsiteY2" fmla="*/ 1129821 h 2259641"/>
              <a:gd name="connsiteX3" fmla="*/ 1125272 w 2250544"/>
              <a:gd name="connsiteY3" fmla="*/ 2259642 h 2259641"/>
              <a:gd name="connsiteX4" fmla="*/ 0 w 2250544"/>
              <a:gd name="connsiteY4" fmla="*/ 1129821 h 225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544" h="2259641">
                <a:moveTo>
                  <a:pt x="0" y="1129821"/>
                </a:moveTo>
                <a:cubicBezTo>
                  <a:pt x="0" y="505838"/>
                  <a:pt x="503801" y="0"/>
                  <a:pt x="1125272" y="0"/>
                </a:cubicBezTo>
                <a:cubicBezTo>
                  <a:pt x="1746743" y="0"/>
                  <a:pt x="2250544" y="505838"/>
                  <a:pt x="2250544" y="1129821"/>
                </a:cubicBezTo>
                <a:cubicBezTo>
                  <a:pt x="2250544" y="1753804"/>
                  <a:pt x="1746743" y="2259642"/>
                  <a:pt x="1125272" y="2259642"/>
                </a:cubicBezTo>
                <a:cubicBezTo>
                  <a:pt x="503801" y="2259642"/>
                  <a:pt x="0" y="1753804"/>
                  <a:pt x="0" y="112982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905" tIns="351237" rIns="349905" bIns="351237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When you complete a test session, the test administrator will collect your work folder.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509" y="2264633"/>
            <a:ext cx="3171628" cy="4112211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CDEEC9-966F-4E04-0EA8-76A4A94BD292}"/>
              </a:ext>
            </a:extLst>
          </p:cNvPr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Biology 1: CBT Work Folder</a:t>
            </a:r>
          </a:p>
        </p:txBody>
      </p:sp>
    </p:spTree>
    <p:extLst>
      <p:ext uri="{BB962C8B-B14F-4D97-AF65-F5344CB8AC3E}">
        <p14:creationId xmlns:p14="http://schemas.microsoft.com/office/powerpoint/2010/main" val="2374421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68</a:t>
            </a:fld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09600" y="4039898"/>
            <a:ext cx="7924800" cy="2270125"/>
            <a:chOff x="2447996" y="1989700"/>
            <a:chExt cx="6289871" cy="18794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311"/>
            <a:stretch/>
          </p:blipFill>
          <p:spPr>
            <a:xfrm>
              <a:off x="2447996" y="1989700"/>
              <a:ext cx="6289871" cy="1879442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3" name="Oval 52"/>
            <p:cNvSpPr/>
            <p:nvPr/>
          </p:nvSpPr>
          <p:spPr>
            <a:xfrm>
              <a:off x="6383520" y="2089079"/>
              <a:ext cx="609600" cy="6881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Down Arrow Callout 57"/>
          <p:cNvSpPr/>
          <p:nvPr/>
        </p:nvSpPr>
        <p:spPr>
          <a:xfrm>
            <a:off x="4428114" y="2087176"/>
            <a:ext cx="3048000" cy="20735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504314" y="1721905"/>
            <a:ext cx="2895600" cy="1971916"/>
          </a:xfrm>
          <a:custGeom>
            <a:avLst/>
            <a:gdLst>
              <a:gd name="connsiteX0" fmla="*/ 0 w 2011680"/>
              <a:gd name="connsiteY0" fmla="*/ 0 h 1194816"/>
              <a:gd name="connsiteX1" fmla="*/ 2011680 w 2011680"/>
              <a:gd name="connsiteY1" fmla="*/ 0 h 1194816"/>
              <a:gd name="connsiteX2" fmla="*/ 2011680 w 2011680"/>
              <a:gd name="connsiteY2" fmla="*/ 1194816 h 1194816"/>
              <a:gd name="connsiteX3" fmla="*/ 0 w 2011680"/>
              <a:gd name="connsiteY3" fmla="*/ 1194816 h 1194816"/>
              <a:gd name="connsiteX4" fmla="*/ 0 w 2011680"/>
              <a:gd name="connsiteY4" fmla="*/ 0 h 119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1194816">
                <a:moveTo>
                  <a:pt x="0" y="0"/>
                </a:moveTo>
                <a:lnTo>
                  <a:pt x="2011680" y="0"/>
                </a:lnTo>
                <a:lnTo>
                  <a:pt x="2011680" y="1194816"/>
                </a:lnTo>
                <a:lnTo>
                  <a:pt x="0" y="11948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6896" rIns="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In the Biology 1 EOC Assessment, a button is available along the top row of computer-based tools</a:t>
            </a:r>
            <a:r>
              <a:rPr lang="en-US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to access the </a:t>
            </a:r>
            <a:r>
              <a:rPr lang="en-US" sz="1600" b="1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Periodic Table of the Elements</a:t>
            </a:r>
            <a:r>
              <a:rPr lang="en-US" sz="16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3277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69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2828089"/>
            <a:ext cx="1835921" cy="1835921"/>
            <a:chOff x="76198" y="4267200"/>
            <a:chExt cx="1835921" cy="1835921"/>
          </a:xfrm>
        </p:grpSpPr>
        <p:grpSp>
          <p:nvGrpSpPr>
            <p:cNvPr id="49" name="Group 48"/>
            <p:cNvGrpSpPr/>
            <p:nvPr/>
          </p:nvGrpSpPr>
          <p:grpSpPr>
            <a:xfrm>
              <a:off x="76198" y="4267200"/>
              <a:ext cx="1835921" cy="1835921"/>
              <a:chOff x="76200" y="4419600"/>
              <a:chExt cx="1835921" cy="1835921"/>
            </a:xfrm>
          </p:grpSpPr>
          <p:sp>
            <p:nvSpPr>
              <p:cNvPr id="40" name="Teardrop 39"/>
              <p:cNvSpPr/>
              <p:nvPr/>
            </p:nvSpPr>
            <p:spPr>
              <a:xfrm rot="2700000">
                <a:off x="76200" y="4419600"/>
                <a:ext cx="1835921" cy="1835921"/>
              </a:xfrm>
              <a:prstGeom prst="teardrop">
                <a:avLst>
                  <a:gd name="adj" fmla="val 10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35089" y="4478742"/>
                <a:ext cx="1718142" cy="1717959"/>
              </a:xfrm>
              <a:custGeom>
                <a:avLst/>
                <a:gdLst>
                  <a:gd name="connsiteX0" fmla="*/ 0 w 1718142"/>
                  <a:gd name="connsiteY0" fmla="*/ 858980 h 1717959"/>
                  <a:gd name="connsiteX1" fmla="*/ 859071 w 1718142"/>
                  <a:gd name="connsiteY1" fmla="*/ 0 h 1717959"/>
                  <a:gd name="connsiteX2" fmla="*/ 1718142 w 1718142"/>
                  <a:gd name="connsiteY2" fmla="*/ 858980 h 1717959"/>
                  <a:gd name="connsiteX3" fmla="*/ 859071 w 1718142"/>
                  <a:gd name="connsiteY3" fmla="*/ 1717960 h 1717959"/>
                  <a:gd name="connsiteX4" fmla="*/ 0 w 1718142"/>
                  <a:gd name="connsiteY4" fmla="*/ 858980 h 171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142" h="1717959">
                    <a:moveTo>
                      <a:pt x="0" y="858980"/>
                    </a:moveTo>
                    <a:cubicBezTo>
                      <a:pt x="0" y="384578"/>
                      <a:pt x="384619" y="0"/>
                      <a:pt x="859071" y="0"/>
                    </a:cubicBezTo>
                    <a:cubicBezTo>
                      <a:pt x="1333523" y="0"/>
                      <a:pt x="1718142" y="384578"/>
                      <a:pt x="1718142" y="858980"/>
                    </a:cubicBezTo>
                    <a:cubicBezTo>
                      <a:pt x="1718142" y="1333382"/>
                      <a:pt x="1333523" y="1717960"/>
                      <a:pt x="859071" y="1717960"/>
                    </a:cubicBezTo>
                    <a:cubicBezTo>
                      <a:pt x="384619" y="1717960"/>
                      <a:pt x="0" y="1333382"/>
                      <a:pt x="0" y="85898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610" tIns="292459" rIns="292610" bIns="29245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00" kern="1200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308358" y="4440708"/>
              <a:ext cx="1371600" cy="1526303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896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2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When you click this button, a new window will open displaying the </a:t>
              </a:r>
              <a:r>
                <a:rPr lang="en-US" sz="16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Periodic </a:t>
              </a:r>
              <a:r>
                <a:rPr lang="en-US" sz="1600" b="1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T</a:t>
              </a:r>
              <a:r>
                <a:rPr lang="en-US" sz="16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able of the Elements</a:t>
              </a:r>
              <a:r>
                <a:rPr lang="en-US" sz="1600" kern="1200" dirty="0">
                  <a:solidFill>
                    <a:schemeClr val="tx2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47198" y="2010348"/>
            <a:ext cx="6212875" cy="2978153"/>
            <a:chOff x="2357867" y="2209800"/>
            <a:chExt cx="6212875" cy="297815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867" y="2209800"/>
              <a:ext cx="6212875" cy="2978153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3048000" y="2286000"/>
              <a:ext cx="4572000" cy="27677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0024" y="5425086"/>
            <a:ext cx="4859946" cy="8402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To move the </a:t>
            </a:r>
            <a:r>
              <a:rPr lang="en-US" b="1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Periodic Table of the Elements 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around the screen, click or tap the top of the window and drag it to another part of the screen.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54768" y="4741079"/>
            <a:ext cx="3283950" cy="1221074"/>
            <a:chOff x="5553636" y="5044242"/>
            <a:chExt cx="3283950" cy="1221074"/>
          </a:xfrm>
        </p:grpSpPr>
        <p:sp>
          <p:nvSpPr>
            <p:cNvPr id="24" name="Rectangle 23"/>
            <p:cNvSpPr/>
            <p:nvPr/>
          </p:nvSpPr>
          <p:spPr>
            <a:xfrm>
              <a:off x="5553636" y="5425086"/>
              <a:ext cx="2643459" cy="84023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You can expand and reshape the window by clicking and dragging this blue circle.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6606" y="5066018"/>
              <a:ext cx="1000980" cy="94209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7748859" y="5044242"/>
              <a:ext cx="690133" cy="3659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96200" y="5066018"/>
              <a:ext cx="577901" cy="6714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197095" y="5403062"/>
              <a:ext cx="337305" cy="351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2D0A171-9F68-F655-C818-983CEF690B9B}"/>
              </a:ext>
            </a:extLst>
          </p:cNvPr>
          <p:cNvSpPr txBox="1">
            <a:spLocks/>
          </p:cNvSpPr>
          <p:nvPr/>
        </p:nvSpPr>
        <p:spPr bwMode="gray">
          <a:xfrm>
            <a:off x="0" y="1150882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39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Biology 1: Periodic Table of the Elements</a:t>
            </a:r>
          </a:p>
        </p:txBody>
      </p:sp>
    </p:spTree>
    <p:extLst>
      <p:ext uri="{BB962C8B-B14F-4D97-AF65-F5344CB8AC3E}">
        <p14:creationId xmlns:p14="http://schemas.microsoft.com/office/powerpoint/2010/main" val="418877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304799" y="2024687"/>
            <a:ext cx="8534401" cy="3413760"/>
          </a:xfrm>
          <a:prstGeom prst="leftRightRibbon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28927" y="2622095"/>
            <a:ext cx="2816352" cy="1672742"/>
          </a:xfrm>
          <a:custGeom>
            <a:avLst/>
            <a:gdLst>
              <a:gd name="connsiteX0" fmla="*/ 0 w 2816352"/>
              <a:gd name="connsiteY0" fmla="*/ 0 h 1672742"/>
              <a:gd name="connsiteX1" fmla="*/ 2816352 w 2816352"/>
              <a:gd name="connsiteY1" fmla="*/ 0 h 1672742"/>
              <a:gd name="connsiteX2" fmla="*/ 2816352 w 2816352"/>
              <a:gd name="connsiteY2" fmla="*/ 1672742 h 1672742"/>
              <a:gd name="connsiteX3" fmla="*/ 0 w 2816352"/>
              <a:gd name="connsiteY3" fmla="*/ 1672742 h 1672742"/>
              <a:gd name="connsiteX4" fmla="*/ 0 w 2816352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52" h="1672742">
                <a:moveTo>
                  <a:pt x="0" y="0"/>
                </a:moveTo>
                <a:lnTo>
                  <a:pt x="2816352" y="0"/>
                </a:lnTo>
                <a:lnTo>
                  <a:pt x="2816352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>
                <a:latin typeface="Franklin Gothic Medium Cond" panose="020B0606030402020204" pitchFamily="34" charset="0"/>
              </a:rPr>
              <a:t>Your teacher may collect electronic devices</a:t>
            </a:r>
          </a:p>
        </p:txBody>
      </p:sp>
      <p:sp>
        <p:nvSpPr>
          <p:cNvPr id="10" name="Freeform 9"/>
          <p:cNvSpPr/>
          <p:nvPr/>
        </p:nvSpPr>
        <p:spPr>
          <a:xfrm>
            <a:off x="4571999" y="3168297"/>
            <a:ext cx="3328416" cy="1672742"/>
          </a:xfrm>
          <a:custGeom>
            <a:avLst/>
            <a:gdLst>
              <a:gd name="connsiteX0" fmla="*/ 0 w 3328416"/>
              <a:gd name="connsiteY0" fmla="*/ 0 h 1672742"/>
              <a:gd name="connsiteX1" fmla="*/ 3328416 w 3328416"/>
              <a:gd name="connsiteY1" fmla="*/ 0 h 1672742"/>
              <a:gd name="connsiteX2" fmla="*/ 3328416 w 3328416"/>
              <a:gd name="connsiteY2" fmla="*/ 1672742 h 1672742"/>
              <a:gd name="connsiteX3" fmla="*/ 0 w 3328416"/>
              <a:gd name="connsiteY3" fmla="*/ 1672742 h 1672742"/>
              <a:gd name="connsiteX4" fmla="*/ 0 w 3328416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416" h="1672742">
                <a:moveTo>
                  <a:pt x="0" y="0"/>
                </a:moveTo>
                <a:lnTo>
                  <a:pt x="3328416" y="0"/>
                </a:lnTo>
                <a:lnTo>
                  <a:pt x="3328416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>
                <a:latin typeface="Franklin Gothic Medium Cond" panose="020B0606030402020204" pitchFamily="34" charset="0"/>
              </a:rPr>
              <a:t>or instruct you to put them away (in a locker or backpack away from your desk).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Electronic Devices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5612250"/>
            <a:ext cx="822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If you aren’t sure if something is an electronic device, please ask your teacher before the test.</a:t>
            </a:r>
          </a:p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Electronic Devices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70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2828089"/>
            <a:ext cx="1835921" cy="1835921"/>
            <a:chOff x="76198" y="4267200"/>
            <a:chExt cx="1835921" cy="1835921"/>
          </a:xfrm>
        </p:grpSpPr>
        <p:grpSp>
          <p:nvGrpSpPr>
            <p:cNvPr id="49" name="Group 48"/>
            <p:cNvGrpSpPr/>
            <p:nvPr/>
          </p:nvGrpSpPr>
          <p:grpSpPr>
            <a:xfrm>
              <a:off x="76198" y="4267200"/>
              <a:ext cx="1835921" cy="1835921"/>
              <a:chOff x="76200" y="4419600"/>
              <a:chExt cx="1835921" cy="1835921"/>
            </a:xfrm>
          </p:grpSpPr>
          <p:sp>
            <p:nvSpPr>
              <p:cNvPr id="40" name="Teardrop 39"/>
              <p:cNvSpPr/>
              <p:nvPr/>
            </p:nvSpPr>
            <p:spPr>
              <a:xfrm rot="2700000">
                <a:off x="76200" y="4419600"/>
                <a:ext cx="1835921" cy="1835921"/>
              </a:xfrm>
              <a:prstGeom prst="teardrop">
                <a:avLst>
                  <a:gd name="adj" fmla="val 10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35089" y="4478742"/>
                <a:ext cx="1718142" cy="1717959"/>
              </a:xfrm>
              <a:custGeom>
                <a:avLst/>
                <a:gdLst>
                  <a:gd name="connsiteX0" fmla="*/ 0 w 1718142"/>
                  <a:gd name="connsiteY0" fmla="*/ 858980 h 1717959"/>
                  <a:gd name="connsiteX1" fmla="*/ 859071 w 1718142"/>
                  <a:gd name="connsiteY1" fmla="*/ 0 h 1717959"/>
                  <a:gd name="connsiteX2" fmla="*/ 1718142 w 1718142"/>
                  <a:gd name="connsiteY2" fmla="*/ 858980 h 1717959"/>
                  <a:gd name="connsiteX3" fmla="*/ 859071 w 1718142"/>
                  <a:gd name="connsiteY3" fmla="*/ 1717960 h 1717959"/>
                  <a:gd name="connsiteX4" fmla="*/ 0 w 1718142"/>
                  <a:gd name="connsiteY4" fmla="*/ 858980 h 171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142" h="1717959">
                    <a:moveTo>
                      <a:pt x="0" y="858980"/>
                    </a:moveTo>
                    <a:cubicBezTo>
                      <a:pt x="0" y="384578"/>
                      <a:pt x="384619" y="0"/>
                      <a:pt x="859071" y="0"/>
                    </a:cubicBezTo>
                    <a:cubicBezTo>
                      <a:pt x="1333523" y="0"/>
                      <a:pt x="1718142" y="384578"/>
                      <a:pt x="1718142" y="858980"/>
                    </a:cubicBezTo>
                    <a:cubicBezTo>
                      <a:pt x="1718142" y="1333382"/>
                      <a:pt x="1333523" y="1717960"/>
                      <a:pt x="859071" y="1717960"/>
                    </a:cubicBezTo>
                    <a:cubicBezTo>
                      <a:pt x="384619" y="1717960"/>
                      <a:pt x="0" y="1333382"/>
                      <a:pt x="0" y="85898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610" tIns="292459" rIns="292610" bIns="29245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00" kern="1200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308358" y="4440708"/>
              <a:ext cx="1371600" cy="1526303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896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2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When you click this button, a new window will open displaying the </a:t>
              </a:r>
              <a:r>
                <a:rPr lang="en-US" sz="16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Periodic </a:t>
              </a:r>
              <a:r>
                <a:rPr lang="en-US" sz="1600" b="1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T</a:t>
              </a:r>
              <a:r>
                <a:rPr lang="en-US" sz="16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able of the Elements</a:t>
              </a:r>
              <a:r>
                <a:rPr lang="en-US" sz="1600" kern="1200" dirty="0">
                  <a:solidFill>
                    <a:schemeClr val="tx2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86726" y="2286000"/>
            <a:ext cx="6212875" cy="2978153"/>
            <a:chOff x="2357867" y="2209800"/>
            <a:chExt cx="6212875" cy="297815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867" y="2209800"/>
              <a:ext cx="6212875" cy="2978153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3048000" y="2286000"/>
              <a:ext cx="4572000" cy="27677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0024" y="5425086"/>
            <a:ext cx="4859946" cy="8402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To move the </a:t>
            </a:r>
            <a:r>
              <a:rPr lang="en-US" b="1" dirty="0">
                <a:solidFill>
                  <a:srgbClr val="AEE169"/>
                </a:solidFill>
                <a:latin typeface="Franklin Gothic Medium Cond" panose="020B0606030402020204" pitchFamily="34" charset="0"/>
              </a:rPr>
              <a:t>Periodic Table of the Elements 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around the screen, click or tap the top of the window and drag it to another part of the screen.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553636" y="5044242"/>
            <a:ext cx="3283950" cy="1221074"/>
            <a:chOff x="5553636" y="5044242"/>
            <a:chExt cx="3283950" cy="1221074"/>
          </a:xfrm>
        </p:grpSpPr>
        <p:sp>
          <p:nvSpPr>
            <p:cNvPr id="24" name="Rectangle 23"/>
            <p:cNvSpPr/>
            <p:nvPr/>
          </p:nvSpPr>
          <p:spPr>
            <a:xfrm>
              <a:off x="5553636" y="5425086"/>
              <a:ext cx="2643459" cy="84023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You can expand and reshape the window by clicking and dragging this blue circle.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6606" y="5066018"/>
              <a:ext cx="1000980" cy="94209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7748859" y="5044242"/>
              <a:ext cx="690133" cy="3659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96200" y="5066018"/>
              <a:ext cx="577901" cy="6714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197095" y="5403062"/>
              <a:ext cx="337305" cy="351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AE5C82-59A1-4A4C-FD7D-DBBB7C87744E}"/>
              </a:ext>
            </a:extLst>
          </p:cNvPr>
          <p:cNvSpPr txBox="1">
            <a:spLocks/>
          </p:cNvSpPr>
          <p:nvPr/>
        </p:nvSpPr>
        <p:spPr bwMode="gray">
          <a:xfrm>
            <a:off x="0" y="1150882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39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Biology 1: Periodic Table of the Elements</a:t>
            </a:r>
          </a:p>
        </p:txBody>
      </p:sp>
    </p:spTree>
    <p:extLst>
      <p:ext uri="{BB962C8B-B14F-4D97-AF65-F5344CB8AC3E}">
        <p14:creationId xmlns:p14="http://schemas.microsoft.com/office/powerpoint/2010/main" val="5179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77391" y="2748313"/>
            <a:ext cx="2194553" cy="2112485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The </a:t>
            </a:r>
            <a:r>
              <a:rPr lang="en-US" sz="1600" b="1" kern="1200" dirty="0">
                <a:latin typeface="Franklin Gothic Medium Cond" panose="020B0606030402020204" pitchFamily="34" charset="0"/>
              </a:rPr>
              <a:t>Biology 1 EOC </a:t>
            </a:r>
            <a:r>
              <a:rPr lang="en-US" sz="1600" kern="1200" dirty="0">
                <a:latin typeface="Franklin Gothic Medium Cond" panose="020B0606030402020204" pitchFamily="34" charset="0"/>
              </a:rPr>
              <a:t>test includes a four-function calculator in the online testing system.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28491" y="3245412"/>
            <a:ext cx="1118288" cy="1118288"/>
          </a:xfrm>
          <a:custGeom>
            <a:avLst/>
            <a:gdLst>
              <a:gd name="connsiteX0" fmla="*/ 148229 w 1118288"/>
              <a:gd name="connsiteY0" fmla="*/ 427633 h 1118288"/>
              <a:gd name="connsiteX1" fmla="*/ 427633 w 1118288"/>
              <a:gd name="connsiteY1" fmla="*/ 427633 h 1118288"/>
              <a:gd name="connsiteX2" fmla="*/ 427633 w 1118288"/>
              <a:gd name="connsiteY2" fmla="*/ 148229 h 1118288"/>
              <a:gd name="connsiteX3" fmla="*/ 690655 w 1118288"/>
              <a:gd name="connsiteY3" fmla="*/ 148229 h 1118288"/>
              <a:gd name="connsiteX4" fmla="*/ 690655 w 1118288"/>
              <a:gd name="connsiteY4" fmla="*/ 427633 h 1118288"/>
              <a:gd name="connsiteX5" fmla="*/ 970059 w 1118288"/>
              <a:gd name="connsiteY5" fmla="*/ 427633 h 1118288"/>
              <a:gd name="connsiteX6" fmla="*/ 970059 w 1118288"/>
              <a:gd name="connsiteY6" fmla="*/ 690655 h 1118288"/>
              <a:gd name="connsiteX7" fmla="*/ 690655 w 1118288"/>
              <a:gd name="connsiteY7" fmla="*/ 690655 h 1118288"/>
              <a:gd name="connsiteX8" fmla="*/ 690655 w 1118288"/>
              <a:gd name="connsiteY8" fmla="*/ 970059 h 1118288"/>
              <a:gd name="connsiteX9" fmla="*/ 427633 w 1118288"/>
              <a:gd name="connsiteY9" fmla="*/ 970059 h 1118288"/>
              <a:gd name="connsiteX10" fmla="*/ 427633 w 1118288"/>
              <a:gd name="connsiteY10" fmla="*/ 690655 h 1118288"/>
              <a:gd name="connsiteX11" fmla="*/ 148229 w 1118288"/>
              <a:gd name="connsiteY11" fmla="*/ 690655 h 1118288"/>
              <a:gd name="connsiteX12" fmla="*/ 148229 w 1118288"/>
              <a:gd name="connsiteY12" fmla="*/ 427633 h 11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288" h="1118288">
                <a:moveTo>
                  <a:pt x="148229" y="427633"/>
                </a:moveTo>
                <a:lnTo>
                  <a:pt x="427633" y="427633"/>
                </a:lnTo>
                <a:lnTo>
                  <a:pt x="427633" y="148229"/>
                </a:lnTo>
                <a:lnTo>
                  <a:pt x="690655" y="148229"/>
                </a:lnTo>
                <a:lnTo>
                  <a:pt x="690655" y="427633"/>
                </a:lnTo>
                <a:lnTo>
                  <a:pt x="970059" y="427633"/>
                </a:lnTo>
                <a:lnTo>
                  <a:pt x="970059" y="690655"/>
                </a:lnTo>
                <a:lnTo>
                  <a:pt x="690655" y="690655"/>
                </a:lnTo>
                <a:lnTo>
                  <a:pt x="690655" y="970059"/>
                </a:lnTo>
                <a:lnTo>
                  <a:pt x="427633" y="970059"/>
                </a:lnTo>
                <a:lnTo>
                  <a:pt x="427633" y="690655"/>
                </a:lnTo>
                <a:lnTo>
                  <a:pt x="148229" y="690655"/>
                </a:lnTo>
                <a:lnTo>
                  <a:pt x="148229" y="4276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229" tIns="427633" rIns="148229" bIns="4276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2" name="Freeform 11"/>
          <p:cNvSpPr/>
          <p:nvPr/>
        </p:nvSpPr>
        <p:spPr>
          <a:xfrm>
            <a:off x="3483996" y="2748313"/>
            <a:ext cx="2162142" cy="2112485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can use the </a:t>
            </a:r>
            <a:r>
              <a:rPr lang="en-US" sz="16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Calculator</a:t>
            </a:r>
            <a:r>
              <a:rPr lang="en-US" sz="1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by tapping or clicking on the </a:t>
            </a:r>
            <a:b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</a:b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on-screen calculator </a:t>
            </a:r>
            <a:b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</a:br>
            <a:r>
              <a:rPr lang="en-US" sz="1600" kern="12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by using the appropriate keys on your keyboard.</a:t>
            </a:r>
            <a:endParaRPr lang="en-US" sz="1600" kern="1200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687983" y="3245412"/>
            <a:ext cx="1118288" cy="1118288"/>
          </a:xfrm>
          <a:custGeom>
            <a:avLst/>
            <a:gdLst>
              <a:gd name="connsiteX0" fmla="*/ 148229 w 1118288"/>
              <a:gd name="connsiteY0" fmla="*/ 230367 h 1118288"/>
              <a:gd name="connsiteX1" fmla="*/ 970059 w 1118288"/>
              <a:gd name="connsiteY1" fmla="*/ 230367 h 1118288"/>
              <a:gd name="connsiteX2" fmla="*/ 970059 w 1118288"/>
              <a:gd name="connsiteY2" fmla="*/ 493389 h 1118288"/>
              <a:gd name="connsiteX3" fmla="*/ 148229 w 1118288"/>
              <a:gd name="connsiteY3" fmla="*/ 493389 h 1118288"/>
              <a:gd name="connsiteX4" fmla="*/ 148229 w 1118288"/>
              <a:gd name="connsiteY4" fmla="*/ 230367 h 1118288"/>
              <a:gd name="connsiteX5" fmla="*/ 148229 w 1118288"/>
              <a:gd name="connsiteY5" fmla="*/ 624899 h 1118288"/>
              <a:gd name="connsiteX6" fmla="*/ 970059 w 1118288"/>
              <a:gd name="connsiteY6" fmla="*/ 624899 h 1118288"/>
              <a:gd name="connsiteX7" fmla="*/ 970059 w 1118288"/>
              <a:gd name="connsiteY7" fmla="*/ 887921 h 1118288"/>
              <a:gd name="connsiteX8" fmla="*/ 148229 w 1118288"/>
              <a:gd name="connsiteY8" fmla="*/ 887921 h 1118288"/>
              <a:gd name="connsiteX9" fmla="*/ 148229 w 1118288"/>
              <a:gd name="connsiteY9" fmla="*/ 624899 h 11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288" h="1118288">
                <a:moveTo>
                  <a:pt x="148229" y="230367"/>
                </a:moveTo>
                <a:lnTo>
                  <a:pt x="970059" y="230367"/>
                </a:lnTo>
                <a:lnTo>
                  <a:pt x="970059" y="493389"/>
                </a:lnTo>
                <a:lnTo>
                  <a:pt x="148229" y="493389"/>
                </a:lnTo>
                <a:lnTo>
                  <a:pt x="148229" y="230367"/>
                </a:lnTo>
                <a:close/>
                <a:moveTo>
                  <a:pt x="148229" y="624899"/>
                </a:moveTo>
                <a:lnTo>
                  <a:pt x="970059" y="624899"/>
                </a:lnTo>
                <a:lnTo>
                  <a:pt x="970059" y="887921"/>
                </a:lnTo>
                <a:lnTo>
                  <a:pt x="148229" y="887921"/>
                </a:lnTo>
                <a:lnTo>
                  <a:pt x="148229" y="62489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229" tIns="230367" rIns="148229" bIns="2303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4" name="Freeform 13"/>
          <p:cNvSpPr/>
          <p:nvPr/>
        </p:nvSpPr>
        <p:spPr>
          <a:xfrm>
            <a:off x="6806271" y="2840515"/>
            <a:ext cx="2104968" cy="2020283"/>
          </a:xfrm>
          <a:custGeom>
            <a:avLst/>
            <a:gdLst>
              <a:gd name="connsiteX0" fmla="*/ 0 w 1928083"/>
              <a:gd name="connsiteY0" fmla="*/ 964042 h 1928083"/>
              <a:gd name="connsiteX1" fmla="*/ 964042 w 1928083"/>
              <a:gd name="connsiteY1" fmla="*/ 0 h 1928083"/>
              <a:gd name="connsiteX2" fmla="*/ 1928084 w 1928083"/>
              <a:gd name="connsiteY2" fmla="*/ 964042 h 1928083"/>
              <a:gd name="connsiteX3" fmla="*/ 964042 w 1928083"/>
              <a:gd name="connsiteY3" fmla="*/ 1928084 h 1928083"/>
              <a:gd name="connsiteX4" fmla="*/ 0 w 1928083"/>
              <a:gd name="connsiteY4" fmla="*/ 964042 h 19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083" h="1928083">
                <a:moveTo>
                  <a:pt x="0" y="964042"/>
                </a:moveTo>
                <a:cubicBezTo>
                  <a:pt x="0" y="431616"/>
                  <a:pt x="431616" y="0"/>
                  <a:pt x="964042" y="0"/>
                </a:cubicBezTo>
                <a:cubicBezTo>
                  <a:pt x="1496468" y="0"/>
                  <a:pt x="1928084" y="431616"/>
                  <a:pt x="1928084" y="964042"/>
                </a:cubicBezTo>
                <a:cubicBezTo>
                  <a:pt x="1928084" y="1496468"/>
                  <a:pt x="1496468" y="1928084"/>
                  <a:pt x="964042" y="1928084"/>
                </a:cubicBezTo>
                <a:cubicBezTo>
                  <a:pt x="431616" y="1928084"/>
                  <a:pt x="0" y="1496468"/>
                  <a:pt x="0" y="9640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141" tIns="300141" rIns="300141" bIns="300141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You can practice using the online calculator in the practice test, available on the portal.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Biology 1: Calculator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493"/>
          <a:stretch/>
        </p:blipFill>
        <p:spPr>
          <a:xfrm>
            <a:off x="4171950" y="5105401"/>
            <a:ext cx="800100" cy="737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45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914965" y="4271642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87424" y="4476033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35423" y="4652992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17125" y="2214597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11640" y="2098685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5572" y="1982773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99504" y="2098685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4019" y="2214597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5572" y="2227347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05572" y="2471921"/>
            <a:ext cx="145594" cy="1455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219206" y="4876272"/>
            <a:ext cx="4267796" cy="1675460"/>
          </a:xfrm>
          <a:custGeom>
            <a:avLst/>
            <a:gdLst>
              <a:gd name="connsiteX0" fmla="*/ 0 w 4267796"/>
              <a:gd name="connsiteY0" fmla="*/ 279249 h 1675460"/>
              <a:gd name="connsiteX1" fmla="*/ 279249 w 4267796"/>
              <a:gd name="connsiteY1" fmla="*/ 0 h 1675460"/>
              <a:gd name="connsiteX2" fmla="*/ 3988547 w 4267796"/>
              <a:gd name="connsiteY2" fmla="*/ 0 h 1675460"/>
              <a:gd name="connsiteX3" fmla="*/ 4267796 w 4267796"/>
              <a:gd name="connsiteY3" fmla="*/ 279249 h 1675460"/>
              <a:gd name="connsiteX4" fmla="*/ 4267796 w 4267796"/>
              <a:gd name="connsiteY4" fmla="*/ 1396211 h 1675460"/>
              <a:gd name="connsiteX5" fmla="*/ 3988547 w 4267796"/>
              <a:gd name="connsiteY5" fmla="*/ 1675460 h 1675460"/>
              <a:gd name="connsiteX6" fmla="*/ 279249 w 4267796"/>
              <a:gd name="connsiteY6" fmla="*/ 1675460 h 1675460"/>
              <a:gd name="connsiteX7" fmla="*/ 0 w 4267796"/>
              <a:gd name="connsiteY7" fmla="*/ 1396211 h 1675460"/>
              <a:gd name="connsiteX8" fmla="*/ 0 w 4267796"/>
              <a:gd name="connsiteY8" fmla="*/ 279249 h 16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796" h="1675460">
                <a:moveTo>
                  <a:pt x="0" y="279249"/>
                </a:moveTo>
                <a:cubicBezTo>
                  <a:pt x="0" y="125024"/>
                  <a:pt x="125024" y="0"/>
                  <a:pt x="279249" y="0"/>
                </a:cubicBezTo>
                <a:lnTo>
                  <a:pt x="3988547" y="0"/>
                </a:lnTo>
                <a:cubicBezTo>
                  <a:pt x="4142772" y="0"/>
                  <a:pt x="4267796" y="125024"/>
                  <a:pt x="4267796" y="279249"/>
                </a:cubicBezTo>
                <a:lnTo>
                  <a:pt x="4267796" y="1396211"/>
                </a:lnTo>
                <a:cubicBezTo>
                  <a:pt x="4267796" y="1550436"/>
                  <a:pt x="4142772" y="1675460"/>
                  <a:pt x="3988547" y="1675460"/>
                </a:cubicBezTo>
                <a:lnTo>
                  <a:pt x="279249" y="1675460"/>
                </a:lnTo>
                <a:cubicBezTo>
                  <a:pt x="125024" y="1675460"/>
                  <a:pt x="0" y="1550436"/>
                  <a:pt x="0" y="1396211"/>
                </a:cubicBezTo>
                <a:lnTo>
                  <a:pt x="0" y="2792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462" tIns="157989" rIns="157989" bIns="157989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Franklin Gothic Medium Cond" panose="020B0606030402020204" pitchFamily="34" charset="0"/>
              </a:rPr>
              <a:t>You can move the </a:t>
            </a:r>
            <a:r>
              <a:rPr lang="en-US" sz="20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Calculator</a:t>
            </a:r>
            <a:r>
              <a:rPr lang="en-US" sz="2000" kern="1200" dirty="0">
                <a:latin typeface="Franklin Gothic Medium Cond" panose="020B0606030402020204" pitchFamily="34" charset="0"/>
              </a:rPr>
              <a:t> around the screen by clicking or tapping the top of the window and dragging it to another part of the screen.</a:t>
            </a:r>
          </a:p>
        </p:txBody>
      </p:sp>
      <p:sp>
        <p:nvSpPr>
          <p:cNvPr id="21" name="Oval 20"/>
          <p:cNvSpPr/>
          <p:nvPr/>
        </p:nvSpPr>
        <p:spPr>
          <a:xfrm>
            <a:off x="150357" y="4359508"/>
            <a:ext cx="1455947" cy="14558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77599" y="2712017"/>
            <a:ext cx="1455947" cy="14558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Biology 1: Calculator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1D271-AFAE-7B15-5F96-C4D857E3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93" y="1962895"/>
            <a:ext cx="3367883" cy="338950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84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6400-CB39-6794-9B43-9F357D901F9D}"/>
              </a:ext>
            </a:extLst>
          </p:cNvPr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Civics and U.S. History: CBT Worksheet</a:t>
            </a:r>
          </a:p>
        </p:txBody>
      </p:sp>
      <p:sp>
        <p:nvSpPr>
          <p:cNvPr id="10" name="Freeform 9"/>
          <p:cNvSpPr/>
          <p:nvPr/>
        </p:nvSpPr>
        <p:spPr>
          <a:xfrm>
            <a:off x="1493520" y="1884044"/>
            <a:ext cx="2651760" cy="2651760"/>
          </a:xfrm>
          <a:custGeom>
            <a:avLst/>
            <a:gdLst>
              <a:gd name="connsiteX0" fmla="*/ 0 w 2651760"/>
              <a:gd name="connsiteY0" fmla="*/ 1325880 h 2651760"/>
              <a:gd name="connsiteX1" fmla="*/ 1325880 w 2651760"/>
              <a:gd name="connsiteY1" fmla="*/ 0 h 2651760"/>
              <a:gd name="connsiteX2" fmla="*/ 2651760 w 2651760"/>
              <a:gd name="connsiteY2" fmla="*/ 1325880 h 2651760"/>
              <a:gd name="connsiteX3" fmla="*/ 1325880 w 2651760"/>
              <a:gd name="connsiteY3" fmla="*/ 2651760 h 2651760"/>
              <a:gd name="connsiteX4" fmla="*/ 0 w 2651760"/>
              <a:gd name="connsiteY4" fmla="*/ 132588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760" h="2651760">
                <a:moveTo>
                  <a:pt x="0" y="1325880"/>
                </a:moveTo>
                <a:cubicBezTo>
                  <a:pt x="0" y="593617"/>
                  <a:pt x="593617" y="0"/>
                  <a:pt x="1325880" y="0"/>
                </a:cubicBezTo>
                <a:cubicBezTo>
                  <a:pt x="2058143" y="0"/>
                  <a:pt x="2651760" y="593617"/>
                  <a:pt x="2651760" y="1325880"/>
                </a:cubicBezTo>
                <a:cubicBezTo>
                  <a:pt x="2651760" y="2058143"/>
                  <a:pt x="2058143" y="2651760"/>
                  <a:pt x="1325880" y="2651760"/>
                </a:cubicBezTo>
                <a:cubicBezTo>
                  <a:pt x="593617" y="2651760"/>
                  <a:pt x="0" y="2058143"/>
                  <a:pt x="0" y="1325880"/>
                </a:cubicBezTo>
                <a:close/>
              </a:path>
            </a:pathLst>
          </a:custGeom>
          <a:solidFill>
            <a:schemeClr val="tx2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3568" tIns="464058" rIns="353568" bIns="99441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Before you begin, your test administrator will give you a </a:t>
            </a:r>
            <a:r>
              <a:rPr lang="en-US" sz="18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CBT Worksheet</a:t>
            </a: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that you may use to take notes.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450363" y="3541395"/>
            <a:ext cx="2651760" cy="2651760"/>
          </a:xfrm>
          <a:custGeom>
            <a:avLst/>
            <a:gdLst>
              <a:gd name="connsiteX0" fmla="*/ 0 w 2651760"/>
              <a:gd name="connsiteY0" fmla="*/ 1325880 h 2651760"/>
              <a:gd name="connsiteX1" fmla="*/ 1325880 w 2651760"/>
              <a:gd name="connsiteY1" fmla="*/ 0 h 2651760"/>
              <a:gd name="connsiteX2" fmla="*/ 2651760 w 2651760"/>
              <a:gd name="connsiteY2" fmla="*/ 1325880 h 2651760"/>
              <a:gd name="connsiteX3" fmla="*/ 1325880 w 2651760"/>
              <a:gd name="connsiteY3" fmla="*/ 2651760 h 2651760"/>
              <a:gd name="connsiteX4" fmla="*/ 0 w 2651760"/>
              <a:gd name="connsiteY4" fmla="*/ 132588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760" h="2651760">
                <a:moveTo>
                  <a:pt x="0" y="1325880"/>
                </a:moveTo>
                <a:cubicBezTo>
                  <a:pt x="0" y="593617"/>
                  <a:pt x="593617" y="0"/>
                  <a:pt x="1325880" y="0"/>
                </a:cubicBezTo>
                <a:cubicBezTo>
                  <a:pt x="2058143" y="0"/>
                  <a:pt x="2651760" y="593617"/>
                  <a:pt x="2651760" y="1325880"/>
                </a:cubicBezTo>
                <a:cubicBezTo>
                  <a:pt x="2651760" y="2058143"/>
                  <a:pt x="2058143" y="2651760"/>
                  <a:pt x="1325880" y="2651760"/>
                </a:cubicBezTo>
                <a:cubicBezTo>
                  <a:pt x="593617" y="2651760"/>
                  <a:pt x="0" y="2058143"/>
                  <a:pt x="0" y="1325880"/>
                </a:cubicBezTo>
                <a:close/>
              </a:path>
            </a:pathLst>
          </a:custGeom>
          <a:solidFill>
            <a:schemeClr val="tx2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0997" tIns="685038" rIns="249707" bIns="508254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When you complete the assessment, the test administrator will collect your worksheet.</a:t>
            </a:r>
          </a:p>
        </p:txBody>
      </p:sp>
      <p:sp>
        <p:nvSpPr>
          <p:cNvPr id="12" name="Freeform 11"/>
          <p:cNvSpPr/>
          <p:nvPr/>
        </p:nvSpPr>
        <p:spPr>
          <a:xfrm>
            <a:off x="536677" y="3541395"/>
            <a:ext cx="2651760" cy="2651760"/>
          </a:xfrm>
          <a:custGeom>
            <a:avLst/>
            <a:gdLst>
              <a:gd name="connsiteX0" fmla="*/ 0 w 2651760"/>
              <a:gd name="connsiteY0" fmla="*/ 1325880 h 2651760"/>
              <a:gd name="connsiteX1" fmla="*/ 1325880 w 2651760"/>
              <a:gd name="connsiteY1" fmla="*/ 0 h 2651760"/>
              <a:gd name="connsiteX2" fmla="*/ 2651760 w 2651760"/>
              <a:gd name="connsiteY2" fmla="*/ 1325880 h 2651760"/>
              <a:gd name="connsiteX3" fmla="*/ 1325880 w 2651760"/>
              <a:gd name="connsiteY3" fmla="*/ 2651760 h 2651760"/>
              <a:gd name="connsiteX4" fmla="*/ 0 w 2651760"/>
              <a:gd name="connsiteY4" fmla="*/ 132588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760" h="2651760">
                <a:moveTo>
                  <a:pt x="0" y="1325880"/>
                </a:moveTo>
                <a:cubicBezTo>
                  <a:pt x="0" y="593617"/>
                  <a:pt x="593617" y="0"/>
                  <a:pt x="1325880" y="0"/>
                </a:cubicBezTo>
                <a:cubicBezTo>
                  <a:pt x="2058143" y="0"/>
                  <a:pt x="2651760" y="593617"/>
                  <a:pt x="2651760" y="1325880"/>
                </a:cubicBezTo>
                <a:cubicBezTo>
                  <a:pt x="2651760" y="2058143"/>
                  <a:pt x="2058143" y="2651760"/>
                  <a:pt x="1325880" y="2651760"/>
                </a:cubicBezTo>
                <a:cubicBezTo>
                  <a:pt x="593617" y="2651760"/>
                  <a:pt x="0" y="2058143"/>
                  <a:pt x="0" y="1325880"/>
                </a:cubicBezTo>
                <a:close/>
              </a:path>
            </a:pathLst>
          </a:custGeom>
          <a:solidFill>
            <a:schemeClr val="tx2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9707" tIns="685038" rIns="810997" bIns="508254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While testing, make sure that your worksheet is not easily visible to other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E8908-6536-34DA-3B9C-CFDF6D4C8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074" y="2075812"/>
            <a:ext cx="3299515" cy="430911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64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 rot="699349">
            <a:off x="5973089" y="1917317"/>
            <a:ext cx="2649499" cy="259191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dirty="0">
                <a:latin typeface="Franklin Gothic Medium Cond" panose="020B0606030402020204" pitchFamily="34" charset="0"/>
              </a:rPr>
              <a:t> Try your   </a:t>
            </a:r>
            <a:br>
              <a:rPr lang="en-US" sz="2400" dirty="0">
                <a:latin typeface="Franklin Gothic Medium Cond" panose="020B0606030402020204" pitchFamily="34" charset="0"/>
              </a:rPr>
            </a:br>
            <a:r>
              <a:rPr lang="en-US" sz="2400" dirty="0">
                <a:latin typeface="Franklin Gothic Medium Cond" panose="020B0606030402020204" pitchFamily="34" charset="0"/>
              </a:rPr>
              <a:t>  best on </a:t>
            </a:r>
            <a:br>
              <a:rPr lang="en-US" sz="2400" dirty="0">
                <a:latin typeface="Franklin Gothic Medium Cond" panose="020B0606030402020204" pitchFamily="34" charset="0"/>
              </a:rPr>
            </a:br>
            <a:r>
              <a:rPr lang="en-US" sz="2400" dirty="0">
                <a:latin typeface="Franklin Gothic Medium Cond" panose="020B0606030402020204" pitchFamily="34" charset="0"/>
              </a:rPr>
              <a:t>every item!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36531" y="1981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Moving Between Items</a:t>
            </a:r>
          </a:p>
          <a:p>
            <a:pPr algn="ctr"/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gray">
          <a:xfrm>
            <a:off x="267026" y="2589135"/>
            <a:ext cx="5412645" cy="381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For Grades 5 &amp; 8 Science, Biology 1 EOC, Civics EOC, and U.S. History EOC, you must answer each item before moving onto the next item (except for Science context dependent sets). 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Make sure you scroll down to answer all parts of the item. 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you’re unsure about the answer, try your best to answer it. You can flag it for review and return to revisit the item later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909884-A450-3D3B-EEE2-BE2C9A569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2" t="6299" r="10890"/>
          <a:stretch/>
        </p:blipFill>
        <p:spPr>
          <a:xfrm>
            <a:off x="5791200" y="4597753"/>
            <a:ext cx="2345148" cy="1885626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203346-9E1E-EFCA-A943-4AC42E662DC0}"/>
              </a:ext>
            </a:extLst>
          </p:cNvPr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Science and Social Studies</a:t>
            </a:r>
          </a:p>
        </p:txBody>
      </p:sp>
    </p:spTree>
    <p:extLst>
      <p:ext uri="{BB962C8B-B14F-4D97-AF65-F5344CB8AC3E}">
        <p14:creationId xmlns:p14="http://schemas.microsoft.com/office/powerpoint/2010/main" val="2800928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gray">
          <a:xfrm>
            <a:off x="228600" y="1946036"/>
            <a:ext cx="8100130" cy="81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On Grades 5 &amp; 8 Science and Biology 1 EOC, you may see a set of items grouped together.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B0798-1464-DCB9-6C11-1265DDB8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42" y="3681269"/>
            <a:ext cx="6317480" cy="2902093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6B7E6-B3A6-9D88-7899-DD6E1CDB4F53}"/>
              </a:ext>
            </a:extLst>
          </p:cNvPr>
          <p:cNvSpPr txBox="1">
            <a:spLocks/>
          </p:cNvSpPr>
          <p:nvPr/>
        </p:nvSpPr>
        <p:spPr bwMode="gray">
          <a:xfrm>
            <a:off x="-4618" y="1153908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Science: Context Dependent (CD) 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AE7A2-B13B-06B6-E2CB-AACB08971C22}"/>
              </a:ext>
            </a:extLst>
          </p:cNvPr>
          <p:cNvSpPr txBox="1"/>
          <p:nvPr/>
        </p:nvSpPr>
        <p:spPr>
          <a:xfrm>
            <a:off x="152400" y="2840550"/>
            <a:ext cx="701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The content will be on the left side of the screen,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2028D-DC7F-2CA6-4171-CFC4D5E23D95}"/>
              </a:ext>
            </a:extLst>
          </p:cNvPr>
          <p:cNvSpPr txBox="1"/>
          <p:nvPr/>
        </p:nvSpPr>
        <p:spPr>
          <a:xfrm>
            <a:off x="4648200" y="3219604"/>
            <a:ext cx="4586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and the questions will be on the right. </a:t>
            </a:r>
            <a:endParaRPr lang="en-US" sz="2400" dirty="0"/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360A3348-69C0-E839-2C4C-464F2BB4362A}"/>
              </a:ext>
            </a:extLst>
          </p:cNvPr>
          <p:cNvSpPr/>
          <p:nvPr/>
        </p:nvSpPr>
        <p:spPr>
          <a:xfrm>
            <a:off x="480874" y="3305528"/>
            <a:ext cx="854283" cy="1524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8F2646CA-FD13-8244-B9E6-C1926F49B69C}"/>
              </a:ext>
            </a:extLst>
          </p:cNvPr>
          <p:cNvSpPr/>
          <p:nvPr/>
        </p:nvSpPr>
        <p:spPr>
          <a:xfrm flipH="1">
            <a:off x="7847753" y="3786331"/>
            <a:ext cx="854283" cy="1524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7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9" grpId="0"/>
      <p:bldP spid="10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28600" y="2056798"/>
            <a:ext cx="9293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Moving Between Items on CD Sets</a:t>
            </a:r>
          </a:p>
          <a:p>
            <a:pPr algn="ctr"/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gray">
          <a:xfrm>
            <a:off x="381000" y="2816840"/>
            <a:ext cx="3599296" cy="40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Within each </a:t>
            </a:r>
            <a:r>
              <a:rPr lang="en-US" sz="2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CD set,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can move between items without marking an answer.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can click any item number to navigate to that item and you can answer the items in any order.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However, all items must be answered before you move onto the next item in the test.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5E416-1CF9-37A5-6829-DBBE9535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103" y="2977368"/>
            <a:ext cx="4553985" cy="2432832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F8AD7F-7892-4D16-8AD9-16D86E2761A5}"/>
              </a:ext>
            </a:extLst>
          </p:cNvPr>
          <p:cNvSpPr txBox="1">
            <a:spLocks/>
          </p:cNvSpPr>
          <p:nvPr/>
        </p:nvSpPr>
        <p:spPr bwMode="gray">
          <a:xfrm>
            <a:off x="-4618" y="1153908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Science: Context Dependent (CD) Sets</a:t>
            </a:r>
          </a:p>
        </p:txBody>
      </p:sp>
    </p:spTree>
    <p:extLst>
      <p:ext uri="{BB962C8B-B14F-4D97-AF65-F5344CB8AC3E}">
        <p14:creationId xmlns:p14="http://schemas.microsoft.com/office/powerpoint/2010/main" val="415576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take the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FCLE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on the computer.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There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is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one session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for the FCLE.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session will last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160 minutes</a:t>
              </a:r>
              <a:r>
                <a:rPr lang="en-US" sz="2000" b="1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and you will answer around 80 multiple-choice questions.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haven’t finished at the end of the session, you may continue working up to </a:t>
              </a:r>
              <a:r>
                <a:rPr lang="en-US" sz="2000" b="1" kern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half a school day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Florida Civic Literacy Exam (FCLE)</a:t>
            </a:r>
          </a:p>
        </p:txBody>
      </p:sp>
    </p:spTree>
    <p:extLst>
      <p:ext uri="{BB962C8B-B14F-4D97-AF65-F5344CB8AC3E}">
        <p14:creationId xmlns:p14="http://schemas.microsoft.com/office/powerpoint/2010/main" val="1720457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78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2362200"/>
          <a:ext cx="8534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0" y="1143000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Test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0963" y="3276600"/>
            <a:ext cx="1981201" cy="2075873"/>
            <a:chOff x="320963" y="3276600"/>
            <a:chExt cx="1981201" cy="2075873"/>
          </a:xfrm>
        </p:grpSpPr>
        <p:sp>
          <p:nvSpPr>
            <p:cNvPr id="8" name="Flowchart: Connector 7"/>
            <p:cNvSpPr/>
            <p:nvPr/>
          </p:nvSpPr>
          <p:spPr>
            <a:xfrm>
              <a:off x="320963" y="3371273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>
                  <a:latin typeface="Franklin Gothic Medium Cond" panose="020B0606030402020204" pitchFamily="34" charset="0"/>
                </a:rPr>
                <a:t>about how you will </a:t>
              </a:r>
              <a:br>
                <a:rPr lang="en-US" sz="2000" dirty="0">
                  <a:latin typeface="Franklin Gothic Medium Cond" panose="020B0606030402020204" pitchFamily="34" charset="0"/>
                </a:rPr>
              </a:br>
              <a:r>
                <a:rPr lang="en-US" sz="2000" dirty="0">
                  <a:latin typeface="Franklin Gothic Medium Cond" panose="020B0606030402020204" pitchFamily="34" charset="0"/>
                </a:rPr>
                <a:t>submit your test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38200" y="32766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057400" y="44958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2200" y="4495800"/>
            <a:ext cx="2133600" cy="2133600"/>
            <a:chOff x="6172200" y="4648200"/>
            <a:chExt cx="1981201" cy="1981200"/>
          </a:xfrm>
        </p:grpSpPr>
        <p:sp>
          <p:nvSpPr>
            <p:cNvPr id="9" name="Flowchart: Connector 8"/>
            <p:cNvSpPr/>
            <p:nvPr/>
          </p:nvSpPr>
          <p:spPr>
            <a:xfrm>
              <a:off x="6172200" y="4648200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>
                  <a:latin typeface="Franklin Gothic Medium Cond" panose="020B0606030402020204" pitchFamily="34" charset="0"/>
                </a:rPr>
                <a:t>and where to practice using the tools.</a:t>
              </a: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7837057" y="48768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324600" y="5334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36855" y="5553364"/>
              <a:ext cx="87745" cy="8543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Connector 14"/>
          <p:cNvSpPr/>
          <p:nvPr/>
        </p:nvSpPr>
        <p:spPr>
          <a:xfrm>
            <a:off x="5173518" y="2551546"/>
            <a:ext cx="849746" cy="819727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581485" y="2152074"/>
            <a:ext cx="1255571" cy="1276926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638800" y="2886925"/>
            <a:ext cx="2142166" cy="2142276"/>
            <a:chOff x="6776783" y="3081949"/>
            <a:chExt cx="2142166" cy="2142276"/>
          </a:xfrm>
        </p:grpSpPr>
        <p:sp>
          <p:nvSpPr>
            <p:cNvPr id="9" name="Oval 8"/>
            <p:cNvSpPr/>
            <p:nvPr/>
          </p:nvSpPr>
          <p:spPr>
            <a:xfrm>
              <a:off x="6776783" y="3081949"/>
              <a:ext cx="2142166" cy="21422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848433" y="3153371"/>
              <a:ext cx="1999784" cy="1999432"/>
            </a:xfrm>
            <a:custGeom>
              <a:avLst/>
              <a:gdLst>
                <a:gd name="connsiteX0" fmla="*/ 0 w 1999784"/>
                <a:gd name="connsiteY0" fmla="*/ 999716 h 1999432"/>
                <a:gd name="connsiteX1" fmla="*/ 999892 w 1999784"/>
                <a:gd name="connsiteY1" fmla="*/ 0 h 1999432"/>
                <a:gd name="connsiteX2" fmla="*/ 1999784 w 1999784"/>
                <a:gd name="connsiteY2" fmla="*/ 999716 h 1999432"/>
                <a:gd name="connsiteX3" fmla="*/ 999892 w 1999784"/>
                <a:gd name="connsiteY3" fmla="*/ 1999432 h 1999432"/>
                <a:gd name="connsiteX4" fmla="*/ 0 w 1999784"/>
                <a:gd name="connsiteY4" fmla="*/ 999716 h 19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9784" h="1999432">
                  <a:moveTo>
                    <a:pt x="0" y="999716"/>
                  </a:moveTo>
                  <a:cubicBezTo>
                    <a:pt x="0" y="447588"/>
                    <a:pt x="447667" y="0"/>
                    <a:pt x="999892" y="0"/>
                  </a:cubicBezTo>
                  <a:cubicBezTo>
                    <a:pt x="1552117" y="0"/>
                    <a:pt x="1999784" y="447588"/>
                    <a:pt x="1999784" y="999716"/>
                  </a:cubicBezTo>
                  <a:cubicBezTo>
                    <a:pt x="1999784" y="1551844"/>
                    <a:pt x="1552117" y="1999432"/>
                    <a:pt x="999892" y="1999432"/>
                  </a:cubicBezTo>
                  <a:cubicBezTo>
                    <a:pt x="447667" y="1999432"/>
                    <a:pt x="0" y="1551844"/>
                    <a:pt x="0" y="99971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1084" tIns="311087" rIns="311083" bIns="311087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The </a:t>
              </a:r>
              <a:r>
                <a:rPr lang="en-US" sz="1900" b="1" dirty="0">
                  <a:solidFill>
                    <a:srgbClr val="89D02A"/>
                  </a:solidFill>
                  <a:latin typeface="Franklin Gothic Medium Cond" panose="020B0606030402020204" pitchFamily="34" charset="0"/>
                </a:rPr>
                <a:t>End Test</a:t>
              </a:r>
              <a:r>
                <a:rPr lang="en-US" sz="1900" b="1" kern="1200" dirty="0">
                  <a:solidFill>
                    <a:srgbClr val="89D02A"/>
                  </a:solidFill>
                  <a:latin typeface="Franklin Gothic Medium Cond" panose="020B0606030402020204" pitchFamily="34" charset="0"/>
                </a:rPr>
                <a:t> Page </a:t>
              </a:r>
              <a:r>
                <a:rPr lang="en-US" sz="19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will display.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25483" y="2874306"/>
            <a:ext cx="2142201" cy="2142201"/>
            <a:chOff x="2349131" y="3081799"/>
            <a:chExt cx="2142201" cy="2142201"/>
          </a:xfrm>
        </p:grpSpPr>
        <p:sp>
          <p:nvSpPr>
            <p:cNvPr id="13" name="Teardrop 12"/>
            <p:cNvSpPr/>
            <p:nvPr/>
          </p:nvSpPr>
          <p:spPr>
            <a:xfrm rot="2700000">
              <a:off x="2349131" y="3081799"/>
              <a:ext cx="2142201" cy="2142201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10860" y="3165348"/>
              <a:ext cx="1999784" cy="1999432"/>
            </a:xfrm>
            <a:custGeom>
              <a:avLst/>
              <a:gdLst>
                <a:gd name="connsiteX0" fmla="*/ 0 w 1999784"/>
                <a:gd name="connsiteY0" fmla="*/ 999716 h 1999432"/>
                <a:gd name="connsiteX1" fmla="*/ 999892 w 1999784"/>
                <a:gd name="connsiteY1" fmla="*/ 0 h 1999432"/>
                <a:gd name="connsiteX2" fmla="*/ 1999784 w 1999784"/>
                <a:gd name="connsiteY2" fmla="*/ 999716 h 1999432"/>
                <a:gd name="connsiteX3" fmla="*/ 999892 w 1999784"/>
                <a:gd name="connsiteY3" fmla="*/ 1999432 h 1999432"/>
                <a:gd name="connsiteX4" fmla="*/ 0 w 1999784"/>
                <a:gd name="connsiteY4" fmla="*/ 999716 h 19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9784" h="1999432">
                  <a:moveTo>
                    <a:pt x="0" y="999716"/>
                  </a:moveTo>
                  <a:cubicBezTo>
                    <a:pt x="0" y="447588"/>
                    <a:pt x="447667" y="0"/>
                    <a:pt x="999892" y="0"/>
                  </a:cubicBezTo>
                  <a:cubicBezTo>
                    <a:pt x="1552117" y="0"/>
                    <a:pt x="1999784" y="447588"/>
                    <a:pt x="1999784" y="999716"/>
                  </a:cubicBezTo>
                  <a:cubicBezTo>
                    <a:pt x="1999784" y="1551844"/>
                    <a:pt x="1552117" y="1999432"/>
                    <a:pt x="999892" y="1999432"/>
                  </a:cubicBezTo>
                  <a:cubicBezTo>
                    <a:pt x="447667" y="1999432"/>
                    <a:pt x="0" y="1551844"/>
                    <a:pt x="0" y="99971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1084" tIns="311087" rIns="311083" bIns="311087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After you have checked your work, select </a:t>
              </a:r>
              <a:r>
                <a:rPr lang="en-US" sz="2000" b="1" kern="1200" dirty="0">
                  <a:solidFill>
                    <a:srgbClr val="89D02A"/>
                  </a:solidFill>
                  <a:latin typeface="Franklin Gothic Medium Cond" panose="020B0606030402020204" pitchFamily="34" charset="0"/>
                </a:rPr>
                <a:t>Next</a:t>
              </a: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.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1666" y="2874306"/>
            <a:ext cx="2142201" cy="2142201"/>
            <a:chOff x="135314" y="3081799"/>
            <a:chExt cx="2142201" cy="2142201"/>
          </a:xfrm>
        </p:grpSpPr>
        <p:sp>
          <p:nvSpPr>
            <p:cNvPr id="15" name="Teardrop 14"/>
            <p:cNvSpPr/>
            <p:nvPr/>
          </p:nvSpPr>
          <p:spPr>
            <a:xfrm rot="2700000">
              <a:off x="135314" y="3081799"/>
              <a:ext cx="2142201" cy="2142201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6982" y="3153371"/>
              <a:ext cx="1999784" cy="1999432"/>
            </a:xfrm>
            <a:custGeom>
              <a:avLst/>
              <a:gdLst>
                <a:gd name="connsiteX0" fmla="*/ 0 w 1999784"/>
                <a:gd name="connsiteY0" fmla="*/ 999716 h 1999432"/>
                <a:gd name="connsiteX1" fmla="*/ 999892 w 1999784"/>
                <a:gd name="connsiteY1" fmla="*/ 0 h 1999432"/>
                <a:gd name="connsiteX2" fmla="*/ 1999784 w 1999784"/>
                <a:gd name="connsiteY2" fmla="*/ 999716 h 1999432"/>
                <a:gd name="connsiteX3" fmla="*/ 999892 w 1999784"/>
                <a:gd name="connsiteY3" fmla="*/ 1999432 h 1999432"/>
                <a:gd name="connsiteX4" fmla="*/ 0 w 1999784"/>
                <a:gd name="connsiteY4" fmla="*/ 999716 h 19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9784" h="1999432">
                  <a:moveTo>
                    <a:pt x="0" y="999716"/>
                  </a:moveTo>
                  <a:cubicBezTo>
                    <a:pt x="0" y="447588"/>
                    <a:pt x="447667" y="0"/>
                    <a:pt x="999892" y="0"/>
                  </a:cubicBezTo>
                  <a:cubicBezTo>
                    <a:pt x="1552117" y="0"/>
                    <a:pt x="1999784" y="447588"/>
                    <a:pt x="1999784" y="999716"/>
                  </a:cubicBezTo>
                  <a:cubicBezTo>
                    <a:pt x="1999784" y="1551844"/>
                    <a:pt x="1552117" y="1999432"/>
                    <a:pt x="999892" y="1999432"/>
                  </a:cubicBezTo>
                  <a:cubicBezTo>
                    <a:pt x="447667" y="1999432"/>
                    <a:pt x="0" y="1551844"/>
                    <a:pt x="0" y="99971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1084" tIns="311087" rIns="311083" bIns="311087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Review your responses carefully and ensure you are ready to submit. 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Submitting the Test</a:t>
            </a:r>
          </a:p>
        </p:txBody>
      </p:sp>
    </p:spTree>
    <p:extLst>
      <p:ext uri="{BB962C8B-B14F-4D97-AF65-F5344CB8AC3E}">
        <p14:creationId xmlns:p14="http://schemas.microsoft.com/office/powerpoint/2010/main" val="3269714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657600" y="2078335"/>
            <a:ext cx="5029200" cy="4017665"/>
          </a:xfrm>
        </p:spPr>
        <p:txBody>
          <a:bodyPr>
            <a:normAutofit lnSpcReduction="10000"/>
          </a:bodyPr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are caught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looking at another student’s answers,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allowing another student to look at your answers,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discussing test content,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using any kind of unauthorized aid during the test,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2. Do your own work.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995541"/>
            <a:ext cx="5733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your test will not be scored.</a:t>
            </a:r>
            <a:endParaRPr lang="en-US" sz="4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  <a:p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make sure your test is scored…</a:t>
            </a:r>
          </a:p>
        </p:txBody>
      </p:sp>
    </p:spTree>
    <p:extLst>
      <p:ext uri="{BB962C8B-B14F-4D97-AF65-F5344CB8AC3E}">
        <p14:creationId xmlns:p14="http://schemas.microsoft.com/office/powerpoint/2010/main" val="41038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FB1732E7-D904-8B18-AF95-97A7844FD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7" y="1678932"/>
            <a:ext cx="7792305" cy="400021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029200" y="5487987"/>
            <a:ext cx="3200400" cy="1277938"/>
          </a:xfrm>
          <a:solidFill>
            <a:srgbClr val="336699"/>
          </a:solidFill>
        </p:spPr>
        <p:txBody>
          <a:bodyPr/>
          <a:lstStyle/>
          <a:p>
            <a:pPr marL="0" lvl="3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Items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marked for review </a:t>
            </a: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will have a flag next to that item number. Click the item number if you wish to return to and review that item.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172200" y="3916478"/>
            <a:ext cx="317869" cy="1505878"/>
            <a:chOff x="5794450" y="3899129"/>
            <a:chExt cx="317869" cy="1293692"/>
          </a:xfrm>
        </p:grpSpPr>
        <p:sp>
          <p:nvSpPr>
            <p:cNvPr id="10" name="Oval 9"/>
            <p:cNvSpPr/>
            <p:nvPr/>
          </p:nvSpPr>
          <p:spPr>
            <a:xfrm>
              <a:off x="5794450" y="3899129"/>
              <a:ext cx="241290" cy="3062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urved Connector 10"/>
            <p:cNvCxnSpPr/>
            <p:nvPr/>
          </p:nvCxnSpPr>
          <p:spPr>
            <a:xfrm rot="16200000" flipH="1">
              <a:off x="5518359" y="4598861"/>
              <a:ext cx="987446" cy="20047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 bwMode="gray">
          <a:xfrm>
            <a:off x="0" y="884466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End Test Page</a:t>
            </a:r>
          </a:p>
        </p:txBody>
      </p:sp>
    </p:spTree>
    <p:extLst>
      <p:ext uri="{BB962C8B-B14F-4D97-AF65-F5344CB8AC3E}">
        <p14:creationId xmlns:p14="http://schemas.microsoft.com/office/powerpoint/2010/main" val="15360707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9053" y="3132764"/>
            <a:ext cx="2308354" cy="190390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hape 8"/>
          <p:cNvSpPr/>
          <p:nvPr/>
        </p:nvSpPr>
        <p:spPr>
          <a:xfrm>
            <a:off x="1603579" y="3821557"/>
            <a:ext cx="2615153" cy="2615153"/>
          </a:xfrm>
          <a:prstGeom prst="leftCircularArrow">
            <a:avLst>
              <a:gd name="adj1" fmla="val 2988"/>
              <a:gd name="adj2" fmla="val 366264"/>
              <a:gd name="adj3" fmla="val 2140551"/>
              <a:gd name="adj4" fmla="val 9023266"/>
              <a:gd name="adj5" fmla="val 348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47251" y="4339933"/>
            <a:ext cx="2201411" cy="1393482"/>
          </a:xfrm>
          <a:custGeom>
            <a:avLst/>
            <a:gdLst>
              <a:gd name="connsiteX0" fmla="*/ 0 w 2201411"/>
              <a:gd name="connsiteY0" fmla="*/ 139348 h 1393482"/>
              <a:gd name="connsiteX1" fmla="*/ 139348 w 2201411"/>
              <a:gd name="connsiteY1" fmla="*/ 0 h 1393482"/>
              <a:gd name="connsiteX2" fmla="*/ 2062063 w 2201411"/>
              <a:gd name="connsiteY2" fmla="*/ 0 h 1393482"/>
              <a:gd name="connsiteX3" fmla="*/ 2201411 w 2201411"/>
              <a:gd name="connsiteY3" fmla="*/ 139348 h 1393482"/>
              <a:gd name="connsiteX4" fmla="*/ 2201411 w 2201411"/>
              <a:gd name="connsiteY4" fmla="*/ 1254134 h 1393482"/>
              <a:gd name="connsiteX5" fmla="*/ 2062063 w 2201411"/>
              <a:gd name="connsiteY5" fmla="*/ 1393482 h 1393482"/>
              <a:gd name="connsiteX6" fmla="*/ 139348 w 2201411"/>
              <a:gd name="connsiteY6" fmla="*/ 1393482 h 1393482"/>
              <a:gd name="connsiteX7" fmla="*/ 0 w 2201411"/>
              <a:gd name="connsiteY7" fmla="*/ 1254134 h 1393482"/>
              <a:gd name="connsiteX8" fmla="*/ 0 w 2201411"/>
              <a:gd name="connsiteY8" fmla="*/ 139348 h 139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1411" h="1393482">
                <a:moveTo>
                  <a:pt x="0" y="139348"/>
                </a:moveTo>
                <a:cubicBezTo>
                  <a:pt x="0" y="62388"/>
                  <a:pt x="62388" y="0"/>
                  <a:pt x="139348" y="0"/>
                </a:cubicBezTo>
                <a:lnTo>
                  <a:pt x="2062063" y="0"/>
                </a:lnTo>
                <a:cubicBezTo>
                  <a:pt x="2139023" y="0"/>
                  <a:pt x="2201411" y="62388"/>
                  <a:pt x="2201411" y="139348"/>
                </a:cubicBezTo>
                <a:lnTo>
                  <a:pt x="2201411" y="1254134"/>
                </a:lnTo>
                <a:cubicBezTo>
                  <a:pt x="2201411" y="1331094"/>
                  <a:pt x="2139023" y="1393482"/>
                  <a:pt x="2062063" y="1393482"/>
                </a:cubicBezTo>
                <a:lnTo>
                  <a:pt x="139348" y="1393482"/>
                </a:lnTo>
                <a:cubicBezTo>
                  <a:pt x="62388" y="1393482"/>
                  <a:pt x="0" y="1331094"/>
                  <a:pt x="0" y="1254134"/>
                </a:cubicBezTo>
                <a:lnTo>
                  <a:pt x="0" y="1393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94" tIns="61134" rIns="71294" bIns="6113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Franklin Gothic Medium Cond" panose="020B0606030402020204" pitchFamily="34" charset="0"/>
              </a:rPr>
              <a:t>Select </a:t>
            </a:r>
            <a:r>
              <a:rPr lang="en-US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End Test</a:t>
            </a:r>
            <a:r>
              <a:rPr lang="en-US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kern="1200" dirty="0">
                <a:latin typeface="Franklin Gothic Medium Cond" panose="020B0606030402020204" pitchFamily="34" charset="0"/>
              </a:rPr>
              <a:t>on the </a:t>
            </a:r>
            <a:r>
              <a:rPr lang="en-US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Submit Test </a:t>
            </a:r>
            <a:r>
              <a:rPr lang="en-US" kern="1200" dirty="0">
                <a:latin typeface="Franklin Gothic Medium Cond" panose="020B0606030402020204" pitchFamily="34" charset="0"/>
              </a:rPr>
              <a:t>screen.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20751" y="3420768"/>
            <a:ext cx="2308354" cy="190390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Circular Arrow 11"/>
          <p:cNvSpPr/>
          <p:nvPr/>
        </p:nvSpPr>
        <p:spPr>
          <a:xfrm>
            <a:off x="4594199" y="1946370"/>
            <a:ext cx="2922242" cy="2922242"/>
          </a:xfrm>
          <a:prstGeom prst="circularArrow">
            <a:avLst>
              <a:gd name="adj1" fmla="val 2674"/>
              <a:gd name="adj2" fmla="val 325375"/>
              <a:gd name="adj3" fmla="val 19505504"/>
              <a:gd name="adj4" fmla="val 12581900"/>
              <a:gd name="adj5" fmla="val 312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48402" y="2725540"/>
            <a:ext cx="2222504" cy="1390455"/>
          </a:xfrm>
          <a:custGeom>
            <a:avLst/>
            <a:gdLst>
              <a:gd name="connsiteX0" fmla="*/ 0 w 2222504"/>
              <a:gd name="connsiteY0" fmla="*/ 139046 h 1390455"/>
              <a:gd name="connsiteX1" fmla="*/ 139046 w 2222504"/>
              <a:gd name="connsiteY1" fmla="*/ 0 h 1390455"/>
              <a:gd name="connsiteX2" fmla="*/ 2083459 w 2222504"/>
              <a:gd name="connsiteY2" fmla="*/ 0 h 1390455"/>
              <a:gd name="connsiteX3" fmla="*/ 2222505 w 2222504"/>
              <a:gd name="connsiteY3" fmla="*/ 139046 h 1390455"/>
              <a:gd name="connsiteX4" fmla="*/ 2222504 w 2222504"/>
              <a:gd name="connsiteY4" fmla="*/ 1251410 h 1390455"/>
              <a:gd name="connsiteX5" fmla="*/ 2083458 w 2222504"/>
              <a:gd name="connsiteY5" fmla="*/ 1390456 h 1390455"/>
              <a:gd name="connsiteX6" fmla="*/ 139046 w 2222504"/>
              <a:gd name="connsiteY6" fmla="*/ 1390455 h 1390455"/>
              <a:gd name="connsiteX7" fmla="*/ 0 w 2222504"/>
              <a:gd name="connsiteY7" fmla="*/ 1251409 h 1390455"/>
              <a:gd name="connsiteX8" fmla="*/ 0 w 2222504"/>
              <a:gd name="connsiteY8" fmla="*/ 139046 h 13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04" h="1390455">
                <a:moveTo>
                  <a:pt x="0" y="139046"/>
                </a:moveTo>
                <a:cubicBezTo>
                  <a:pt x="0" y="62253"/>
                  <a:pt x="62253" y="0"/>
                  <a:pt x="139046" y="0"/>
                </a:cubicBezTo>
                <a:lnTo>
                  <a:pt x="2083459" y="0"/>
                </a:lnTo>
                <a:cubicBezTo>
                  <a:pt x="2160252" y="0"/>
                  <a:pt x="2222505" y="62253"/>
                  <a:pt x="2222505" y="139046"/>
                </a:cubicBezTo>
                <a:cubicBezTo>
                  <a:pt x="2222505" y="509834"/>
                  <a:pt x="2222504" y="880622"/>
                  <a:pt x="2222504" y="1251410"/>
                </a:cubicBezTo>
                <a:cubicBezTo>
                  <a:pt x="2222504" y="1328203"/>
                  <a:pt x="2160251" y="1390456"/>
                  <a:pt x="2083458" y="1390456"/>
                </a:cubicBezTo>
                <a:lnTo>
                  <a:pt x="139046" y="1390455"/>
                </a:lnTo>
                <a:cubicBezTo>
                  <a:pt x="62253" y="1390455"/>
                  <a:pt x="0" y="1328202"/>
                  <a:pt x="0" y="1251409"/>
                </a:cubicBezTo>
                <a:lnTo>
                  <a:pt x="0" y="1390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05" tIns="61045" rIns="71205" bIns="61045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Franklin Gothic Medium Cond" panose="020B0606030402020204" pitchFamily="34" charset="0"/>
              </a:rPr>
              <a:t>A pop-up window will ask you to confirm that you want to submit the test.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42995" y="3137970"/>
            <a:ext cx="2308354" cy="190390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52649" y="4355550"/>
            <a:ext cx="2058498" cy="1372659"/>
          </a:xfrm>
          <a:custGeom>
            <a:avLst/>
            <a:gdLst>
              <a:gd name="connsiteX0" fmla="*/ 0 w 2058498"/>
              <a:gd name="connsiteY0" fmla="*/ 137266 h 1372659"/>
              <a:gd name="connsiteX1" fmla="*/ 137266 w 2058498"/>
              <a:gd name="connsiteY1" fmla="*/ 0 h 1372659"/>
              <a:gd name="connsiteX2" fmla="*/ 1921232 w 2058498"/>
              <a:gd name="connsiteY2" fmla="*/ 0 h 1372659"/>
              <a:gd name="connsiteX3" fmla="*/ 2058498 w 2058498"/>
              <a:gd name="connsiteY3" fmla="*/ 137266 h 1372659"/>
              <a:gd name="connsiteX4" fmla="*/ 2058498 w 2058498"/>
              <a:gd name="connsiteY4" fmla="*/ 1235393 h 1372659"/>
              <a:gd name="connsiteX5" fmla="*/ 1921232 w 2058498"/>
              <a:gd name="connsiteY5" fmla="*/ 1372659 h 1372659"/>
              <a:gd name="connsiteX6" fmla="*/ 137266 w 2058498"/>
              <a:gd name="connsiteY6" fmla="*/ 1372659 h 1372659"/>
              <a:gd name="connsiteX7" fmla="*/ 0 w 2058498"/>
              <a:gd name="connsiteY7" fmla="*/ 1235393 h 1372659"/>
              <a:gd name="connsiteX8" fmla="*/ 0 w 2058498"/>
              <a:gd name="connsiteY8" fmla="*/ 137266 h 137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8498" h="1372659">
                <a:moveTo>
                  <a:pt x="0" y="137266"/>
                </a:moveTo>
                <a:cubicBezTo>
                  <a:pt x="0" y="61456"/>
                  <a:pt x="61456" y="0"/>
                  <a:pt x="137266" y="0"/>
                </a:cubicBezTo>
                <a:lnTo>
                  <a:pt x="1921232" y="0"/>
                </a:lnTo>
                <a:cubicBezTo>
                  <a:pt x="1997042" y="0"/>
                  <a:pt x="2058498" y="61456"/>
                  <a:pt x="2058498" y="137266"/>
                </a:cubicBezTo>
                <a:lnTo>
                  <a:pt x="2058498" y="1235393"/>
                </a:lnTo>
                <a:cubicBezTo>
                  <a:pt x="2058498" y="1311203"/>
                  <a:pt x="1997042" y="1372659"/>
                  <a:pt x="1921232" y="1372659"/>
                </a:cubicBezTo>
                <a:lnTo>
                  <a:pt x="137266" y="1372659"/>
                </a:lnTo>
                <a:cubicBezTo>
                  <a:pt x="61456" y="1372659"/>
                  <a:pt x="0" y="1311203"/>
                  <a:pt x="0" y="1235393"/>
                </a:cubicBezTo>
                <a:lnTo>
                  <a:pt x="0" y="1372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84" tIns="60524" rIns="70684" bIns="60524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If you are ready to submit your test, select </a:t>
            </a:r>
            <a:r>
              <a:rPr lang="en-US" sz="16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Yes</a:t>
            </a:r>
            <a:r>
              <a:rPr lang="en-US" sz="1600" kern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Submitting the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E6A33-345F-F59F-6C89-F09D0801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150" y="4310578"/>
            <a:ext cx="3882500" cy="72547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cxnSp>
        <p:nvCxnSpPr>
          <p:cNvPr id="20" name="Curved Connector 19"/>
          <p:cNvCxnSpPr>
            <a:cxnSpLocks/>
          </p:cNvCxnSpPr>
          <p:nvPr/>
        </p:nvCxnSpPr>
        <p:spPr>
          <a:xfrm rot="10800000">
            <a:off x="3127061" y="4913584"/>
            <a:ext cx="5492164" cy="381296"/>
          </a:xfrm>
          <a:prstGeom prst="curvedConnector3">
            <a:avLst>
              <a:gd name="adj1" fmla="val 9977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319E43D-865D-072E-2790-917AD7B284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0981" r="2473" b="-6804"/>
          <a:stretch/>
        </p:blipFill>
        <p:spPr>
          <a:xfrm>
            <a:off x="2057813" y="5909507"/>
            <a:ext cx="1142587" cy="57217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54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62082" y="5365426"/>
            <a:ext cx="8610600" cy="1110778"/>
          </a:xfrm>
          <a:custGeom>
            <a:avLst/>
            <a:gdLst>
              <a:gd name="connsiteX0" fmla="*/ 0 w 8610600"/>
              <a:gd name="connsiteY0" fmla="*/ 0 h 1110778"/>
              <a:gd name="connsiteX1" fmla="*/ 8610600 w 8610600"/>
              <a:gd name="connsiteY1" fmla="*/ 0 h 1110778"/>
              <a:gd name="connsiteX2" fmla="*/ 8610600 w 8610600"/>
              <a:gd name="connsiteY2" fmla="*/ 1110778 h 1110778"/>
              <a:gd name="connsiteX3" fmla="*/ 0 w 8610600"/>
              <a:gd name="connsiteY3" fmla="*/ 1110778 h 1110778"/>
              <a:gd name="connsiteX4" fmla="*/ 0 w 8610600"/>
              <a:gd name="connsiteY4" fmla="*/ 0 h 11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110778">
                <a:moveTo>
                  <a:pt x="0" y="0"/>
                </a:moveTo>
                <a:lnTo>
                  <a:pt x="8610600" y="0"/>
                </a:lnTo>
                <a:lnTo>
                  <a:pt x="8610600" y="1110778"/>
                </a:lnTo>
                <a:lnTo>
                  <a:pt x="0" y="11107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latin typeface="Franklin Gothic Medium Cond" panose="020B0606030402020204" pitchFamily="34" charset="0"/>
              </a:rPr>
              <a:t>You can take a practice/sample items test any time </a:t>
            </a:r>
            <a:r>
              <a:rPr lang="en-US" sz="2800" dirty="0">
                <a:latin typeface="Franklin Gothic Medium Cond" panose="020B0606030402020204" pitchFamily="34" charset="0"/>
              </a:rPr>
              <a:t>at: </a:t>
            </a:r>
            <a:r>
              <a:rPr lang="en-US" sz="2800" dirty="0">
                <a:solidFill>
                  <a:srgbClr val="0033CC"/>
                </a:solidFill>
                <a:latin typeface="Franklin Gothic Medium Cond" panose="020B0606030402020204" pitchFamily="34" charset="0"/>
                <a:hlinkClick r:id="rId3"/>
              </a:rPr>
              <a:t>https://fsassessments.org/families.html</a:t>
            </a:r>
            <a:endParaRPr lang="en-US" sz="2800" kern="1200" dirty="0">
              <a:solidFill>
                <a:srgbClr val="0033C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8172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015" tIns="24003" rIns="489009" bIns="24003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The practice test will allow you to:</a:t>
            </a:r>
          </a:p>
        </p:txBody>
      </p:sp>
      <p:sp>
        <p:nvSpPr>
          <p:cNvPr id="16" name="Freeform 15"/>
          <p:cNvSpPr/>
          <p:nvPr/>
        </p:nvSpPr>
        <p:spPr>
          <a:xfrm>
            <a:off x="2440699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014" tIns="20003" rIns="485009" bIns="20003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latin typeface="Franklin Gothic Medium Cond" panose="020B0606030402020204" pitchFamily="34" charset="0"/>
              </a:rPr>
              <a:t>practice using the test site,</a:t>
            </a:r>
          </a:p>
        </p:txBody>
      </p:sp>
      <p:sp>
        <p:nvSpPr>
          <p:cNvPr id="17" name="Freeform 16"/>
          <p:cNvSpPr/>
          <p:nvPr/>
        </p:nvSpPr>
        <p:spPr>
          <a:xfrm>
            <a:off x="4533226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014" tIns="20003" rIns="485009" bIns="20003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latin typeface="Franklin Gothic Medium Cond" panose="020B0606030402020204" pitchFamily="34" charset="0"/>
              </a:rPr>
              <a:t>help you learn how to respond to the items, </a:t>
            </a:r>
          </a:p>
        </p:txBody>
      </p:sp>
      <p:sp>
        <p:nvSpPr>
          <p:cNvPr id="18" name="Freeform 17"/>
          <p:cNvSpPr/>
          <p:nvPr/>
        </p:nvSpPr>
        <p:spPr>
          <a:xfrm>
            <a:off x="6625753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014" tIns="20003" rIns="485009" bIns="20003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/>
              <a:t> </a:t>
            </a:r>
            <a:r>
              <a:rPr lang="en-US" sz="1500" kern="1200" dirty="0">
                <a:latin typeface="Franklin Gothic Medium Cond" panose="020B0606030402020204" pitchFamily="34" charset="0"/>
              </a:rPr>
              <a:t>and learn how to use the tools.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262082" y="1981993"/>
            <a:ext cx="8610600" cy="1708379"/>
          </a:xfrm>
          <a:custGeom>
            <a:avLst/>
            <a:gdLst>
              <a:gd name="connsiteX0" fmla="*/ 0 w 8610600"/>
              <a:gd name="connsiteY0" fmla="*/ 598325 h 1708377"/>
              <a:gd name="connsiteX1" fmla="*/ 4091753 w 8610600"/>
              <a:gd name="connsiteY1" fmla="*/ 598325 h 1708377"/>
              <a:gd name="connsiteX2" fmla="*/ 4091753 w 8610600"/>
              <a:gd name="connsiteY2" fmla="*/ 427094 h 1708377"/>
              <a:gd name="connsiteX3" fmla="*/ 3878206 w 8610600"/>
              <a:gd name="connsiteY3" fmla="*/ 427094 h 1708377"/>
              <a:gd name="connsiteX4" fmla="*/ 4305300 w 8610600"/>
              <a:gd name="connsiteY4" fmla="*/ 0 h 1708377"/>
              <a:gd name="connsiteX5" fmla="*/ 4732394 w 8610600"/>
              <a:gd name="connsiteY5" fmla="*/ 427094 h 1708377"/>
              <a:gd name="connsiteX6" fmla="*/ 4518847 w 8610600"/>
              <a:gd name="connsiteY6" fmla="*/ 427094 h 1708377"/>
              <a:gd name="connsiteX7" fmla="*/ 4518847 w 8610600"/>
              <a:gd name="connsiteY7" fmla="*/ 598325 h 1708377"/>
              <a:gd name="connsiteX8" fmla="*/ 8610600 w 8610600"/>
              <a:gd name="connsiteY8" fmla="*/ 598325 h 1708377"/>
              <a:gd name="connsiteX9" fmla="*/ 8610600 w 8610600"/>
              <a:gd name="connsiteY9" fmla="*/ 1708377 h 1708377"/>
              <a:gd name="connsiteX10" fmla="*/ 0 w 8610600"/>
              <a:gd name="connsiteY10" fmla="*/ 1708377 h 1708377"/>
              <a:gd name="connsiteX11" fmla="*/ 0 w 8610600"/>
              <a:gd name="connsiteY11" fmla="*/ 598325 h 170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0600" h="1708377">
                <a:moveTo>
                  <a:pt x="8610600" y="1110052"/>
                </a:moveTo>
                <a:lnTo>
                  <a:pt x="4518847" y="1110052"/>
                </a:lnTo>
                <a:lnTo>
                  <a:pt x="4518847" y="1281283"/>
                </a:lnTo>
                <a:lnTo>
                  <a:pt x="4732394" y="1281283"/>
                </a:lnTo>
                <a:lnTo>
                  <a:pt x="4305300" y="1708376"/>
                </a:lnTo>
                <a:lnTo>
                  <a:pt x="3878206" y="1281283"/>
                </a:lnTo>
                <a:lnTo>
                  <a:pt x="4091753" y="1281283"/>
                </a:lnTo>
                <a:lnTo>
                  <a:pt x="4091753" y="1110052"/>
                </a:lnTo>
                <a:lnTo>
                  <a:pt x="0" y="1110052"/>
                </a:lnTo>
                <a:lnTo>
                  <a:pt x="0" y="1"/>
                </a:lnTo>
                <a:lnTo>
                  <a:pt x="8610600" y="1"/>
                </a:lnTo>
                <a:lnTo>
                  <a:pt x="8610600" y="11100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5" tIns="199137" rIns="199136" bIns="797462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latin typeface="Franklin Gothic Medium Cond" panose="020B0606030402020204" pitchFamily="34" charset="0"/>
              </a:rPr>
              <a:t>Before taking the “live” test, you may take a practice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Practice/Sample Items Test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154343" y="4594993"/>
            <a:ext cx="826077" cy="747991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725415" y="2286000"/>
            <a:ext cx="4764087" cy="2890838"/>
          </a:xfrm>
        </p:spPr>
        <p:txBody>
          <a:bodyPr/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It is very important for you to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remain quiet,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respect other students,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and pay attention to and follow the instructions.</a:t>
            </a:r>
          </a:p>
          <a:p>
            <a:pPr marL="0" lvl="3" indent="0">
              <a:spcAft>
                <a:spcPts val="600"/>
              </a:spcAft>
              <a:buClrTx/>
              <a:buNone/>
            </a:pPr>
            <a:endParaRPr lang="en-US" sz="3000" dirty="0">
              <a:solidFill>
                <a:schemeClr val="tx1"/>
              </a:solidFill>
              <a:latin typeface="Bernard MT Condensed" panose="02050806060905020404" pitchFamily="18" charset="0"/>
              <a:cs typeface="Franklin Gothic Book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-30018" y="1066800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3. Don’t be disruptive.</a:t>
            </a:r>
            <a:endParaRPr lang="en-US" sz="4400" dirty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09" y="5537395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are disruptive during a test, you may be dismissed from the room, and your test may not be scored.</a:t>
            </a:r>
            <a:endParaRPr lang="en-US" sz="3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make sure your test is scored…</a:t>
            </a:r>
          </a:p>
        </p:txBody>
      </p:sp>
    </p:spTree>
    <p:extLst>
      <p:ext uri="{BB962C8B-B14F-4D97-AF65-F5344CB8AC3E}">
        <p14:creationId xmlns:p14="http://schemas.microsoft.com/office/powerpoint/2010/main" val="338337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T Training">
  <a:themeElements>
    <a:clrScheme name="Delta Cost">
      <a:dk1>
        <a:sysClr val="windowText" lastClr="000000"/>
      </a:dk1>
      <a:lt1>
        <a:sysClr val="window" lastClr="FFFFFF"/>
      </a:lt1>
      <a:dk2>
        <a:srgbClr val="2F68A4"/>
      </a:dk2>
      <a:lt2>
        <a:srgbClr val="E9E9E9"/>
      </a:lt2>
      <a:accent1>
        <a:srgbClr val="2668A4"/>
      </a:accent1>
      <a:accent2>
        <a:srgbClr val="6EA256"/>
      </a:accent2>
      <a:accent3>
        <a:srgbClr val="C0504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">
  <a:themeElements>
    <a:clrScheme name="AIR Corporate">
      <a:dk1>
        <a:srgbClr val="000000"/>
      </a:dk1>
      <a:lt1>
        <a:srgbClr val="FFFFFF"/>
      </a:lt1>
      <a:dk2>
        <a:srgbClr val="4E76A0"/>
      </a:dk2>
      <a:lt2>
        <a:srgbClr val="FFFFFF"/>
      </a:lt2>
      <a:accent1>
        <a:srgbClr val="48709F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947702CC4114791D4B44F6DC45749" ma:contentTypeVersion="20" ma:contentTypeDescription="Create a new document." ma:contentTypeScope="" ma:versionID="b2aa733c5e7bd2f05760656c31ae8465">
  <xsd:schema xmlns:xsd="http://www.w3.org/2001/XMLSchema" xmlns:xs="http://www.w3.org/2001/XMLSchema" xmlns:p="http://schemas.microsoft.com/office/2006/metadata/properties" xmlns:ns1="http://schemas.microsoft.com/sharepoint/v3" xmlns:ns3="7cc0aa15-a780-4b39-bdd5-36e5041f6de1" xmlns:ns4="44f80b9e-50e0-418a-bc15-e897a6a7ea63" targetNamespace="http://schemas.microsoft.com/office/2006/metadata/properties" ma:root="true" ma:fieldsID="464b1f3b7652cdc4e5a176a3fab50e1b" ns1:_="" ns3:_="" ns4:_="">
    <xsd:import namespace="http://schemas.microsoft.com/sharepoint/v3"/>
    <xsd:import namespace="7cc0aa15-a780-4b39-bdd5-36e5041f6de1"/>
    <xsd:import namespace="44f80b9e-50e0-418a-bc15-e897a6a7ea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MediaServiceLocation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0aa15-a780-4b39-bdd5-36e5041f6d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80b9e-50e0-418a-bc15-e897a6a7e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4f80b9e-50e0-418a-bc15-e897a6a7ea6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724C2DD-5B40-4BC6-8F49-3F2EE1651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c0aa15-a780-4b39-bdd5-36e5041f6de1"/>
    <ds:schemaRef ds:uri="44f80b9e-50e0-418a-bc15-e897a6a7e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831EEB-C756-4E28-AD53-C5D63E7C4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1A8873-4F9B-4C2F-A29F-0E08043D3D56}">
  <ds:schemaRefs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7cc0aa15-a780-4b39-bdd5-36e5041f6de1"/>
    <ds:schemaRef ds:uri="http://schemas.microsoft.com/office/infopath/2007/PartnerControls"/>
    <ds:schemaRef ds:uri="http://schemas.openxmlformats.org/package/2006/metadata/core-properties"/>
    <ds:schemaRef ds:uri="44f80b9e-50e0-418a-bc15-e897a6a7ea63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FL_TRAININGS_PPT_TEMPLATE</Template>
  <TotalTime>77313</TotalTime>
  <Words>4619</Words>
  <Application>Microsoft Office PowerPoint</Application>
  <PresentationFormat>On-screen Show (4:3)</PresentationFormat>
  <Paragraphs>563</Paragraphs>
  <Slides>82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5" baseType="lpstr">
      <vt:lpstr>ＭＳ Ｐゴシック</vt:lpstr>
      <vt:lpstr>Arial</vt:lpstr>
      <vt:lpstr>Arial Narrow</vt:lpstr>
      <vt:lpstr>Bernard MT Condensed</vt:lpstr>
      <vt:lpstr>Calibri</vt:lpstr>
      <vt:lpstr>Franklin Gothic Book</vt:lpstr>
      <vt:lpstr>Franklin Gothic Demi</vt:lpstr>
      <vt:lpstr>Franklin Gothic Medium</vt:lpstr>
      <vt:lpstr>Franklin Gothic Medium Cond</vt:lpstr>
      <vt:lpstr>FranklinGothic</vt:lpstr>
      <vt:lpstr>Times New Roman</vt:lpstr>
      <vt:lpstr>1_PT Training</vt:lpstr>
      <vt:lpstr>1_Basic</vt:lpstr>
      <vt:lpstr>Spring 2024  Computer-Based Statewide Assessments Grades 3–10 FAST ELA Reading, Grades 3–8 FAST Mathematics,  B.E.S.T. Writing, Statewide Science, FCLE, and EOC Assessments</vt:lpstr>
      <vt:lpstr>PowerPoint Presentation</vt:lpstr>
      <vt:lpstr>PowerPoint Presentation</vt:lpstr>
      <vt:lpstr>PowerPoint Presentation</vt:lpstr>
      <vt:lpstr>PowerPoint Presentation</vt:lpstr>
      <vt:lpstr>Electronic Devices Include:</vt:lpstr>
      <vt:lpstr>Electronic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Information  Distribution Engine</dc:title>
  <dc:creator>mward</dc:creator>
  <cp:lastModifiedBy>Kolp, Kris</cp:lastModifiedBy>
  <cp:revision>1852</cp:revision>
  <cp:lastPrinted>2020-01-24T14:44:25Z</cp:lastPrinted>
  <dcterms:created xsi:type="dcterms:W3CDTF">2011-09-10T18:05:09Z</dcterms:created>
  <dcterms:modified xsi:type="dcterms:W3CDTF">2024-03-19T14:10:15Z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0x010100A96947702CC4114791D4B44F6DC45749</vt:lpwstr>
  </property>
</Properties>
</file>