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  <p:sldMasterId id="2147483680" r:id="rId2"/>
    <p:sldMasterId id="2147483681" r:id="rId3"/>
  </p:sldMasterIdLst>
  <p:notesMasterIdLst>
    <p:notesMasterId r:id="rId45"/>
  </p:notesMasterIdLst>
  <p:sldIdLst>
    <p:sldId id="256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6" r:id="rId19"/>
    <p:sldId id="277" r:id="rId20"/>
    <p:sldId id="278" r:id="rId21"/>
    <p:sldId id="280" r:id="rId22"/>
    <p:sldId id="281" r:id="rId23"/>
    <p:sldId id="283" r:id="rId24"/>
    <p:sldId id="284" r:id="rId25"/>
    <p:sldId id="286" r:id="rId26"/>
    <p:sldId id="287" r:id="rId27"/>
    <p:sldId id="288" r:id="rId28"/>
    <p:sldId id="289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5" r:id="rId40"/>
    <p:sldId id="301" r:id="rId41"/>
    <p:sldId id="302" r:id="rId42"/>
    <p:sldId id="303" r:id="rId43"/>
    <p:sldId id="304" r:id="rId44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80" name="Shape 38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10" name="Shape 41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16" name="Shape 41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22" name="Shape 42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34" name="Shape 43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53" name="Shape 45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74" name="Shape 47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82" name="Shape 48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13" name="Shape 51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19" name="Shape 51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31" name="Shape 53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43" name="Shape 54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49" name="Shape 54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55" name="Shape 55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078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1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noFill/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noFill/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None/>
              <a:defRPr/>
            </a:lvl1pPr>
            <a:lvl2pPr marL="457200" marR="0" lvl="1" indent="0" algn="ctr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None/>
              <a:defRPr/>
            </a:lvl2pPr>
            <a:lvl3pPr marL="914400" marR="0" lvl="2" indent="0" algn="ctr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None/>
              <a:defRPr/>
            </a:lvl3pPr>
            <a:lvl4pPr marL="1371600" marR="0" lvl="3" indent="0" algn="ctr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None/>
              <a:defRPr/>
            </a:lvl4pPr>
            <a:lvl5pPr marL="1828800" marR="0" lvl="4" indent="0" algn="ctr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None/>
              <a:defRPr/>
            </a:lvl5pPr>
            <a:lvl6pPr marL="2286000" marR="0" lvl="5" indent="0" algn="ctr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None/>
              <a:defRPr/>
            </a:lvl6pPr>
            <a:lvl7pPr marL="2743200" marR="0" lvl="6" indent="0" algn="ctr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None/>
              <a:defRPr/>
            </a:lvl7pPr>
            <a:lvl8pPr marL="3200400" marR="0" lvl="7" indent="0" algn="ctr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None/>
              <a:defRPr/>
            </a:lvl8pPr>
            <a:lvl9pPr marL="3657600" marR="0" lvl="8" indent="0" algn="ctr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Source Sans Pro"/>
              <a:buNone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514600" y="-1524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09477" y="2194564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7699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noFill/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noFill/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ft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4" name="Shape 144"/>
          <p:cNvSpPr/>
          <p:nvPr/>
        </p:nvSpPr>
        <p:spPr>
          <a:xfrm rot="10800000" flipH="1">
            <a:off x="69412" y="2376830"/>
            <a:ext cx="9013515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47" name="Shape 147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body" idx="3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4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8" name="Shape 168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2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7" name="Shape 187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188" name="Shape 188"/>
          <p:cNvSpPr/>
          <p:nvPr/>
        </p:nvSpPr>
        <p:spPr>
          <a:xfrm rot="10800000" flipH="1">
            <a:off x="68307" y="4683555"/>
            <a:ext cx="90068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89" name="Shape 189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91" name="Shape 191"/>
          <p:cNvSpPr>
            <a:spLocks noGrp="1"/>
          </p:cNvSpPr>
          <p:nvPr>
            <p:ph type="pic" idx="2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Baskerville"/>
              <a:buNone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 rot="5400000">
            <a:off x="2514600" y="-1524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7" name="Shape 197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 rot="5400000">
            <a:off x="4709477" y="2194564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 rot="5400000">
            <a:off x="7699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noFill/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noFill/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7" name="Shape 227"/>
          <p:cNvSpPr txBox="1">
            <a:spLocks noGrp="1"/>
          </p:cNvSpPr>
          <p:nvPr>
            <p:ph type="ft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8" name="Shape 228"/>
          <p:cNvSpPr/>
          <p:nvPr/>
        </p:nvSpPr>
        <p:spPr>
          <a:xfrm rot="10800000" flipH="1">
            <a:off x="69412" y="2376830"/>
            <a:ext cx="9013515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9" name="Shape 229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1" name="Shape 231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body" idx="2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5" name="Shape 245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body" idx="3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4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2" name="Shape 252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6" name="Shape 256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4" name="Shape 264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body" idx="2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9" name="Shape 269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1" name="Shape 271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272" name="Shape 272"/>
          <p:cNvSpPr/>
          <p:nvPr/>
        </p:nvSpPr>
        <p:spPr>
          <a:xfrm rot="10800000" flipH="1">
            <a:off x="68307" y="4683555"/>
            <a:ext cx="90068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73" name="Shape 273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74" name="Shape 274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75" name="Shape 275"/>
          <p:cNvSpPr>
            <a:spLocks noGrp="1"/>
          </p:cNvSpPr>
          <p:nvPr>
            <p:ph type="pic" idx="2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ibre Baskerville"/>
              <a:buNone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noFill/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2" name="Shape 3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noFill/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5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37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37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37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37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Shape 37"/>
          <p:cNvSpPr/>
          <p:nvPr/>
        </p:nvSpPr>
        <p:spPr>
          <a:xfrm rot="10800000" flipH="1">
            <a:off x="69412" y="2376830"/>
            <a:ext cx="9013515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 rot="5400000">
            <a:off x="2514600" y="-15240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279" name="Shape 279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0" name="Shape 280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1" name="Shape 281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 rot="5400000">
            <a:off x="4709477" y="2194564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 rot="5400000">
            <a:off x="7699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285" name="Shape 285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6" name="Shape 286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7" name="Shape 287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buNone/>
              <a:defRPr/>
            </a:lvl1pPr>
            <a:lvl2pPr marL="0" marR="0" lvl="1" indent="0" algn="l" rtl="0">
              <a:buNone/>
              <a:defRPr/>
            </a:lvl2pPr>
            <a:lvl3pPr marL="0" marR="0" lvl="2" indent="0" algn="l" rtl="0">
              <a:buNone/>
              <a:defRPr/>
            </a:lvl3pPr>
            <a:lvl4pPr marL="0" marR="0" lvl="3" indent="0" algn="l" rtl="0">
              <a:buNone/>
              <a:defRPr/>
            </a:lvl4pPr>
            <a:lvl5pPr marL="0" marR="0" lvl="4" indent="0" algn="l" rtl="0">
              <a:buNone/>
              <a:defRPr/>
            </a:lvl5pPr>
            <a:lvl6pPr marL="0" marR="0" lvl="5" indent="0" algn="l" rtl="0">
              <a:buNone/>
              <a:defRPr/>
            </a:lvl6pPr>
            <a:lvl7pPr marL="0" marR="0" lvl="6" indent="0" algn="l" rtl="0">
              <a:buNone/>
              <a:defRPr/>
            </a:lvl7pPr>
            <a:lvl8pPr marL="0" marR="0" lvl="7" indent="0" algn="l" rtl="0">
              <a:buNone/>
              <a:defRPr/>
            </a:lvl8pPr>
            <a:lvl9pPr marL="0" marR="0" lvl="8" indent="0" algn="l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lvl="0" indent="-228600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Source Sans Pro"/>
              <a:buNone/>
              <a:defRPr/>
            </a:lvl1pPr>
            <a:lvl2pPr marL="914400" lvl="1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58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2pPr>
            <a:lvl3pPr marL="1371600" lvl="2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3pPr>
            <a:lvl4pPr marL="1828800" lvl="3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4pPr>
            <a:lvl5pPr marL="2286000" lvl="4" indent="-228600" rtl="0">
              <a:spcBef>
                <a:spcPts val="37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5pPr>
            <a:lvl6pPr marL="2743200" lvl="5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Font typeface="Source Sans Pro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28600" rtl="0">
              <a:spcBef>
                <a:spcPts val="580"/>
              </a:spcBef>
              <a:spcAft>
                <a:spcPts val="0"/>
              </a:spcAft>
              <a:buSzPts val="1400"/>
              <a:buFont typeface="Libre Baskerville"/>
              <a:buNone/>
              <a:defRPr/>
            </a:lvl1pPr>
            <a:lvl2pPr marL="914400" lvl="1" indent="-317500" rtl="0">
              <a:spcBef>
                <a:spcPts val="370"/>
              </a:spcBef>
              <a:spcAft>
                <a:spcPts val="0"/>
              </a:spcAft>
              <a:buSzPts val="1400"/>
              <a:buChar char="●"/>
              <a:defRPr/>
            </a:lvl2pPr>
            <a:lvl3pPr marL="1371600" lvl="2" indent="-317500" rtl="0">
              <a:spcBef>
                <a:spcPts val="37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rtl="0">
              <a:spcBef>
                <a:spcPts val="37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370"/>
              </a:spcBef>
              <a:spcAft>
                <a:spcPts val="0"/>
              </a:spcAft>
              <a:buSzPts val="1400"/>
              <a:buChar char="o"/>
              <a:defRPr/>
            </a:lvl5pPr>
            <a:lvl6pPr marL="2743200" lvl="5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37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  <p:sp>
        <p:nvSpPr>
          <p:cNvPr id="81" name="Shape 81"/>
          <p:cNvSpPr/>
          <p:nvPr/>
        </p:nvSpPr>
        <p:spPr>
          <a:xfrm rot="10800000" flipH="1">
            <a:off x="68307" y="4683555"/>
            <a:ext cx="900684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rgbClr val="F0C1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pic" idx="2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Baskerville"/>
              <a:buNone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7" name="Shap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None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Libre Baskerville"/>
              <a:buChar char="●"/>
              <a:defRPr/>
            </a:lvl1pPr>
            <a:lvl2pPr marL="914400" marR="0" lvl="1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●"/>
              <a:defRPr/>
            </a:lvl2pPr>
            <a:lvl3pPr marL="1371600" marR="0" lvl="2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●"/>
              <a:defRPr/>
            </a:lvl3pPr>
            <a:lvl4pPr marL="1828800" marR="0" lvl="3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●"/>
              <a:defRPr/>
            </a:lvl4pPr>
            <a:lvl5pPr marL="2286000" marR="0" lvl="4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o"/>
              <a:defRPr/>
            </a:lvl5pPr>
            <a:lvl6pPr marL="2743200" marR="0" lvl="5" indent="-317500" algn="l" rtl="0">
              <a:spcBef>
                <a:spcPts val="37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Libre Baskerville"/>
              <a:buChar char="•"/>
              <a:defRPr/>
            </a:lvl6pPr>
            <a:lvl7pPr marL="3200400" marR="0" lvl="6" indent="-3175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Libre Baskerville"/>
              <a:buChar char="•"/>
              <a:defRPr/>
            </a:lvl7pPr>
            <a:lvl8pPr marL="3657600" marR="0" lvl="7" indent="-31750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400"/>
              <a:buFont typeface="Libre Baskerville"/>
              <a:buChar char="•"/>
              <a:defRPr/>
            </a:lvl8pPr>
            <a:lvl9pPr marL="4114800" marR="0" lvl="8" indent="-317500" algn="l" rtl="0">
              <a:spcBef>
                <a:spcPts val="370"/>
              </a:spcBef>
              <a:spcAft>
                <a:spcPts val="0"/>
              </a:spcAft>
              <a:buClr>
                <a:srgbClr val="DDB8B3"/>
              </a:buClr>
              <a:buSzPts val="1400"/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buNone/>
              <a:defRPr/>
            </a:lvl1pPr>
            <a:lvl2pPr marL="0" marR="0" lvl="1" indent="0" algn="ctr" rtl="0">
              <a:buNone/>
              <a:defRPr/>
            </a:lvl2pPr>
            <a:lvl3pPr marL="0" marR="0" lvl="2" indent="0" algn="ctr" rtl="0">
              <a:buNone/>
              <a:defRPr/>
            </a:lvl3pPr>
            <a:lvl4pPr marL="0" marR="0" lvl="3" indent="0" algn="ctr" rtl="0">
              <a:buNone/>
              <a:defRPr/>
            </a:lvl4pPr>
            <a:lvl5pPr marL="0" marR="0" lvl="4" indent="0" algn="ctr" rtl="0">
              <a:buNone/>
              <a:defRPr/>
            </a:lvl5pPr>
            <a:lvl6pPr marL="0" marR="0" lvl="5" indent="0" algn="ctr" rtl="0">
              <a:buNone/>
              <a:defRPr/>
            </a:lvl6pPr>
            <a:lvl7pPr marL="0" marR="0" lvl="6" indent="0" algn="ctr" rtl="0">
              <a:buNone/>
              <a:defRPr/>
            </a:lvl7pPr>
            <a:lvl8pPr marL="0" marR="0" lvl="7" indent="0" algn="ctr" rtl="0">
              <a:buNone/>
              <a:defRPr/>
            </a:lvl8pPr>
            <a:lvl9pPr marL="0" marR="0" lvl="8" indent="0" algn="ctr" rtl="0">
              <a:buNone/>
              <a:defRPr/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grpSp>
        <p:nvGrpSpPr>
          <p:cNvPr id="100" name="Shape 100"/>
          <p:cNvGrpSpPr/>
          <p:nvPr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101" name="Shape 101"/>
            <p:cNvSpPr/>
            <p:nvPr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03" name="Shape 103"/>
          <p:cNvGrpSpPr/>
          <p:nvPr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104" name="Shape 104"/>
            <p:cNvSpPr/>
            <p:nvPr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67%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33%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100%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100%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67%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09" name="Shape 109"/>
          <p:cNvGrpSpPr/>
          <p:nvPr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10" name="Shape 110"/>
            <p:cNvSpPr/>
            <p:nvPr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3" name="Shape 113"/>
          <p:cNvGrpSpPr/>
          <p:nvPr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14" name="Shape 114"/>
            <p:cNvSpPr/>
            <p:nvPr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A*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B*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C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D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E</a:t>
              </a:r>
              <a:endParaRPr sz="28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9" name="Shape 119"/>
          <p:cNvGrpSpPr/>
          <p:nvPr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120" name="Shape 120"/>
            <p:cNvCxnSpPr/>
            <p:nvPr/>
          </p:nvCxnSpPr>
          <p:spPr>
            <a:xfrm>
              <a:off x="889000" y="5715000"/>
              <a:ext cx="80010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1" name="Shape 121"/>
            <p:cNvCxnSpPr/>
            <p:nvPr/>
          </p:nvCxnSpPr>
          <p:spPr>
            <a:xfrm>
              <a:off x="1016000" y="1587500"/>
              <a:ext cx="0" cy="41275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2" name="Shape 122"/>
            <p:cNvCxnSpPr/>
            <p:nvPr/>
          </p:nvCxnSpPr>
          <p:spPr>
            <a:xfrm>
              <a:off x="889000" y="5715000"/>
              <a:ext cx="2540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3" name="Shape 123"/>
            <p:cNvCxnSpPr/>
            <p:nvPr/>
          </p:nvCxnSpPr>
          <p:spPr>
            <a:xfrm>
              <a:off x="889000" y="4445000"/>
              <a:ext cx="2540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4" name="Shape 124"/>
            <p:cNvCxnSpPr/>
            <p:nvPr/>
          </p:nvCxnSpPr>
          <p:spPr>
            <a:xfrm>
              <a:off x="889000" y="3175000"/>
              <a:ext cx="2540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5" name="Shape 125"/>
            <p:cNvCxnSpPr/>
            <p:nvPr/>
          </p:nvCxnSpPr>
          <p:spPr>
            <a:xfrm>
              <a:off x="889000" y="1905000"/>
              <a:ext cx="2540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26" name="Shape 126"/>
          <p:cNvGrpSpPr/>
          <p:nvPr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127" name="Shape 127"/>
            <p:cNvSpPr/>
            <p:nvPr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0</a:t>
              </a:r>
              <a:endParaRPr sz="20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</a:t>
              </a:r>
              <a:endParaRPr sz="20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3</a:t>
              </a:r>
              <a:endParaRPr sz="20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07" name="Shape 207"/>
          <p:cNvSpPr/>
          <p:nvPr/>
        </p:nvSpPr>
        <p:spPr>
          <a:xfrm>
            <a:off x="127000" y="127000"/>
            <a:ext cx="8890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iRespond Question Master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8" name="Shape 208"/>
          <p:cNvSpPr/>
          <p:nvPr/>
        </p:nvSpPr>
        <p:spPr>
          <a:xfrm>
            <a:off x="127000" y="3111500"/>
            <a:ext cx="88900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A.) Response A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09" name="Shape 209"/>
          <p:cNvSpPr/>
          <p:nvPr/>
        </p:nvSpPr>
        <p:spPr>
          <a:xfrm>
            <a:off x="127000" y="3835400"/>
            <a:ext cx="88900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B.) Response B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0" name="Shape 210"/>
          <p:cNvSpPr/>
          <p:nvPr/>
        </p:nvSpPr>
        <p:spPr>
          <a:xfrm>
            <a:off x="127000" y="4559300"/>
            <a:ext cx="88900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C.) Response C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127000" y="5283200"/>
            <a:ext cx="88900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D.) Response D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127000" y="6007100"/>
            <a:ext cx="8890000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E.) Response E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Percent Complete 100%</a:t>
            </a:r>
            <a:endParaRPr sz="1400" b="0" i="0" u="none" strike="noStrike" cap="none">
              <a:solidFill>
                <a:srgbClr val="00000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00:30</a:t>
            </a:r>
            <a:endParaRPr sz="1400" b="0" i="0" u="none" strike="noStrike" cap="none">
              <a:solidFill>
                <a:srgbClr val="00000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subTitle" idx="1"/>
          </p:nvPr>
        </p:nvSpPr>
        <p:spPr>
          <a:xfrm>
            <a:off x="2133600" y="3375490"/>
            <a:ext cx="6172200" cy="1272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200" b="0" i="0" u="none" strike="noStrike" cap="none" dirty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c. 600 CE – c. 1450 </a:t>
            </a:r>
            <a:r>
              <a:rPr lang="en-US" sz="2200" b="0" i="0" u="none" strike="noStrike" cap="none" dirty="0" smtClean="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CE</a:t>
            </a:r>
            <a:endParaRPr dirty="0"/>
          </a:p>
        </p:txBody>
      </p:sp>
      <p:sp>
        <p:nvSpPr>
          <p:cNvPr id="293" name="Shape 293"/>
          <p:cNvSpPr txBox="1"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Period 3: Regional and Transregional Interactions</a:t>
            </a:r>
            <a:endParaRPr sz="4000" b="0" i="0" u="none" strike="noStrike" cap="non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Shape 36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924436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7772400" cy="602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Spread of Islam 622-750</a:t>
            </a:r>
            <a:endParaRPr sz="4000" b="0" i="0" u="none" strike="noStrike" cap="none" dirty="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78420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Muslim </a:t>
            </a:r>
            <a:r>
              <a:rPr lang="en-US" sz="4000" b="0" i="0" u="none" strike="noStrike" cap="none" dirty="0" smtClean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Empires Continued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178420" y="1447800"/>
            <a:ext cx="879831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By 750 AD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Dar-al Islam</a:t>
            </a:r>
            <a:endParaRPr dirty="0"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Muslim political and social influence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Islam had replaced Christianity as the dominant culture in North Africa and Spain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Disagreement from within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Sunni-Shi’a Split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Succession dispute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Caused the empire to fracture into regional caliphates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>
            <a:spLocks noGrp="1"/>
          </p:cNvSpPr>
          <p:nvPr>
            <p:ph type="title"/>
          </p:nvPr>
        </p:nvSpPr>
        <p:spPr>
          <a:xfrm>
            <a:off x="267629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Umayyad Caliphate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401444" y="1447800"/>
            <a:ext cx="8285356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Originally ruled from Damascus, Syria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Clashed with rivals and moved to Cordoba, Spain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Muslim rule supreme in Spain until 11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c CE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Continued to be important until 15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c CE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Thrived while the rest of Western Europe floundered in the wake of the collapse of Rome</a:t>
            </a:r>
            <a:endParaRPr dirty="0"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Thanks to trade and technology from the Arabs</a:t>
            </a:r>
            <a:endParaRPr sz="20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title"/>
          </p:nvPr>
        </p:nvSpPr>
        <p:spPr>
          <a:xfrm>
            <a:off x="100361" y="0"/>
            <a:ext cx="7772400" cy="747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Abbasid Caliphate (750 – 1250)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1" y="635620"/>
            <a:ext cx="8954428" cy="6222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Centered in Baghdad</a:t>
            </a:r>
            <a:endParaRPr sz="23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Controlled territory from Turkey into Central Asia and across N. Africa</a:t>
            </a:r>
            <a:endParaRPr sz="23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Cultural Borrowing</a:t>
            </a:r>
            <a:endParaRPr sz="23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One of the world’s most cosmopolitan cities</a:t>
            </a:r>
            <a:endParaRPr sz="23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Arabs, Persians, Turks, Europeans, Indians, Christians, Jews, Buddhists, Muslims</a:t>
            </a:r>
            <a:endParaRPr sz="23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3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Turks from north hired to hold important posts </a:t>
            </a:r>
            <a:endParaRPr sz="23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300" b="0" i="0" u="none" strike="noStrike" cap="none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Seljuks</a:t>
            </a: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en-US" sz="23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&amp; </a:t>
            </a:r>
            <a:r>
              <a:rPr lang="en-US" sz="2300" b="0" i="0" u="none" strike="noStrike" cap="none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Mamluks</a:t>
            </a:r>
            <a:endParaRPr lang="en-US" sz="2300" b="0" i="0" u="none" strike="noStrike" cap="none" dirty="0" smtClean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Began to loose power to local rulers</a:t>
            </a:r>
            <a:endParaRPr lang="en-US" sz="2300" dirty="0"/>
          </a:p>
          <a:p>
            <a:pPr marL="274320" lvl="0" indent="-274320">
              <a:buSzPts val="2210"/>
            </a:pP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Faced peasant revolts</a:t>
            </a:r>
            <a:endParaRPr lang="en-US" sz="2300" dirty="0"/>
          </a:p>
          <a:p>
            <a:pPr marL="274320" lvl="0" indent="-274320">
              <a:buSzPts val="2210"/>
            </a:pP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Destroyed by Mongols in 13</a:t>
            </a:r>
            <a:r>
              <a:rPr lang="en-US" sz="2300" baseline="30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</a:t>
            </a: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c</a:t>
            </a:r>
            <a:endParaRPr lang="en-US" sz="2300" dirty="0"/>
          </a:p>
          <a:p>
            <a:pPr marL="274320" lvl="0" indent="-274320">
              <a:buSzPts val="2210"/>
            </a:pP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Their fall echoes the falls of other empires we have studied</a:t>
            </a:r>
            <a:endParaRPr lang="en-US" sz="2300" dirty="0"/>
          </a:p>
          <a:p>
            <a:pPr marL="274320" lvl="0" indent="-274320">
              <a:buSzPts val="2210"/>
            </a:pPr>
            <a:r>
              <a:rPr lang="en-US" sz="23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BUT- This </a:t>
            </a: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era called the “Golden Age” of </a:t>
            </a:r>
            <a:r>
              <a:rPr lang="en-US" sz="23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Islam</a:t>
            </a:r>
            <a:endParaRPr lang="en-US" sz="2300" dirty="0"/>
          </a:p>
          <a:p>
            <a:pPr marL="548640" lvl="1" indent="-231140">
              <a:buSzPts val="2040"/>
            </a:pPr>
            <a:r>
              <a:rPr lang="en-US" sz="23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Because of the many advances linked to this time and place</a:t>
            </a:r>
            <a:endParaRPr lang="en-US" sz="2300" dirty="0"/>
          </a:p>
          <a:p>
            <a:pPr marL="91440" indent="-231140">
              <a:spcBef>
                <a:spcPts val="370"/>
              </a:spcBef>
              <a:buClr>
                <a:schemeClr val="accent2"/>
              </a:buClr>
              <a:buSzPts val="2040"/>
            </a:pP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211873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Delhi Sultanates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211873" y="1447800"/>
            <a:ext cx="847492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Political center of Islamic world in South Asia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Delhi Sultans were a series of Muslim Turks who settled in Northern India and Pakistan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Fought invaders (Mongols)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Sometimes blended Islam with aspects of Hindu culture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Sikhism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Not as successful at conversion as the Arabs were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Only 25% of the Indian population converted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/>
          </p:nvPr>
        </p:nvSpPr>
        <p:spPr>
          <a:xfrm>
            <a:off x="156117" y="-171411"/>
            <a:ext cx="7772400" cy="918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Crusades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156117" y="591015"/>
            <a:ext cx="8820615" cy="542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 series of Muslim-Christian clashes over control of Southwest Asia (aka The Holy Land)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1095 – 1295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Religious causes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Christians sought to “win” back the Holy Land from Muslim control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Political causes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Byzantine Empire wanted to retake land lost to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Seljuks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Despite religious split in 1054, the western Church attempted to help (at first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</a:t>
            </a: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Economic causes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TRADE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Europeans were “hooked” on luxury goods from Asia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If Constantinople came under control of Muslims, those luxuries would be cut </a:t>
            </a:r>
            <a:r>
              <a:rPr lang="en-US" sz="24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off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title"/>
          </p:nvPr>
        </p:nvSpPr>
        <p:spPr>
          <a:xfrm>
            <a:off x="167268" y="118521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Results of the Crusades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167268" y="1447800"/>
            <a:ext cx="851953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Militarily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Europe didn’t gain much except the “Crusader States” along the Med. Coast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They became centers of Christianity and trade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Jerusalem became jointly occupied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Culturally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Great advancements for Europeans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Science, math and philosophies of the classical civilizations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Began an intellectual revival called Renaissance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Also started western Europe on a path of hegemony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>
            <a:spLocks noGrp="1"/>
          </p:cNvSpPr>
          <p:nvPr>
            <p:ph type="title"/>
          </p:nvPr>
        </p:nvSpPr>
        <p:spPr>
          <a:xfrm>
            <a:off x="234176" y="42746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Results </a:t>
            </a:r>
            <a:r>
              <a:rPr lang="en-US" sz="4000" b="0" i="0" u="none" strike="noStrike" cap="none" dirty="0" smtClean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Continued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9" name="Shape 419"/>
          <p:cNvSpPr txBox="1">
            <a:spLocks noGrp="1"/>
          </p:cNvSpPr>
          <p:nvPr>
            <p:ph type="body" idx="1"/>
          </p:nvPr>
        </p:nvSpPr>
        <p:spPr>
          <a:xfrm>
            <a:off x="234176" y="1447800"/>
            <a:ext cx="8452624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Economically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More trade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Spices, foods, silk, cotton entered Europe 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Demand for goods led to increase in number of towns along trade routes = more money = more trade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Search for alternate and cheaper ways of trading led to Age of Exploration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Disease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Increased interaction between W. Europe and Asians increased contagious disease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China’s Dynasties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Sui  -- 581-618 CE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Tang – 618-907 CE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Song– 960-1279 CE</a:t>
            </a:r>
            <a:endParaRPr sz="2400" b="0" i="0" u="none" strike="noStrike" cap="none">
              <a:solidFill>
                <a:srgbClr val="88888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60459" y="4119563"/>
            <a:ext cx="7384623" cy="2190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accent1"/>
              </a:buClr>
              <a:buSzPts val="2210"/>
            </a:pPr>
            <a:r>
              <a:rPr lang="en-US" sz="26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Fall of the Han in 220 CE</a:t>
            </a:r>
          </a:p>
          <a:p>
            <a:pPr lvl="0">
              <a:buClr>
                <a:schemeClr val="accent1"/>
              </a:buClr>
              <a:buSzPts val="2210"/>
            </a:pPr>
            <a:endParaRPr lang="en-US" sz="2600" dirty="0" smtClean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lvl="0" indent="-274320"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Led </a:t>
            </a: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to rise of regional rulers again</a:t>
            </a:r>
            <a:endParaRPr lang="en-US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From c. 220 – 581 CE</a:t>
            </a:r>
            <a:endParaRPr lang="en-US" dirty="0"/>
          </a:p>
          <a:p>
            <a:pPr marL="548640" lvl="1" indent="-231140">
              <a:spcBef>
                <a:spcPts val="370"/>
              </a:spcBef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Another “warring states period”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Sui Dynasty   581-618 CE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Short-lived but policies enacted continued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Public works projects revived</a:t>
            </a:r>
            <a:endParaRPr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Grand Canal</a:t>
            </a:r>
            <a:endParaRPr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Great Wall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Reinstituted Confucian Exam system for civil service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Buddhism increased in popularity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167268" y="952500"/>
            <a:ext cx="8887522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Classical Empires </a:t>
            </a:r>
            <a:r>
              <a:rPr lang="en-US" sz="4000" b="0" i="0" u="none" strike="noStrike" cap="none" dirty="0" smtClean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Fall- Western Rome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2313" y="2908456"/>
            <a:ext cx="638101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Falls in 476 CE</a:t>
            </a:r>
            <a:endParaRPr lang="en-US" sz="2600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Created chaos in Western Europe</a:t>
            </a:r>
            <a:endParaRPr lang="en-US" sz="2600" dirty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No unifying governments, laws, armies or educational systems</a:t>
            </a:r>
            <a:endParaRPr lang="en-US" sz="2600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/>
          </p:nvPr>
        </p:nvSpPr>
        <p:spPr>
          <a:xfrm>
            <a:off x="200722" y="-13795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Tang Dynasty   618-907 CE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200721" y="1005043"/>
            <a:ext cx="8753707" cy="5014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Represents the Golden Age of Chinese Culture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Ruled from </a:t>
            </a:r>
            <a:r>
              <a:rPr lang="en-US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Chang’an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(modern day Xi’an)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Continued construction of Grand Canal and Great Wall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Continued Civil Service Exam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Changed the official stance on Buddhism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Gov’t bureaucracy became more </a:t>
            </a:r>
            <a:r>
              <a:rPr lang="en-US" sz="26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complex</a:t>
            </a: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Size similar to Han, covered most of modern-day China</a:t>
            </a:r>
            <a:endParaRPr lang="en-US" dirty="0"/>
          </a:p>
          <a:p>
            <a:pPr marL="274320" lvl="0" indent="-274320"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Expanded the same way as others – conquest, diplomacy, trade</a:t>
            </a:r>
            <a:endParaRPr lang="en-US" dirty="0"/>
          </a:p>
          <a:p>
            <a:pPr marL="274320" lvl="0" indent="-274320"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Raised taxes to pay for running of gov’t</a:t>
            </a:r>
            <a:endParaRPr lang="en-US" dirty="0"/>
          </a:p>
          <a:p>
            <a:pPr marL="274320" lvl="0" indent="-274320"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Conducted first census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C. 750CE  50 mil people</a:t>
            </a:r>
          </a:p>
          <a:p>
            <a:pPr marL="0" marR="0" lvl="0" indent="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None/>
            </a:pP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Tang  Art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56" name="Shape 456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Glazed porcelain horses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Technology included printing, gunpowder, medicine, compass and ship construction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457" name="Shape 457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0" y="762000"/>
            <a:ext cx="3175000" cy="299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Shape 4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3428" y="3962400"/>
            <a:ext cx="2142857" cy="214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Shape 4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800" y="3936352"/>
            <a:ext cx="2895600" cy="2168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7772400" cy="847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Song Dynasty  960-1279 CE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256477" y="847493"/>
            <a:ext cx="8697951" cy="517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Tang overthrown by Mandate of Heaven (floods, famine, pirates) </a:t>
            </a:r>
            <a:endParaRPr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Transition to Song fairly stable because of faith in Mandate of </a:t>
            </a:r>
            <a:r>
              <a:rPr lang="en-US" sz="26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Heaven</a:t>
            </a: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Continuities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Supported trade along Silk Road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Development of cities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Confucian Exam System</a:t>
            </a:r>
            <a:endParaRPr lang="en-US" dirty="0"/>
          </a:p>
          <a:p>
            <a:pPr marL="274320" lvl="0" indent="-274320">
              <a:buSzPts val="2210"/>
            </a:pPr>
            <a:r>
              <a:rPr lang="en-US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Changes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Development of Neo-Confucianism</a:t>
            </a:r>
            <a:endParaRPr lang="en-US" dirty="0"/>
          </a:p>
          <a:p>
            <a:pPr marL="822960" lvl="2" indent="-238760">
              <a:buSzPts val="1700"/>
            </a:pPr>
            <a:r>
              <a:rPr lang="en-US" sz="2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Confucianism + Buddhism + Taoism = Neo-Confucianism</a:t>
            </a:r>
            <a:endParaRPr lang="en-US" dirty="0"/>
          </a:p>
          <a:p>
            <a:pPr marL="822960" lvl="2" indent="-238760">
              <a:buSzPts val="1700"/>
            </a:pPr>
            <a:r>
              <a:rPr lang="en-US" sz="2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Became a religion promising eternal reward</a:t>
            </a:r>
            <a:endParaRPr lang="en-US" dirty="0"/>
          </a:p>
          <a:p>
            <a:pPr marL="822960" lvl="2" indent="-238760">
              <a:buSzPts val="1700"/>
            </a:pPr>
            <a:r>
              <a:rPr lang="en-US" sz="2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Example of cultural syncretism</a:t>
            </a:r>
            <a:endParaRPr lang="en-US" dirty="0"/>
          </a:p>
          <a:p>
            <a:pPr marL="548640" lvl="1" indent="-231140">
              <a:buSzPts val="204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Added practice of foot-binding of women</a:t>
            </a:r>
            <a:endParaRPr lang="en-US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endParaRPr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Song Dynasty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802516" y="1432015"/>
            <a:ext cx="37490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One key difference 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Reduction of the status of women during the Song period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Foot-binding forced dependence of women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478" name="Shape 478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648200" y="806251"/>
            <a:ext cx="3749675" cy="2714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Shape 4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95800" y="3535392"/>
            <a:ext cx="38100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485" name="Shape 48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46403" y="1447800"/>
            <a:ext cx="2485668" cy="45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Shape 486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221287" y="2095500"/>
            <a:ext cx="317500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China’s Influence on Asia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Sinification – term for the spread if Chinese culture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 Korea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Became a tributary to China under the Tang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Korean leaders were impressed by tang political and economic success and borrowed ideas from China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Incorporated Confucian teachings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Chinese writing, religion (Buddhism), fashion and architecture adopted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Elite Koreans adopt Confucianism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 txBox="1">
            <a:spLocks noGrp="1"/>
          </p:cNvSpPr>
          <p:nvPr>
            <p:ph type="title"/>
          </p:nvPr>
        </p:nvSpPr>
        <p:spPr>
          <a:xfrm>
            <a:off x="122663" y="-182562"/>
            <a:ext cx="7772400" cy="963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China’s Influence on Asia</a:t>
            </a:r>
            <a:endParaRPr dirty="0"/>
          </a:p>
        </p:txBody>
      </p:sp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256477" y="780585"/>
            <a:ext cx="8731405" cy="5239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 Japan—never conquered by China</a:t>
            </a:r>
            <a:endParaRPr sz="22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Intentionally chose Sinification</a:t>
            </a:r>
            <a:endParaRPr sz="22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Writing, bureaucracy, &amp; belief systems</a:t>
            </a:r>
            <a:endParaRPr sz="22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Buddhism – (feared by the governments)</a:t>
            </a:r>
            <a:endParaRPr sz="22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Confucianism</a:t>
            </a:r>
            <a:endParaRPr sz="22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Heian Era (794-1185) </a:t>
            </a:r>
            <a:endParaRPr sz="2200" dirty="0"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Too much attention to frivolities led to </a:t>
            </a:r>
            <a:r>
              <a:rPr lang="en-US" sz="22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loss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of power and placement of Shogun</a:t>
            </a:r>
            <a:endParaRPr sz="22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Emperor’s role greatly reduced</a:t>
            </a:r>
            <a:endParaRPr sz="2200"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Japan becomes 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feudal</a:t>
            </a: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2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 Vietnam</a:t>
            </a:r>
            <a:endParaRPr lang="en-US" sz="2200" dirty="0"/>
          </a:p>
          <a:p>
            <a:pPr marL="548640" lvl="1" indent="-231140">
              <a:buSzPts val="2040"/>
            </a:pPr>
            <a:r>
              <a:rPr lang="en-US" sz="22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Many revolts</a:t>
            </a:r>
            <a:endParaRPr lang="en-US" sz="2200" dirty="0"/>
          </a:p>
          <a:p>
            <a:pPr marL="548640" lvl="1" indent="-231140">
              <a:buSzPts val="2040"/>
            </a:pPr>
            <a:r>
              <a:rPr lang="en-US" sz="22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Women didn’t accept Confucian teaching of male dominance</a:t>
            </a:r>
            <a:endParaRPr lang="en-US" sz="2200" dirty="0"/>
          </a:p>
          <a:p>
            <a:pPr marL="274320" lvl="0" indent="-274320">
              <a:buSzPts val="2210"/>
            </a:pPr>
            <a:r>
              <a:rPr lang="en-US" sz="22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Tang Dynasty limited success in conquering</a:t>
            </a:r>
            <a:endParaRPr lang="en-US" sz="2200" dirty="0"/>
          </a:p>
          <a:p>
            <a:pPr marL="274320" lvl="0" indent="-274320">
              <a:buSzPts val="2210"/>
            </a:pPr>
            <a:r>
              <a:rPr lang="en-US" sz="22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New strain of </a:t>
            </a:r>
            <a:r>
              <a:rPr lang="en-US" sz="22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rice</a:t>
            </a:r>
            <a:endParaRPr sz="2200" dirty="0"/>
          </a:p>
          <a:p>
            <a:pPr marL="274320" marR="0" lvl="0" indent="-133985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None/>
            </a:pPr>
            <a:endParaRPr sz="22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Mongols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The Unstoppable Tide of Horror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Or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The Clever Agents of Change</a:t>
            </a:r>
            <a:endParaRPr sz="2400" b="0" i="0" u="none" strike="noStrike" cap="none">
              <a:solidFill>
                <a:srgbClr val="88888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Largest Land Empire 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16" name="Shape 5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295400"/>
            <a:ext cx="83058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522" name="Shape 52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1905000"/>
            <a:ext cx="5238750" cy="380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Christian Church Steps In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Church remained intact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Emerged to fulfill the duties of the defunct Roman Empire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Most Western Europeans flooded the church seeking spiritual comfort as well as social and political stability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Pope became both religious leader and the de facto political leader of Europe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Pope served by bishops with regional spiritual and political authority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Also by priests at the local level</a:t>
            </a:r>
            <a:endParaRPr/>
          </a:p>
          <a:p>
            <a:pPr marL="274320" marR="0" lvl="0" indent="-133985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None/>
            </a:pP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Mongols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Pastoral people:  Herd sheep, goats, yaks, cattle, horses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Chinggis (Genghis) Khan – Unified many nomadic tribes under his leadership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Conquered Northern Song Dynasty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Mongols made Beijing the capital, ended Confucian Exam system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Allowed foreigners, to administer gov’t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Attacked Persia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Kublai Khan established Yuan Dynasty in China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Pax Mongolica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34" name="Shape 534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Favored trade and protected Silk Roads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Came at a high price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Cities who fought against Mongols disappeared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Destruction of the Abbasid Empire and 200,000 people in Baghdad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Reduction of Central Asian population by ¾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Reduction of China’s population by ½</a:t>
            </a:r>
            <a:endParaRPr/>
          </a:p>
          <a:p>
            <a:pPr marL="548640" marR="0" lvl="1" indent="-10160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None/>
            </a:pPr>
            <a:endParaRPr sz="24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Expansion of the Mongol Empire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Mongol Empire divided into regional khanates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Advance stopped in modern-day Israel by Mamluk warriors from Egypt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Mongols in Russia “The Golden Horde”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Russia becomes a tributary nation to Mongols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Lasted 200 years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Over time people in all khanates rebelled and Mongol rule came to end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Mongol Legacy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Controlled largest land empire ever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Allowed freedom of religion in the areas they conquered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The Mughal Empire of South Asia (India) took name from Mongols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Increase trade resulted in rapid spread of Black Death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Muslim and Christian Kingdoms in Africa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52" name="Shape 552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endParaRPr sz="2400" b="0" i="0" u="none" strike="noStrike" cap="none">
              <a:solidFill>
                <a:srgbClr val="888888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Sudanic States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58" name="Shape 558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Southwest Sahara area called Sahel 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Area of grasslands south of desert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Kingdoms of Ghana, Mali and Songhai (Songhay)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Traded salt, gold and animal skins across desert by way of camel caravans, connected to Afro-Eurasian networks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Major trading centers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Timbuktu,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D’Jenne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Gao</a:t>
            </a: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Borders often overlapped</a:t>
            </a:r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>
            <a:spLocks noGrp="1"/>
          </p:cNvSpPr>
          <p:nvPr>
            <p:ph type="title"/>
          </p:nvPr>
        </p:nvSpPr>
        <p:spPr>
          <a:xfrm>
            <a:off x="1219200" y="76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Ethiopia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Christianity was major religion of Northeast Africa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Overtime, Christians became minority as Islam spread into area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Ethiopia remains Christian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Main trade item is coffee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69646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Practice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30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722" y="3295651"/>
            <a:ext cx="87976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4765"/>
            <a:r>
              <a:rPr lang="en-US" sz="1800" dirty="0" smtClean="0">
                <a:solidFill>
                  <a:srgbClr val="070606"/>
                </a:solidFill>
                <a:latin typeface="Times New Roman" panose="02020603050405020304" pitchFamily="18" charset="0"/>
              </a:rPr>
              <a:t>Although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the painting above refers to religious figures</a:t>
            </a:r>
            <a:r>
              <a:rPr lang="en-US" sz="1800" dirty="0">
                <a:solidFill>
                  <a:srgbClr val="2F2E2D"/>
                </a:solidFill>
                <a:latin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its design includes no attempt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to capture their images. The best reason for this emphasis on geometric designs rather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than images </a:t>
            </a:r>
            <a:r>
              <a:rPr lang="en-US" sz="1800" dirty="0">
                <a:solidFill>
                  <a:srgbClr val="2F2E2D"/>
                </a:solidFill>
                <a:latin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s that </a:t>
            </a:r>
            <a:endParaRPr lang="en-US" sz="1800" dirty="0"/>
          </a:p>
          <a:p>
            <a:pPr marL="628650" marR="314325" indent="-342900" fontAlgn="base">
              <a:buAutoNum type="alphaUcParenR"/>
            </a:pPr>
            <a:r>
              <a:rPr lang="en-US" sz="1800" dirty="0" smtClean="0">
                <a:solidFill>
                  <a:srgbClr val="070606"/>
                </a:solidFill>
                <a:latin typeface="Times New Roman" panose="02020603050405020304" pitchFamily="18" charset="0"/>
              </a:rPr>
              <a:t>Religious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doctrine forbade artistic representations to prevent the worship of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images as idols. </a:t>
            </a:r>
            <a:endParaRPr lang="en-US" sz="1800" dirty="0" smtClean="0">
              <a:solidFill>
                <a:srgbClr val="070606"/>
              </a:solidFill>
              <a:latin typeface="Times New Roman" panose="02020603050405020304" pitchFamily="18" charset="0"/>
            </a:endParaRPr>
          </a:p>
          <a:p>
            <a:pPr marL="628650" marR="314325" indent="-342900" fontAlgn="base">
              <a:buAutoNum type="alphaUcParenR"/>
            </a:pPr>
            <a:r>
              <a:rPr lang="en-US" sz="1800" dirty="0" smtClean="0">
                <a:solidFill>
                  <a:srgbClr val="070606"/>
                </a:solidFill>
                <a:latin typeface="Times New Roman" panose="02020603050405020304" pitchFamily="18" charset="0"/>
              </a:rPr>
              <a:t>Artists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of the time period were much more skilled at drawing geometric designs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than human figures. </a:t>
            </a:r>
            <a:endParaRPr lang="en-US" sz="1800" dirty="0" smtClean="0">
              <a:solidFill>
                <a:srgbClr val="070606"/>
              </a:solidFill>
              <a:latin typeface="Times New Roman" panose="02020603050405020304" pitchFamily="18" charset="0"/>
            </a:endParaRPr>
          </a:p>
          <a:p>
            <a:pPr marL="628650" marR="314325" indent="-342900" fontAlgn="base">
              <a:buAutoNum type="alphaUcParenR"/>
            </a:pPr>
            <a:r>
              <a:rPr lang="en-US" sz="1800" dirty="0" smtClean="0">
                <a:solidFill>
                  <a:srgbClr val="070606"/>
                </a:solidFill>
                <a:latin typeface="Times New Roman" panose="02020603050405020304" pitchFamily="18" charset="0"/>
              </a:rPr>
              <a:t>Human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forms were considered to be shameful; only spiritual values should be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captured in art</a:t>
            </a:r>
            <a:r>
              <a:rPr lang="en-US" sz="1800" dirty="0">
                <a:latin typeface="Times New Roman" panose="02020603050405020304" pitchFamily="18" charset="0"/>
              </a:rPr>
              <a:t>. </a:t>
            </a:r>
            <a:endParaRPr lang="en-US" sz="1800" dirty="0" smtClean="0">
              <a:latin typeface="Times New Roman" panose="02020603050405020304" pitchFamily="18" charset="0"/>
            </a:endParaRPr>
          </a:p>
          <a:p>
            <a:pPr marL="628650" marR="314325" indent="-342900" fontAlgn="base">
              <a:buAutoNum type="alphaUcParenR"/>
            </a:pPr>
            <a:r>
              <a:rPr lang="en-US" sz="1800" dirty="0" smtClean="0">
                <a:solidFill>
                  <a:srgbClr val="070606"/>
                </a:solidFill>
                <a:latin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geometric figures are actually language symbols, and the painting tells a </a:t>
            </a:r>
            <a:b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</a:br>
            <a:r>
              <a:rPr lang="en-US" sz="1800" dirty="0">
                <a:solidFill>
                  <a:srgbClr val="070606"/>
                </a:solidFill>
                <a:latin typeface="Times New Roman" panose="02020603050405020304" pitchFamily="18" charset="0"/>
              </a:rPr>
              <a:t>story. 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1026" name="Picture 2" descr="http://img.rasset.ie/0004300b-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" y="1"/>
            <a:ext cx="9142555" cy="306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179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6.googleusercontent.com/PJQy65OznfsG5LQZH86xyqDcz_Q5PexfQ1HFbuErYM_Jpn9UtizJ7PLUZPUpqqdacYErn5e5R3JA35q-MzxdlYY2-GWUcD0WfBqTmb2d9uzQ713M9KAgoLUeU69csCrKhkV_sRnlw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72" y="629211"/>
            <a:ext cx="4402357" cy="610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70474" y="983252"/>
            <a:ext cx="42895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This map would BEST provide a historian with information that could prove</a:t>
            </a:r>
          </a:p>
          <a:p>
            <a:r>
              <a:rPr lang="en-US" sz="2000" dirty="0" smtClean="0"/>
              <a:t>A) environmental </a:t>
            </a:r>
            <a:r>
              <a:rPr lang="en-US" sz="2000" dirty="0"/>
              <a:t>factors contributed to and limited human settlements.</a:t>
            </a:r>
          </a:p>
          <a:p>
            <a:r>
              <a:rPr lang="en-US" sz="2000" dirty="0" smtClean="0"/>
              <a:t>B) hunter-forager </a:t>
            </a:r>
            <a:r>
              <a:rPr lang="en-US" sz="2000" dirty="0"/>
              <a:t>cultures universally rejected the spread of an agricultural way of </a:t>
            </a:r>
            <a:r>
              <a:rPr lang="en-US" sz="2000" dirty="0" smtClean="0"/>
              <a:t>life.</a:t>
            </a:r>
          </a:p>
          <a:p>
            <a:r>
              <a:rPr lang="en-US" sz="2000" dirty="0" smtClean="0"/>
              <a:t>C) state-building </a:t>
            </a:r>
            <a:r>
              <a:rPr lang="en-US" sz="2000" dirty="0"/>
              <a:t>by imperial governments relied on large public works projects.</a:t>
            </a:r>
          </a:p>
          <a:p>
            <a:r>
              <a:rPr lang="en-US" sz="2000" dirty="0" smtClean="0"/>
              <a:t>D) economic </a:t>
            </a:r>
            <a:r>
              <a:rPr lang="en-US" sz="2000" dirty="0"/>
              <a:t>trade within regions was limited by barriers such as large rivers.</a:t>
            </a:r>
          </a:p>
        </p:txBody>
      </p:sp>
    </p:spTree>
    <p:extLst>
      <p:ext uri="{BB962C8B-B14F-4D97-AF65-F5344CB8AC3E}">
        <p14:creationId xmlns:p14="http://schemas.microsoft.com/office/powerpoint/2010/main" val="610417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 smtClean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Catholic Church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Libre Baskerville"/>
              <a:buNone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Hierarchy developed into a type of bureaucracy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Pope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Archbishop/Cardinal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Bishop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Priest/Monk/Nun</a:t>
            </a:r>
            <a:endParaRPr sz="24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Monks and Nuns were the missionaries and educators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Nuns the “social workers” of the era</a:t>
            </a:r>
            <a:endParaRPr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Hospitals, orphanages, schools</a:t>
            </a:r>
            <a:endParaRPr sz="24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Becoming a nun gave women the opportunities for OPEN leadership in the community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/>
          <a:lstStyle/>
          <a:p>
            <a:pPr algn="ctr"/>
            <a:r>
              <a:rPr lang="en-US" sz="2000" b="1" dirty="0" smtClean="0"/>
              <a:t>SAQ</a:t>
            </a:r>
            <a:endParaRPr lang="en-US" sz="2000" b="1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428" y="743629"/>
            <a:ext cx="8693548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Compare and contrast the early Arab imperial institutions with any one of these classical civilizations: </a:t>
            </a:r>
          </a:p>
          <a:p>
            <a:pPr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Both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Qin China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Both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(b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Rome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Both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Alexander the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Both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Mauryan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Empire.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Compare the spread, groups who joined, and universal appeal of Islam with Buddhism or Christianity.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lang="en-US" altLang="en-US" sz="20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Compare and contrast African institutions before and after contacts with Christianity and Islam.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</a:pPr>
            <a:r>
              <a:rPr lang="en-US" altLang="en-US" sz="2000" b="1" dirty="0">
                <a:solidFill>
                  <a:schemeClr val="tx1"/>
                </a:solidFill>
                <a:latin typeface="Arial" panose="020B0604020202020204" pitchFamily="34" charset="0"/>
              </a:rPr>
              <a:t>Compare and contrast Roman Catholic and Orthodox institutions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50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sz="2000" b="1" dirty="0" smtClean="0"/>
              <a:t>LEQ</a:t>
            </a:r>
            <a:endParaRPr lang="en-US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447800"/>
            <a:ext cx="9144000" cy="4572000"/>
          </a:xfrm>
        </p:spPr>
        <p:txBody>
          <a:bodyPr/>
          <a:lstStyle/>
          <a:p>
            <a:pPr marL="139700" indent="0">
              <a:buNone/>
            </a:pPr>
            <a:r>
              <a:rPr lang="en-US" sz="2400" dirty="0"/>
              <a:t>The era of 600-1450 was marked by different forms of treatment of women and the different </a:t>
            </a:r>
            <a:r>
              <a:rPr lang="en-US" sz="2400" dirty="0" smtClean="0"/>
              <a:t>roles they </a:t>
            </a:r>
            <a:r>
              <a:rPr lang="en-US" sz="2400" dirty="0"/>
              <a:t>played in society. Choose two different cultures below and compare and contrast the role </a:t>
            </a:r>
            <a:r>
              <a:rPr lang="en-US" sz="2400" dirty="0" smtClean="0"/>
              <a:t>and treatment </a:t>
            </a:r>
            <a:r>
              <a:rPr lang="en-US" sz="2400" dirty="0"/>
              <a:t>of women in them.</a:t>
            </a:r>
          </a:p>
          <a:p>
            <a:pPr marL="139700" indent="0">
              <a:buNone/>
            </a:pPr>
            <a:endParaRPr lang="en-US" sz="2400" dirty="0" smtClean="0"/>
          </a:p>
          <a:p>
            <a:pPr marL="139700" indent="0">
              <a:buNone/>
            </a:pPr>
            <a:r>
              <a:rPr lang="en-US" sz="2400" dirty="0" smtClean="0"/>
              <a:t>East </a:t>
            </a:r>
            <a:r>
              <a:rPr lang="en-US" sz="2400" dirty="0"/>
              <a:t>Asia        Americas        Western Europe         Sub-Saharan Africa</a:t>
            </a:r>
          </a:p>
        </p:txBody>
      </p:sp>
    </p:spTree>
    <p:extLst>
      <p:ext uri="{BB962C8B-B14F-4D97-AF65-F5344CB8AC3E}">
        <p14:creationId xmlns:p14="http://schemas.microsoft.com/office/powerpoint/2010/main" val="2848630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Secular Leadership</a:t>
            </a:r>
            <a:endParaRPr sz="4000" b="0" i="0" u="none" strike="noStrike" cap="none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Local only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Land owners “lords” ran large manors 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Poor landless people “serfs” working the land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Privately hired soldiers “knights” protected their lord’s land from attack by all sorts of invaders</a:t>
            </a:r>
            <a:endParaRPr/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As time went on, the constant winners of these battles, gained enough power to declare themselves “king”</a:t>
            </a:r>
            <a:endParaRPr sz="2600" b="0" i="0" u="none" strike="noStrike" cap="none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200722" y="0"/>
            <a:ext cx="8764858" cy="769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Power Shift from Church to Secular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78059" y="680224"/>
            <a:ext cx="9065941" cy="5339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Charles “the Hammer” Martel 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Christian leader of Germanic Franks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Defeated Muslim army at the Battle of Tours 732 CE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Pushed Muslims out of Europe and back into Muslim controlled Iberian Peninsula</a:t>
            </a:r>
            <a:endParaRPr sz="2400" dirty="0"/>
          </a:p>
          <a:p>
            <a:pPr marL="274320" marR="0" lvl="0" indent="-27432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Charlemagne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Grandson of Martel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United much of modern France, Germany &amp; N Italy into a “New Roman Empire” 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Spread Christianity – “Defender of the Faith”</a:t>
            </a:r>
            <a:endParaRPr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Crown Holy Roman Emperor by Pope Leo III 12/25/800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CE</a:t>
            </a:r>
          </a:p>
          <a:p>
            <a:pPr marL="274320" lvl="0" indent="-274320">
              <a:spcBef>
                <a:spcPts val="0"/>
              </a:spcBef>
              <a:buSzPts val="221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Charlemagne’s role began a power struggle for European political authority between church and secular leaders</a:t>
            </a:r>
            <a:endParaRPr lang="en-US" sz="2400" dirty="0"/>
          </a:p>
          <a:p>
            <a:pPr marL="274320" lvl="0" indent="-274320">
              <a:buSzPts val="221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Charlemagne’s empire fractured shortly after his death in 814</a:t>
            </a:r>
            <a:endParaRPr lang="en-US" sz="2400" dirty="0"/>
          </a:p>
          <a:p>
            <a:pPr marL="274320" lvl="0" indent="-274320">
              <a:buSzPts val="2210"/>
            </a:pPr>
            <a:r>
              <a:rPr lang="en-US" sz="24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But this fracture led to new types of governments in Western Europe</a:t>
            </a:r>
            <a:endParaRPr lang="en-US" sz="2400"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312234" y="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Byzantine Empire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211873" y="1447800"/>
            <a:ext cx="875370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Even thought the western portion fell, the eastern half flourished</a:t>
            </a:r>
            <a:endParaRPr dirty="0"/>
          </a:p>
          <a:p>
            <a:pPr marL="274320" marR="0" lvl="0" indent="-27432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Greatest leader Justinian 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Attempted to unify west and east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Codified laws – Justinian’s Code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Basis of US law today</a:t>
            </a:r>
            <a:endParaRPr sz="20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Merchants traded not only in Mediterranean but around the Black Sea, Read Sea and Indian Oceans</a:t>
            </a:r>
            <a:endParaRPr dirty="0"/>
          </a:p>
          <a:p>
            <a:pPr marL="274320" marR="0" lvl="0" indent="-27432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During most of existence in conflict with Muslim caliphates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“The Incredible Shrinking Empire”  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Gradually lost territory from 630 CE to it’s fall in 1453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200722" y="1519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Muslim Empires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200722" y="1447800"/>
            <a:ext cx="877601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Islam develops in Southwest Asia in early 7</a:t>
            </a:r>
            <a:r>
              <a:rPr lang="en-US" sz="2600" b="0" i="0" u="none" strike="noStrike" cap="none" baseline="300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th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century CE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Muhammad, a merchant, preached monotheism and Arab Unity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Muhammad’s visions and teachings recorded in Qur’an</a:t>
            </a:r>
            <a:endParaRPr dirty="0"/>
          </a:p>
          <a:p>
            <a:pPr marL="274320" marR="0" lvl="0" indent="-27432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Essential Islamic teachings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Monotheism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Muhammad is his last, true prophet</a:t>
            </a:r>
            <a:endParaRPr dirty="0"/>
          </a:p>
          <a:p>
            <a:pPr marL="548640" marR="0" lvl="1" indent="-23114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Five Pillars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Faith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Prayer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Alms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Pilgrimage</a:t>
            </a:r>
            <a:endParaRPr dirty="0"/>
          </a:p>
          <a:p>
            <a:pPr marL="822960" marR="0" lvl="2" indent="-23876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Fasting</a:t>
            </a:r>
            <a:endParaRPr dirty="0"/>
          </a:p>
          <a:p>
            <a:pPr marL="274320" marR="0" lvl="0" indent="-133985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None/>
            </a:pPr>
            <a:endParaRPr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xfrm>
            <a:off x="256478" y="118521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Muslim </a:t>
            </a:r>
            <a:r>
              <a:rPr lang="en-US" sz="4000" b="0" i="0" u="none" strike="noStrike" cap="none" dirty="0" smtClean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Empires Continued</a:t>
            </a:r>
            <a:endParaRPr sz="40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167268" y="1447800"/>
            <a:ext cx="851953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" indent="-231140">
              <a:spcBef>
                <a:spcPts val="0"/>
              </a:spcBef>
              <a:buClr>
                <a:schemeClr val="accent2"/>
              </a:buClr>
              <a:buSzPts val="2040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Jihad</a:t>
            </a:r>
            <a:endParaRPr dirty="0"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Struggle for the faith</a:t>
            </a:r>
            <a:endParaRPr dirty="0"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Inspired Muslim armies to conquer the lands of non-believers</a:t>
            </a:r>
            <a:endParaRPr dirty="0"/>
          </a:p>
          <a:p>
            <a:pPr marL="822960" marR="0" lvl="2" indent="-238760" algn="l" rtl="0">
              <a:spcBef>
                <a:spcPts val="370"/>
              </a:spcBef>
              <a:spcAft>
                <a:spcPts val="0"/>
              </a:spcAft>
              <a:buClr>
                <a:srgbClr val="F0C1B0"/>
              </a:buClr>
              <a:buSzPts val="1700"/>
              <a:buFont typeface="Libre Baskerville"/>
              <a:buChar char="●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Some believe it is defined as an inward struggle</a:t>
            </a:r>
            <a:endParaRPr dirty="0"/>
          </a:p>
          <a:p>
            <a:pPr marL="274320" marR="0" lvl="0" indent="-133985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None/>
            </a:pPr>
            <a:endParaRPr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Libre Baskerville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Instant unity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Appealed to many polytheistic nomads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Joined either by force or choice</a:t>
            </a:r>
            <a:endParaRPr dirty="0"/>
          </a:p>
          <a:p>
            <a:pPr marL="548640" marR="0" lvl="1" indent="-231140" algn="l" rtl="0"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ts val="2040"/>
              <a:buFont typeface="Libre Baskerville"/>
              <a:buChar char="●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Spread across Africa, Middle East and into Europe in less than 100 years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quity">
  <a:themeElements>
    <a:clrScheme name="Equity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Equity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Equity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1813</Words>
  <Application>Microsoft Office PowerPoint</Application>
  <PresentationFormat>On-screen Show (4:3)</PresentationFormat>
  <Paragraphs>291</Paragraphs>
  <Slides>41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Libre Baskerville</vt:lpstr>
      <vt:lpstr>Source Sans Pro</vt:lpstr>
      <vt:lpstr>Times New Roman</vt:lpstr>
      <vt:lpstr>Equity</vt:lpstr>
      <vt:lpstr>iRespondGraphMaster</vt:lpstr>
      <vt:lpstr>iRespondQuestionMaster</vt:lpstr>
      <vt:lpstr>Period 3: Regional and Transregional Interactions</vt:lpstr>
      <vt:lpstr>Classical Empires Fall- Western Rome</vt:lpstr>
      <vt:lpstr>Christian Church Steps In</vt:lpstr>
      <vt:lpstr>Catholic Church</vt:lpstr>
      <vt:lpstr>Secular Leadership</vt:lpstr>
      <vt:lpstr>Power Shift from Church to Secular</vt:lpstr>
      <vt:lpstr>Byzantine Empire</vt:lpstr>
      <vt:lpstr>Muslim Empires</vt:lpstr>
      <vt:lpstr>Muslim Empires Continued</vt:lpstr>
      <vt:lpstr>Spread of Islam 622-750</vt:lpstr>
      <vt:lpstr>Muslim Empires Continued</vt:lpstr>
      <vt:lpstr>Umayyad Caliphate</vt:lpstr>
      <vt:lpstr>Abbasid Caliphate (750 – 1250)</vt:lpstr>
      <vt:lpstr>Delhi Sultanates</vt:lpstr>
      <vt:lpstr>The Crusades</vt:lpstr>
      <vt:lpstr>Results of the Crusades</vt:lpstr>
      <vt:lpstr>Results Continued</vt:lpstr>
      <vt:lpstr>China’s Dynasties</vt:lpstr>
      <vt:lpstr>Sui Dynasty   581-618 CE</vt:lpstr>
      <vt:lpstr>Tang Dynasty   618-907 CE</vt:lpstr>
      <vt:lpstr>Tang  Art</vt:lpstr>
      <vt:lpstr>Song Dynasty  960-1279 CE</vt:lpstr>
      <vt:lpstr>Song Dynasty</vt:lpstr>
      <vt:lpstr>PowerPoint Presentation</vt:lpstr>
      <vt:lpstr>China’s Influence on Asia</vt:lpstr>
      <vt:lpstr>China’s Influence on Asia</vt:lpstr>
      <vt:lpstr>The Mongols</vt:lpstr>
      <vt:lpstr>Largest Land Empire </vt:lpstr>
      <vt:lpstr>PowerPoint Presentation</vt:lpstr>
      <vt:lpstr>Mongols</vt:lpstr>
      <vt:lpstr>Pax Mongolica</vt:lpstr>
      <vt:lpstr>Expansion of the Mongol Empire</vt:lpstr>
      <vt:lpstr>Mongol Legacy</vt:lpstr>
      <vt:lpstr>Muslim and Christian Kingdoms in Africa</vt:lpstr>
      <vt:lpstr>Sudanic States</vt:lpstr>
      <vt:lpstr>Ethiopia</vt:lpstr>
      <vt:lpstr>Practice Questions</vt:lpstr>
      <vt:lpstr>PowerPoint Presentation</vt:lpstr>
      <vt:lpstr>PowerPoint Presentation</vt:lpstr>
      <vt:lpstr>SAQ</vt:lpstr>
      <vt:lpstr>LEQ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 3: Regional and Transregional Interactions</dc:title>
  <dc:creator>Hoskovec, Kaitlyn</dc:creator>
  <cp:lastModifiedBy>Hoskovec, Kaitlyn</cp:lastModifiedBy>
  <cp:revision>9</cp:revision>
  <cp:lastPrinted>2019-04-11T18:32:35Z</cp:lastPrinted>
  <dcterms:modified xsi:type="dcterms:W3CDTF">2019-04-11T18:34:39Z</dcterms:modified>
</cp:coreProperties>
</file>