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tmp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0"/>
  </p:notesMasterIdLst>
  <p:sldIdLst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4341" autoAdjust="0"/>
  </p:normalViewPr>
  <p:slideViewPr>
    <p:cSldViewPr snapToGrid="0">
      <p:cViewPr varScale="1">
        <p:scale>
          <a:sx n="123" d="100"/>
          <a:sy n="123" d="100"/>
        </p:scale>
        <p:origin x="728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B987B-6643-43AA-9B56-509B80CCD0F3}" type="datetimeFigureOut">
              <a:rPr lang="en-US" smtClean="0"/>
              <a:t>4/13/20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D42F3-CDD5-4B19-B3DB-7C5223465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58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5248-46FB-4B21-86CC-193094DCEFA0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CC9A-5A1F-4B55-A065-BB4E65346D4D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D0E3-2BD6-4254-82D0-8E1441667E33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CEC5-CE1B-4617-82D6-65BD0F5B07A5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11BD-7957-4CF3-8BCA-9A385F7F00A0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1E35-9E29-4BA2-8650-B8DF2FB8418A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36BE-4641-4FC6-BB34-6A020DAA3E16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94D2-0D2E-4C87-8168-ED920BF6FA52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52E-F5CF-4AEE-8E73-07BBAD90892A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CBE78-9AC4-4210-8A68-53918CCA97CC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F09E-DD05-437F-9F41-BFC11A888A78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3E312BF-6E7B-46F2-B83A-98982FB970FA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video" Target="https://www.youtube.com/embed/LbBHa2lokuQ?feature=oembed" TargetMode="External"/><Relationship Id="rId2" Type="http://schemas.openxmlformats.org/officeDocument/2006/relationships/slideLayout" Target="../slideLayouts/slideLayout2.xml"/><Relationship Id="rId3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tmp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Relationship Id="rId3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="" xmlns:a16="http://schemas.microsoft.com/office/drawing/2014/main" id="{8F3CF990-ACB8-443A-BB74-D36EC8A00B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8" name="Picture 47">
            <a:extLst>
              <a:ext uri="{FF2B5EF4-FFF2-40B4-BE49-F238E27FC236}">
                <a16:creationId xmlns="" xmlns:a16="http://schemas.microsoft.com/office/drawing/2014/main" id="{00B98862-BEE1-44FB-A335-A1B9106B44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Freeform: Shape 49">
            <a:extLst>
              <a:ext uri="{FF2B5EF4-FFF2-40B4-BE49-F238E27FC236}">
                <a16:creationId xmlns="" xmlns:a16="http://schemas.microsoft.com/office/drawing/2014/main" id="{65F94F98-3A57-49AA-838E-91AAF600B6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Picture 51">
            <a:extLst>
              <a:ext uri="{FF2B5EF4-FFF2-40B4-BE49-F238E27FC236}">
                <a16:creationId xmlns="" xmlns:a16="http://schemas.microsoft.com/office/drawing/2014/main" id="{7185CF21-0594-48C0-9F3E-254D6BCE9D9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A0B5529D-5CAA-4BF2-B5C9-34705E7661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Freeform: Shape 55">
            <a:extLst>
              <a:ext uri="{FF2B5EF4-FFF2-40B4-BE49-F238E27FC236}">
                <a16:creationId xmlns="" xmlns:a16="http://schemas.microsoft.com/office/drawing/2014/main" id="{FBD68200-BC03-4015-860B-CD5C30CD76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Oval 57">
            <a:extLst>
              <a:ext uri="{FF2B5EF4-FFF2-40B4-BE49-F238E27FC236}">
                <a16:creationId xmlns="" xmlns:a16="http://schemas.microsoft.com/office/drawing/2014/main" id="{332A6F87-AC28-4AA8-B8A6-AEBC67BD0D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D3C9CC-F0AD-4F56-9B0F-18ED29C3B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8437" y="1008796"/>
            <a:ext cx="7369642" cy="3608480"/>
          </a:xfrm>
        </p:spPr>
        <p:txBody>
          <a:bodyPr>
            <a:normAutofit fontScale="90000"/>
          </a:bodyPr>
          <a:lstStyle/>
          <a:p>
            <a:pPr algn="l"/>
            <a:r>
              <a:rPr lang="en-US" sz="8000" b="1" dirty="0">
                <a:solidFill>
                  <a:schemeClr val="tx2">
                    <a:lumMod val="10000"/>
                  </a:schemeClr>
                </a:solidFill>
              </a:rPr>
              <a:t>Wonders lesson: Unit 5 Week 4 – day 1</a:t>
            </a:r>
          </a:p>
        </p:txBody>
      </p:sp>
    </p:spTree>
    <p:extLst>
      <p:ext uri="{BB962C8B-B14F-4D97-AF65-F5344CB8AC3E}">
        <p14:creationId xmlns:p14="http://schemas.microsoft.com/office/powerpoint/2010/main" val="412562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C0294F1-7EE2-4EB9-A41B-908481D40A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5E326A3-EB92-4BDA-9F77-45197E0CBE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CAC996C7-7B84-4645-9AA1-6EA85EAB4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2DC315B-5680-47D9-B827-34D012FB1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D5D5B6-1EE6-4A33-9D8C-0932DF77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0017" y="1105452"/>
            <a:ext cx="7958331" cy="107722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Watch the video (once for pleasure, once for purpose!) and see if you can guess our essential question!</a:t>
            </a:r>
          </a:p>
        </p:txBody>
      </p:sp>
      <p:pic>
        <p:nvPicPr>
          <p:cNvPr id="6" name="Online Media 5" title="1.4.2 Intro to Science - How Scientific Discoveries Can Cause People to Change Their Beliefs">
            <a:hlinkClick r:id="" action="ppaction://media"/>
            <a:extLst>
              <a:ext uri="{FF2B5EF4-FFF2-40B4-BE49-F238E27FC236}">
                <a16:creationId xmlns="" xmlns:a16="http://schemas.microsoft.com/office/drawing/2014/main" id="{36AED43E-503E-41EF-B91A-A3CCC821306A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817754" y="2643694"/>
            <a:ext cx="7222856" cy="4063251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18E397-0712-4986-B5E0-131BC4D09322}"/>
              </a:ext>
            </a:extLst>
          </p:cNvPr>
          <p:cNvSpPr txBox="1"/>
          <p:nvPr/>
        </p:nvSpPr>
        <p:spPr>
          <a:xfrm>
            <a:off x="2093843" y="198783"/>
            <a:ext cx="83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1 – April 13, 2020</a:t>
            </a:r>
          </a:p>
        </p:txBody>
      </p:sp>
    </p:spTree>
    <p:extLst>
      <p:ext uri="{BB962C8B-B14F-4D97-AF65-F5344CB8AC3E}">
        <p14:creationId xmlns:p14="http://schemas.microsoft.com/office/powerpoint/2010/main" val="2151924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6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C0294F1-7EE2-4EB9-A41B-908481D40A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5E326A3-EB92-4BDA-9F77-45197E0CBE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CAC996C7-7B84-4645-9AA1-6EA85EAB4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2DC315B-5680-47D9-B827-34D012FB1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D5D5B6-1EE6-4A33-9D8C-0932DF77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5170" y="925443"/>
            <a:ext cx="9057394" cy="392044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Read the passage: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18E397-0712-4986-B5E0-131BC4D09322}"/>
              </a:ext>
            </a:extLst>
          </p:cNvPr>
          <p:cNvSpPr txBox="1"/>
          <p:nvPr/>
        </p:nvSpPr>
        <p:spPr>
          <a:xfrm>
            <a:off x="2093843" y="198783"/>
            <a:ext cx="83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1 – April 13, 2020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="" xmlns:a16="http://schemas.microsoft.com/office/drawing/2014/main" id="{F032C0EF-F35B-4153-AB0D-B8B0EB25D33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8848" y="1401748"/>
            <a:ext cx="8230038" cy="5371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600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C0294F1-7EE2-4EB9-A41B-908481D40A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5E326A3-EB92-4BDA-9F77-45197E0CBE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CAC996C7-7B84-4645-9AA1-6EA85EAB4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2DC315B-5680-47D9-B827-34D012FB1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18E397-0712-4986-B5E0-131BC4D09322}"/>
              </a:ext>
            </a:extLst>
          </p:cNvPr>
          <p:cNvSpPr txBox="1"/>
          <p:nvPr/>
        </p:nvSpPr>
        <p:spPr>
          <a:xfrm>
            <a:off x="2093843" y="198783"/>
            <a:ext cx="83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1 – April 13, 2020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A5E5DBDF-1E4B-46F6-B675-8D3C15E163CB}"/>
              </a:ext>
            </a:extLst>
          </p:cNvPr>
          <p:cNvSpPr txBox="1"/>
          <p:nvPr/>
        </p:nvSpPr>
        <p:spPr>
          <a:xfrm>
            <a:off x="4075883" y="1347284"/>
            <a:ext cx="694475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After reading the text, what </a:t>
            </a:r>
            <a:r>
              <a:rPr lang="en-US" sz="2800" b="1" dirty="0"/>
              <a:t>genre, </a:t>
            </a:r>
            <a:r>
              <a:rPr lang="en-US" sz="2800" dirty="0"/>
              <a:t>or type of text, do you think we will be exploring? Think about the different</a:t>
            </a:r>
            <a:r>
              <a:rPr lang="en-US" sz="2800" b="1" dirty="0"/>
              <a:t> types of fiction and non-fiction</a:t>
            </a:r>
            <a:r>
              <a:rPr lang="en-US" sz="2800" dirty="0"/>
              <a:t> there are? Which could it be??? Reread the passage if you need to!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6AE30BB2-D32D-4D41-881A-B42EF3ABEE5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0260" y="1105452"/>
            <a:ext cx="2109394" cy="273043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C77C7F5D-B319-4FAF-A0AF-273649E684C6}"/>
              </a:ext>
            </a:extLst>
          </p:cNvPr>
          <p:cNvSpPr txBox="1"/>
          <p:nvPr/>
        </p:nvSpPr>
        <p:spPr>
          <a:xfrm>
            <a:off x="1007762" y="4129031"/>
            <a:ext cx="622350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LEVEL 1 CHECK</a:t>
            </a:r>
          </a:p>
          <a:p>
            <a:r>
              <a:rPr lang="en-US" sz="2800" dirty="0"/>
              <a:t>What skill do you think we will focus on? Think of the different text structures we have learned this year…(hint, hint) and </a:t>
            </a:r>
            <a:r>
              <a:rPr lang="en-US" sz="2800" b="1" u="sng" dirty="0"/>
              <a:t>go back to the text to look for clues</a:t>
            </a:r>
            <a:r>
              <a:rPr lang="en-US" sz="2800" dirty="0"/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11994233-CBCC-43F0-A689-AEDA65F667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74854" y="4237208"/>
            <a:ext cx="3745785" cy="2390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457498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C0294F1-7EE2-4EB9-A41B-908481D40A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5E326A3-EB92-4BDA-9F77-45197E0CBE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CAC996C7-7B84-4645-9AA1-6EA85EAB4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2DC315B-5680-47D9-B827-34D012FB1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18E397-0712-4986-B5E0-131BC4D09322}"/>
              </a:ext>
            </a:extLst>
          </p:cNvPr>
          <p:cNvSpPr txBox="1"/>
          <p:nvPr/>
        </p:nvSpPr>
        <p:spPr>
          <a:xfrm>
            <a:off x="2093843" y="198783"/>
            <a:ext cx="83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1 – April 13, 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052A16C-25D3-4CCB-9A69-9BE156F788CD}"/>
              </a:ext>
            </a:extLst>
          </p:cNvPr>
          <p:cNvSpPr txBox="1"/>
          <p:nvPr/>
        </p:nvSpPr>
        <p:spPr>
          <a:xfrm>
            <a:off x="6034371" y="1046922"/>
            <a:ext cx="4960867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chemeClr val="tx2">
                    <a:lumMod val="90000"/>
                    <a:lumOff val="10000"/>
                  </a:schemeClr>
                </a:solidFill>
              </a:rPr>
              <a:t>Today’s “To-Do” List</a:t>
            </a:r>
          </a:p>
          <a:p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Email, text, Remind your answers to the following:</a:t>
            </a:r>
          </a:p>
          <a:p>
            <a:endParaRPr lang="en-US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r>
              <a:rPr 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1. Your best guess of the essential question.</a:t>
            </a:r>
            <a:br>
              <a:rPr 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2. Your best guess of the genre type.</a:t>
            </a:r>
            <a:br>
              <a:rPr 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r>
              <a:rPr 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3. </a:t>
            </a:r>
            <a:r>
              <a:rPr lang="en-US" sz="32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Level 1:</a:t>
            </a:r>
            <a:r>
              <a:rPr 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 Identify the text structure being used in the text : “The Sun: Our Star.”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FB81305-C6BE-40A6-A05E-47F34C46C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06" y="2134049"/>
            <a:ext cx="4664828" cy="330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147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15A3BA9-6D02-4532-AB7C-88A97C6EE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09D4EA3-187B-4130-8E4D-A4F81F96784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E38766F-4A4C-4A97-A586-D473DB738966}">
  <ds:schemaRefs>
    <ds:schemaRef ds:uri="http://schemas.openxmlformats.org/package/2006/metadata/core-properties"/>
    <ds:schemaRef ds:uri="16c05727-aa75-4e4a-9b5f-8a80a1165891"/>
    <ds:schemaRef ds:uri="http://purl.org/dc/elements/1.1/"/>
    <ds:schemaRef ds:uri="http://schemas.microsoft.com/office/2006/metadata/properties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 design</Template>
  <TotalTime>0</TotalTime>
  <Words>176</Words>
  <Application>Microsoft Macintosh PowerPoint</Application>
  <PresentationFormat>Widescreen</PresentationFormat>
  <Paragraphs>14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MS Shell Dlg 2</vt:lpstr>
      <vt:lpstr>Wingdings</vt:lpstr>
      <vt:lpstr>Wingdings 3</vt:lpstr>
      <vt:lpstr>Madison</vt:lpstr>
      <vt:lpstr>Wonders lesson: Unit 5 Week 4 – day 1</vt:lpstr>
      <vt:lpstr>Watch the video (once for pleasure, once for purpose!) and see if you can guess our essential question!</vt:lpstr>
      <vt:lpstr>Read the passage: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2020-03-30T17:48:25Z</dcterms:created>
  <dcterms:modified xsi:type="dcterms:W3CDTF">2020-04-13T04:43:43Z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