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7" r:id="rId2"/>
    <p:sldId id="258" r:id="rId3"/>
    <p:sldId id="259" r:id="rId4"/>
    <p:sldId id="265" r:id="rId5"/>
    <p:sldId id="262" r:id="rId6"/>
    <p:sldId id="263" r:id="rId7"/>
    <p:sldId id="283" r:id="rId8"/>
    <p:sldId id="284" r:id="rId9"/>
    <p:sldId id="288" r:id="rId10"/>
    <p:sldId id="285" r:id="rId11"/>
    <p:sldId id="286" r:id="rId12"/>
    <p:sldId id="289" r:id="rId13"/>
    <p:sldId id="290" r:id="rId14"/>
    <p:sldId id="291" r:id="rId15"/>
    <p:sldId id="292" r:id="rId16"/>
    <p:sldId id="293" r:id="rId17"/>
    <p:sldId id="294" r:id="rId18"/>
    <p:sldId id="298" r:id="rId19"/>
    <p:sldId id="299" r:id="rId20"/>
    <p:sldId id="295" r:id="rId21"/>
    <p:sldId id="296" r:id="rId22"/>
    <p:sldId id="297" r:id="rId23"/>
    <p:sldId id="300" r:id="rId24"/>
    <p:sldId id="301" r:id="rId25"/>
    <p:sldId id="303" r:id="rId26"/>
    <p:sldId id="302" r:id="rId27"/>
    <p:sldId id="304" r:id="rId28"/>
    <p:sldId id="305" r:id="rId29"/>
    <p:sldId id="306" r:id="rId30"/>
    <p:sldId id="307" r:id="rId31"/>
    <p:sldId id="30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A7C"/>
    <a:srgbClr val="000066"/>
    <a:srgbClr val="3D3D3D"/>
    <a:srgbClr val="62626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3" autoAdjust="0"/>
    <p:restoredTop sz="95899" autoAdjust="0"/>
  </p:normalViewPr>
  <p:slideViewPr>
    <p:cSldViewPr snapToGrid="0">
      <p:cViewPr varScale="1">
        <p:scale>
          <a:sx n="64" d="100"/>
          <a:sy n="64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3640-153C-47B9-B733-0367B6B1766B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D181B-E7A5-4CFE-AC87-76776D998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BAC3-9169-40BF-B003-A043C3ADD03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7FF12-898E-4818-B425-6C0292AD4D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7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5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9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2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9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7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12/11/2018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18AB3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18AB3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A6B727"/>
                </a:solidFill>
              </a:rPr>
              <a:pPr/>
              <a:t>12/11/2018</a:t>
            </a:fld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6B72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A6B727"/>
                </a:solidFill>
              </a:rPr>
              <a:pPr/>
              <a:t>‹#›</a:t>
            </a:fld>
            <a:endParaRPr lang="en-US" dirty="0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0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BFFC00C-26AD-48B2-9813-219222F1974A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0F85DB-BD45-4747-ABA3-F0D58816A8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12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23" y="6021646"/>
            <a:ext cx="112921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mbria" panose="02040503050406030204" pitchFamily="18" charset="0"/>
              </a:rPr>
              <a:t>This PPT has been created using the information from the AMSCO </a:t>
            </a:r>
            <a:r>
              <a:rPr lang="en-US" sz="1400" i="1" dirty="0">
                <a:solidFill>
                  <a:prstClr val="white"/>
                </a:solidFill>
                <a:latin typeface="Cambria" panose="02040503050406030204" pitchFamily="18" charset="0"/>
              </a:rPr>
              <a:t>Human Geography: Preparing for the Advanced Placement Examination </a:t>
            </a:r>
            <a:r>
              <a:rPr lang="en-US" sz="1400" dirty="0">
                <a:solidFill>
                  <a:prstClr val="white"/>
                </a:solidFill>
                <a:latin typeface="Cambria" panose="02040503050406030204" pitchFamily="18" charset="0"/>
              </a:rPr>
              <a:t>book.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Palmer, David. AMSCO Advanced Placement Human Geography. Perfection Learning, 2019.</a:t>
            </a:r>
            <a:endParaRPr lang="en-US" sz="1400" i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0" y="574744"/>
            <a:ext cx="11858625" cy="5048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0701" y="5315681"/>
            <a:ext cx="355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By: Carli Terrell (Orlando, Florida)</a:t>
            </a:r>
          </a:p>
        </p:txBody>
      </p:sp>
    </p:spTree>
    <p:extLst>
      <p:ext uri="{BB962C8B-B14F-4D97-AF65-F5344CB8AC3E}">
        <p14:creationId xmlns:p14="http://schemas.microsoft.com/office/powerpoint/2010/main" val="14497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  <p:pic>
        <p:nvPicPr>
          <p:cNvPr id="6146" name="Picture 2" descr="Image result for neocolonialism">
            <a:extLst>
              <a:ext uri="{FF2B5EF4-FFF2-40B4-BE49-F238E27FC236}">
                <a16:creationId xmlns:a16="http://schemas.microsoft.com/office/drawing/2014/main" id="{A3DF0E42-8573-4778-92FE-A1E9EF399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4" y="2031266"/>
            <a:ext cx="3620839" cy="46467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rich and poor people comparison">
            <a:extLst>
              <a:ext uri="{FF2B5EF4-FFF2-40B4-BE49-F238E27FC236}">
                <a16:creationId xmlns:a16="http://schemas.microsoft.com/office/drawing/2014/main" id="{A4199C3E-9423-4135-A715-3E2AC5DC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57" y="2031266"/>
            <a:ext cx="6966880" cy="461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953FF5-C45A-45BB-B4BC-65ABD8F30A77}"/>
              </a:ext>
            </a:extLst>
          </p:cNvPr>
          <p:cNvSpPr/>
          <p:nvPr/>
        </p:nvSpPr>
        <p:spPr>
          <a:xfrm>
            <a:off x="6211614" y="3983421"/>
            <a:ext cx="425669" cy="388882"/>
          </a:xfrm>
          <a:prstGeom prst="ellipse">
            <a:avLst/>
          </a:prstGeom>
          <a:solidFill>
            <a:srgbClr val="3D3D3D"/>
          </a:solidFill>
          <a:ln>
            <a:solidFill>
              <a:srgbClr val="3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4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prstClr val="white"/>
                </a:solidFill>
                <a:latin typeface="Cambria" panose="02040503050406030204"/>
              </a:rPr>
              <a:t>DECOLONIZATION</a:t>
            </a:r>
            <a:endParaRPr lang="en-US" sz="3600" dirty="0"/>
          </a:p>
        </p:txBody>
      </p:sp>
      <p:pic>
        <p:nvPicPr>
          <p:cNvPr id="5122" name="Picture 2" descr="A Forgotten Continent - Independence">
            <a:extLst>
              <a:ext uri="{FF2B5EF4-FFF2-40B4-BE49-F238E27FC236}">
                <a16:creationId xmlns:a16="http://schemas.microsoft.com/office/drawing/2014/main" id="{9F1D737F-9F75-4BA9-9103-3A83062E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9" y="616193"/>
            <a:ext cx="5092098" cy="54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ghana independence">
            <a:extLst>
              <a:ext uri="{FF2B5EF4-FFF2-40B4-BE49-F238E27FC236}">
                <a16:creationId xmlns:a16="http://schemas.microsoft.com/office/drawing/2014/main" id="{169FE28C-8FC5-4D39-BEB2-7191B12A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40" y="2353330"/>
            <a:ext cx="5335642" cy="32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3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11029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Civil Wars in the Developing World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From 1960-1970, 32 colonies, not cultural groups, gained independence and many imposed boundaries remained.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Cultural and political boundaries did not match leading to civil 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Rwanda, 1994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Hutu and Tutsi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Genocide</a:t>
            </a:r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Pattern: Independence </a:t>
            </a:r>
            <a:r>
              <a:rPr lang="en-US" sz="2800" dirty="0">
                <a:latin typeface="Cambria" panose="02040503050406030204" pitchFamily="18" charset="0"/>
                <a:sym typeface="Wingdings" panose="05000000000000000000" pitchFamily="2" charset="2"/>
              </a:rPr>
              <a:t> civil war and regional conflict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782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(4.a.3)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766866"/>
            <a:ext cx="11029616" cy="48809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evaluate the geopolitical forces that influence the contemporary political map.</a:t>
            </a: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Students will know that independence movements and democratization have shaped the political map since the end of World War II.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lang="en-US" sz="3200" dirty="0">
                <a:solidFill>
                  <a:schemeClr val="tx1"/>
                </a:solidFill>
                <a:latin typeface="Cambria" panose="02040503050406030204"/>
              </a:rPr>
              <a:t>Students will know that the fall of Communism ended the Cold War, led to the creation of newly independent states, and changed the world balance of power.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99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11029616" cy="432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Cold War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War against the spread of communism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Diplomatic, political, and military rivalry between the United States and the Union of Soviet Socialist Republics (USSR/Soviet Union)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Started after World War I (1945)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Continued through the collapse of the Berlin Wall (1989)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Ended with the breakup of the Soviet Union (1991)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0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COLLAPSE OF THE BERLIN WALL</a:t>
            </a:r>
            <a:endParaRPr lang="en-US" sz="2400" dirty="0"/>
          </a:p>
        </p:txBody>
      </p:sp>
      <p:pic>
        <p:nvPicPr>
          <p:cNvPr id="9218" name="Picture 2" descr="Image result for fall of the berlin wall">
            <a:extLst>
              <a:ext uri="{FF2B5EF4-FFF2-40B4-BE49-F238E27FC236}">
                <a16:creationId xmlns:a16="http://schemas.microsoft.com/office/drawing/2014/main" id="{FFEA55D8-50EC-49B9-A3A2-00A959F92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r="9925"/>
          <a:stretch/>
        </p:blipFill>
        <p:spPr bwMode="auto">
          <a:xfrm>
            <a:off x="441433" y="2012012"/>
            <a:ext cx="5323491" cy="45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all of the berlin wall">
            <a:extLst>
              <a:ext uri="{FF2B5EF4-FFF2-40B4-BE49-F238E27FC236}">
                <a16:creationId xmlns:a16="http://schemas.microsoft.com/office/drawing/2014/main" id="{23ACF267-1DF1-4CC7-A2F8-9639FA8A7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/>
          <a:stretch/>
        </p:blipFill>
        <p:spPr bwMode="auto">
          <a:xfrm>
            <a:off x="5822731" y="2012012"/>
            <a:ext cx="5927836" cy="45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9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BREAKUP OF THE SOVIET UNION</a:t>
            </a:r>
            <a:endParaRPr lang="en-US" sz="2400" dirty="0"/>
          </a:p>
        </p:txBody>
      </p:sp>
      <p:pic>
        <p:nvPicPr>
          <p:cNvPr id="10242" name="Picture 2" descr="Image result for BREAKUP OF THE SOVIET UNION">
            <a:extLst>
              <a:ext uri="{FF2B5EF4-FFF2-40B4-BE49-F238E27FC236}">
                <a16:creationId xmlns:a16="http://schemas.microsoft.com/office/drawing/2014/main" id="{0880FBDA-3417-4E37-8A5B-25C77767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8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11029616" cy="475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Cold War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United States and Soviet Union did not fight directly – they fought proxy wars (proxy: representative)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Korea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Vietnam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Afghanistan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Goal was to extend their sphere of influence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351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4" descr="Image result for afghanistan proxy war">
            <a:extLst>
              <a:ext uri="{FF2B5EF4-FFF2-40B4-BE49-F238E27FC236}">
                <a16:creationId xmlns:a16="http://schemas.microsoft.com/office/drawing/2014/main" id="{F3FF0323-A962-4F9A-B5C2-E9BAABC98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92" r="-1" b="25424"/>
          <a:stretch/>
        </p:blipFill>
        <p:spPr bwMode="auto">
          <a:xfrm>
            <a:off x="446533" y="587274"/>
            <a:ext cx="11292143" cy="52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74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mage result for afghanistan proxy war">
            <a:extLst>
              <a:ext uri="{FF2B5EF4-FFF2-40B4-BE49-F238E27FC236}">
                <a16:creationId xmlns:a16="http://schemas.microsoft.com/office/drawing/2014/main" id="{CD2D18AE-A259-4F90-A277-C683EF6B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8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97AFAE0-D279-4907-9932-A31A843FC999}"/>
              </a:ext>
            </a:extLst>
          </p:cNvPr>
          <p:cNvSpPr txBox="1">
            <a:spLocks/>
          </p:cNvSpPr>
          <p:nvPr/>
        </p:nvSpPr>
        <p:spPr>
          <a:xfrm>
            <a:off x="751918" y="4705549"/>
            <a:ext cx="10688162" cy="147501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>
                <a:latin typeface="Cambria" panose="02040503050406030204" pitchFamily="18" charset="0"/>
              </a:rPr>
              <a:t>Unit 4 – political organization of space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E3F33B3-CFF9-4F12-B8B9-72565D2E0A3C}"/>
              </a:ext>
            </a:extLst>
          </p:cNvPr>
          <p:cNvSpPr txBox="1">
            <a:spLocks/>
          </p:cNvSpPr>
          <p:nvPr/>
        </p:nvSpPr>
        <p:spPr>
          <a:xfrm>
            <a:off x="446533" y="6180562"/>
            <a:ext cx="11298932" cy="677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 9: the shape of the political map</a:t>
            </a:r>
          </a:p>
        </p:txBody>
      </p:sp>
      <p:pic>
        <p:nvPicPr>
          <p:cNvPr id="20" name="Picture 4" descr="TCL_12e_ChOpener_08_00_L">
            <a:extLst>
              <a:ext uri="{FF2B5EF4-FFF2-40B4-BE49-F238E27FC236}">
                <a16:creationId xmlns:a16="http://schemas.microsoft.com/office/drawing/2014/main" id="{8DE8A46D-0B75-4A3F-84BB-EB29D3AE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/>
          <a:stretch/>
        </p:blipFill>
        <p:spPr bwMode="auto">
          <a:xfrm>
            <a:off x="446533" y="661756"/>
            <a:ext cx="11298933" cy="489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844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3BAAC145-8399-4D61-B17D-78B7F9B44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666A37-7228-4E44-A166-68CDF6887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C91C3A7-DB65-4408-A721-C4568409F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2F36209-8953-42FD-A7F1-B6E205BB16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6BACA26-DCE5-4FFE-AD82-8EC870DD9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Image result for korean war">
            <a:extLst>
              <a:ext uri="{FF2B5EF4-FFF2-40B4-BE49-F238E27FC236}">
                <a16:creationId xmlns:a16="http://schemas.microsoft.com/office/drawing/2014/main" id="{E85B2F3F-6556-452E-BED1-56FAC2823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r="-2" b="-2"/>
          <a:stretch/>
        </p:blipFill>
        <p:spPr bwMode="auto">
          <a:xfrm>
            <a:off x="20" y="-5"/>
            <a:ext cx="4544548" cy="42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sult for korean war president">
            <a:extLst>
              <a:ext uri="{FF2B5EF4-FFF2-40B4-BE49-F238E27FC236}">
                <a16:creationId xmlns:a16="http://schemas.microsoft.com/office/drawing/2014/main" id="{083E56C4-850A-47BE-987A-42F24C37C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r="-1" b="-1"/>
          <a:stretch/>
        </p:blipFill>
        <p:spPr bwMode="auto">
          <a:xfrm>
            <a:off x="4628834" y="10"/>
            <a:ext cx="3732157" cy="4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5F9D3AB-061F-40F2-94F2-0F9DCD1B6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071" y="4201633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KOREAN WAR</a:t>
            </a:r>
          </a:p>
        </p:txBody>
      </p:sp>
      <p:pic>
        <p:nvPicPr>
          <p:cNvPr id="13320" name="Picture 8" descr="Image result for korean war">
            <a:extLst>
              <a:ext uri="{FF2B5EF4-FFF2-40B4-BE49-F238E27FC236}">
                <a16:creationId xmlns:a16="http://schemas.microsoft.com/office/drawing/2014/main" id="{0802BE36-11F2-4E82-A2F4-C65DABE30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r="24203"/>
          <a:stretch/>
        </p:blipFill>
        <p:spPr bwMode="auto">
          <a:xfrm>
            <a:off x="8457422" y="5"/>
            <a:ext cx="3734578" cy="42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0F9BD37-4DB5-4730-821E-01F12FA35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318" name="Picture 6" descr="Related image">
            <a:extLst>
              <a:ext uri="{FF2B5EF4-FFF2-40B4-BE49-F238E27FC236}">
                <a16:creationId xmlns:a16="http://schemas.microsoft.com/office/drawing/2014/main" id="{4539C098-9EE7-4AB8-BDAC-BC1364D61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r="-4" b="173"/>
          <a:stretch/>
        </p:blipFill>
        <p:spPr bwMode="auto">
          <a:xfrm>
            <a:off x="-5" y="4310260"/>
            <a:ext cx="4544568" cy="25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korean war map">
            <a:extLst>
              <a:ext uri="{FF2B5EF4-FFF2-40B4-BE49-F238E27FC236}">
                <a16:creationId xmlns:a16="http://schemas.microsoft.com/office/drawing/2014/main" id="{901861F9-CFF6-462C-8B64-53591CC9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23" y="4391119"/>
            <a:ext cx="2029889" cy="23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18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BAAC145-8399-4D61-B17D-78B7F9B44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8666A37-7228-4E44-A166-68CDF6887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91C3A7-DB65-4408-A721-C4568409F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2F36209-8953-42FD-A7F1-B6E205BB16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BACA26-DCE5-4FFE-AD82-8EC870DD9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vietnam war">
            <a:extLst>
              <a:ext uri="{FF2B5EF4-FFF2-40B4-BE49-F238E27FC236}">
                <a16:creationId xmlns:a16="http://schemas.microsoft.com/office/drawing/2014/main" id="{87F4B3AC-A356-4E79-A1C5-C30F165DC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r="12865" b="-1"/>
          <a:stretch/>
        </p:blipFill>
        <p:spPr bwMode="auto">
          <a:xfrm>
            <a:off x="20" y="-5"/>
            <a:ext cx="4544548" cy="42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omen and children crouch in a muddy canal as they take cover from intense Viet Cong fire, January 1, 1966. Paratroopers of the 173rd Airborne Brigade (background) escorted the civilians through a series of firefights during the U.S. assault on a Viet Cong stronghold at Bao Trai, about twenty miles west of Saigon. (Horst Faas/AP)">
            <a:extLst>
              <a:ext uri="{FF2B5EF4-FFF2-40B4-BE49-F238E27FC236}">
                <a16:creationId xmlns:a16="http://schemas.microsoft.com/office/drawing/2014/main" id="{64F98032-A2FA-4FF9-B52F-7102833FB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34792" b="-1"/>
          <a:stretch/>
        </p:blipFill>
        <p:spPr bwMode="auto">
          <a:xfrm>
            <a:off x="4628834" y="10"/>
            <a:ext cx="3732157" cy="4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5F9D3AB-061F-40F2-94F2-0F9DCD1B6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583" y="4310260"/>
            <a:ext cx="6591957" cy="1037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Vietnam WAR</a:t>
            </a:r>
          </a:p>
        </p:txBody>
      </p:sp>
      <p:pic>
        <p:nvPicPr>
          <p:cNvPr id="12294" name="Picture 6" descr="A woman mourns over the body of her husband after identifying him by his teeth, and covering his head with her conical hat. The manâs body was found with forty-seven others in a mass grave near Hue, April 11, 1969. The victims were believed killed during the insurgent occupation of Hue as part of the Tet Offensive. (Horst Faas/AP)">
            <a:extLst>
              <a:ext uri="{FF2B5EF4-FFF2-40B4-BE49-F238E27FC236}">
                <a16:creationId xmlns:a16="http://schemas.microsoft.com/office/drawing/2014/main" id="{0620931A-66B4-4BDD-ACF1-1F525E518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r="10935" b="1"/>
          <a:stretch/>
        </p:blipFill>
        <p:spPr bwMode="auto">
          <a:xfrm>
            <a:off x="8457422" y="5"/>
            <a:ext cx="3734578" cy="42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70F9BD37-4DB5-4730-821E-01F12FA35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96" name="Picture 8" descr="Related image">
            <a:extLst>
              <a:ext uri="{FF2B5EF4-FFF2-40B4-BE49-F238E27FC236}">
                <a16:creationId xmlns:a16="http://schemas.microsoft.com/office/drawing/2014/main" id="{D2D85999-10A9-438E-ADC6-AC9D44462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650"/>
          <a:stretch/>
        </p:blipFill>
        <p:spPr bwMode="auto">
          <a:xfrm>
            <a:off x="-5" y="4310260"/>
            <a:ext cx="4544568" cy="25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vietnam">
            <a:extLst>
              <a:ext uri="{FF2B5EF4-FFF2-40B4-BE49-F238E27FC236}">
                <a16:creationId xmlns:a16="http://schemas.microsoft.com/office/drawing/2014/main" id="{CFFDF87B-E02D-4BC0-A4D7-5421BE2AC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"/>
          <a:stretch/>
        </p:blipFill>
        <p:spPr bwMode="auto">
          <a:xfrm>
            <a:off x="10254293" y="4379435"/>
            <a:ext cx="1741282" cy="22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5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8502631-6239-4BCA-9E1B-497666251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Image result for did the soviet union invade afghanistan">
            <a:extLst>
              <a:ext uri="{FF2B5EF4-FFF2-40B4-BE49-F238E27FC236}">
                <a16:creationId xmlns:a16="http://schemas.microsoft.com/office/drawing/2014/main" id="{1C57792C-2D7C-4CE6-B67F-E67AC625A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2603" r="1071" b="2046"/>
          <a:stretch/>
        </p:blipFill>
        <p:spPr bwMode="auto">
          <a:xfrm>
            <a:off x="446533" y="684010"/>
            <a:ext cx="4289121" cy="3375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613D9921-EB86-4342-AAF8-7422794CC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F7A6BCF-34A2-4533-9918-B06F0A3828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1C411FC-5952-4CB5-A5D2-6E7644A5D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32AF748-428C-4979-ACED-EF3BD22592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C086233-FD59-4DB6-9459-FAD488A45E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334837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Afghanistan WAR</a:t>
            </a:r>
          </a:p>
        </p:txBody>
      </p:sp>
      <p:pic>
        <p:nvPicPr>
          <p:cNvPr id="11270" name="Picture 6" descr="Image result for afghanistan proxy war map">
            <a:extLst>
              <a:ext uri="{FF2B5EF4-FFF2-40B4-BE49-F238E27FC236}">
                <a16:creationId xmlns:a16="http://schemas.microsoft.com/office/drawing/2014/main" id="{3BC38C63-350F-494A-8959-5141A2D3A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11675" r="5238" b="16925"/>
          <a:stretch/>
        </p:blipFill>
        <p:spPr bwMode="auto">
          <a:xfrm>
            <a:off x="4830379" y="593806"/>
            <a:ext cx="6879021" cy="3465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6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3" y="1922318"/>
            <a:ext cx="11268147" cy="432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Cold War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Frontline for the Cold War was in Europe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After defeating the Nazis, Europe was divided between East and West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East became Soviet </a:t>
            </a:r>
            <a:r>
              <a:rPr lang="en-US" sz="2800" b="1" dirty="0">
                <a:latin typeface="Cambria" panose="02040503050406030204" pitchFamily="18" charset="0"/>
              </a:rPr>
              <a:t>satellite states</a:t>
            </a:r>
            <a:r>
              <a:rPr lang="en-US" sz="2800" dirty="0">
                <a:latin typeface="Cambria" panose="02040503050406030204" pitchFamily="18" charset="0"/>
              </a:rPr>
              <a:t> (dominated politically and economically by another state)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Hungary (1956) and Czechoslovakia (1968) tried to break away from Soviet domination but were unsuccessful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17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3" y="1832983"/>
            <a:ext cx="11268147" cy="496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Cold War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Germany was more complicated and was divided in 4 zones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United States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United Kingdom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France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Soviet Union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First 3 formed the Federal Republic of Germany (West)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Soviet zone became the German Democratic Republic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225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3" y="1832983"/>
            <a:ext cx="11268147" cy="432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Cold War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split carried into the smaller city of Berlin, located </a:t>
            </a:r>
            <a:r>
              <a:rPr lang="en-US" sz="2800" i="1" dirty="0">
                <a:latin typeface="Cambria" panose="02040503050406030204" pitchFamily="18" charset="0"/>
              </a:rPr>
              <a:t>inside </a:t>
            </a:r>
            <a:r>
              <a:rPr lang="en-US" sz="2800" dirty="0">
                <a:latin typeface="Cambria" panose="02040503050406030204" pitchFamily="18" charset="0"/>
              </a:rPr>
              <a:t>the Soviet zone.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Divided into four parts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Soviet – East Berlin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Other three – West Berlin (located in East Germany – which is Soviet)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43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0AFD06-A0C5-4AE7-8954-B4E723FC5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" r="1837" b="3361"/>
          <a:stretch/>
        </p:blipFill>
        <p:spPr>
          <a:xfrm>
            <a:off x="1926465" y="624463"/>
            <a:ext cx="8339069" cy="56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8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8AB9996F-3423-43A4-A41D-8A1003F50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8"/>
          <a:stretch/>
        </p:blipFill>
        <p:spPr bwMode="auto">
          <a:xfrm>
            <a:off x="420713" y="104640"/>
            <a:ext cx="7486916" cy="66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2C6428CD-A818-455E-BC3C-E85B35049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3" r="2327"/>
          <a:stretch/>
        </p:blipFill>
        <p:spPr bwMode="auto">
          <a:xfrm>
            <a:off x="7907624" y="104640"/>
            <a:ext cx="3950593" cy="66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78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3" y="1832983"/>
            <a:ext cx="11268147" cy="367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</a:rPr>
              <a:t>The Collapse of Communism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Late 1980s – new leadership relaxes the grip on satellite states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November 1989, Germans on both sides bring down the Berlin Wall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Germany reunites and former satellite states hold free elections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Soviet Union began to collapse and, eventually, all 15 republics became independent states.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165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3" y="1832983"/>
            <a:ext cx="112681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</a:rPr>
              <a:t>Newly Independent States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After 1990, political borders changed again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Most of Europe made a smooth transition out of communism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Example: 1993, Czechoslovakia transitioned into the Czech Republic and Republic of Slovakia – called the </a:t>
            </a:r>
            <a:r>
              <a:rPr lang="en-US" sz="2800" b="1" dirty="0">
                <a:latin typeface="Cambria" panose="02040503050406030204" pitchFamily="18" charset="0"/>
              </a:rPr>
              <a:t>Velvet Divorce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Some were more violent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Example: 1991, Yugoslavia – ethnic tension erupted and hundreds of thousands died in clashes between the Bosnians, Serbs, and others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Ethnic cleansing</a:t>
            </a:r>
            <a:r>
              <a:rPr lang="en-US" sz="2800" dirty="0">
                <a:latin typeface="Cambria" panose="02040503050406030204" pitchFamily="18" charset="0"/>
              </a:rPr>
              <a:t> – the forced removal of a minority ethnic group from a territory.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26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Enduring Understanding (4.A)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4" y="2095417"/>
            <a:ext cx="10763082" cy="3974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understand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that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the contemporary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 political map has been shaped by events of the past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74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3" y="1832983"/>
            <a:ext cx="11268147" cy="496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Changes in the Balance of Power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collapse of communism and the Soviet Union drastically changed the balance of power in Europe and the world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Some countries joined the European Union (EU) and the North Atlantic Trade Organization (NATO), the western military alliance formed in 1949 to oppose Soviet military power in Europe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balance of economic, political, and military power tilted toward Western Europe and the United States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474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0C3DF-179F-440D-B367-036700E07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14" y="643467"/>
            <a:ext cx="92083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prstClr val="white"/>
                </a:solidFill>
                <a:latin typeface="Cambria" panose="02040503050406030204"/>
              </a:rPr>
              <a:t>Learning objective (4.a.3)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56ECC-9496-488F-BC2C-E6416E6FE203}"/>
              </a:ext>
            </a:extLst>
          </p:cNvPr>
          <p:cNvSpPr txBox="1">
            <a:spLocks/>
          </p:cNvSpPr>
          <p:nvPr/>
        </p:nvSpPr>
        <p:spPr>
          <a:xfrm>
            <a:off x="581192" y="1977076"/>
            <a:ext cx="11029616" cy="48809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By the end of this section, you will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be able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evaluate the geopolitical forces that influence the contemporary political map.</a:t>
            </a: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Students will know that independence movements and democratization have shaped the political map since the end of World War II.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838350" lvl="1" indent="-514350" algn="just">
              <a:buClr>
                <a:srgbClr val="629DD1"/>
              </a:buClr>
              <a:buFont typeface="+mj-lt"/>
              <a:buAutoNum type="alphaLcPeriod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Cambria" panose="02040503050406030204"/>
              </a:rPr>
              <a:t>Students will know that the fall of Communism ended the Cold War, led to the creation of newly independent states, and changed the world balance of power.</a:t>
            </a:r>
            <a:endParaRPr kumimoji="0" lang="en-US" sz="3200" i="0" u="none" strike="noStrike" kern="1200" cap="none" spc="0" normalizeH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mbria" panose="0204050305040603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29DD1"/>
              </a:buClr>
              <a:buSzPct val="9200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3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7674" y="1922318"/>
            <a:ext cx="11029616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While the European colonies in Africa and Asia did not last long, their legacy was strong.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In can be seen in contemporary maps and the links among countries.</a:t>
            </a:r>
          </a:p>
        </p:txBody>
      </p:sp>
    </p:spTree>
    <p:extLst>
      <p:ext uri="{BB962C8B-B14F-4D97-AF65-F5344CB8AC3E}">
        <p14:creationId xmlns:p14="http://schemas.microsoft.com/office/powerpoint/2010/main" val="232171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11029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Modern Colonial Independence Movements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Colonists often resisted the rule of Europeans, sometimes violently, because they wanted economic control over natural resources, free elections, and changes in society (racial equality, religious freedom)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United Nations supported these demands for </a:t>
            </a:r>
            <a:r>
              <a:rPr lang="en-US" sz="2800" i="1" dirty="0">
                <a:latin typeface="Cambria" panose="02040503050406030204" pitchFamily="18" charset="0"/>
              </a:rPr>
              <a:t>self-determination </a:t>
            </a:r>
            <a:r>
              <a:rPr lang="en-US" sz="2800" dirty="0">
                <a:latin typeface="Cambria" panose="02040503050406030204" pitchFamily="18" charset="0"/>
              </a:rPr>
              <a:t>and within 100 years of the Berlin Conference, almost all European colonial territories gained independence.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This is known as </a:t>
            </a:r>
            <a:r>
              <a:rPr lang="en-US" sz="2800" b="1" dirty="0">
                <a:latin typeface="Cambria" panose="02040503050406030204" pitchFamily="18" charset="0"/>
              </a:rPr>
              <a:t>decolonization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99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4" y="1922318"/>
            <a:ext cx="110296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Modern Colonial Independence Movements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However, many gained political independence, but not economic 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Transnational corporations continued to extract natural resources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Mining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Coffee, cacao, bananas,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mbria" panose="02040503050406030204" pitchFamily="18" charset="0"/>
              </a:rPr>
              <a:t>Neocolonization</a:t>
            </a:r>
            <a:r>
              <a:rPr lang="en-US" sz="2800" dirty="0">
                <a:latin typeface="Cambria" panose="02040503050406030204" pitchFamily="18" charset="0"/>
              </a:rPr>
              <a:t>, remember </a:t>
            </a:r>
            <a:r>
              <a:rPr lang="en-US" sz="2800" i="1" dirty="0">
                <a:latin typeface="Cambria" panose="02040503050406030204" pitchFamily="18" charset="0"/>
              </a:rPr>
              <a:t>neo</a:t>
            </a:r>
            <a:r>
              <a:rPr lang="en-US" sz="2800" dirty="0">
                <a:latin typeface="Cambria" panose="02040503050406030204" pitchFamily="18" charset="0"/>
              </a:rPr>
              <a:t> means new, is when control over developing countries is </a:t>
            </a:r>
            <a:r>
              <a:rPr lang="en-US" sz="2800" u="sng" dirty="0">
                <a:latin typeface="Cambria" panose="02040503050406030204" pitchFamily="18" charset="0"/>
              </a:rPr>
              <a:t>indirect</a:t>
            </a:r>
            <a:r>
              <a:rPr lang="en-US" sz="2800" dirty="0">
                <a:latin typeface="Cambria" panose="02040503050406030204" pitchFamily="18" charset="0"/>
              </a:rPr>
              <a:t> and can be economic, political, or even cultural.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316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EDFFA0-F63A-4290-8651-C9074E1B88E2}"/>
              </a:ext>
            </a:extLst>
          </p:cNvPr>
          <p:cNvGrpSpPr/>
          <p:nvPr/>
        </p:nvGrpSpPr>
        <p:grpSpPr>
          <a:xfrm>
            <a:off x="183931" y="95998"/>
            <a:ext cx="11692759" cy="6562305"/>
            <a:chOff x="183931" y="95998"/>
            <a:chExt cx="11692759" cy="65623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003E5B-A273-41B8-9809-540B6EF7B810}"/>
                </a:ext>
              </a:extLst>
            </p:cNvPr>
            <p:cNvSpPr/>
            <p:nvPr/>
          </p:nvSpPr>
          <p:spPr>
            <a:xfrm>
              <a:off x="183931" y="199697"/>
              <a:ext cx="11692759" cy="45562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Image result for africa corporations">
              <a:extLst>
                <a:ext uri="{FF2B5EF4-FFF2-40B4-BE49-F238E27FC236}">
                  <a16:creationId xmlns:a16="http://schemas.microsoft.com/office/drawing/2014/main" id="{F05223A8-8BD1-4737-9F90-6B125B97A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958" y="95998"/>
              <a:ext cx="9680028" cy="6562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351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978E2B-ACF9-49E9-8D51-1C7003C3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white"/>
                </a:solidFill>
                <a:latin typeface="Cambria" panose="02040503050406030204"/>
              </a:rPr>
              <a:t>Geopolitical Forces influencing today’s map</a:t>
            </a:r>
            <a:endParaRPr lang="en-US" sz="2400" dirty="0"/>
          </a:p>
        </p:txBody>
      </p:sp>
      <p:pic>
        <p:nvPicPr>
          <p:cNvPr id="3074" name="Picture 2" descr="Image result for neocolonialism">
            <a:extLst>
              <a:ext uri="{FF2B5EF4-FFF2-40B4-BE49-F238E27FC236}">
                <a16:creationId xmlns:a16="http://schemas.microsoft.com/office/drawing/2014/main" id="{F3436FFF-C042-41DB-AB8B-54229667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52" y="1956732"/>
            <a:ext cx="8586295" cy="47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419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991</Words>
  <Application>Microsoft Office PowerPoint</Application>
  <PresentationFormat>Widescreen</PresentationFormat>
  <Paragraphs>107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Gill Sans MT</vt:lpstr>
      <vt:lpstr>Wingdings</vt:lpstr>
      <vt:lpstr>Wingdings 2</vt:lpstr>
      <vt:lpstr>Dividend</vt:lpstr>
      <vt:lpstr>PowerPoint Presentation</vt:lpstr>
      <vt:lpstr>PowerPoint Presentation</vt:lpstr>
      <vt:lpstr>Enduring Understanding (4.A)</vt:lpstr>
      <vt:lpstr>Learning objective (4.a.3)</vt:lpstr>
      <vt:lpstr>Geopolitical Forces influencing today’s map</vt:lpstr>
      <vt:lpstr>Geopolitical Forces influencing today’s map</vt:lpstr>
      <vt:lpstr>Geopolitical Forces influencing today’s map</vt:lpstr>
      <vt:lpstr>Geopolitical Forces influencing today’s map</vt:lpstr>
      <vt:lpstr>Geopolitical Forces influencing today’s map</vt:lpstr>
      <vt:lpstr>Geopolitical Forces influencing today’s map</vt:lpstr>
      <vt:lpstr>DECOLONIZATION</vt:lpstr>
      <vt:lpstr>Geopolitical Forces influencing today’s map</vt:lpstr>
      <vt:lpstr>Learning objective (4.a.3)</vt:lpstr>
      <vt:lpstr>Geopolitical Forces influencing today’s map</vt:lpstr>
      <vt:lpstr>COLLAPSE OF THE BERLIN WALL</vt:lpstr>
      <vt:lpstr>BREAKUP OF THE SOVIET UNION</vt:lpstr>
      <vt:lpstr>Geopolitical Forces influencing today’s map</vt:lpstr>
      <vt:lpstr>PowerPoint Presentation</vt:lpstr>
      <vt:lpstr>PowerPoint Presentation</vt:lpstr>
      <vt:lpstr>KOREAN WAR</vt:lpstr>
      <vt:lpstr>Vietnam WAR</vt:lpstr>
      <vt:lpstr>Afghanistan WAR</vt:lpstr>
      <vt:lpstr>Geopolitical Forces influencing today’s map</vt:lpstr>
      <vt:lpstr>Geopolitical Forces influencing today’s map</vt:lpstr>
      <vt:lpstr>Geopolitical Forces influencing today’s map</vt:lpstr>
      <vt:lpstr>PowerPoint Presentation</vt:lpstr>
      <vt:lpstr>PowerPoint Presentation</vt:lpstr>
      <vt:lpstr>Geopolitical Forces influencing today’s map</vt:lpstr>
      <vt:lpstr>Geopolitical Forces influencing today’s map</vt:lpstr>
      <vt:lpstr>Geopolitical Forces influencing today’s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Carli Terrell</dc:creator>
  <cp:lastModifiedBy>Welch, Brian</cp:lastModifiedBy>
  <cp:revision>1</cp:revision>
  <dcterms:created xsi:type="dcterms:W3CDTF">2018-11-23T15:10:48Z</dcterms:created>
  <dcterms:modified xsi:type="dcterms:W3CDTF">2018-12-11T13:20:43Z</dcterms:modified>
</cp:coreProperties>
</file>