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snapToGrid="0">
      <p:cViewPr varScale="1">
        <p:scale>
          <a:sx n="38" d="100"/>
          <a:sy n="38" d="100"/>
        </p:scale>
        <p:origin x="91"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00F1C7-7025-43B3-80EE-8B64A32B4475}"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324876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0F1C7-7025-43B3-80EE-8B64A32B4475}"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158841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0F1C7-7025-43B3-80EE-8B64A32B4475}"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564743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0F1C7-7025-43B3-80EE-8B64A32B4475}"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3079299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00F1C7-7025-43B3-80EE-8B64A32B4475}"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165659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00F1C7-7025-43B3-80EE-8B64A32B4475}"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62443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00F1C7-7025-43B3-80EE-8B64A32B4475}"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370154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00F1C7-7025-43B3-80EE-8B64A32B4475}"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27816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0F1C7-7025-43B3-80EE-8B64A32B4475}"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416513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00F1C7-7025-43B3-80EE-8B64A32B4475}"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1540560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00F1C7-7025-43B3-80EE-8B64A32B4475}"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C377E-19F7-4547-959A-E5A09AA5A81B}" type="slidenum">
              <a:rPr lang="en-US" smtClean="0"/>
              <a:t>‹#›</a:t>
            </a:fld>
            <a:endParaRPr lang="en-US"/>
          </a:p>
        </p:txBody>
      </p:sp>
    </p:spTree>
    <p:extLst>
      <p:ext uri="{BB962C8B-B14F-4D97-AF65-F5344CB8AC3E}">
        <p14:creationId xmlns:p14="http://schemas.microsoft.com/office/powerpoint/2010/main" val="283930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0F1C7-7025-43B3-80EE-8B64A32B4475}" type="datetimeFigureOut">
              <a:rPr lang="en-US" smtClean="0"/>
              <a:t>4/3/2020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2C377E-19F7-4547-959A-E5A09AA5A81B}" type="slidenum">
              <a:rPr lang="en-US" smtClean="0"/>
              <a:t>‹#›</a:t>
            </a:fld>
            <a:endParaRPr lang="en-US"/>
          </a:p>
        </p:txBody>
      </p:sp>
    </p:spTree>
    <p:extLst>
      <p:ext uri="{BB962C8B-B14F-4D97-AF65-F5344CB8AC3E}">
        <p14:creationId xmlns:p14="http://schemas.microsoft.com/office/powerpoint/2010/main" val="1078556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3.jpg"/><Relationship Id="rId13" Type="http://schemas.openxmlformats.org/officeDocument/2006/relationships/image" Target="../media/image18.jpeg"/><Relationship Id="rId3" Type="http://schemas.openxmlformats.org/officeDocument/2006/relationships/image" Target="../media/image10.pn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jpg"/><Relationship Id="rId11" Type="http://schemas.openxmlformats.org/officeDocument/2006/relationships/image" Target="../media/image16.gif"/><Relationship Id="rId5" Type="http://schemas.openxmlformats.org/officeDocument/2006/relationships/image" Target="../media/image3.png"/><Relationship Id="rId10" Type="http://schemas.openxmlformats.org/officeDocument/2006/relationships/image" Target="../media/image15.png"/><Relationship Id="rId4" Type="http://schemas.openxmlformats.org/officeDocument/2006/relationships/image" Target="../media/image11.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a:t>
            </a:r>
            <a:endParaRPr lang="en-US" dirty="0"/>
          </a:p>
        </p:txBody>
      </p:sp>
      <p:pic>
        <p:nvPicPr>
          <p:cNvPr id="4" name="Content Placeholder 3"/>
          <p:cNvPicPr>
            <a:picLocks noGrp="1" noChangeAspect="1"/>
          </p:cNvPicPr>
          <p:nvPr>
            <p:ph idx="1"/>
          </p:nvPr>
        </p:nvPicPr>
        <p:blipFill>
          <a:blip r:embed="rId2"/>
          <a:stretch>
            <a:fillRect/>
          </a:stretch>
        </p:blipFill>
        <p:spPr>
          <a:xfrm>
            <a:off x="466061" y="1698331"/>
            <a:ext cx="1633036" cy="1261059"/>
          </a:xfrm>
          <a:prstGeom prst="rect">
            <a:avLst/>
          </a:prstGeom>
        </p:spPr>
      </p:pic>
      <p:pic>
        <p:nvPicPr>
          <p:cNvPr id="12" name="Content Placeholder 3"/>
          <p:cNvPicPr>
            <a:picLocks noChangeAspect="1"/>
          </p:cNvPicPr>
          <p:nvPr/>
        </p:nvPicPr>
        <p:blipFill>
          <a:blip r:embed="rId2"/>
          <a:stretch>
            <a:fillRect/>
          </a:stretch>
        </p:blipFill>
        <p:spPr>
          <a:xfrm>
            <a:off x="531960" y="3693041"/>
            <a:ext cx="1633036" cy="1261059"/>
          </a:xfrm>
          <a:prstGeom prst="rect">
            <a:avLst/>
          </a:prstGeom>
        </p:spPr>
      </p:pic>
      <p:sp>
        <p:nvSpPr>
          <p:cNvPr id="14" name="TextBox 13"/>
          <p:cNvSpPr txBox="1"/>
          <p:nvPr/>
        </p:nvSpPr>
        <p:spPr>
          <a:xfrm>
            <a:off x="2206783" y="4105276"/>
            <a:ext cx="418704" cy="646331"/>
          </a:xfrm>
          <a:prstGeom prst="rect">
            <a:avLst/>
          </a:prstGeom>
          <a:noFill/>
        </p:spPr>
        <p:txBody>
          <a:bodyPr wrap="none" rtlCol="0">
            <a:spAutoFit/>
          </a:bodyPr>
          <a:lstStyle/>
          <a:p>
            <a:r>
              <a:rPr lang="en-US" sz="3600" dirty="0"/>
              <a:t>3</a:t>
            </a:r>
          </a:p>
        </p:txBody>
      </p:sp>
      <p:sp>
        <p:nvSpPr>
          <p:cNvPr id="19" name="TextBox 18"/>
          <p:cNvSpPr txBox="1"/>
          <p:nvPr/>
        </p:nvSpPr>
        <p:spPr>
          <a:xfrm>
            <a:off x="-81536" y="2042848"/>
            <a:ext cx="627095" cy="707886"/>
          </a:xfrm>
          <a:prstGeom prst="rect">
            <a:avLst/>
          </a:prstGeom>
          <a:noFill/>
        </p:spPr>
        <p:txBody>
          <a:bodyPr wrap="none" rtlCol="0">
            <a:spAutoFit/>
          </a:bodyPr>
          <a:lstStyle/>
          <a:p>
            <a:r>
              <a:rPr lang="en-US" sz="4000" dirty="0" smtClean="0"/>
              <a:t>1.</a:t>
            </a:r>
            <a:r>
              <a:rPr lang="en-US" dirty="0" smtClean="0"/>
              <a:t> </a:t>
            </a:r>
            <a:endParaRPr lang="en-US" dirty="0"/>
          </a:p>
        </p:txBody>
      </p:sp>
      <p:sp>
        <p:nvSpPr>
          <p:cNvPr id="20" name="TextBox 19"/>
          <p:cNvSpPr txBox="1"/>
          <p:nvPr/>
        </p:nvSpPr>
        <p:spPr>
          <a:xfrm>
            <a:off x="-28257" y="3755058"/>
            <a:ext cx="535724" cy="646331"/>
          </a:xfrm>
          <a:prstGeom prst="rect">
            <a:avLst/>
          </a:prstGeom>
          <a:noFill/>
        </p:spPr>
        <p:txBody>
          <a:bodyPr wrap="none" rtlCol="0">
            <a:spAutoFit/>
          </a:bodyPr>
          <a:lstStyle/>
          <a:p>
            <a:r>
              <a:rPr lang="en-US" sz="3600" dirty="0" smtClean="0"/>
              <a:t>2.</a:t>
            </a:r>
            <a:endParaRPr lang="en-US" sz="3600" dirty="0"/>
          </a:p>
        </p:txBody>
      </p:sp>
      <p:sp>
        <p:nvSpPr>
          <p:cNvPr id="21" name="TextBox 20"/>
          <p:cNvSpPr txBox="1"/>
          <p:nvPr/>
        </p:nvSpPr>
        <p:spPr>
          <a:xfrm>
            <a:off x="0" y="5405714"/>
            <a:ext cx="696531" cy="646331"/>
          </a:xfrm>
          <a:prstGeom prst="rect">
            <a:avLst/>
          </a:prstGeom>
          <a:noFill/>
        </p:spPr>
        <p:txBody>
          <a:bodyPr wrap="square" rtlCol="0">
            <a:spAutoFit/>
          </a:bodyPr>
          <a:lstStyle/>
          <a:p>
            <a:r>
              <a:rPr lang="en-US" sz="3600" dirty="0" smtClean="0"/>
              <a:t>3.</a:t>
            </a:r>
            <a:endParaRPr lang="en-US" sz="3600" dirty="0"/>
          </a:p>
        </p:txBody>
      </p:sp>
      <p:sp>
        <p:nvSpPr>
          <p:cNvPr id="3" name="TextBox 2"/>
          <p:cNvSpPr txBox="1"/>
          <p:nvPr/>
        </p:nvSpPr>
        <p:spPr>
          <a:xfrm>
            <a:off x="2278252" y="1928485"/>
            <a:ext cx="418704" cy="646331"/>
          </a:xfrm>
          <a:prstGeom prst="rect">
            <a:avLst/>
          </a:prstGeom>
          <a:noFill/>
        </p:spPr>
        <p:txBody>
          <a:bodyPr wrap="none" rtlCol="0">
            <a:spAutoFit/>
          </a:bodyPr>
          <a:lstStyle/>
          <a:p>
            <a:r>
              <a:rPr lang="en-US" sz="3600" dirty="0" smtClean="0"/>
              <a:t>2</a:t>
            </a:r>
            <a:endParaRPr lang="en-US" sz="36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02798" y="1517113"/>
            <a:ext cx="1647824" cy="1647824"/>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4425" y="1504294"/>
            <a:ext cx="1647824" cy="1647824"/>
          </a:xfrm>
          <a:prstGeom prst="rect">
            <a:avLst/>
          </a:prstGeom>
        </p:spPr>
      </p:pic>
      <p:pic>
        <p:nvPicPr>
          <p:cNvPr id="33" name="Picture 32"/>
          <p:cNvPicPr>
            <a:picLocks noChangeAspect="1"/>
          </p:cNvPicPr>
          <p:nvPr/>
        </p:nvPicPr>
        <p:blipFill>
          <a:blip r:embed="rId4"/>
          <a:stretch>
            <a:fillRect/>
          </a:stretch>
        </p:blipFill>
        <p:spPr>
          <a:xfrm>
            <a:off x="6815220" y="1563181"/>
            <a:ext cx="1819027" cy="1530314"/>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92692" y="1300555"/>
            <a:ext cx="1851563" cy="1851563"/>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13577" y="3532739"/>
            <a:ext cx="1405115" cy="1405115"/>
          </a:xfrm>
          <a:prstGeom prst="rect">
            <a:avLst/>
          </a:prstGeom>
        </p:spPr>
      </p:pic>
      <p:pic>
        <p:nvPicPr>
          <p:cNvPr id="34" name="Picture 3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34332" y="3464623"/>
            <a:ext cx="1444005" cy="1444005"/>
          </a:xfrm>
          <a:prstGeom prst="rect">
            <a:avLst/>
          </a:prstGeom>
        </p:spPr>
      </p:pic>
      <p:pic>
        <p:nvPicPr>
          <p:cNvPr id="35" name="Picture 3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04957" y="3438940"/>
            <a:ext cx="1498914" cy="1498914"/>
          </a:xfrm>
          <a:prstGeom prst="rect">
            <a:avLst/>
          </a:prstGeom>
        </p:spPr>
      </p:pic>
      <p:pic>
        <p:nvPicPr>
          <p:cNvPr id="36" name="Picture 3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61576" y="3186191"/>
            <a:ext cx="1187194" cy="1870703"/>
          </a:xfrm>
          <a:prstGeom prst="rect">
            <a:avLst/>
          </a:prstGeom>
        </p:spPr>
      </p:pic>
      <p:pic>
        <p:nvPicPr>
          <p:cNvPr id="37" name="Picture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68776" y="3152118"/>
            <a:ext cx="1851563" cy="1851563"/>
          </a:xfrm>
          <a:prstGeom prst="rect">
            <a:avLst/>
          </a:prstGeom>
        </p:spPr>
      </p:pic>
      <p:pic>
        <p:nvPicPr>
          <p:cNvPr id="38" name="Picture 37"/>
          <p:cNvPicPr>
            <a:picLocks noChangeAspect="1"/>
          </p:cNvPicPr>
          <p:nvPr/>
        </p:nvPicPr>
        <p:blipFill>
          <a:blip r:embed="rId4"/>
          <a:stretch>
            <a:fillRect/>
          </a:stretch>
        </p:blipFill>
        <p:spPr>
          <a:xfrm>
            <a:off x="8792817" y="3356385"/>
            <a:ext cx="1504094" cy="1530314"/>
          </a:xfrm>
          <a:prstGeom prst="rect">
            <a:avLst/>
          </a:prstGeom>
        </p:spPr>
      </p:pic>
      <p:pic>
        <p:nvPicPr>
          <p:cNvPr id="40" name="Picture 39"/>
          <p:cNvPicPr>
            <a:picLocks noChangeAspect="1"/>
          </p:cNvPicPr>
          <p:nvPr/>
        </p:nvPicPr>
        <p:blipFill rotWithShape="1">
          <a:blip r:embed="rId8">
            <a:extLst>
              <a:ext uri="{28A0092B-C50C-407E-A947-70E740481C1C}">
                <a14:useLocalDpi xmlns:a14="http://schemas.microsoft.com/office/drawing/2010/main" val="0"/>
              </a:ext>
            </a:extLst>
          </a:blip>
          <a:srcRect l="33059" t="27954" r="25330" b="7212"/>
          <a:stretch/>
        </p:blipFill>
        <p:spPr>
          <a:xfrm>
            <a:off x="5097371" y="5003681"/>
            <a:ext cx="1940971" cy="1740205"/>
          </a:xfrm>
          <a:prstGeom prst="rect">
            <a:avLst/>
          </a:prstGeom>
        </p:spPr>
      </p:pic>
      <p:sp>
        <p:nvSpPr>
          <p:cNvPr id="41" name="TextBox 40"/>
          <p:cNvSpPr txBox="1"/>
          <p:nvPr/>
        </p:nvSpPr>
        <p:spPr>
          <a:xfrm>
            <a:off x="2278252" y="5721683"/>
            <a:ext cx="2845972" cy="461665"/>
          </a:xfrm>
          <a:prstGeom prst="rect">
            <a:avLst/>
          </a:prstGeom>
          <a:noFill/>
        </p:spPr>
        <p:txBody>
          <a:bodyPr wrap="none" rtlCol="0">
            <a:spAutoFit/>
          </a:bodyPr>
          <a:lstStyle/>
          <a:p>
            <a:r>
              <a:rPr lang="en-US" sz="2400" b="1" dirty="0"/>
              <a:t>u</a:t>
            </a:r>
            <a:r>
              <a:rPr lang="en-US" sz="2400" b="1" dirty="0" smtClean="0"/>
              <a:t>ntil pudding is thick</a:t>
            </a:r>
            <a:endParaRPr lang="en-US" sz="2400" b="1" dirty="0"/>
          </a:p>
        </p:txBody>
      </p:sp>
      <p:pic>
        <p:nvPicPr>
          <p:cNvPr id="42" name="Picture 41"/>
          <p:cNvPicPr>
            <a:picLocks noChangeAspect="1"/>
          </p:cNvPicPr>
          <p:nvPr/>
        </p:nvPicPr>
        <p:blipFill>
          <a:blip r:embed="rId9"/>
          <a:stretch>
            <a:fillRect/>
          </a:stretch>
        </p:blipFill>
        <p:spPr>
          <a:xfrm>
            <a:off x="592016" y="5269148"/>
            <a:ext cx="1614767" cy="1381125"/>
          </a:xfrm>
          <a:prstGeom prst="rect">
            <a:avLst/>
          </a:prstGeom>
        </p:spPr>
      </p:pic>
      <p:pic>
        <p:nvPicPr>
          <p:cNvPr id="23" name="Picture 22"/>
          <p:cNvPicPr>
            <a:picLocks noChangeAspect="1"/>
          </p:cNvPicPr>
          <p:nvPr/>
        </p:nvPicPr>
        <p:blipFill>
          <a:blip r:embed="rId10"/>
          <a:stretch>
            <a:fillRect/>
          </a:stretch>
        </p:blipFill>
        <p:spPr>
          <a:xfrm>
            <a:off x="2394304" y="289280"/>
            <a:ext cx="1672816" cy="1339519"/>
          </a:xfrm>
          <a:prstGeom prst="rect">
            <a:avLst/>
          </a:prstGeom>
        </p:spPr>
      </p:pic>
      <p:sp>
        <p:nvSpPr>
          <p:cNvPr id="5" name="Rectangle 4"/>
          <p:cNvSpPr/>
          <p:nvPr/>
        </p:nvSpPr>
        <p:spPr>
          <a:xfrm>
            <a:off x="4301608" y="504389"/>
            <a:ext cx="5307350" cy="523220"/>
          </a:xfrm>
          <a:prstGeom prst="rect">
            <a:avLst/>
          </a:prstGeom>
        </p:spPr>
        <p:txBody>
          <a:bodyPr wrap="none">
            <a:spAutoFit/>
          </a:bodyPr>
          <a:lstStyle/>
          <a:p>
            <a:r>
              <a:rPr lang="en-US" sz="2800" dirty="0"/>
              <a:t>Let’s Make Jungle Banana Pudding!</a:t>
            </a:r>
          </a:p>
        </p:txBody>
      </p:sp>
      <p:sp>
        <p:nvSpPr>
          <p:cNvPr id="6" name="TextBox 5"/>
          <p:cNvSpPr txBox="1"/>
          <p:nvPr/>
        </p:nvSpPr>
        <p:spPr>
          <a:xfrm>
            <a:off x="9818448" y="842943"/>
            <a:ext cx="1827103" cy="369332"/>
          </a:xfrm>
          <a:prstGeom prst="rect">
            <a:avLst/>
          </a:prstGeom>
          <a:noFill/>
        </p:spPr>
        <p:txBody>
          <a:bodyPr wrap="none" rtlCol="0">
            <a:spAutoFit/>
          </a:bodyPr>
          <a:lstStyle/>
          <a:p>
            <a:r>
              <a:rPr lang="en-US" dirty="0" smtClean="0"/>
              <a:t>By:  Judy Slupecki</a:t>
            </a:r>
            <a:endParaRPr lang="en-US" dirty="0"/>
          </a:p>
        </p:txBody>
      </p:sp>
      <p:sp>
        <p:nvSpPr>
          <p:cNvPr id="7" name="TextBox 6"/>
          <p:cNvSpPr txBox="1"/>
          <p:nvPr/>
        </p:nvSpPr>
        <p:spPr>
          <a:xfrm>
            <a:off x="9995756" y="2774724"/>
            <a:ext cx="645433" cy="369332"/>
          </a:xfrm>
          <a:prstGeom prst="rect">
            <a:avLst/>
          </a:prstGeom>
          <a:noFill/>
        </p:spPr>
        <p:txBody>
          <a:bodyPr wrap="none" rtlCol="0">
            <a:spAutoFit/>
          </a:bodyPr>
          <a:lstStyle/>
          <a:p>
            <a:r>
              <a:rPr lang="en-US" dirty="0" smtClean="0"/>
              <a:t>bowl</a:t>
            </a:r>
            <a:endParaRPr lang="en-US" dirty="0"/>
          </a:p>
        </p:txBody>
      </p:sp>
      <p:sp>
        <p:nvSpPr>
          <p:cNvPr id="8" name="TextBox 7"/>
          <p:cNvSpPr txBox="1"/>
          <p:nvPr/>
        </p:nvSpPr>
        <p:spPr>
          <a:xfrm>
            <a:off x="11038114" y="4886699"/>
            <a:ext cx="645433" cy="369332"/>
          </a:xfrm>
          <a:prstGeom prst="rect">
            <a:avLst/>
          </a:prstGeom>
          <a:noFill/>
        </p:spPr>
        <p:txBody>
          <a:bodyPr wrap="none" rtlCol="0">
            <a:spAutoFit/>
          </a:bodyPr>
          <a:lstStyle/>
          <a:p>
            <a:r>
              <a:rPr lang="en-US" dirty="0" smtClean="0"/>
              <a:t>bowl</a:t>
            </a:r>
            <a:endParaRPr lang="en-US" dirty="0"/>
          </a:p>
        </p:txBody>
      </p:sp>
      <p:sp>
        <p:nvSpPr>
          <p:cNvPr id="9" name="TextBox 8"/>
          <p:cNvSpPr txBox="1"/>
          <p:nvPr/>
        </p:nvSpPr>
        <p:spPr>
          <a:xfrm>
            <a:off x="7724733" y="4401389"/>
            <a:ext cx="579005" cy="369332"/>
          </a:xfrm>
          <a:prstGeom prst="rect">
            <a:avLst/>
          </a:prstGeom>
          <a:noFill/>
        </p:spPr>
        <p:txBody>
          <a:bodyPr wrap="none" rtlCol="0">
            <a:spAutoFit/>
          </a:bodyPr>
          <a:lstStyle/>
          <a:p>
            <a:r>
              <a:rPr lang="en-US" dirty="0" smtClean="0"/>
              <a:t>milk</a:t>
            </a:r>
            <a:endParaRPr lang="en-US" dirty="0"/>
          </a:p>
        </p:txBody>
      </p:sp>
    </p:spTree>
    <p:extLst>
      <p:ext uri="{BB962C8B-B14F-4D97-AF65-F5344CB8AC3E}">
        <p14:creationId xmlns:p14="http://schemas.microsoft.com/office/powerpoint/2010/main" val="85250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3"/>
          <p:cNvPicPr>
            <a:picLocks noChangeAspect="1"/>
          </p:cNvPicPr>
          <p:nvPr/>
        </p:nvPicPr>
        <p:blipFill>
          <a:blip r:embed="rId2"/>
          <a:stretch>
            <a:fillRect/>
          </a:stretch>
        </p:blipFill>
        <p:spPr>
          <a:xfrm>
            <a:off x="658353" y="425077"/>
            <a:ext cx="1633036" cy="1332810"/>
          </a:xfrm>
          <a:prstGeom prst="rect">
            <a:avLst/>
          </a:prstGeom>
        </p:spPr>
      </p:pic>
      <p:pic>
        <p:nvPicPr>
          <p:cNvPr id="11" name="Picture 10"/>
          <p:cNvPicPr>
            <a:picLocks noChangeAspect="1"/>
          </p:cNvPicPr>
          <p:nvPr/>
        </p:nvPicPr>
        <p:blipFill>
          <a:blip r:embed="rId3"/>
          <a:stretch>
            <a:fillRect/>
          </a:stretch>
        </p:blipFill>
        <p:spPr>
          <a:xfrm>
            <a:off x="5105476" y="2078329"/>
            <a:ext cx="1814385" cy="1404563"/>
          </a:xfrm>
          <a:prstGeom prst="rect">
            <a:avLst/>
          </a:prstGeom>
        </p:spPr>
      </p:pic>
      <p:sp>
        <p:nvSpPr>
          <p:cNvPr id="13" name="TextBox 12"/>
          <p:cNvSpPr txBox="1"/>
          <p:nvPr/>
        </p:nvSpPr>
        <p:spPr>
          <a:xfrm>
            <a:off x="-8122" y="768316"/>
            <a:ext cx="535724" cy="646331"/>
          </a:xfrm>
          <a:prstGeom prst="rect">
            <a:avLst/>
          </a:prstGeom>
          <a:noFill/>
        </p:spPr>
        <p:txBody>
          <a:bodyPr wrap="none" rtlCol="0">
            <a:spAutoFit/>
          </a:bodyPr>
          <a:lstStyle/>
          <a:p>
            <a:r>
              <a:rPr lang="en-US" sz="3600" dirty="0" smtClean="0"/>
              <a:t>4.</a:t>
            </a:r>
            <a:endParaRPr lang="en-US" sz="3600" dirty="0"/>
          </a:p>
        </p:txBody>
      </p:sp>
      <p:sp>
        <p:nvSpPr>
          <p:cNvPr id="14" name="TextBox 13"/>
          <p:cNvSpPr txBox="1"/>
          <p:nvPr/>
        </p:nvSpPr>
        <p:spPr>
          <a:xfrm>
            <a:off x="24968" y="2496238"/>
            <a:ext cx="535724" cy="646331"/>
          </a:xfrm>
          <a:prstGeom prst="rect">
            <a:avLst/>
          </a:prstGeom>
          <a:noFill/>
        </p:spPr>
        <p:txBody>
          <a:bodyPr wrap="none" rtlCol="0">
            <a:spAutoFit/>
          </a:bodyPr>
          <a:lstStyle/>
          <a:p>
            <a:r>
              <a:rPr lang="en-US" sz="3600" dirty="0" smtClean="0"/>
              <a:t>5.</a:t>
            </a:r>
            <a:endParaRPr lang="en-US" sz="3600" dirty="0"/>
          </a:p>
        </p:txBody>
      </p:sp>
      <p:pic>
        <p:nvPicPr>
          <p:cNvPr id="15" name="Content Placeholder 3"/>
          <p:cNvPicPr>
            <a:picLocks noChangeAspect="1"/>
          </p:cNvPicPr>
          <p:nvPr/>
        </p:nvPicPr>
        <p:blipFill>
          <a:blip r:embed="rId2"/>
          <a:stretch>
            <a:fillRect/>
          </a:stretch>
        </p:blipFill>
        <p:spPr>
          <a:xfrm>
            <a:off x="584546" y="3905557"/>
            <a:ext cx="1633036" cy="1332810"/>
          </a:xfrm>
          <a:prstGeom prst="rect">
            <a:avLst/>
          </a:prstGeom>
        </p:spPr>
      </p:pic>
      <p:sp>
        <p:nvSpPr>
          <p:cNvPr id="16" name="TextBox 15"/>
          <p:cNvSpPr txBox="1"/>
          <p:nvPr/>
        </p:nvSpPr>
        <p:spPr>
          <a:xfrm>
            <a:off x="24968" y="4172287"/>
            <a:ext cx="535724" cy="646331"/>
          </a:xfrm>
          <a:prstGeom prst="rect">
            <a:avLst/>
          </a:prstGeom>
          <a:noFill/>
        </p:spPr>
        <p:txBody>
          <a:bodyPr wrap="none" rtlCol="0">
            <a:spAutoFit/>
          </a:bodyPr>
          <a:lstStyle/>
          <a:p>
            <a:r>
              <a:rPr lang="en-US" sz="3600" dirty="0" smtClean="0"/>
              <a:t>6.</a:t>
            </a:r>
            <a:endParaRPr lang="en-US" sz="3600" dirty="0"/>
          </a:p>
        </p:txBody>
      </p:sp>
      <p:pic>
        <p:nvPicPr>
          <p:cNvPr id="19" name="Picture 18"/>
          <p:cNvPicPr>
            <a:picLocks noChangeAspect="1"/>
          </p:cNvPicPr>
          <p:nvPr/>
        </p:nvPicPr>
        <p:blipFill>
          <a:blip r:embed="rId3"/>
          <a:stretch>
            <a:fillRect/>
          </a:stretch>
        </p:blipFill>
        <p:spPr>
          <a:xfrm>
            <a:off x="6263403" y="3745240"/>
            <a:ext cx="1520364" cy="1404563"/>
          </a:xfrm>
          <a:prstGeom prst="rect">
            <a:avLst/>
          </a:prstGeom>
        </p:spPr>
      </p:pic>
      <p:sp>
        <p:nvSpPr>
          <p:cNvPr id="26" name="TextBox 25"/>
          <p:cNvSpPr txBox="1"/>
          <p:nvPr/>
        </p:nvSpPr>
        <p:spPr>
          <a:xfrm>
            <a:off x="41660" y="5868410"/>
            <a:ext cx="535724" cy="646331"/>
          </a:xfrm>
          <a:prstGeom prst="rect">
            <a:avLst/>
          </a:prstGeom>
          <a:noFill/>
        </p:spPr>
        <p:txBody>
          <a:bodyPr wrap="none" rtlCol="0">
            <a:spAutoFit/>
          </a:bodyPr>
          <a:lstStyle/>
          <a:p>
            <a:r>
              <a:rPr lang="en-US" sz="3600" dirty="0" smtClean="0"/>
              <a:t>7.</a:t>
            </a:r>
            <a:endParaRPr lang="en-US" sz="3600" dirty="0"/>
          </a:p>
        </p:txBody>
      </p:sp>
      <p:pic>
        <p:nvPicPr>
          <p:cNvPr id="28" name="Picture 27"/>
          <p:cNvPicPr>
            <a:picLocks noChangeAspect="1"/>
          </p:cNvPicPr>
          <p:nvPr/>
        </p:nvPicPr>
        <p:blipFill>
          <a:blip r:embed="rId4"/>
          <a:stretch>
            <a:fillRect/>
          </a:stretch>
        </p:blipFill>
        <p:spPr>
          <a:xfrm>
            <a:off x="560692" y="5485794"/>
            <a:ext cx="1633036" cy="1307483"/>
          </a:xfrm>
          <a:prstGeom prst="rect">
            <a:avLst/>
          </a:prstGeom>
        </p:spPr>
      </p:pic>
      <p:pic>
        <p:nvPicPr>
          <p:cNvPr id="31" name="Picture 30"/>
          <p:cNvPicPr>
            <a:picLocks noChangeAspect="1"/>
          </p:cNvPicPr>
          <p:nvPr/>
        </p:nvPicPr>
        <p:blipFill>
          <a:blip r:embed="rId5"/>
          <a:stretch>
            <a:fillRect/>
          </a:stretch>
        </p:blipFill>
        <p:spPr>
          <a:xfrm>
            <a:off x="6284294" y="432878"/>
            <a:ext cx="1819027" cy="1391810"/>
          </a:xfrm>
          <a:prstGeom prst="rect">
            <a:avLst/>
          </a:prstGeom>
        </p:spPr>
      </p:pic>
      <p:pic>
        <p:nvPicPr>
          <p:cNvPr id="32" name="Picture 31"/>
          <p:cNvPicPr>
            <a:picLocks noChangeAspect="1"/>
          </p:cNvPicPr>
          <p:nvPr/>
        </p:nvPicPr>
        <p:blipFill rotWithShape="1">
          <a:blip r:embed="rId6" cstate="print">
            <a:extLst>
              <a:ext uri="{28A0092B-C50C-407E-A947-70E740481C1C}">
                <a14:useLocalDpi xmlns:a14="http://schemas.microsoft.com/office/drawing/2010/main" val="0"/>
              </a:ext>
            </a:extLst>
          </a:blip>
          <a:srcRect l="33059" t="27954" r="25330" b="7212"/>
          <a:stretch/>
        </p:blipFill>
        <p:spPr>
          <a:xfrm>
            <a:off x="3462218" y="471598"/>
            <a:ext cx="1748340" cy="1314371"/>
          </a:xfrm>
          <a:prstGeom prst="rect">
            <a:avLst/>
          </a:prstGeom>
        </p:spPr>
      </p:pic>
      <p:pic>
        <p:nvPicPr>
          <p:cNvPr id="33" name="Content Placeholder 3"/>
          <p:cNvPicPr>
            <a:picLocks noChangeAspect="1"/>
          </p:cNvPicPr>
          <p:nvPr/>
        </p:nvPicPr>
        <p:blipFill>
          <a:blip r:embed="rId2"/>
          <a:stretch>
            <a:fillRect/>
          </a:stretch>
        </p:blipFill>
        <p:spPr>
          <a:xfrm>
            <a:off x="635494" y="2172302"/>
            <a:ext cx="1633036" cy="1332810"/>
          </a:xfrm>
          <a:prstGeom prst="rect">
            <a:avLst/>
          </a:prstGeom>
        </p:spPr>
      </p:pic>
      <p:pic>
        <p:nvPicPr>
          <p:cNvPr id="35" name="Picture 34"/>
          <p:cNvPicPr>
            <a:picLocks noChangeAspect="1"/>
          </p:cNvPicPr>
          <p:nvPr/>
        </p:nvPicPr>
        <p:blipFill rotWithShape="1">
          <a:blip r:embed="rId7" cstate="print">
            <a:extLst>
              <a:ext uri="{28A0092B-C50C-407E-A947-70E740481C1C}">
                <a14:useLocalDpi xmlns:a14="http://schemas.microsoft.com/office/drawing/2010/main" val="0"/>
              </a:ext>
            </a:extLst>
          </a:blip>
          <a:srcRect l="33860" r="35497"/>
          <a:stretch/>
        </p:blipFill>
        <p:spPr>
          <a:xfrm>
            <a:off x="3148266" y="1950335"/>
            <a:ext cx="780208" cy="1664942"/>
          </a:xfrm>
          <a:prstGeom prst="rect">
            <a:avLst/>
          </a:prstGeom>
        </p:spPr>
      </p:pic>
      <p:pic>
        <p:nvPicPr>
          <p:cNvPr id="36" name="Picture 3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75945" y="-71646"/>
            <a:ext cx="1875884" cy="2086895"/>
          </a:xfrm>
          <a:prstGeom prst="rect">
            <a:avLst/>
          </a:prstGeom>
        </p:spPr>
      </p:pic>
      <p:sp>
        <p:nvSpPr>
          <p:cNvPr id="38" name="TextBox 37"/>
          <p:cNvSpPr txBox="1"/>
          <p:nvPr/>
        </p:nvSpPr>
        <p:spPr>
          <a:xfrm>
            <a:off x="2357559" y="4248797"/>
            <a:ext cx="418704" cy="646331"/>
          </a:xfrm>
          <a:prstGeom prst="rect">
            <a:avLst/>
          </a:prstGeom>
          <a:noFill/>
        </p:spPr>
        <p:txBody>
          <a:bodyPr wrap="none" rtlCol="0">
            <a:spAutoFit/>
          </a:bodyPr>
          <a:lstStyle/>
          <a:p>
            <a:r>
              <a:rPr lang="en-US" sz="3600" b="1" dirty="0" smtClean="0"/>
              <a:t>2</a:t>
            </a:r>
            <a:endParaRPr lang="en-US" sz="3600" b="1" dirty="0"/>
          </a:p>
        </p:txBody>
      </p:sp>
      <p:pic>
        <p:nvPicPr>
          <p:cNvPr id="39" name="Picture 38"/>
          <p:cNvPicPr>
            <a:picLocks noChangeAspect="1"/>
          </p:cNvPicPr>
          <p:nvPr/>
        </p:nvPicPr>
        <p:blipFill>
          <a:blip r:embed="rId9"/>
          <a:stretch>
            <a:fillRect/>
          </a:stretch>
        </p:blipFill>
        <p:spPr>
          <a:xfrm>
            <a:off x="7310856" y="2074780"/>
            <a:ext cx="1728621" cy="1423833"/>
          </a:xfrm>
          <a:prstGeom prst="rect">
            <a:avLst/>
          </a:prstGeom>
        </p:spPr>
      </p:pic>
      <p:pic>
        <p:nvPicPr>
          <p:cNvPr id="40" name="Picture 39"/>
          <p:cNvPicPr>
            <a:picLocks noChangeAspect="1"/>
          </p:cNvPicPr>
          <p:nvPr/>
        </p:nvPicPr>
        <p:blipFill>
          <a:blip r:embed="rId9"/>
          <a:stretch>
            <a:fillRect/>
          </a:stretch>
        </p:blipFill>
        <p:spPr>
          <a:xfrm>
            <a:off x="8085293" y="3738025"/>
            <a:ext cx="1728621" cy="1423833"/>
          </a:xfrm>
          <a:prstGeom prst="rect">
            <a:avLst/>
          </a:prstGeom>
        </p:spPr>
      </p:pic>
      <p:pic>
        <p:nvPicPr>
          <p:cNvPr id="43" name="Picture 42"/>
          <p:cNvPicPr>
            <a:picLocks noChangeAspect="1"/>
          </p:cNvPicPr>
          <p:nvPr/>
        </p:nvPicPr>
        <p:blipFill>
          <a:blip r:embed="rId10"/>
          <a:stretch>
            <a:fillRect/>
          </a:stretch>
        </p:blipFill>
        <p:spPr>
          <a:xfrm>
            <a:off x="5812683" y="5412152"/>
            <a:ext cx="1381125" cy="1381125"/>
          </a:xfrm>
          <a:prstGeom prst="rect">
            <a:avLst/>
          </a:prstGeom>
        </p:spPr>
      </p:pic>
      <p:pic>
        <p:nvPicPr>
          <p:cNvPr id="45" name="Picture 4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476670" y="5519659"/>
            <a:ext cx="1898118" cy="1362849"/>
          </a:xfrm>
          <a:prstGeom prst="rect">
            <a:avLst/>
          </a:prstGeom>
        </p:spPr>
      </p:pic>
      <p:pic>
        <p:nvPicPr>
          <p:cNvPr id="50" name="Picture 49"/>
          <p:cNvPicPr>
            <a:picLocks noChangeAspect="1"/>
          </p:cNvPicPr>
          <p:nvPr/>
        </p:nvPicPr>
        <p:blipFill rotWithShape="1">
          <a:blip r:embed="rId12" cstate="print">
            <a:extLst>
              <a:ext uri="{28A0092B-C50C-407E-A947-70E740481C1C}">
                <a14:useLocalDpi xmlns:a14="http://schemas.microsoft.com/office/drawing/2010/main" val="0"/>
              </a:ext>
            </a:extLst>
          </a:blip>
          <a:srcRect l="15488" r="15142"/>
          <a:stretch/>
        </p:blipFill>
        <p:spPr>
          <a:xfrm>
            <a:off x="4653518" y="3730942"/>
            <a:ext cx="1240058" cy="1415999"/>
          </a:xfrm>
          <a:prstGeom prst="rect">
            <a:avLst/>
          </a:prstGeom>
        </p:spPr>
      </p:pic>
      <p:pic>
        <p:nvPicPr>
          <p:cNvPr id="51" name="Picture 50"/>
          <p:cNvPicPr>
            <a:picLocks noChangeAspect="1"/>
          </p:cNvPicPr>
          <p:nvPr/>
        </p:nvPicPr>
        <p:blipFill rotWithShape="1">
          <a:blip r:embed="rId13" cstate="print">
            <a:extLst>
              <a:ext uri="{28A0092B-C50C-407E-A947-70E740481C1C}">
                <a14:useLocalDpi xmlns:a14="http://schemas.microsoft.com/office/drawing/2010/main" val="0"/>
              </a:ext>
            </a:extLst>
          </a:blip>
          <a:srcRect t="37061" b="21711"/>
          <a:stretch/>
        </p:blipFill>
        <p:spPr>
          <a:xfrm>
            <a:off x="2776263" y="4326076"/>
            <a:ext cx="1828800" cy="753980"/>
          </a:xfrm>
          <a:prstGeom prst="rect">
            <a:avLst/>
          </a:prstGeom>
        </p:spPr>
      </p:pic>
      <p:sp>
        <p:nvSpPr>
          <p:cNvPr id="2" name="TextBox 1"/>
          <p:cNvSpPr txBox="1"/>
          <p:nvPr/>
        </p:nvSpPr>
        <p:spPr>
          <a:xfrm>
            <a:off x="2441154" y="1950335"/>
            <a:ext cx="1005403" cy="646331"/>
          </a:xfrm>
          <a:prstGeom prst="rect">
            <a:avLst/>
          </a:prstGeom>
          <a:noFill/>
        </p:spPr>
        <p:txBody>
          <a:bodyPr wrap="none" rtlCol="0">
            <a:spAutoFit/>
          </a:bodyPr>
          <a:lstStyle/>
          <a:p>
            <a:r>
              <a:rPr lang="en-US" dirty="0"/>
              <a:t>w</a:t>
            </a:r>
            <a:r>
              <a:rPr lang="en-US" dirty="0" smtClean="0"/>
              <a:t>hipped</a:t>
            </a:r>
          </a:p>
          <a:p>
            <a:r>
              <a:rPr lang="en-US" dirty="0" smtClean="0"/>
              <a:t>cream</a:t>
            </a:r>
            <a:endParaRPr lang="en-US" dirty="0"/>
          </a:p>
        </p:txBody>
      </p:sp>
      <p:sp>
        <p:nvSpPr>
          <p:cNvPr id="3" name="TextBox 2"/>
          <p:cNvSpPr txBox="1"/>
          <p:nvPr/>
        </p:nvSpPr>
        <p:spPr>
          <a:xfrm>
            <a:off x="3761931" y="87279"/>
            <a:ext cx="955711" cy="369332"/>
          </a:xfrm>
          <a:prstGeom prst="rect">
            <a:avLst/>
          </a:prstGeom>
          <a:noFill/>
        </p:spPr>
        <p:txBody>
          <a:bodyPr wrap="none" rtlCol="0">
            <a:spAutoFit/>
          </a:bodyPr>
          <a:lstStyle/>
          <a:p>
            <a:r>
              <a:rPr lang="en-US" dirty="0" smtClean="0"/>
              <a:t>pudding</a:t>
            </a:r>
            <a:endParaRPr lang="en-US" dirty="0"/>
          </a:p>
        </p:txBody>
      </p:sp>
    </p:spTree>
    <p:extLst>
      <p:ext uri="{BB962C8B-B14F-4D97-AF65-F5344CB8AC3E}">
        <p14:creationId xmlns:p14="http://schemas.microsoft.com/office/powerpoint/2010/main" val="815243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335846"/>
            <a:ext cx="8098971" cy="5078313"/>
          </a:xfrm>
          <a:prstGeom prst="rect">
            <a:avLst/>
          </a:prstGeom>
        </p:spPr>
        <p:txBody>
          <a:bodyPr wrap="square">
            <a:spAutoFit/>
          </a:bodyPr>
          <a:lstStyle/>
          <a:p>
            <a:r>
              <a:rPr lang="en-US" dirty="0" smtClean="0"/>
              <a:t>  </a:t>
            </a:r>
            <a:r>
              <a:rPr lang="en-US" dirty="0"/>
              <a:t>Remember </a:t>
            </a:r>
            <a:r>
              <a:rPr lang="en-US" b="1" dirty="0"/>
              <a:t>as you </a:t>
            </a:r>
            <a:r>
              <a:rPr lang="en-US" dirty="0"/>
              <a:t>are talking to your child, </a:t>
            </a:r>
            <a:r>
              <a:rPr lang="en-US" b="1" dirty="0"/>
              <a:t>use visual symbols</a:t>
            </a:r>
            <a:r>
              <a:rPr lang="en-US" dirty="0"/>
              <a:t>.  </a:t>
            </a:r>
            <a:r>
              <a:rPr lang="en-US" b="1" dirty="0"/>
              <a:t>Point to the symbols as  you say words</a:t>
            </a:r>
            <a:r>
              <a:rPr lang="en-US" dirty="0"/>
              <a:t> such as: </a:t>
            </a:r>
            <a:r>
              <a:rPr lang="en-US" b="1" dirty="0"/>
              <a:t>“put”, “turn”, “more”, “all done”, “make”, “like”, “want”, and “help”, “different”, “good</a:t>
            </a:r>
            <a:r>
              <a:rPr lang="en-US" b="1" dirty="0" smtClean="0"/>
              <a:t>”, “big”, “little”, </a:t>
            </a:r>
            <a:r>
              <a:rPr lang="en-US" b="1" dirty="0"/>
              <a:t>“bad”, “again”, “ready”, “go</a:t>
            </a:r>
            <a:r>
              <a:rPr lang="en-US" dirty="0"/>
              <a:t>”). You can use their communication system and/or a copy of the core 50 vocabulary communication board that was sent in the initial packet to parents on March 27</a:t>
            </a:r>
            <a:r>
              <a:rPr lang="en-US" baseline="30000" dirty="0"/>
              <a:t>th</a:t>
            </a:r>
            <a:r>
              <a:rPr lang="en-US" dirty="0"/>
              <a:t>.  These are “core” vocabulary words which means they are in the group of 50 words that we all use to communicate the most. If your child can learn these 50 words, they will be able to communicate some of the important  basic information we all need to communicate. </a:t>
            </a:r>
            <a:br>
              <a:rPr lang="en-US" dirty="0"/>
            </a:br>
            <a:r>
              <a:rPr lang="en-US" dirty="0"/>
              <a:t> </a:t>
            </a:r>
            <a:br>
              <a:rPr lang="en-US" dirty="0"/>
            </a:br>
            <a:r>
              <a:rPr lang="en-US" dirty="0"/>
              <a:t>2.  You can substitute ingredients that you have at home vs. using the ones in the recipes.  Example:  use any kind of yogurt vs. Greek yogurt; or use sugar vs. agave nectar (refer to the conversion chart on next page).</a:t>
            </a:r>
            <a:br>
              <a:rPr lang="en-US" dirty="0"/>
            </a:br>
            <a:r>
              <a:rPr lang="en-US" dirty="0"/>
              <a:t/>
            </a:r>
            <a:br>
              <a:rPr lang="en-US" dirty="0"/>
            </a:br>
            <a:r>
              <a:rPr lang="en-US" dirty="0"/>
              <a:t>3.   Remember that the end product is not the important part.  The process of making the recipe and using the communication symbols is the important part.   Have fun….even if the recipe doesn’t turn out exactly.  </a:t>
            </a:r>
            <a:r>
              <a:rPr lang="en-US" dirty="0">
                <a:sym typeface="Wingdings" panose="05000000000000000000" pitchFamily="2" charset="2"/>
              </a:rPr>
              <a:t></a:t>
            </a:r>
            <a:br>
              <a:rPr lang="en-US" dirty="0">
                <a:sym typeface="Wingdings" panose="05000000000000000000" pitchFamily="2" charset="2"/>
              </a:rPr>
            </a:br>
            <a:endParaRPr lang="en-US" dirty="0"/>
          </a:p>
        </p:txBody>
      </p:sp>
    </p:spTree>
    <p:extLst>
      <p:ext uri="{BB962C8B-B14F-4D97-AF65-F5344CB8AC3E}">
        <p14:creationId xmlns:p14="http://schemas.microsoft.com/office/powerpoint/2010/main" val="605956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195</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Let’s </vt:lpstr>
      <vt:lpstr>PowerPoint Presentation</vt:lpstr>
      <vt:lpstr>PowerPoint Presentation</vt:lpstr>
    </vt:vector>
  </TitlesOfParts>
  <Company>Leon County Schools -LCSB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Make an Easter Treat!</dc:title>
  <dc:creator>Slupecki, Judy</dc:creator>
  <cp:lastModifiedBy>Floyd, Jane</cp:lastModifiedBy>
  <cp:revision>14</cp:revision>
  <cp:lastPrinted>2019-04-16T19:53:17Z</cp:lastPrinted>
  <dcterms:created xsi:type="dcterms:W3CDTF">2019-04-16T19:14:02Z</dcterms:created>
  <dcterms:modified xsi:type="dcterms:W3CDTF">2020-04-03T21:22:08Z</dcterms:modified>
</cp:coreProperties>
</file>