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61" r:id="rId4"/>
    <p:sldId id="26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3" r:id="rId15"/>
    <p:sldId id="29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2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5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34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9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08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9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9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5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3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33AA85-6FA3-4BDF-83D6-B3725042CAE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76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7.jpg"/><Relationship Id="rId7" Type="http://schemas.openxmlformats.org/officeDocument/2006/relationships/hyperlink" Target="https://www.google.com/url?sa=i&amp;rct=j&amp;q=&amp;esrc=s&amp;source=images&amp;cd=&amp;ved=2ahUKEwit-oSJqLrlAhXOVt8KHSoaDCoQjRx6BAgBEAQ&amp;url=https%3A%2F%2Fwww.scienceabc.com%2Finnovation%2Fhow-safe-are-you-in-an-elevator.html&amp;psig=AOvVaw3ss_pTH_tDUOiaajZEz3l2&amp;ust=1572192618540282" TargetMode="External"/><Relationship Id="rId12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4.jp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5" Type="http://schemas.openxmlformats.org/officeDocument/2006/relationships/image" Target="../media/image6.jp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C13D-5C8B-4A71-AABE-B62C8780C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Puerto Rico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EAFD1-05C3-4DAA-B4AB-8798C98B6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vivienda</a:t>
            </a:r>
            <a:r>
              <a:rPr lang="en-US" dirty="0"/>
              <a:t>, los </a:t>
            </a:r>
            <a:r>
              <a:rPr lang="en-US" dirty="0" err="1"/>
              <a:t>nombres</a:t>
            </a:r>
            <a:r>
              <a:rPr lang="en-US" dirty="0"/>
              <a:t>, los </a:t>
            </a:r>
            <a:r>
              <a:rPr lang="en-US" dirty="0" err="1"/>
              <a:t>artículos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1</a:t>
            </a:r>
            <a:br>
              <a:rPr lang="en-US" dirty="0"/>
            </a:br>
            <a:r>
              <a:rPr lang="en-US" sz="2400" dirty="0"/>
              <a:t>(La </a:t>
            </a:r>
            <a:r>
              <a:rPr lang="en-US" sz="2400" dirty="0" err="1"/>
              <a:t>vivienda</a:t>
            </a:r>
            <a:r>
              <a:rPr lang="en-US" sz="2400" dirty="0"/>
              <a:t>, los </a:t>
            </a:r>
            <a:r>
              <a:rPr lang="en-US" sz="2400" dirty="0" err="1"/>
              <a:t>nombres</a:t>
            </a:r>
            <a:r>
              <a:rPr lang="en-US" sz="2400" dirty="0"/>
              <a:t>, los </a:t>
            </a:r>
            <a:r>
              <a:rPr lang="en-US" sz="2400" dirty="0" err="1"/>
              <a:t>artículos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definite article for these nouns</a:t>
            </a:r>
          </a:p>
          <a:p>
            <a:pPr lvl="1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apartamento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techo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pared</a:t>
            </a:r>
          </a:p>
          <a:p>
            <a:pPr lvl="1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baño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escalera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1DEDC0-32C9-4BFD-B8F6-A117202B8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07813"/>
              </p:ext>
            </p:extLst>
          </p:nvPr>
        </p:nvGraphicFramePr>
        <p:xfrm>
          <a:off x="1774975" y="468736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979843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861487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60876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5419387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DEFINITE ARTICLE (THE)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14778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3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03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2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1</a:t>
            </a:r>
            <a:br>
              <a:rPr lang="en-US" dirty="0"/>
            </a:br>
            <a:r>
              <a:rPr lang="en-US" sz="2400" dirty="0"/>
              <a:t>(La </a:t>
            </a:r>
            <a:r>
              <a:rPr lang="en-US" sz="2400" dirty="0" err="1"/>
              <a:t>vivienda</a:t>
            </a:r>
            <a:r>
              <a:rPr lang="en-US" sz="2400" dirty="0"/>
              <a:t>, los </a:t>
            </a:r>
            <a:r>
              <a:rPr lang="en-US" sz="2400" dirty="0" err="1"/>
              <a:t>nombres</a:t>
            </a:r>
            <a:r>
              <a:rPr lang="en-US" sz="2400" dirty="0"/>
              <a:t>, los </a:t>
            </a:r>
            <a:r>
              <a:rPr lang="en-US" sz="2400" dirty="0" err="1"/>
              <a:t>artículos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artículos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(articles)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Spanish indefinite article is equivalent to a, an (singular), some (plural).</a:t>
            </a:r>
          </a:p>
          <a:p>
            <a:pPr lvl="2"/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soy un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estudiante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Article / noun agreement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Articles, like adjectives, agree in gender and number with the noun they accompany. That is, they show the same gender and number as the noun.</a:t>
            </a:r>
          </a:p>
          <a:p>
            <a:pPr lvl="2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es alto.							Ella es una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niña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simpática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son altos.							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Ellas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unas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niñas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simpáticas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1DEDC0-32C9-4BFD-B8F6-A117202B8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44821"/>
              </p:ext>
            </p:extLst>
          </p:nvPr>
        </p:nvGraphicFramePr>
        <p:xfrm>
          <a:off x="1472826" y="2943971"/>
          <a:ext cx="746474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743">
                  <a:extLst>
                    <a:ext uri="{9D8B030D-6E8A-4147-A177-3AD203B41FA5}">
                      <a16:colId xmlns:a16="http://schemas.microsoft.com/office/drawing/2014/main" val="18979843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861487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60876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5419387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INDEFINITE ARTICLE (A, AN, SOME)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14778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3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03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unos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unas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2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1</a:t>
            </a:r>
            <a:br>
              <a:rPr lang="en-US" dirty="0"/>
            </a:br>
            <a:r>
              <a:rPr lang="en-US" sz="2400" dirty="0"/>
              <a:t>(La </a:t>
            </a:r>
            <a:r>
              <a:rPr lang="en-US" sz="2400" dirty="0" err="1"/>
              <a:t>vivienda</a:t>
            </a:r>
            <a:r>
              <a:rPr lang="en-US" sz="2400" dirty="0"/>
              <a:t>, los </a:t>
            </a:r>
            <a:r>
              <a:rPr lang="en-US" sz="2400" dirty="0" err="1"/>
              <a:t>nombres</a:t>
            </a:r>
            <a:r>
              <a:rPr lang="en-US" sz="2400" dirty="0"/>
              <a:t>, los </a:t>
            </a:r>
            <a:r>
              <a:rPr lang="en-US" sz="2400" dirty="0" err="1"/>
              <a:t>artículos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03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Write the correct article for each noun</a:t>
            </a: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baño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(definite singular)</a:t>
            </a: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ventana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(indefinite plural)</a:t>
            </a: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jardín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(definite plural)</a:t>
            </a: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ascensor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(indefinite singular)</a:t>
            </a: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puerta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(indefinite plural)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1DEDC0-32C9-4BFD-B8F6-A117202B8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956176"/>
              </p:ext>
            </p:extLst>
          </p:nvPr>
        </p:nvGraphicFramePr>
        <p:xfrm>
          <a:off x="4446614" y="2417261"/>
          <a:ext cx="746474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743">
                  <a:extLst>
                    <a:ext uri="{9D8B030D-6E8A-4147-A177-3AD203B41FA5}">
                      <a16:colId xmlns:a16="http://schemas.microsoft.com/office/drawing/2014/main" val="18979843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861487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60876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5419387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INDEFINITE ARTICLE (A, AN, SOME)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14778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3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03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unos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unas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88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4482EE-7DED-46EB-9C1F-68C4CBC49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55092"/>
              </p:ext>
            </p:extLst>
          </p:nvPr>
        </p:nvGraphicFramePr>
        <p:xfrm>
          <a:off x="4446613" y="3900621"/>
          <a:ext cx="74647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186">
                  <a:extLst>
                    <a:ext uri="{9D8B030D-6E8A-4147-A177-3AD203B41FA5}">
                      <a16:colId xmlns:a16="http://schemas.microsoft.com/office/drawing/2014/main" val="1897984311"/>
                    </a:ext>
                  </a:extLst>
                </a:gridCol>
                <a:gridCol w="1866186">
                  <a:extLst>
                    <a:ext uri="{9D8B030D-6E8A-4147-A177-3AD203B41FA5}">
                      <a16:colId xmlns:a16="http://schemas.microsoft.com/office/drawing/2014/main" val="3386148727"/>
                    </a:ext>
                  </a:extLst>
                </a:gridCol>
                <a:gridCol w="1866186">
                  <a:extLst>
                    <a:ext uri="{9D8B030D-6E8A-4147-A177-3AD203B41FA5}">
                      <a16:colId xmlns:a16="http://schemas.microsoft.com/office/drawing/2014/main" val="946087619"/>
                    </a:ext>
                  </a:extLst>
                </a:gridCol>
                <a:gridCol w="1866186">
                  <a:extLst>
                    <a:ext uri="{9D8B030D-6E8A-4147-A177-3AD203B41FA5}">
                      <a16:colId xmlns:a16="http://schemas.microsoft.com/office/drawing/2014/main" val="155419387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DEFINITE ARTICLE (THE)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14778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3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03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1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r="23394"/>
          <a:stretch/>
        </p:blipFill>
        <p:spPr>
          <a:xfrm>
            <a:off x="9297999" y="2795728"/>
            <a:ext cx="1476958" cy="2797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C5E38-4274-450D-AF71-26679BE78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72" y="2962761"/>
            <a:ext cx="2147196" cy="1628907"/>
          </a:xfrm>
          <a:prstGeom prst="rect">
            <a:avLst/>
          </a:prstGeom>
        </p:spPr>
      </p:pic>
      <p:pic>
        <p:nvPicPr>
          <p:cNvPr id="1026" name="Picture 2" descr="Image result for dining r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5" y="2689889"/>
            <a:ext cx="2519693" cy="181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4A1D50-7CED-4AB6-9BCF-D644FF39D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68" y="788297"/>
            <a:ext cx="2052114" cy="20521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F36C5F-24F6-4608-901F-E8293D5A18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42" y="828035"/>
            <a:ext cx="1370725" cy="2052114"/>
          </a:xfrm>
          <a:prstGeom prst="rect">
            <a:avLst/>
          </a:prstGeom>
        </p:spPr>
      </p:pic>
      <p:pic>
        <p:nvPicPr>
          <p:cNvPr id="14" name="Picture 2" descr="Image result for elevator">
            <a:hlinkClick r:id="rId7"/>
            <a:extLst>
              <a:ext uri="{FF2B5EF4-FFF2-40B4-BE49-F238E27FC236}">
                <a16:creationId xmlns:a16="http://schemas.microsoft.com/office/drawing/2014/main" id="{D04AC2ED-2006-47DA-9CC0-B266A7D2D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3" y="889508"/>
            <a:ext cx="1885833" cy="14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B08DEA-5BCE-4537-BAD5-DF9EA13C96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96" y="788297"/>
            <a:ext cx="2852389" cy="1901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410408-FB56-46EE-8934-505CD34244C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181" y="826876"/>
            <a:ext cx="1811981" cy="1507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51257-A376-4252-8AFF-6B684C06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07" y="70450"/>
            <a:ext cx="9404723" cy="1400530"/>
          </a:xfrm>
        </p:spPr>
        <p:txBody>
          <a:bodyPr/>
          <a:lstStyle/>
          <a:p>
            <a:r>
              <a:rPr lang="en-US" dirty="0" smtClean="0"/>
              <a:t>Puerto Rico 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72128" y="880243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7264" y="775401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9617" y="853145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98796" y="2965905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06885" y="272863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C8AEF6-F849-4C92-98A9-6AA969B18D41}"/>
              </a:ext>
            </a:extLst>
          </p:cNvPr>
          <p:cNvSpPr txBox="1"/>
          <p:nvPr/>
        </p:nvSpPr>
        <p:spPr>
          <a:xfrm>
            <a:off x="9220148" y="775401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5D4A6-2658-44CB-9FB7-84228AC2654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68" y="2892361"/>
            <a:ext cx="2471942" cy="16487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D48C82-6F4F-45FB-8EE2-78D3291CF00A}"/>
              </a:ext>
            </a:extLst>
          </p:cNvPr>
          <p:cNvSpPr txBox="1"/>
          <p:nvPr/>
        </p:nvSpPr>
        <p:spPr>
          <a:xfrm>
            <a:off x="7493108" y="2892361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95B95A-682B-4B57-BE58-D4DCA0F7FBA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9" t="4638" r="28317" b="6602"/>
          <a:stretch/>
        </p:blipFill>
        <p:spPr>
          <a:xfrm>
            <a:off x="7965195" y="2795728"/>
            <a:ext cx="1332804" cy="27451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E258CA2-1CAC-469C-AE51-CD90C4AB0779}"/>
              </a:ext>
            </a:extLst>
          </p:cNvPr>
          <p:cNvSpPr txBox="1"/>
          <p:nvPr/>
        </p:nvSpPr>
        <p:spPr>
          <a:xfrm>
            <a:off x="11512256" y="853145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D4B109-4421-42CC-AD06-A5F408AF1F62}"/>
              </a:ext>
            </a:extLst>
          </p:cNvPr>
          <p:cNvSpPr txBox="1"/>
          <p:nvPr/>
        </p:nvSpPr>
        <p:spPr>
          <a:xfrm>
            <a:off x="9165294" y="2810668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F1C66F8-2D63-48C8-AAB6-AE75B162975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4" y="4595595"/>
            <a:ext cx="2822258" cy="211669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5790173-C6AD-4CF7-91F0-DBB9C40B032F}"/>
              </a:ext>
            </a:extLst>
          </p:cNvPr>
          <p:cNvSpPr txBox="1"/>
          <p:nvPr/>
        </p:nvSpPr>
        <p:spPr>
          <a:xfrm>
            <a:off x="2531326" y="4591668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8971" y="4818493"/>
            <a:ext cx="3653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Capital = feminine</a:t>
            </a:r>
          </a:p>
          <a:p>
            <a:r>
              <a:rPr lang="en-US" sz="2800" b="1" dirty="0" err="1" smtClean="0"/>
              <a:t>Calle</a:t>
            </a:r>
            <a:r>
              <a:rPr lang="en-US" sz="2800" b="1" dirty="0" smtClean="0"/>
              <a:t> = feminine</a:t>
            </a:r>
          </a:p>
          <a:p>
            <a:r>
              <a:rPr lang="en-US" sz="2800" b="1" dirty="0" smtClean="0"/>
              <a:t>Pared = feminine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9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5" r="37922"/>
          <a:stretch/>
        </p:blipFill>
        <p:spPr>
          <a:xfrm>
            <a:off x="5745891" y="3179284"/>
            <a:ext cx="824961" cy="1507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65" y="1615135"/>
            <a:ext cx="2014151" cy="1510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36" y="4697857"/>
            <a:ext cx="2924315" cy="1949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r="23394"/>
          <a:stretch/>
        </p:blipFill>
        <p:spPr>
          <a:xfrm>
            <a:off x="8946292" y="3245042"/>
            <a:ext cx="1803483" cy="3416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51" y="1605903"/>
            <a:ext cx="2223055" cy="15093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51257-A376-4252-8AFF-6B684C06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- SPN </a:t>
            </a:r>
            <a:r>
              <a:rPr lang="en-US" dirty="0" smtClean="0"/>
              <a:t>I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(Match the vocabulary word to the correct illustration.)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D9A5-12BD-422A-935B-715E830BB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034" y="2028770"/>
            <a:ext cx="11859966" cy="41957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jardin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puerta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cocina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baño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edificio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40028" y="1615135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580090" y="1605903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40028" y="3266756"/>
            <a:ext cx="3722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571681" y="3245042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70853" y="4697857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61" y="1615135"/>
            <a:ext cx="2671445" cy="1502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55" y="4697857"/>
            <a:ext cx="2679796" cy="178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11" y="3266756"/>
            <a:ext cx="2502595" cy="1845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50" y="1524076"/>
            <a:ext cx="1720966" cy="1720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54" y="3266756"/>
            <a:ext cx="1597762" cy="138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51257-A376-4252-8AFF-6B684C06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- SPN </a:t>
            </a:r>
            <a:r>
              <a:rPr lang="en-US" dirty="0" smtClean="0"/>
              <a:t>I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(Match the vocabulary word to the correct illustration.)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D9A5-12BD-422A-935B-715E830BB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034" y="2028770"/>
            <a:ext cx="11859966" cy="41957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ascensor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ventana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dormitorio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</a:p>
          <a:p>
            <a:pPr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40028" y="1615135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580090" y="1605903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40028" y="3266756"/>
            <a:ext cx="3722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571681" y="3245042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70853" y="4697857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1257-A376-4252-8AFF-6B684C06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Puerto Rico 1</a:t>
            </a:r>
            <a:br>
              <a:rPr lang="en-US" dirty="0"/>
            </a:br>
            <a:r>
              <a:rPr lang="en-US" sz="2400" dirty="0"/>
              <a:t>(La </a:t>
            </a:r>
            <a:r>
              <a:rPr lang="en-US" sz="2400" dirty="0" err="1"/>
              <a:t>vivienda</a:t>
            </a:r>
            <a:r>
              <a:rPr lang="en-US" sz="2400" dirty="0"/>
              <a:t>, los </a:t>
            </a:r>
            <a:r>
              <a:rPr lang="en-US" sz="2400" dirty="0" err="1"/>
              <a:t>nombres</a:t>
            </a:r>
            <a:r>
              <a:rPr lang="en-US" sz="2400" dirty="0"/>
              <a:t>, los </a:t>
            </a:r>
            <a:r>
              <a:rPr lang="en-US" sz="2400" dirty="0" err="1"/>
              <a:t>artículos</a:t>
            </a:r>
            <a:r>
              <a:rPr lang="en-US" sz="2400" dirty="0"/>
              <a:t> 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D9A5-12BD-422A-935B-715E830BB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35" y="1902925"/>
            <a:ext cx="5591686" cy="4195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get someone’s attention: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Perdón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say you are sorry: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siento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call attention to something: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Mira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warn someone of danger: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Cuidado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4581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1257-A376-4252-8AFF-6B684C06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Puerto Rico 1</a:t>
            </a:r>
            <a:br>
              <a:rPr lang="en-US" dirty="0"/>
            </a:br>
            <a:r>
              <a:rPr lang="en-US" sz="2400" dirty="0"/>
              <a:t>(La </a:t>
            </a:r>
            <a:r>
              <a:rPr lang="en-US" sz="2400" dirty="0" err="1"/>
              <a:t>vivienda</a:t>
            </a:r>
            <a:r>
              <a:rPr lang="en-US" sz="2400" dirty="0"/>
              <a:t>, los </a:t>
            </a:r>
            <a:r>
              <a:rPr lang="en-US" sz="2400" dirty="0" err="1"/>
              <a:t>nombres</a:t>
            </a:r>
            <a:r>
              <a:rPr lang="en-US" sz="2400" dirty="0"/>
              <a:t>, los </a:t>
            </a:r>
            <a:r>
              <a:rPr lang="en-US" sz="2400" dirty="0" err="1"/>
              <a:t>artículos</a:t>
            </a:r>
            <a:r>
              <a:rPr lang="en-US" sz="2400" dirty="0"/>
              <a:t> 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D9A5-12BD-422A-935B-715E830BB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35" y="2060575"/>
            <a:ext cx="5591686" cy="41957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LA VIVIENDA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edificio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building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apartamento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- apartment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ascensor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elevator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escalera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stairs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garaje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garage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jardín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yard / garden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La planta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baja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ground floor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El primer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piso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first floor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La casa – house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baño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bathroom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60C47-CA4A-4DCE-9D36-0EFA76A32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3476" y="2056092"/>
            <a:ext cx="4888937" cy="4200245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cocina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kitchen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comedor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dining room / dining table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dormitorio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bedroom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sala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living room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cuarto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room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La pared – wall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puerta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door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floor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techo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ceiling</a:t>
            </a:r>
          </a:p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ventana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– window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1</a:t>
            </a:r>
            <a:br>
              <a:rPr lang="en-US" dirty="0"/>
            </a:br>
            <a:r>
              <a:rPr lang="en-US" sz="2400" dirty="0"/>
              <a:t>(La </a:t>
            </a:r>
            <a:r>
              <a:rPr lang="en-US" sz="2400" dirty="0" err="1"/>
              <a:t>vivienda</a:t>
            </a:r>
            <a:r>
              <a:rPr lang="en-US" sz="2400" dirty="0"/>
              <a:t>, los </a:t>
            </a:r>
            <a:r>
              <a:rPr lang="en-US" sz="2400" dirty="0" err="1"/>
              <a:t>nombres</a:t>
            </a:r>
            <a:r>
              <a:rPr lang="en-US" sz="2400" dirty="0"/>
              <a:t>, los </a:t>
            </a:r>
            <a:r>
              <a:rPr lang="en-US" sz="2400" dirty="0" err="1"/>
              <a:t>artículos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nombres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(nouns)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words amigo,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perro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casa, and mochila are nouns. Nouns are words for people, animals, places, and things.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Gender of nouns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 Spanish all nouns are either masculine or feminine, including those that do not refer to living things:</a:t>
            </a:r>
          </a:p>
          <a:p>
            <a:pPr lvl="2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Almost all nouns that end in –o are masculine, and those that end in –a are usually feminine:</a:t>
            </a:r>
          </a:p>
          <a:p>
            <a:pPr lvl="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Masculine: 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piso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dormitorio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Feminine: la casa,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cocina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Nouns that end in –e or in a consonant can be either masculine or feminine.</a:t>
            </a:r>
          </a:p>
          <a:p>
            <a:pPr lvl="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Masculine: 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garaje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jardín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Feminine: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calle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televisión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1</a:t>
            </a:r>
            <a:br>
              <a:rPr lang="en-US" dirty="0"/>
            </a:br>
            <a:r>
              <a:rPr lang="en-US" sz="2400" dirty="0"/>
              <a:t>(La </a:t>
            </a:r>
            <a:r>
              <a:rPr lang="en-US" sz="2400" dirty="0" err="1"/>
              <a:t>vivienda</a:t>
            </a:r>
            <a:r>
              <a:rPr lang="en-US" sz="2400" dirty="0"/>
              <a:t>, los </a:t>
            </a:r>
            <a:r>
              <a:rPr lang="en-US" sz="2400" dirty="0" err="1"/>
              <a:t>nombres</a:t>
            </a:r>
            <a:r>
              <a:rPr lang="en-US" sz="2400" dirty="0"/>
              <a:t>, los </a:t>
            </a:r>
            <a:r>
              <a:rPr lang="en-US" sz="2400" dirty="0" err="1"/>
              <a:t>artículos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Gender of nouns</a:t>
            </a:r>
          </a:p>
          <a:p>
            <a:pPr lvl="2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Formation of the feminine form. Nouns that refer to people usually have a masculine and feminine form. 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2580DB-C1D2-409A-89FA-DD3BD941F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63379"/>
              </p:ext>
            </p:extLst>
          </p:nvPr>
        </p:nvGraphicFramePr>
        <p:xfrm>
          <a:off x="1922344" y="3518085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764247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903661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6614937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FORMATION OF THE FEMININE FORM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1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Feminine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407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Ends in -o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Changes –o to 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 </a:t>
                      </a:r>
                      <a:r>
                        <a:rPr lang="en-US" dirty="0" err="1"/>
                        <a:t>niño</a:t>
                      </a:r>
                      <a:r>
                        <a:rPr lang="en-US" dirty="0"/>
                        <a:t> -&gt; la </a:t>
                      </a:r>
                      <a:r>
                        <a:rPr lang="en-US" dirty="0" err="1"/>
                        <a:t>niña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5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Ends in a consonant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 </a:t>
                      </a:r>
                      <a:r>
                        <a:rPr lang="en-US" sz="1600" dirty="0" err="1"/>
                        <a:t>profesor</a:t>
                      </a:r>
                      <a:r>
                        <a:rPr lang="en-US" sz="1600" dirty="0"/>
                        <a:t> -&gt; la </a:t>
                      </a:r>
                      <a:r>
                        <a:rPr lang="en-US" sz="1600" dirty="0" err="1"/>
                        <a:t>profesora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963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5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1</a:t>
            </a:r>
            <a:br>
              <a:rPr lang="en-US" dirty="0"/>
            </a:br>
            <a:r>
              <a:rPr lang="en-US" sz="2400" dirty="0"/>
              <a:t>(La </a:t>
            </a:r>
            <a:r>
              <a:rPr lang="en-US" sz="2400" dirty="0" err="1"/>
              <a:t>vivienda</a:t>
            </a:r>
            <a:r>
              <a:rPr lang="en-US" sz="2400" dirty="0"/>
              <a:t>, los </a:t>
            </a:r>
            <a:r>
              <a:rPr lang="en-US" sz="2400" dirty="0" err="1"/>
              <a:t>nombres</a:t>
            </a:r>
            <a:r>
              <a:rPr lang="en-US" sz="2400" dirty="0"/>
              <a:t>, los </a:t>
            </a:r>
            <a:r>
              <a:rPr lang="en-US" sz="2400" dirty="0" err="1"/>
              <a:t>artículos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 these nouns to the feminine form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 doctor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pintor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 director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chico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hermano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2580DB-C1D2-409A-89FA-DD3BD941F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88179"/>
              </p:ext>
            </p:extLst>
          </p:nvPr>
        </p:nvGraphicFramePr>
        <p:xfrm>
          <a:off x="1731513" y="4765039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764247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903661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6614937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FORMATION OF THE FEMININE FORM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1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Feminine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407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Ends in -o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Changes –o to 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 </a:t>
                      </a:r>
                      <a:r>
                        <a:rPr lang="en-US" dirty="0" err="1"/>
                        <a:t>niño</a:t>
                      </a:r>
                      <a:r>
                        <a:rPr lang="en-US" dirty="0"/>
                        <a:t> -&gt; la </a:t>
                      </a:r>
                      <a:r>
                        <a:rPr lang="en-US" dirty="0" err="1"/>
                        <a:t>niña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5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Ends in a consonant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 </a:t>
                      </a:r>
                      <a:r>
                        <a:rPr lang="en-US" sz="1600" dirty="0" err="1"/>
                        <a:t>profesor</a:t>
                      </a:r>
                      <a:r>
                        <a:rPr lang="en-US" sz="1600" dirty="0"/>
                        <a:t> -&gt; la </a:t>
                      </a:r>
                      <a:r>
                        <a:rPr lang="en-US" sz="1600" dirty="0" err="1"/>
                        <a:t>profesora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963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4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1</a:t>
            </a:r>
            <a:br>
              <a:rPr lang="en-US" dirty="0"/>
            </a:br>
            <a:r>
              <a:rPr lang="en-US" sz="2400" dirty="0"/>
              <a:t>(La </a:t>
            </a:r>
            <a:r>
              <a:rPr lang="en-US" sz="2400" dirty="0" err="1"/>
              <a:t>vivienda</a:t>
            </a:r>
            <a:r>
              <a:rPr lang="en-US" sz="2400" dirty="0"/>
              <a:t>, los </a:t>
            </a:r>
            <a:r>
              <a:rPr lang="en-US" sz="2400" dirty="0" err="1"/>
              <a:t>nombres</a:t>
            </a:r>
            <a:r>
              <a:rPr lang="en-US" sz="2400" dirty="0"/>
              <a:t>, los </a:t>
            </a:r>
            <a:r>
              <a:rPr lang="en-US" sz="2400" dirty="0" err="1"/>
              <a:t>artículos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Number of nouns</a:t>
            </a:r>
          </a:p>
          <a:p>
            <a:pPr lvl="1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Nouns can be singular or plural.</a:t>
            </a:r>
          </a:p>
          <a:p>
            <a:pPr lvl="2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plural is formed this way: 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2580DB-C1D2-409A-89FA-DD3BD941F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02409"/>
              </p:ext>
            </p:extLst>
          </p:nvPr>
        </p:nvGraphicFramePr>
        <p:xfrm>
          <a:off x="1604293" y="3677112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764247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903661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6614937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FORMATION OF THE 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1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Singular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Plural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407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Ends in a vowel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 </a:t>
                      </a:r>
                      <a:r>
                        <a:rPr lang="en-US" dirty="0" err="1"/>
                        <a:t>niño</a:t>
                      </a:r>
                      <a:r>
                        <a:rPr lang="en-US" dirty="0"/>
                        <a:t> -&gt; los </a:t>
                      </a:r>
                      <a:r>
                        <a:rPr lang="en-US" dirty="0" err="1"/>
                        <a:t>niños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5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Ends in a consonant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-es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 </a:t>
                      </a:r>
                      <a:r>
                        <a:rPr lang="en-US" sz="1400" dirty="0" err="1"/>
                        <a:t>profesor</a:t>
                      </a:r>
                      <a:r>
                        <a:rPr lang="en-US" sz="1400" dirty="0"/>
                        <a:t> -&gt; los </a:t>
                      </a:r>
                      <a:r>
                        <a:rPr lang="en-US" sz="1400" dirty="0" err="1"/>
                        <a:t>profesores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963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5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1</a:t>
            </a:r>
            <a:br>
              <a:rPr lang="en-US" dirty="0"/>
            </a:br>
            <a:r>
              <a:rPr lang="en-US" sz="2400" dirty="0"/>
              <a:t>(La </a:t>
            </a:r>
            <a:r>
              <a:rPr lang="en-US" sz="2400" dirty="0" err="1"/>
              <a:t>vivienda</a:t>
            </a:r>
            <a:r>
              <a:rPr lang="en-US" sz="2400" dirty="0"/>
              <a:t>, los </a:t>
            </a:r>
            <a:r>
              <a:rPr lang="en-US" sz="2400" dirty="0" err="1"/>
              <a:t>nombres</a:t>
            </a:r>
            <a:r>
              <a:rPr lang="en-US" sz="2400" dirty="0"/>
              <a:t>, los </a:t>
            </a:r>
            <a:r>
              <a:rPr lang="en-US" sz="2400" dirty="0" err="1"/>
              <a:t>artículos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 these nouns to the plural form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 doctor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pintor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 director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chico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hermano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BF8EDB-D568-4A8E-B713-1C44F7A78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66010"/>
              </p:ext>
            </p:extLst>
          </p:nvPr>
        </p:nvGraphicFramePr>
        <p:xfrm>
          <a:off x="1596341" y="4639219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764247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903661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6614937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FORMATION OF THE 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1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Singular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Plural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407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Ends in a vowel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 </a:t>
                      </a:r>
                      <a:r>
                        <a:rPr lang="en-US" dirty="0" err="1"/>
                        <a:t>niño</a:t>
                      </a:r>
                      <a:r>
                        <a:rPr lang="en-US" dirty="0"/>
                        <a:t> -&gt; los </a:t>
                      </a:r>
                      <a:r>
                        <a:rPr lang="en-US" dirty="0" err="1"/>
                        <a:t>niños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5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Ends in a consonant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-es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 </a:t>
                      </a:r>
                      <a:r>
                        <a:rPr lang="en-US" sz="1400" dirty="0" err="1"/>
                        <a:t>profesor</a:t>
                      </a:r>
                      <a:r>
                        <a:rPr lang="en-US" sz="1400" dirty="0"/>
                        <a:t> -&gt; los </a:t>
                      </a:r>
                      <a:r>
                        <a:rPr lang="en-US" sz="1400" dirty="0" err="1"/>
                        <a:t>profesores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963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1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Puerto Rico 1</a:t>
            </a:r>
            <a:br>
              <a:rPr lang="en-US" dirty="0"/>
            </a:br>
            <a:r>
              <a:rPr lang="en-US" sz="2400" dirty="0"/>
              <a:t>(La </a:t>
            </a:r>
            <a:r>
              <a:rPr lang="en-US" sz="2400" dirty="0" err="1"/>
              <a:t>vivienda</a:t>
            </a:r>
            <a:r>
              <a:rPr lang="en-US" sz="2400" dirty="0"/>
              <a:t>, los </a:t>
            </a:r>
            <a:r>
              <a:rPr lang="en-US" sz="2400" dirty="0" err="1"/>
              <a:t>nombres</a:t>
            </a:r>
            <a:r>
              <a:rPr lang="en-US" sz="2400" dirty="0"/>
              <a:t>, los </a:t>
            </a:r>
            <a:r>
              <a:rPr lang="en-US" sz="2400" dirty="0" err="1"/>
              <a:t>artículos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artículos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(articles)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Articles refer a, an, some (indefinite), and the (definite).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Spanish nouns are usually used with an article. Articles can be definite (el) or indefinite (un)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Spanish definite article is equivalent to the.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 capital de Puerto Rico es San Juan.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1DEDC0-32C9-4BFD-B8F6-A117202B8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37682"/>
              </p:ext>
            </p:extLst>
          </p:nvPr>
        </p:nvGraphicFramePr>
        <p:xfrm>
          <a:off x="1767024" y="4615805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979843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861487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60876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5419387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DEFINITE ARTICLE (THE)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14778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3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03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0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6250</TotalTime>
  <Words>765</Words>
  <Application>Microsoft Office PowerPoint</Application>
  <PresentationFormat>Widescreen</PresentationFormat>
  <Paragraphs>229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Puerto Rico 1</vt:lpstr>
      <vt:lpstr>Puerto Rico 1 (La vivienda, los nombres, los artículos )</vt:lpstr>
      <vt:lpstr>Puerto Rico 1 (La vivienda, los nombres, los artículos )</vt:lpstr>
      <vt:lpstr>Puerto Rico 1 (La vivienda, los nombres, los artículos)</vt:lpstr>
      <vt:lpstr>Puerto Rico 1 (La vivienda, los nombres, los artículos)</vt:lpstr>
      <vt:lpstr>Puerto Rico 1 (La vivienda, los nombres, los artículos)</vt:lpstr>
      <vt:lpstr>Puerto Rico 1 (La vivienda, los nombres, los artículos)</vt:lpstr>
      <vt:lpstr>Puerto Rico 1 (La vivienda, los nombres, los artículos)</vt:lpstr>
      <vt:lpstr>Puerto Rico 1 (La vivienda, los nombres, los artículos)</vt:lpstr>
      <vt:lpstr>Puerto Rico 1 (La vivienda, los nombres, los artículos)</vt:lpstr>
      <vt:lpstr>Puerto Rico 1 (La vivienda, los nombres, los artículos)</vt:lpstr>
      <vt:lpstr>Puerto Rico 1 (La vivienda, los nombres, los artículos)</vt:lpstr>
      <vt:lpstr>Puerto Rico 1 </vt:lpstr>
      <vt:lpstr>Bell Ringer - SPN I (Match the vocabulary word to the correct illustration.)</vt:lpstr>
      <vt:lpstr>Bell Ringer - SPN I (Match the vocabulary word to the correct illustration.)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 Course 1</dc:title>
  <dc:creator>savery</dc:creator>
  <cp:lastModifiedBy>Savery, Derick</cp:lastModifiedBy>
  <cp:revision>58</cp:revision>
  <dcterms:created xsi:type="dcterms:W3CDTF">2019-07-27T12:02:36Z</dcterms:created>
  <dcterms:modified xsi:type="dcterms:W3CDTF">2019-11-08T13:30:06Z</dcterms:modified>
</cp:coreProperties>
</file>