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handoutMasterIdLst>
    <p:handoutMasterId r:id="rId18"/>
  </p:handoutMasterIdLst>
  <p:sldIdLst>
    <p:sldId id="256" r:id="rId2"/>
    <p:sldId id="292" r:id="rId3"/>
    <p:sldId id="258" r:id="rId4"/>
    <p:sldId id="293" r:id="rId5"/>
    <p:sldId id="276" r:id="rId6"/>
    <p:sldId id="291" r:id="rId7"/>
    <p:sldId id="277" r:id="rId8"/>
    <p:sldId id="294" r:id="rId9"/>
    <p:sldId id="287" r:id="rId10"/>
    <p:sldId id="288" r:id="rId11"/>
    <p:sldId id="280" r:id="rId12"/>
    <p:sldId id="295" r:id="rId13"/>
    <p:sldId id="296" r:id="rId14"/>
    <p:sldId id="290" r:id="rId15"/>
    <p:sldId id="279" r:id="rId16"/>
    <p:sldId id="297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ekton Pro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ekton Pro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ekton Pro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ekton Pro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ekton Pro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ekton Pro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ekton Pro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ekton Pro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ekton Pro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CC"/>
    <a:srgbClr val="FF99CC"/>
    <a:srgbClr val="5A6947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38" autoAdjust="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1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C8FC701-ECED-4588-82FA-ABC91C1DD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67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283C4-67C2-47AE-91E5-EB906CD2C1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E6121-A7E7-45FF-A37D-48A889747A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F5AB2-0E99-437B-94D8-6A335BA06F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F4C23-86D8-4703-AFFD-2E19BF29D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6864E-E0B5-4E7E-9C44-C7D2AF5266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7AE63-D3D7-40D4-B997-966CD6F60C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CFAEC-ED32-4CBF-83E4-3E70F3A4E3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3D9B2-E4E1-4037-82BC-C033FC6267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C2AD5-D7DA-47A9-9F94-72143374AE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4AA96-05A7-4458-815B-44E2EBC117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18472-A5AD-4032-BFB3-9A2F657821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20077-74F7-47A3-98C3-E33E5F90AA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785F9D-F856-4B3A-A4D5-CB618ECEF9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.wmf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.wmf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.wmf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.wmf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.wm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62419"/>
            <a:ext cx="8062912" cy="14700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dirty="0" smtClean="0">
                <a:solidFill>
                  <a:srgbClr val="3333FF"/>
                </a:solidFill>
              </a:rPr>
              <a:t/>
            </a:r>
            <a:br>
              <a:rPr lang="en-US" sz="4000" dirty="0" smtClean="0">
                <a:solidFill>
                  <a:srgbClr val="3333FF"/>
                </a:solidFill>
              </a:rPr>
            </a:b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4.5 </a:t>
            </a: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</a:t>
            </a:r>
            <a:r>
              <a:rPr lang="en-US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4.6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3100" dirty="0" smtClean="0">
                <a:solidFill>
                  <a:schemeClr val="bg1"/>
                </a:solidFill>
              </a:rPr>
              <a:t/>
            </a:r>
            <a:br>
              <a:rPr lang="en-US" sz="3100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</a:rPr>
              <a:t>Factoring Polynomials</a:t>
            </a:r>
            <a:br>
              <a:rPr lang="en-US" sz="4000" b="1" dirty="0" smtClean="0">
                <a:solidFill>
                  <a:schemeClr val="bg1"/>
                </a:solidFill>
                <a:effectLst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</a:rPr>
              <a:t>&amp; Solving by Factoring</a:t>
            </a:r>
          </a:p>
        </p:txBody>
      </p:sp>
      <p:pic>
        <p:nvPicPr>
          <p:cNvPr id="12292" name="Picture 4" descr="C:\Documents and Settings\nelsons2\Local Settings\Temporary Internet Files\Content.IE5\M6GPZZ00\MC900441888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21021520">
            <a:off x="4225020" y="2308622"/>
            <a:ext cx="4410710" cy="2598174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685800" y="45720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Learning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find common and binomial factors of quadratic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factor special quadratic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factor cubic expressions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solve quadratic equations by factoring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595195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8 – Perfect Square Trinomials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7170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548241246"/>
              </p:ext>
            </p:extLst>
          </p:nvPr>
        </p:nvGraphicFramePr>
        <p:xfrm>
          <a:off x="152400" y="1905000"/>
          <a:ext cx="33575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Equation" r:id="rId3" imgW="1104840" imgH="203040" progId="Equation.DSMT4">
                  <p:embed/>
                </p:oleObj>
              </mc:Choice>
              <mc:Fallback>
                <p:oleObj name="Equation" r:id="rId3" imgW="110484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05000"/>
                        <a:ext cx="3357563" cy="617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6" name="Picture 8" descr="C:\Documents and Settings\nelsons2\Local Settings\Temporary Internet Files\Content.IE5\M6GPZZ00\MC9004418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654050"/>
            <a:ext cx="2263775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2969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945141"/>
              </p:ext>
            </p:extLst>
          </p:nvPr>
        </p:nvGraphicFramePr>
        <p:xfrm>
          <a:off x="4794250" y="1905000"/>
          <a:ext cx="36703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Equation" r:id="rId6" imgW="1206360" imgH="203040" progId="Equation.DSMT4">
                  <p:embed/>
                </p:oleObj>
              </mc:Choice>
              <mc:Fallback>
                <p:oleObj name="Equation" r:id="rId6" imgW="120636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1905000"/>
                        <a:ext cx="3670300" cy="617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57200" y="1007975"/>
            <a:ext cx="91723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9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874878"/>
              </p:ext>
            </p:extLst>
          </p:nvPr>
        </p:nvGraphicFramePr>
        <p:xfrm>
          <a:off x="533400" y="1619250"/>
          <a:ext cx="25177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Equation" r:id="rId3" imgW="774360" imgH="228600" progId="Equation.DSMT4">
                  <p:embed/>
                </p:oleObj>
              </mc:Choice>
              <mc:Fallback>
                <p:oleObj name="Equation" r:id="rId3" imgW="7743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19250"/>
                        <a:ext cx="2517775" cy="742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16240"/>
              </p:ext>
            </p:extLst>
          </p:nvPr>
        </p:nvGraphicFramePr>
        <p:xfrm>
          <a:off x="4953000" y="1752600"/>
          <a:ext cx="28479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5" imgW="876240" imgH="203040" progId="Equation.DSMT4">
                  <p:embed/>
                </p:oleObj>
              </mc:Choice>
              <mc:Fallback>
                <p:oleObj name="Equation" r:id="rId5" imgW="8762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52600"/>
                        <a:ext cx="2847975" cy="660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1137476"/>
            <a:ext cx="345947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Solve by Factoring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72831335"/>
              </p:ext>
            </p:extLst>
          </p:nvPr>
        </p:nvGraphicFramePr>
        <p:xfrm>
          <a:off x="4800600" y="2456689"/>
          <a:ext cx="37623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Equation" r:id="rId3" imgW="1206360" imgH="203040" progId="Equation.DSMT4">
                  <p:embed/>
                </p:oleObj>
              </mc:Choice>
              <mc:Fallback>
                <p:oleObj name="Equation" r:id="rId3" imgW="1206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456689"/>
                        <a:ext cx="3762375" cy="633412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8" name="Picture 8" descr="C:\Documents and Settings\nelsons2\Local Settings\Temporary Internet Files\Content.IE5\M6GPZZ00\MC9004418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907669"/>
            <a:ext cx="2263775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764752"/>
            <a:ext cx="113845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10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422442"/>
              </p:ext>
            </p:extLst>
          </p:nvPr>
        </p:nvGraphicFramePr>
        <p:xfrm>
          <a:off x="457200" y="2424112"/>
          <a:ext cx="2713038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9" name="Equation" r:id="rId6" imgW="787320" imgH="203040" progId="Equation.DSMT4">
                  <p:embed/>
                </p:oleObj>
              </mc:Choice>
              <mc:Fallback>
                <p:oleObj name="Equation" r:id="rId6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24112"/>
                        <a:ext cx="2713038" cy="70008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08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1102726"/>
            <a:ext cx="345947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Solve by Factoring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62858797"/>
              </p:ext>
            </p:extLst>
          </p:nvPr>
        </p:nvGraphicFramePr>
        <p:xfrm>
          <a:off x="4800600" y="2510839"/>
          <a:ext cx="37623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2" name="Equation" r:id="rId3" imgW="1130040" imgH="203040" progId="Equation.DSMT4">
                  <p:embed/>
                </p:oleObj>
              </mc:Choice>
              <mc:Fallback>
                <p:oleObj name="Equation" r:id="rId3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10839"/>
                        <a:ext cx="3762375" cy="67627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8" name="Picture 8" descr="C:\Documents and Settings\nelsons2\Local Settings\Temporary Internet Files\Content.IE5\M6GPZZ00\MC9004418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743752"/>
            <a:ext cx="2263775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730002"/>
            <a:ext cx="113845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11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755563"/>
              </p:ext>
            </p:extLst>
          </p:nvPr>
        </p:nvGraphicFramePr>
        <p:xfrm>
          <a:off x="489284" y="2500312"/>
          <a:ext cx="28860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3" name="Equation" r:id="rId6" imgW="838080" imgH="203040" progId="Equation.DSMT4">
                  <p:embed/>
                </p:oleObj>
              </mc:Choice>
              <mc:Fallback>
                <p:oleObj name="Equation" r:id="rId6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84" y="2500312"/>
                        <a:ext cx="2886075" cy="70008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30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4091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effectLst/>
              </a:rPr>
              <a:t>Perfect Cubes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53201"/>
              </p:ext>
            </p:extLst>
          </p:nvPr>
        </p:nvGraphicFramePr>
        <p:xfrm>
          <a:off x="304800" y="1578653"/>
          <a:ext cx="3657600" cy="554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Equation" r:id="rId3" imgW="1841400" imgH="279360" progId="Equation.DSMT4">
                  <p:embed/>
                </p:oleObj>
              </mc:Choice>
              <mc:Fallback>
                <p:oleObj name="Equation" r:id="rId3" imgW="1841400" imgH="2793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78653"/>
                        <a:ext cx="3657600" cy="55494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371157"/>
              </p:ext>
            </p:extLst>
          </p:nvPr>
        </p:nvGraphicFramePr>
        <p:xfrm>
          <a:off x="4800600" y="1578653"/>
          <a:ext cx="3505200" cy="531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Equation" r:id="rId5" imgW="1841400" imgH="279360" progId="Equation.DSMT4">
                  <p:embed/>
                </p:oleObj>
              </mc:Choice>
              <mc:Fallback>
                <p:oleObj name="Equation" r:id="rId5" imgW="184140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78653"/>
                        <a:ext cx="3505200" cy="53177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0" y="2667000"/>
            <a:ext cx="68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smtClean="0">
                <a:solidFill>
                  <a:schemeClr val="accent1"/>
                </a:solidFill>
              </a:rPr>
              <a:t>SOAP</a:t>
            </a:r>
            <a:endParaRPr lang="en-US" sz="45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57200" y="1189038"/>
            <a:ext cx="113845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12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8194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26087205"/>
              </p:ext>
            </p:extLst>
          </p:nvPr>
        </p:nvGraphicFramePr>
        <p:xfrm>
          <a:off x="6400800" y="1919287"/>
          <a:ext cx="17018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3" imgW="520560" imgH="228600" progId="Equation.DSMT4">
                  <p:embed/>
                </p:oleObj>
              </mc:Choice>
              <mc:Fallback>
                <p:oleObj name="Equation" r:id="rId3" imgW="5205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919287"/>
                        <a:ext cx="1701800" cy="747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087801"/>
              </p:ext>
            </p:extLst>
          </p:nvPr>
        </p:nvGraphicFramePr>
        <p:xfrm>
          <a:off x="387350" y="1919287"/>
          <a:ext cx="15367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5" imgW="469800" imgH="203040" progId="Equation.DSMT4">
                  <p:embed/>
                </p:oleObj>
              </mc:Choice>
              <mc:Fallback>
                <p:oleObj name="Equation" r:id="rId5" imgW="46980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1919287"/>
                        <a:ext cx="1536700" cy="665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055988"/>
              </p:ext>
            </p:extLst>
          </p:nvPr>
        </p:nvGraphicFramePr>
        <p:xfrm>
          <a:off x="3276600" y="1919287"/>
          <a:ext cx="1951038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7" imgW="596880" imgH="203040" progId="Equation.DSMT4">
                  <p:embed/>
                </p:oleObj>
              </mc:Choice>
              <mc:Fallback>
                <p:oleObj name="Equation" r:id="rId7" imgW="5968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19287"/>
                        <a:ext cx="1951038" cy="665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57200" y="1162050"/>
            <a:ext cx="113845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13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9218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464023700"/>
              </p:ext>
            </p:extLst>
          </p:nvPr>
        </p:nvGraphicFramePr>
        <p:xfrm>
          <a:off x="605053" y="2000250"/>
          <a:ext cx="19812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Equation" r:id="rId3" imgW="609480" imgH="228600" progId="Equation.DSMT4">
                  <p:embed/>
                </p:oleObj>
              </mc:Choice>
              <mc:Fallback>
                <p:oleObj name="Equation" r:id="rId3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053" y="2000250"/>
                        <a:ext cx="1981200" cy="742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7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229600" cy="792162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FACTORING Questions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2095500" y="1858962"/>
            <a:ext cx="4800600" cy="4038600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Candara" pitchFamily="34" charset="0"/>
              </a:rPr>
              <a:t>Is there a GCF other than 1?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Candara" pitchFamily="34" charset="0"/>
              </a:rPr>
              <a:t>How many terms are there?</a:t>
            </a:r>
          </a:p>
          <a:p>
            <a:pPr marL="609600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3000" dirty="0" smtClean="0">
                <a:solidFill>
                  <a:schemeClr val="bg1"/>
                </a:solidFill>
                <a:latin typeface="Candara" pitchFamily="34" charset="0"/>
              </a:rPr>
              <a:t>  4 : grouping</a:t>
            </a:r>
          </a:p>
          <a:p>
            <a:pPr marL="609600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3000" dirty="0" smtClean="0">
                <a:solidFill>
                  <a:schemeClr val="bg1"/>
                </a:solidFill>
                <a:latin typeface="Candara" pitchFamily="34" charset="0"/>
              </a:rPr>
              <a:t>  3 : </a:t>
            </a:r>
          </a:p>
          <a:p>
            <a:pPr marL="1255713" lvl="1" indent="-144463">
              <a:lnSpc>
                <a:spcPct val="90000"/>
              </a:lnSpc>
              <a:buClr>
                <a:schemeClr val="accent1"/>
              </a:buClr>
              <a:tabLst>
                <a:tab pos="1255713" algn="l"/>
              </a:tabLst>
            </a:pPr>
            <a:r>
              <a:rPr lang="en-US" sz="2600" dirty="0" smtClean="0">
                <a:solidFill>
                  <a:schemeClr val="bg1"/>
                </a:solidFill>
                <a:latin typeface="Candara" pitchFamily="34" charset="0"/>
              </a:rPr>
              <a:t>     perfect square trinomial</a:t>
            </a:r>
          </a:p>
          <a:p>
            <a:pPr marL="1255713" lvl="1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solidFill>
                  <a:schemeClr val="bg1"/>
                </a:solidFill>
                <a:latin typeface="Candara" pitchFamily="34" charset="0"/>
              </a:rPr>
              <a:t>     x-factor </a:t>
            </a:r>
          </a:p>
          <a:p>
            <a:pPr marL="1255713" lvl="1" indent="-1444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solidFill>
                  <a:schemeClr val="bg1"/>
                </a:solidFill>
                <a:latin typeface="Candara" pitchFamily="34" charset="0"/>
              </a:rPr>
              <a:t>     guess &amp; check</a:t>
            </a:r>
          </a:p>
          <a:p>
            <a:pPr marL="630238" indent="-155575">
              <a:lnSpc>
                <a:spcPct val="90000"/>
              </a:lnSpc>
              <a:buClr>
                <a:schemeClr val="accent1"/>
              </a:buClr>
            </a:pPr>
            <a:r>
              <a:rPr lang="en-US" sz="3000" dirty="0" smtClean="0">
                <a:solidFill>
                  <a:schemeClr val="bg1"/>
                </a:solidFill>
                <a:latin typeface="Candara" pitchFamily="34" charset="0"/>
              </a:rPr>
              <a:t>  2 : </a:t>
            </a:r>
          </a:p>
          <a:p>
            <a:pPr marL="1547813" lvl="1" indent="-4619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solidFill>
                  <a:schemeClr val="bg1"/>
                </a:solidFill>
                <a:latin typeface="Candara" pitchFamily="34" charset="0"/>
              </a:rPr>
              <a:t>difference of squares</a:t>
            </a:r>
          </a:p>
          <a:p>
            <a:pPr marL="1547813" lvl="1" indent="-4619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solidFill>
                  <a:schemeClr val="bg1"/>
                </a:solidFill>
                <a:latin typeface="Candara" pitchFamily="34" charset="0"/>
              </a:rPr>
              <a:t>difference of cubes</a:t>
            </a:r>
          </a:p>
          <a:p>
            <a:pPr marL="1547813" lvl="1" indent="-461963">
              <a:lnSpc>
                <a:spcPct val="90000"/>
              </a:lnSpc>
              <a:buClr>
                <a:schemeClr val="accent1"/>
              </a:buClr>
            </a:pPr>
            <a:r>
              <a:rPr lang="en-US" sz="2600" dirty="0" smtClean="0">
                <a:solidFill>
                  <a:schemeClr val="bg1"/>
                </a:solidFill>
                <a:latin typeface="Candara" pitchFamily="34" charset="0"/>
              </a:rPr>
              <a:t>sum of cubes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en-US" sz="3000" dirty="0" smtClean="0">
                <a:solidFill>
                  <a:schemeClr val="bg1"/>
                </a:solidFill>
                <a:latin typeface="Candara" pitchFamily="34" charset="0"/>
              </a:rPr>
              <a:t>Is it fully factored?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3" name="Text Box 30"/>
          <p:cNvSpPr txBox="1">
            <a:spLocks noChangeArrowheads="1"/>
          </p:cNvSpPr>
          <p:nvPr/>
        </p:nvSpPr>
        <p:spPr bwMode="auto">
          <a:xfrm>
            <a:off x="457200" y="931862"/>
            <a:ext cx="423545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</a:rPr>
              <a:t>1 – Pull out the GCF</a:t>
            </a:r>
            <a:endParaRPr lang="en-US" sz="3400" b="1" u="sng" dirty="0">
              <a:solidFill>
                <a:schemeClr val="bg2">
                  <a:lumMod val="60000"/>
                  <a:lumOff val="40000"/>
                </a:schemeClr>
              </a:solidFill>
              <a:latin typeface="+mj-lt"/>
            </a:endParaRPr>
          </a:p>
        </p:txBody>
      </p:sp>
      <p:graphicFrame>
        <p:nvGraphicFramePr>
          <p:cNvPr id="2050" name="Object 31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645823353"/>
              </p:ext>
            </p:extLst>
          </p:nvPr>
        </p:nvGraphicFramePr>
        <p:xfrm>
          <a:off x="1905000" y="1662112"/>
          <a:ext cx="46355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1346040" imgH="203040" progId="Equation.DSMT4">
                  <p:embed/>
                </p:oleObj>
              </mc:Choice>
              <mc:Fallback>
                <p:oleObj name="Equation" r:id="rId3" imgW="1346040" imgH="2030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62112"/>
                        <a:ext cx="4635500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33"/>
          <p:cNvSpPr txBox="1">
            <a:spLocks noChangeArrowheads="1"/>
          </p:cNvSpPr>
          <p:nvPr/>
        </p:nvSpPr>
        <p:spPr bwMode="auto">
          <a:xfrm>
            <a:off x="609600" y="1585912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Factor</a:t>
            </a:r>
          </a:p>
        </p:txBody>
      </p:sp>
      <p:pic>
        <p:nvPicPr>
          <p:cNvPr id="2056" name="Picture 8" descr="C:\Documents and Settings\nelsons2\Local Settings\Temporary Internet Files\Content.IE5\M6GPZZ00\MC9004418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052512"/>
            <a:ext cx="2263775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206573"/>
              </p:ext>
            </p:extLst>
          </p:nvPr>
        </p:nvGraphicFramePr>
        <p:xfrm>
          <a:off x="1828800" y="4252912"/>
          <a:ext cx="400685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6" imgW="1307880" imgH="228600" progId="Equation.DSMT4">
                  <p:embed/>
                </p:oleObj>
              </mc:Choice>
              <mc:Fallback>
                <p:oleObj name="Equation" r:id="rId6" imgW="13078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52912"/>
                        <a:ext cx="4006850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950326"/>
            <a:ext cx="345947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Solve by Factoring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138855044"/>
              </p:ext>
            </p:extLst>
          </p:nvPr>
        </p:nvGraphicFramePr>
        <p:xfrm>
          <a:off x="5730875" y="2358439"/>
          <a:ext cx="19018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75" y="2358439"/>
                        <a:ext cx="1901825" cy="67627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8" name="Picture 8" descr="C:\Documents and Settings\nelsons2\Local Settings\Temporary Internet Files\Content.IE5\M6GPZZ00\MC9004418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81787" y="574673"/>
            <a:ext cx="2263775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577602"/>
            <a:ext cx="91723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2</a:t>
            </a: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410290"/>
              </p:ext>
            </p:extLst>
          </p:nvPr>
        </p:nvGraphicFramePr>
        <p:xfrm>
          <a:off x="457200" y="2347912"/>
          <a:ext cx="33686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1" name="Equation" r:id="rId6" imgW="977760" imgH="203040" progId="Equation.DSMT4">
                  <p:embed/>
                </p:oleObj>
              </mc:Choice>
              <mc:Fallback>
                <p:oleObj name="Equation" r:id="rId6" imgW="977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47912"/>
                        <a:ext cx="3368675" cy="70008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42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1036605"/>
            <a:ext cx="454662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3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  Factor by Grouping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489108021"/>
              </p:ext>
            </p:extLst>
          </p:nvPr>
        </p:nvGraphicFramePr>
        <p:xfrm>
          <a:off x="304800" y="2266687"/>
          <a:ext cx="37623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1091880" imgH="203040" progId="Equation.DSMT4">
                  <p:embed/>
                </p:oleObj>
              </mc:Choice>
              <mc:Fallback>
                <p:oleObj name="Equation" r:id="rId3" imgW="10918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66687"/>
                        <a:ext cx="3762375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9600" y="1690655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Factor</a:t>
            </a:r>
          </a:p>
        </p:txBody>
      </p:sp>
      <p:pic>
        <p:nvPicPr>
          <p:cNvPr id="5128" name="Picture 8" descr="C:\Documents and Settings\nelsons2\Local Settings\Temporary Internet Files\Content.IE5\M6GPZZ00\MC9004418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677631"/>
            <a:ext cx="2263775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752519"/>
              </p:ext>
            </p:extLst>
          </p:nvPr>
        </p:nvGraphicFramePr>
        <p:xfrm>
          <a:off x="4800600" y="2271712"/>
          <a:ext cx="37623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6" imgW="1091880" imgH="203040" progId="Equation.DSMT4">
                  <p:embed/>
                </p:oleObj>
              </mc:Choice>
              <mc:Fallback>
                <p:oleObj name="Equation" r:id="rId6" imgW="10918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71712"/>
                        <a:ext cx="3762375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57200" y="1017644"/>
            <a:ext cx="91723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4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4098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361745623"/>
              </p:ext>
            </p:extLst>
          </p:nvPr>
        </p:nvGraphicFramePr>
        <p:xfrm>
          <a:off x="432437" y="2195512"/>
          <a:ext cx="25812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8" name="Equation" r:id="rId3" imgW="749160" imgH="203040" progId="Equation.DSMT4">
                  <p:embed/>
                </p:oleObj>
              </mc:Choice>
              <mc:Fallback>
                <p:oleObj name="Equation" r:id="rId3" imgW="74916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7" y="2195512"/>
                        <a:ext cx="2581275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82601" y="1676399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Factor</a:t>
            </a:r>
          </a:p>
        </p:txBody>
      </p:sp>
      <p:pic>
        <p:nvPicPr>
          <p:cNvPr id="4104" name="Picture 8" descr="C:\Documents and Settings\nelsons2\Local Settings\Temporary Internet Files\Content.IE5\M6GPZZ00\MC9004418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1062094"/>
            <a:ext cx="2263775" cy="1333500"/>
          </a:xfrm>
          <a:prstGeom prst="rect">
            <a:avLst/>
          </a:prstGeom>
          <a:noFill/>
        </p:spPr>
      </p:pic>
      <p:graphicFrame>
        <p:nvGraphicFramePr>
          <p:cNvPr id="307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139202"/>
              </p:ext>
            </p:extLst>
          </p:nvPr>
        </p:nvGraphicFramePr>
        <p:xfrm>
          <a:off x="4572000" y="2192163"/>
          <a:ext cx="28432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9" name="Equation" r:id="rId6" imgW="825480" imgH="203040" progId="Equation.DSMT4">
                  <p:embed/>
                </p:oleObj>
              </mc:Choice>
              <mc:Fallback>
                <p:oleObj name="Equation" r:id="rId6" imgW="8254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92163"/>
                        <a:ext cx="2843213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457200" y="1077517"/>
            <a:ext cx="91723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5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6146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594499126"/>
              </p:ext>
            </p:extLst>
          </p:nvPr>
        </p:nvGraphicFramePr>
        <p:xfrm>
          <a:off x="381000" y="2347912"/>
          <a:ext cx="23733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3" imgW="774360" imgH="228600" progId="Equation.DSMT4">
                  <p:embed/>
                </p:oleObj>
              </mc:Choice>
              <mc:Fallback>
                <p:oleObj name="Equation" r:id="rId3" imgW="7743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47912"/>
                        <a:ext cx="2373313" cy="700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81000" y="1669654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Factor</a:t>
            </a:r>
          </a:p>
        </p:txBody>
      </p:sp>
      <p:pic>
        <p:nvPicPr>
          <p:cNvPr id="6152" name="Picture 8" descr="C:\Documents and Settings\nelsons2\Local Settings\Temporary Internet Files\Content.IE5\M6GPZZ00\MC9004418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718543"/>
            <a:ext cx="2263775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862639"/>
              </p:ext>
            </p:extLst>
          </p:nvPr>
        </p:nvGraphicFramePr>
        <p:xfrm>
          <a:off x="4419600" y="2347912"/>
          <a:ext cx="27241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6" imgW="888840" imgH="203040" progId="Equation.DSMT4">
                  <p:embed/>
                </p:oleObj>
              </mc:Choice>
              <mc:Fallback>
                <p:oleObj name="Equation" r:id="rId6" imgW="88884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347912"/>
                        <a:ext cx="2724150" cy="6223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57200" y="1102726"/>
            <a:ext cx="345947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Solve by Factoring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05857176"/>
              </p:ext>
            </p:extLst>
          </p:nvPr>
        </p:nvGraphicFramePr>
        <p:xfrm>
          <a:off x="4889500" y="2499726"/>
          <a:ext cx="29749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4" name="Equation" r:id="rId3" imgW="863280" imgH="203040" progId="Equation.DSMT4">
                  <p:embed/>
                </p:oleObj>
              </mc:Choice>
              <mc:Fallback>
                <p:oleObj name="Equation" r:id="rId3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2499726"/>
                        <a:ext cx="2974975" cy="70008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8" name="Picture 8" descr="C:\Documents and Settings\nelsons2\Local Settings\Temporary Internet Files\Content.IE5\M6GPZZ00\MC90044188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743752"/>
            <a:ext cx="2263775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730002"/>
            <a:ext cx="91723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6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755218"/>
              </p:ext>
            </p:extLst>
          </p:nvPr>
        </p:nvGraphicFramePr>
        <p:xfrm>
          <a:off x="469232" y="2500312"/>
          <a:ext cx="28860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5" name="Equation" r:id="rId6" imgW="838080" imgH="203040" progId="Equation.DSMT4">
                  <p:embed/>
                </p:oleObj>
              </mc:Choice>
              <mc:Fallback>
                <p:oleObj name="Equation" r:id="rId6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32" y="2500312"/>
                        <a:ext cx="2886075" cy="70008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83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57200" y="1343025"/>
            <a:ext cx="49906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 u="sng" dirty="0">
                <a:solidFill>
                  <a:schemeClr val="accent1"/>
                </a:solidFill>
                <a:latin typeface="+mj-lt"/>
              </a:rPr>
              <a:t>Ex </a:t>
            </a:r>
            <a:r>
              <a:rPr lang="en-US" sz="3400" b="1" u="sng" dirty="0" smtClean="0">
                <a:solidFill>
                  <a:schemeClr val="accent1"/>
                </a:solidFill>
                <a:latin typeface="+mj-lt"/>
              </a:rPr>
              <a:t>7  Difference of Squares</a:t>
            </a:r>
            <a:endParaRPr lang="en-US" sz="3400" b="1" u="sng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7176" name="Picture 8" descr="C:\Documents and Settings\nelsons2\Local Settings\Temporary Internet Files\Content.IE5\M6GPZZ00\MC9004418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235075"/>
            <a:ext cx="1577975" cy="9295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35570"/>
              </p:ext>
            </p:extLst>
          </p:nvPr>
        </p:nvGraphicFramePr>
        <p:xfrm>
          <a:off x="533400" y="2454275"/>
          <a:ext cx="1377950" cy="595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3" name="Equation" r:id="rId4" imgW="469800" imgH="203040" progId="Equation.DSMT4">
                  <p:embed/>
                </p:oleObj>
              </mc:Choice>
              <mc:Fallback>
                <p:oleObj name="Equation" r:id="rId4" imgW="46980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54275"/>
                        <a:ext cx="1377950" cy="59587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391413"/>
              </p:ext>
            </p:extLst>
          </p:nvPr>
        </p:nvGraphicFramePr>
        <p:xfrm>
          <a:off x="3505200" y="2454275"/>
          <a:ext cx="16383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4" name="Equation" r:id="rId6" imgW="558720" imgH="203040" progId="Equation.DSMT4">
                  <p:embed/>
                </p:oleObj>
              </mc:Choice>
              <mc:Fallback>
                <p:oleObj name="Equation" r:id="rId6" imgW="5587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454275"/>
                        <a:ext cx="1638300" cy="5953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386311"/>
              </p:ext>
            </p:extLst>
          </p:nvPr>
        </p:nvGraphicFramePr>
        <p:xfrm>
          <a:off x="6858000" y="2454275"/>
          <a:ext cx="14144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5" name="Equation" r:id="rId8" imgW="482400" imgH="228600" progId="Equation.DSMT4">
                  <p:embed/>
                </p:oleObj>
              </mc:Choice>
              <mc:Fallback>
                <p:oleObj name="Equation" r:id="rId8" imgW="4824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454275"/>
                        <a:ext cx="1414462" cy="6699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132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Candara</vt:lpstr>
      <vt:lpstr>Tekton Pro</vt:lpstr>
      <vt:lpstr>Office Theme</vt:lpstr>
      <vt:lpstr>Equation</vt:lpstr>
      <vt:lpstr> 4.5 &amp; 4.6    Factoring Polynomials &amp; Solving by Factoring</vt:lpstr>
      <vt:lpstr>FACTORING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Perfect Cubes</vt:lpstr>
      <vt:lpstr>PowerPoint Presentation</vt:lpstr>
      <vt:lpstr>PowerPoint Presentation</vt:lpstr>
    </vt:vector>
  </TitlesOfParts>
  <Company>LCSB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November 8,2005 Section 5.4  Factors</dc:title>
  <dc:creator>Leon High School</dc:creator>
  <cp:lastModifiedBy>Stewart, Melissa</cp:lastModifiedBy>
  <cp:revision>67</cp:revision>
  <cp:lastPrinted>2016-10-21T15:04:09Z</cp:lastPrinted>
  <dcterms:created xsi:type="dcterms:W3CDTF">2005-11-07T20:15:10Z</dcterms:created>
  <dcterms:modified xsi:type="dcterms:W3CDTF">2017-10-09T19:21:57Z</dcterms:modified>
</cp:coreProperties>
</file>