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4" r:id="rId5"/>
  </p:sldIdLst>
  <p:sldSz cx="7772400" cy="10058400"/>
  <p:notesSz cx="7010400" cy="92964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6" d="100"/>
          <a:sy n="106" d="100"/>
        </p:scale>
        <p:origin x="1410" y="-1506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01/04/2024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29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01/04/2024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523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01/04/2024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829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01/04/2024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400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01/04/2024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784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01/04/2024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450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01/04/2024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590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01/04/2024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154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01/04/2024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469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01/04/2024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747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01/04/2024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878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F60EB-A2F0-433E-8ABA-8514B0939CAC}" type="datetimeFigureOut">
              <a:rPr lang="en-US" smtClean="0"/>
              <a:pPr/>
              <a:t>01/04/2024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449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9" y="1256"/>
            <a:ext cx="7771429" cy="1005714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9255" y="1066800"/>
            <a:ext cx="5177994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4000" dirty="0">
                <a:latin typeface="Curlz MT"/>
              </a:rPr>
              <a:t>    Manuel’s Weekly Blast</a:t>
            </a:r>
            <a:endParaRPr lang="en-US" sz="4000" dirty="0">
              <a:latin typeface="Curlz MT" pitchFamily="8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5000" y="2057400"/>
            <a:ext cx="388620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3200" dirty="0">
                <a:latin typeface="Curlz MT"/>
              </a:rPr>
              <a:t>January 8</a:t>
            </a:r>
            <a:r>
              <a:rPr lang="en-US" sz="3200" baseline="30000" dirty="0">
                <a:latin typeface="Curlz MT"/>
              </a:rPr>
              <a:t>th</a:t>
            </a:r>
            <a:r>
              <a:rPr lang="en-US" sz="3200" dirty="0">
                <a:latin typeface="Curlz MT"/>
              </a:rPr>
              <a:t>,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" y="2986444"/>
            <a:ext cx="2743200" cy="602472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400" b="1" dirty="0">
                <a:latin typeface="Curlz MT"/>
              </a:rPr>
              <a:t>We Are Learning About</a:t>
            </a:r>
            <a:r>
              <a:rPr lang="en-US" b="1" dirty="0">
                <a:latin typeface="Curlz MT"/>
              </a:rPr>
              <a:t>…</a:t>
            </a:r>
          </a:p>
          <a:p>
            <a:r>
              <a:rPr lang="en-US" sz="1250" b="1" dirty="0"/>
              <a:t>Reading</a:t>
            </a:r>
            <a:r>
              <a:rPr lang="en-US" sz="1250" dirty="0"/>
              <a:t>: We will focus on letters </a:t>
            </a:r>
            <a:r>
              <a:rPr lang="en-US" sz="1250" b="1" dirty="0"/>
              <a:t>Rr</a:t>
            </a:r>
            <a:r>
              <a:rPr lang="en-US" sz="1250" dirty="0"/>
              <a:t> and </a:t>
            </a:r>
            <a:r>
              <a:rPr lang="en-US" sz="1250" b="1" dirty="0" err="1"/>
              <a:t>Ll</a:t>
            </a:r>
            <a:r>
              <a:rPr lang="en-US" sz="1250" b="1" dirty="0"/>
              <a:t> </a:t>
            </a:r>
            <a:r>
              <a:rPr lang="en-US" sz="1250" i="1" dirty="0"/>
              <a:t>(identification, mouth placement to make sounds, blending/sounding out words containing these letters), </a:t>
            </a:r>
            <a:r>
              <a:rPr lang="en-US" sz="1250" dirty="0"/>
              <a:t>and sight words </a:t>
            </a:r>
            <a:r>
              <a:rPr lang="en-US" sz="1250" b="1" dirty="0"/>
              <a:t>from</a:t>
            </a:r>
            <a:r>
              <a:rPr lang="en-US" sz="1250" dirty="0"/>
              <a:t> and </a:t>
            </a:r>
            <a:r>
              <a:rPr lang="en-US" sz="1250" b="1" dirty="0"/>
              <a:t>look</a:t>
            </a:r>
            <a:r>
              <a:rPr lang="en-US" sz="1250" dirty="0"/>
              <a:t>. We will identify main topic and key details of nonfiction texts we read together. </a:t>
            </a:r>
            <a:r>
              <a:rPr lang="en-US" sz="1250" b="1" i="1" dirty="0">
                <a:sym typeface="Wingdings" panose="05000000000000000000" pitchFamily="2" charset="2"/>
              </a:rPr>
              <a:t>Weekly Question: What are our New Year’s Resolutions and why is goal-setting important?</a:t>
            </a:r>
            <a:endParaRPr lang="en-US" sz="1250" b="1" i="1" dirty="0">
              <a:cs typeface="Calibri"/>
            </a:endParaRPr>
          </a:p>
          <a:p>
            <a:r>
              <a:rPr lang="en-US" sz="1250" b="1" dirty="0"/>
              <a:t>Writing</a:t>
            </a:r>
            <a:r>
              <a:rPr lang="en-US" sz="1250" dirty="0"/>
              <a:t>: We will print letters, sight words, as well as our first names! We will </a:t>
            </a:r>
            <a:r>
              <a:rPr lang="en-US" sz="1250" i="1" dirty="0"/>
              <a:t>stretchy-spell </a:t>
            </a:r>
            <a:r>
              <a:rPr lang="en-US" sz="1250" dirty="0"/>
              <a:t>our words and write to describe our goals for the new year!</a:t>
            </a:r>
            <a:endParaRPr lang="en-US" sz="1250" dirty="0">
              <a:cs typeface="Calibri"/>
            </a:endParaRPr>
          </a:p>
          <a:p>
            <a:r>
              <a:rPr lang="en-US" sz="1250" b="1" dirty="0"/>
              <a:t>Math</a:t>
            </a:r>
            <a:r>
              <a:rPr lang="en-US" sz="1250" dirty="0"/>
              <a:t>: We will continue </a:t>
            </a:r>
            <a:r>
              <a:rPr lang="en-US" sz="1250" b="1" i="1" dirty="0" err="1"/>
              <a:t>GoMath</a:t>
            </a:r>
            <a:r>
              <a:rPr lang="en-US" sz="1250" b="1" i="1" dirty="0"/>
              <a:t> Ch. 7: Count, Represent and Compare Numbers Through 15!</a:t>
            </a:r>
            <a:endParaRPr lang="en-US" sz="1250" b="1" dirty="0">
              <a:cs typeface="Calibri"/>
            </a:endParaRPr>
          </a:p>
          <a:p>
            <a:r>
              <a:rPr lang="en-US" sz="1250" b="1" dirty="0"/>
              <a:t>Science</a:t>
            </a:r>
            <a:r>
              <a:rPr lang="en-US" sz="1250" dirty="0"/>
              <a:t>: We will begin </a:t>
            </a:r>
            <a:r>
              <a:rPr lang="en-US" sz="1250" b="1" i="1" dirty="0"/>
              <a:t>Unit 7: Force and Motion</a:t>
            </a:r>
            <a:r>
              <a:rPr lang="en-US" sz="1250" i="1" dirty="0"/>
              <a:t>!</a:t>
            </a:r>
            <a:endParaRPr lang="en-US" sz="1250" dirty="0">
              <a:cs typeface="Calibri"/>
            </a:endParaRPr>
          </a:p>
          <a:p>
            <a:r>
              <a:rPr lang="en-US" sz="1250" b="1" dirty="0"/>
              <a:t>Social Studies: </a:t>
            </a:r>
            <a:r>
              <a:rPr lang="en-US" sz="1250" dirty="0"/>
              <a:t>We will come back together with a review of </a:t>
            </a:r>
            <a:r>
              <a:rPr lang="en-US" sz="1250" b="1" dirty="0"/>
              <a:t>I-Care Rules </a:t>
            </a:r>
            <a:r>
              <a:rPr lang="en-US" sz="1250" dirty="0"/>
              <a:t>and our Hawks Rise Character Trait: </a:t>
            </a:r>
            <a:r>
              <a:rPr lang="en-US" sz="1250" b="1" dirty="0"/>
              <a:t>Self-Control</a:t>
            </a:r>
            <a:r>
              <a:rPr lang="en-US" sz="1250" dirty="0"/>
              <a:t>! We will learn about the </a:t>
            </a:r>
            <a:r>
              <a:rPr lang="en-US" sz="1250" b="1" dirty="0"/>
              <a:t>New Year’s Holiday </a:t>
            </a:r>
            <a:r>
              <a:rPr lang="en-US" sz="1250" dirty="0"/>
              <a:t>and why we set goals/resolutions. We will also begin learning about </a:t>
            </a:r>
            <a:r>
              <a:rPr lang="en-US" sz="1250" b="1" dirty="0"/>
              <a:t>Dr. Martin Luther King Jr. </a:t>
            </a:r>
            <a:r>
              <a:rPr lang="en-US" sz="1250" dirty="0"/>
              <a:t>as we approach the MLK Holiday!</a:t>
            </a:r>
            <a:endParaRPr lang="en-US" sz="1250" dirty="0">
              <a:cs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04716" y="2714884"/>
            <a:ext cx="2590800" cy="247760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200" b="1" dirty="0">
                <a:latin typeface="Curlz MT"/>
              </a:rPr>
              <a:t>Homework:</a:t>
            </a:r>
            <a:endParaRPr lang="en-US" b="1" dirty="0">
              <a:latin typeface="Curlz MT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000" dirty="0"/>
              <a:t>Read to and with your child each night/Record books on Reading Rally Logs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000" dirty="0"/>
              <a:t>Go Math Practice pages for </a:t>
            </a:r>
            <a:r>
              <a:rPr lang="en-US" sz="1000" b="1" i="1" dirty="0"/>
              <a:t>Chapters 1-7</a:t>
            </a:r>
            <a:endParaRPr lang="en-US" sz="1000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000" dirty="0"/>
              <a:t>Practice the HFW’s: </a:t>
            </a:r>
            <a:r>
              <a:rPr lang="en-US" sz="1000" b="1" i="1" dirty="0"/>
              <a:t>a, and, I, the, is, in, as, said, do, to, of, see, be, he, me, from, look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000" dirty="0">
                <a:cs typeface="Calibri"/>
              </a:rPr>
              <a:t>Talk with your kiddos about what they are learning by going over their weekly papers and behavior grades with them!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 sz="1300" dirty="0">
              <a:latin typeface="Calibri"/>
              <a:cs typeface="Calibri"/>
            </a:endParaRPr>
          </a:p>
          <a:p>
            <a:endParaRPr lang="en-US" dirty="0">
              <a:latin typeface="AR DARLING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04716" y="5265194"/>
            <a:ext cx="2819400" cy="492442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400" b="1" dirty="0">
                <a:latin typeface="Curlz MT"/>
              </a:rPr>
              <a:t>Important Dates:</a:t>
            </a:r>
            <a:endParaRPr lang="en-US" dirty="0"/>
          </a:p>
          <a:p>
            <a:pPr algn="ctr"/>
            <a:endParaRPr lang="en-US" sz="1800" dirty="0">
              <a:latin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sz="1600" b="1" dirty="0">
                <a:latin typeface="Calibri"/>
                <a:cs typeface="Calibri"/>
                <a:sym typeface="Wingdings" panose="05000000000000000000" pitchFamily="2" charset="2"/>
              </a:rPr>
              <a:t>January 8: </a:t>
            </a:r>
            <a:r>
              <a:rPr lang="en-US" sz="1600" dirty="0">
                <a:latin typeface="Calibri"/>
                <a:cs typeface="Calibri"/>
                <a:sym typeface="Wingdings" panose="05000000000000000000" pitchFamily="2" charset="2"/>
              </a:rPr>
              <a:t>Students Return/First Day of 3</a:t>
            </a:r>
            <a:r>
              <a:rPr lang="en-US" sz="1600" baseline="30000" dirty="0">
                <a:latin typeface="Calibri"/>
                <a:cs typeface="Calibri"/>
                <a:sym typeface="Wingdings" panose="05000000000000000000" pitchFamily="2" charset="2"/>
              </a:rPr>
              <a:t>rd</a:t>
            </a:r>
            <a:r>
              <a:rPr lang="en-US" sz="1600" dirty="0">
                <a:latin typeface="Calibri"/>
                <a:cs typeface="Calibri"/>
                <a:sym typeface="Wingdings" panose="05000000000000000000" pitchFamily="2" charset="2"/>
              </a:rPr>
              <a:t> Grading Period</a:t>
            </a:r>
          </a:p>
          <a:p>
            <a:pPr marL="285750" indent="-285750">
              <a:buFont typeface="Arial"/>
              <a:buChar char="•"/>
            </a:pPr>
            <a:r>
              <a:rPr lang="en-US" sz="1600" b="1" dirty="0">
                <a:latin typeface="Calibri"/>
                <a:cs typeface="Calibri"/>
                <a:sym typeface="Wingdings" panose="05000000000000000000" pitchFamily="2" charset="2"/>
              </a:rPr>
              <a:t>January 12: </a:t>
            </a:r>
            <a:r>
              <a:rPr lang="en-US" sz="1600" dirty="0">
                <a:latin typeface="Calibri"/>
                <a:cs typeface="Calibri"/>
                <a:sym typeface="Wingdings" panose="05000000000000000000" pitchFamily="2" charset="2"/>
              </a:rPr>
              <a:t>First Friday/Nest Lunch</a:t>
            </a:r>
          </a:p>
          <a:p>
            <a:pPr marL="285750" indent="-285750">
              <a:buFont typeface="Arial"/>
              <a:buChar char="•"/>
            </a:pPr>
            <a:r>
              <a:rPr lang="en-US" sz="1600" b="1" dirty="0">
                <a:latin typeface="Calibri"/>
                <a:cs typeface="Calibri"/>
                <a:sym typeface="Wingdings" panose="05000000000000000000" pitchFamily="2" charset="2"/>
              </a:rPr>
              <a:t>January 15: </a:t>
            </a:r>
            <a:r>
              <a:rPr lang="en-US" sz="1600" dirty="0">
                <a:latin typeface="Calibri"/>
                <a:cs typeface="Calibri"/>
                <a:sym typeface="Wingdings" panose="05000000000000000000" pitchFamily="2" charset="2"/>
              </a:rPr>
              <a:t>MLK Day, </a:t>
            </a:r>
            <a:r>
              <a:rPr lang="en-US" sz="1600" b="1" dirty="0">
                <a:latin typeface="Calibri"/>
                <a:cs typeface="Calibri"/>
                <a:sym typeface="Wingdings" panose="05000000000000000000" pitchFamily="2" charset="2"/>
              </a:rPr>
              <a:t>No School</a:t>
            </a:r>
          </a:p>
          <a:p>
            <a:pPr marL="285750" indent="-285750">
              <a:buFont typeface="Arial"/>
              <a:buChar char="•"/>
            </a:pPr>
            <a:r>
              <a:rPr lang="en-US" sz="1600" b="1" dirty="0">
                <a:latin typeface="Calibri"/>
                <a:cs typeface="Calibri"/>
                <a:sym typeface="Wingdings" panose="05000000000000000000" pitchFamily="2" charset="2"/>
              </a:rPr>
              <a:t>January 31: </a:t>
            </a:r>
            <a:r>
              <a:rPr lang="en-US" sz="1600" dirty="0">
                <a:latin typeface="Calibri"/>
                <a:cs typeface="Calibri"/>
                <a:sym typeface="Wingdings" panose="05000000000000000000" pitchFamily="2" charset="2"/>
              </a:rPr>
              <a:t>100</a:t>
            </a:r>
            <a:r>
              <a:rPr lang="en-US" sz="1600" baseline="30000" dirty="0">
                <a:latin typeface="Calibri"/>
                <a:cs typeface="Calibri"/>
                <a:sym typeface="Wingdings" panose="05000000000000000000" pitchFamily="2" charset="2"/>
              </a:rPr>
              <a:t>th</a:t>
            </a:r>
            <a:r>
              <a:rPr lang="en-US" sz="1600" dirty="0">
                <a:latin typeface="Calibri"/>
                <a:cs typeface="Calibri"/>
                <a:sym typeface="Wingdings" panose="05000000000000000000" pitchFamily="2" charset="2"/>
              </a:rPr>
              <a:t> Day </a:t>
            </a:r>
            <a:r>
              <a:rPr lang="en-US" sz="1600">
                <a:latin typeface="Calibri"/>
                <a:cs typeface="Calibri"/>
                <a:sym typeface="Wingdings" panose="05000000000000000000" pitchFamily="2" charset="2"/>
              </a:rPr>
              <a:t>of School</a:t>
            </a:r>
            <a:endParaRPr lang="en-US" sz="1800" dirty="0"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>
              <a:latin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buFont typeface="Arial" pitchFamily="34" charset="0"/>
              <a:buChar char="•"/>
            </a:pPr>
            <a:endParaRPr lang="en-US" sz="2400" b="1" dirty="0">
              <a:latin typeface="Calibri"/>
              <a:cs typeface="Calibri"/>
            </a:endParaRPr>
          </a:p>
          <a:p>
            <a:pPr algn="ctr"/>
            <a:endParaRPr lang="en-US" sz="2400" dirty="0">
              <a:latin typeface="AR DARLING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7064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8A3865EE2494CB1B52755F41097F9" ma:contentTypeVersion="12" ma:contentTypeDescription="Create a new document." ma:contentTypeScope="" ma:versionID="7e21881e3a8567d06cbffed7558c01e1">
  <xsd:schema xmlns:xsd="http://www.w3.org/2001/XMLSchema" xmlns:xs="http://www.w3.org/2001/XMLSchema" xmlns:p="http://schemas.microsoft.com/office/2006/metadata/properties" xmlns:ns3="edf0d076-2bb9-4b88-96f6-bf602d095c95" xmlns:ns4="39e0da4a-82de-4426-9558-1fdbc4c26683" targetNamespace="http://schemas.microsoft.com/office/2006/metadata/properties" ma:root="true" ma:fieldsID="c1de3f32a91c6c169c9baf5b64ff22ca" ns3:_="" ns4:_="">
    <xsd:import namespace="edf0d076-2bb9-4b88-96f6-bf602d095c95"/>
    <xsd:import namespace="39e0da4a-82de-4426-9558-1fdbc4c2668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EventHashCode" minOccurs="0"/>
                <xsd:element ref="ns3:MediaServiceGenerationTim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f0d076-2bb9-4b88-96f6-bf602d095c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e0da4a-82de-4426-9558-1fdbc4c2668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6CDE11C-40CF-4B6B-B4B2-399444E0735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E2C1312-B875-4B3C-9645-D31F8803B2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df0d076-2bb9-4b88-96f6-bf602d095c95"/>
    <ds:schemaRef ds:uri="39e0da4a-82de-4426-9558-1fdbc4c2668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6B41A67-29F9-4134-8AAC-A10A07BD347F}">
  <ds:schemaRefs>
    <ds:schemaRef ds:uri="http://schemas.microsoft.com/office/2006/documentManagement/types"/>
    <ds:schemaRef ds:uri="http://purl.org/dc/dcmitype/"/>
    <ds:schemaRef ds:uri="edf0d076-2bb9-4b88-96f6-bf602d095c95"/>
    <ds:schemaRef ds:uri="http://purl.org/dc/elements/1.1/"/>
    <ds:schemaRef ds:uri="http://schemas.microsoft.com/office/2006/metadata/properties"/>
    <ds:schemaRef ds:uri="39e0da4a-82de-4426-9558-1fdbc4c26683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50993</TotalTime>
  <Words>324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 DARLING</vt:lpstr>
      <vt:lpstr>Arial</vt:lpstr>
      <vt:lpstr>Calibri</vt:lpstr>
      <vt:lpstr>Cambria</vt:lpstr>
      <vt:lpstr>Curlz MT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Brandon</dc:creator>
  <cp:lastModifiedBy>Manuel, Christy</cp:lastModifiedBy>
  <cp:revision>191</cp:revision>
  <cp:lastPrinted>2024-01-04T17:52:23Z</cp:lastPrinted>
  <dcterms:created xsi:type="dcterms:W3CDTF">2015-07-01T02:16:27Z</dcterms:created>
  <dcterms:modified xsi:type="dcterms:W3CDTF">2024-01-04T18:36:11Z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0x010100BB18A3865EE2494CB1B52755F41097F9</vt:lpwstr>
  </property>
</Properties>
</file>