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472" r:id="rId2"/>
    <p:sldId id="473" r:id="rId3"/>
    <p:sldId id="404" r:id="rId4"/>
    <p:sldId id="405" r:id="rId5"/>
    <p:sldId id="406" r:id="rId6"/>
    <p:sldId id="451" r:id="rId7"/>
    <p:sldId id="452" r:id="rId8"/>
    <p:sldId id="453" r:id="rId9"/>
    <p:sldId id="454" r:id="rId10"/>
    <p:sldId id="456" r:id="rId11"/>
    <p:sldId id="455" r:id="rId12"/>
    <p:sldId id="457" r:id="rId13"/>
    <p:sldId id="4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63A7C"/>
    <a:srgbClr val="000066"/>
    <a:srgbClr val="3D3D3D"/>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5899" autoAdjust="0"/>
  </p:normalViewPr>
  <p:slideViewPr>
    <p:cSldViewPr snapToGrid="0">
      <p:cViewPr varScale="1">
        <p:scale>
          <a:sx n="64" d="100"/>
          <a:sy n="64" d="100"/>
        </p:scale>
        <p:origin x="9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3640-153C-47B9-B733-0367B6B1766B}" type="datetimeFigureOut">
              <a:rPr lang="en-US" smtClean="0"/>
              <a:t>02/21/2019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D181B-E7A5-4CFE-AC87-76776D9985AB}" type="slidenum">
              <a:rPr lang="en-US" smtClean="0"/>
              <a:t>‹#›</a:t>
            </a:fld>
            <a:endParaRPr lang="en-US"/>
          </a:p>
        </p:txBody>
      </p:sp>
    </p:spTree>
    <p:extLst>
      <p:ext uri="{BB962C8B-B14F-4D97-AF65-F5344CB8AC3E}">
        <p14:creationId xmlns:p14="http://schemas.microsoft.com/office/powerpoint/2010/main" val="38736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BAC3-9169-40BF-B003-A043C3ADD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59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7FF12-898E-4818-B425-6C0292AD4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71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5 Mechanical Harvesters</a:t>
            </a:r>
            <a:endParaRPr lang="en-US" dirty="0"/>
          </a:p>
        </p:txBody>
      </p:sp>
      <p:sp>
        <p:nvSpPr>
          <p:cNvPr id="4" name="Slide Number Placeholder 3"/>
          <p:cNvSpPr>
            <a:spLocks noGrp="1"/>
          </p:cNvSpPr>
          <p:nvPr>
            <p:ph type="sldNum" sz="quarter" idx="10"/>
          </p:nvPr>
        </p:nvSpPr>
        <p:spPr/>
        <p:txBody>
          <a:bodyPr/>
          <a:lstStyle/>
          <a:p>
            <a:fld id="{393D181B-E7A5-4CFE-AC87-76776D9985AB}" type="slidenum">
              <a:rPr lang="en-US" smtClean="0"/>
              <a:t>8</a:t>
            </a:fld>
            <a:endParaRPr lang="en-US"/>
          </a:p>
        </p:txBody>
      </p:sp>
    </p:spTree>
    <p:extLst>
      <p:ext uri="{BB962C8B-B14F-4D97-AF65-F5344CB8AC3E}">
        <p14:creationId xmlns:p14="http://schemas.microsoft.com/office/powerpoint/2010/main" val="340187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05325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88059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9016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67922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29198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28849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79537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99151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2773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51024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11820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02/21/2019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912270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mithsonianmag.com/smithsonian-institution/did-john-deeres-best-invention-spark-revolution-or-environmental-disaster-180957080/"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xNQvhf_PDsY" TargetMode="External"/><Relationship Id="rId5" Type="http://schemas.openxmlformats.org/officeDocument/2006/relationships/hyperlink" Target="https://www.youtube.com/watch?v=xNQvhf_PDsY"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1123" y="6021646"/>
            <a:ext cx="11292143"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This PPT has been created using the information from the AMSCO </a:t>
            </a:r>
            <a:r>
              <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rPr>
              <a:t>Human Geography: Preparing for the Advanced Placement Examination </a:t>
            </a: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book. </a:t>
            </a: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Palmer, David. AMSCO Advanced Placement Human Geography. Perfection Learning, 2019.</a:t>
            </a:r>
            <a:endPar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4" name="Rectangle 3"/>
          <p:cNvSpPr/>
          <p:nvPr/>
        </p:nvSpPr>
        <p:spPr>
          <a:xfrm>
            <a:off x="8185304" y="5430358"/>
            <a:ext cx="35579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By: Carli Terrell (Orlando, Florida)</a:t>
            </a:r>
          </a:p>
        </p:txBody>
      </p:sp>
      <p:sp>
        <p:nvSpPr>
          <p:cNvPr id="2" name="Rectangle 1"/>
          <p:cNvSpPr/>
          <p:nvPr/>
        </p:nvSpPr>
        <p:spPr>
          <a:xfrm>
            <a:off x="1908496" y="717380"/>
            <a:ext cx="8372805" cy="4524315"/>
          </a:xfrm>
          <a:prstGeom prst="rect">
            <a:avLst/>
          </a:prstGeom>
          <a:noFill/>
        </p:spPr>
        <p:txBody>
          <a:bodyPr wrap="non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Unit 5</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Agriculture &amp; </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Rural Land Use</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endParaRPr>
          </a:p>
        </p:txBody>
      </p:sp>
    </p:spTree>
    <p:extLst>
      <p:ext uri="{BB962C8B-B14F-4D97-AF65-F5344CB8AC3E}">
        <p14:creationId xmlns:p14="http://schemas.microsoft.com/office/powerpoint/2010/main" val="390220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33" b="2488"/>
          <a:stretch/>
        </p:blipFill>
        <p:spPr bwMode="auto">
          <a:xfrm>
            <a:off x="136478" y="163773"/>
            <a:ext cx="11900848" cy="657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5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3" y="1715956"/>
            <a:ext cx="11235753" cy="526297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noProof="0" dirty="0" smtClean="0">
                <a:ln>
                  <a:noFill/>
                </a:ln>
                <a:effectLst/>
                <a:uLnTx/>
                <a:uFillTx/>
                <a:latin typeface="Cambria" panose="02040503050406030204" pitchFamily="18" charset="0"/>
              </a:rPr>
              <a:t>As technology changed, so did the laws.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noProof="0" dirty="0" smtClean="0">
                <a:latin typeface="Cambria" panose="02040503050406030204" pitchFamily="18" charset="0"/>
              </a:rPr>
              <a:t>Enclosure Acts</a:t>
            </a:r>
            <a:r>
              <a:rPr lang="en-US" sz="2800" noProof="0" dirty="0" smtClean="0">
                <a:latin typeface="Cambria" panose="02040503050406030204" pitchFamily="18" charset="0"/>
              </a:rPr>
              <a:t> – a series of laws enacted by the British government that enabled landowners to purchase and enclose land for their own use that had previously been common land used by peasant farmers.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dirty="0" smtClean="0">
                <a:ln>
                  <a:noFill/>
                </a:ln>
                <a:effectLst/>
                <a:uLnTx/>
                <a:uFillTx/>
                <a:latin typeface="Cambria" panose="02040503050406030204" pitchFamily="18" charset="0"/>
              </a:rPr>
              <a:t>Farms became larger, production became more efficient, producers raised crop to sell for profit rather than simply for their own consumption, and people were forced off the land, which created a workforce for the growing factories.</a:t>
            </a:r>
            <a:endParaRPr kumimoji="0" lang="en-US" sz="2800" i="0" u="none" strike="noStrike" kern="1200" cap="none" spc="0" normalizeH="0" noProof="0" dirty="0" smtClean="0">
              <a:ln>
                <a:noFill/>
              </a:ln>
              <a:effectLst/>
              <a:uLnTx/>
              <a:uFillTx/>
              <a:latin typeface="Cambria" panose="02040503050406030204" pitchFamily="18" charset="0"/>
            </a:endParaRPr>
          </a:p>
        </p:txBody>
      </p:sp>
      <p:sp>
        <p:nvSpPr>
          <p:cNvPr id="7"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Land use and farming advances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92347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Land use and farming advances</a:t>
            </a:r>
            <a:endParaRPr lang="en-US" dirty="0">
              <a:solidFill>
                <a:schemeClr val="accent3">
                  <a:lumMod val="40000"/>
                  <a:lumOff val="60000"/>
                </a:schemeClr>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52165" y="1938222"/>
            <a:ext cx="5543835" cy="4699515"/>
          </a:xfrm>
          <a:prstGeom prst="rect">
            <a:avLst/>
          </a:prstGeom>
        </p:spPr>
      </p:pic>
      <p:sp>
        <p:nvSpPr>
          <p:cNvPr id="3" name="Rectangle 2"/>
          <p:cNvSpPr/>
          <p:nvPr/>
        </p:nvSpPr>
        <p:spPr>
          <a:xfrm>
            <a:off x="6281764" y="2415894"/>
            <a:ext cx="5329044" cy="3416320"/>
          </a:xfrm>
          <a:prstGeom prst="rect">
            <a:avLst/>
          </a:prstGeom>
        </p:spPr>
        <p:txBody>
          <a:bodyPr wrap="square">
            <a:spAutoFit/>
          </a:bodyPr>
          <a:lstStyle/>
          <a:p>
            <a:pPr algn="just"/>
            <a:r>
              <a:rPr lang="en-US" sz="2400" dirty="0" smtClean="0">
                <a:latin typeface="Cambria" panose="02040503050406030204" pitchFamily="18" charset="0"/>
              </a:rPr>
              <a:t>The Enclosure Acts were not popular with everyone and people who lost their traditional way of life suffered greatly.</a:t>
            </a:r>
          </a:p>
          <a:p>
            <a:pPr algn="just"/>
            <a:r>
              <a:rPr lang="en-US" sz="2400" dirty="0" smtClean="0">
                <a:latin typeface="Cambria" panose="02040503050406030204" pitchFamily="18" charset="0"/>
              </a:rPr>
              <a:t>Several advancements in sowing (planting) and reaping (harvesting), storage, irrigation, and transportation were made in agriculture throughout the 19</a:t>
            </a:r>
            <a:r>
              <a:rPr lang="en-US" sz="2400" baseline="30000" dirty="0" smtClean="0">
                <a:latin typeface="Cambria" panose="02040503050406030204" pitchFamily="18" charset="0"/>
              </a:rPr>
              <a:t>th</a:t>
            </a:r>
            <a:r>
              <a:rPr lang="en-US" sz="2400" dirty="0" smtClean="0">
                <a:latin typeface="Cambria" panose="02040503050406030204" pitchFamily="18" charset="0"/>
              </a:rPr>
              <a:t> century.</a:t>
            </a:r>
            <a:endParaRPr lang="en-US" sz="2400" dirty="0"/>
          </a:p>
        </p:txBody>
      </p:sp>
    </p:spTree>
    <p:extLst>
      <p:ext uri="{BB962C8B-B14F-4D97-AF65-F5344CB8AC3E}">
        <p14:creationId xmlns:p14="http://schemas.microsoft.com/office/powerpoint/2010/main" val="4182307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3" y="1715956"/>
            <a:ext cx="11235753" cy="397031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noProof="0" dirty="0" smtClean="0">
                <a:ln>
                  <a:noFill/>
                </a:ln>
                <a:effectLst/>
                <a:uLnTx/>
                <a:uFillTx/>
                <a:latin typeface="Cambria" panose="02040503050406030204" pitchFamily="18" charset="0"/>
              </a:rPr>
              <a:t>The Second Agricultural Revolution </a:t>
            </a:r>
          </a:p>
          <a:p>
            <a:pPr marL="1371600" lvl="2" indent="-457200" defTabSz="914400">
              <a:lnSpc>
                <a:spcPct val="150000"/>
              </a:lnSpc>
              <a:buFont typeface="Arial" panose="020B0604020202020204" pitchFamily="34" charset="0"/>
              <a:buChar char="•"/>
              <a:defRPr/>
            </a:pPr>
            <a:r>
              <a:rPr kumimoji="0" lang="en-US" sz="2800" i="0" u="none" strike="noStrike" kern="1200" cap="none" spc="0" normalizeH="0" noProof="0" dirty="0" smtClean="0">
                <a:ln>
                  <a:noFill/>
                </a:ln>
                <a:effectLst/>
                <a:uLnTx/>
                <a:uFillTx/>
                <a:latin typeface="Cambria" panose="02040503050406030204" pitchFamily="18" charset="0"/>
              </a:rPr>
              <a:t>Resulted in fewer, larger, and much more productive farms.</a:t>
            </a:r>
          </a:p>
          <a:p>
            <a:pPr marL="1371600" lvl="2" indent="-457200" defTabSz="914400">
              <a:lnSpc>
                <a:spcPct val="150000"/>
              </a:lnSpc>
              <a:buFont typeface="Arial" panose="020B0604020202020204" pitchFamily="34" charset="0"/>
              <a:buChar char="•"/>
              <a:defRPr/>
            </a:pPr>
            <a:r>
              <a:rPr lang="en-US" sz="2800" noProof="0" dirty="0" smtClean="0">
                <a:latin typeface="Cambria" panose="02040503050406030204" pitchFamily="18" charset="0"/>
              </a:rPr>
              <a:t>Caused a decrease in the number of farm owners and an even greater drop-off in the need for agricultural laborers.</a:t>
            </a:r>
          </a:p>
          <a:p>
            <a:pPr marL="1371600" lvl="2" indent="-457200" defTabSz="914400">
              <a:lnSpc>
                <a:spcPct val="150000"/>
              </a:lnSpc>
              <a:buFont typeface="Arial" panose="020B0604020202020204" pitchFamily="34" charset="0"/>
              <a:buChar char="•"/>
              <a:defRPr/>
            </a:pPr>
            <a:r>
              <a:rPr kumimoji="0" lang="en-US" sz="2800" i="0" u="none" strike="noStrike" kern="1200" cap="none" spc="0" normalizeH="0" dirty="0" smtClean="0">
                <a:ln>
                  <a:noFill/>
                </a:ln>
                <a:effectLst/>
                <a:uLnTx/>
                <a:uFillTx/>
                <a:latin typeface="Cambria" panose="02040503050406030204" pitchFamily="18" charset="0"/>
              </a:rPr>
              <a:t>Led to more people living in urban areas than rural areas for the first time in United States history.</a:t>
            </a:r>
            <a:endParaRPr kumimoji="0" lang="en-US" sz="2800" i="0" u="none" strike="noStrike" kern="1200" cap="none" spc="0" normalizeH="0" noProof="0" dirty="0" smtClean="0">
              <a:ln>
                <a:noFill/>
              </a:ln>
              <a:effectLst/>
              <a:uLnTx/>
              <a:uFillTx/>
              <a:latin typeface="Cambria" panose="02040503050406030204" pitchFamily="18" charset="0"/>
            </a:endParaRPr>
          </a:p>
        </p:txBody>
      </p:sp>
      <p:sp>
        <p:nvSpPr>
          <p:cNvPr id="7" name="Title 1"/>
          <p:cNvSpPr>
            <a:spLocks noGrp="1"/>
          </p:cNvSpPr>
          <p:nvPr>
            <p:ph type="title"/>
          </p:nvPr>
        </p:nvSpPr>
        <p:spPr>
          <a:xfrm>
            <a:off x="581192" y="702156"/>
            <a:ext cx="11029616" cy="1013800"/>
          </a:xfrm>
        </p:spPr>
        <p:txBody>
          <a:bodyPr>
            <a:normAutofit fontScale="90000"/>
          </a:bodyPr>
          <a:lstStyle/>
          <a:p>
            <a:r>
              <a:rPr lang="en-US" sz="4400" dirty="0" smtClean="0">
                <a:solidFill>
                  <a:schemeClr val="accent3">
                    <a:lumMod val="40000"/>
                    <a:lumOff val="60000"/>
                  </a:schemeClr>
                </a:solidFill>
                <a:latin typeface="Cambria" panose="02040503050406030204"/>
              </a:rPr>
              <a:t>Ag. changes and shifting demographics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198359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751918" y="4666946"/>
            <a:ext cx="10688162" cy="1256182"/>
          </a:xfrm>
        </p:spPr>
        <p:txBody>
          <a:bodyPr>
            <a:normAutofit/>
          </a:bodyPr>
          <a:lstStyle/>
          <a:p>
            <a:pPr algn="ctr"/>
            <a:r>
              <a:rPr lang="en-US" sz="3700" dirty="0">
                <a:solidFill>
                  <a:schemeClr val="accent1">
                    <a:lumMod val="10000"/>
                    <a:lumOff val="90000"/>
                  </a:schemeClr>
                </a:solidFill>
                <a:latin typeface="Cambria" panose="02040503050406030204" pitchFamily="18" charset="0"/>
              </a:rPr>
              <a:t>Unit </a:t>
            </a:r>
            <a:r>
              <a:rPr lang="en-US" sz="3700" dirty="0" smtClean="0">
                <a:solidFill>
                  <a:schemeClr val="accent1">
                    <a:lumMod val="10000"/>
                    <a:lumOff val="90000"/>
                  </a:schemeClr>
                </a:solidFill>
                <a:latin typeface="Cambria" panose="02040503050406030204" pitchFamily="18" charset="0"/>
              </a:rPr>
              <a:t>5 </a:t>
            </a:r>
            <a:r>
              <a:rPr lang="en-US" sz="3700" dirty="0">
                <a:solidFill>
                  <a:schemeClr val="accent1">
                    <a:lumMod val="10000"/>
                    <a:lumOff val="90000"/>
                  </a:schemeClr>
                </a:solidFill>
                <a:latin typeface="Cambria" panose="02040503050406030204" pitchFamily="18" charset="0"/>
              </a:rPr>
              <a:t>– </a:t>
            </a:r>
            <a:r>
              <a:rPr lang="en-US" sz="3700" dirty="0" smtClean="0">
                <a:solidFill>
                  <a:schemeClr val="accent1">
                    <a:lumMod val="10000"/>
                    <a:lumOff val="90000"/>
                  </a:schemeClr>
                </a:solidFill>
                <a:latin typeface="Cambria" panose="02040503050406030204" pitchFamily="18" charset="0"/>
              </a:rPr>
              <a:t>Agriculture, food, &amp; rural land use</a:t>
            </a:r>
            <a:endParaRPr lang="en-US" sz="3700" dirty="0">
              <a:solidFill>
                <a:schemeClr val="accent1">
                  <a:lumMod val="10000"/>
                  <a:lumOff val="90000"/>
                </a:schemeClr>
              </a:solidFill>
              <a:latin typeface="Cambria" panose="02040503050406030204" pitchFamily="18" charset="0"/>
            </a:endParaRP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446533" y="5773467"/>
            <a:ext cx="11298932" cy="677438"/>
          </a:xfrm>
        </p:spPr>
        <p:txBody>
          <a:bodyPr>
            <a:normAutofit/>
          </a:bodyPr>
          <a:lstStyle/>
          <a:p>
            <a:pPr algn="ctr"/>
            <a:r>
              <a:rPr lang="en-US" sz="3600" dirty="0" err="1" smtClean="0">
                <a:solidFill>
                  <a:schemeClr val="accent5"/>
                </a:solidFill>
                <a:latin typeface="Cambria" panose="02040503050406030204" pitchFamily="18" charset="0"/>
              </a:rPr>
              <a:t>Ch</a:t>
            </a:r>
            <a:r>
              <a:rPr lang="en-US" sz="3600" dirty="0" smtClean="0">
                <a:solidFill>
                  <a:schemeClr val="accent5"/>
                </a:solidFill>
                <a:latin typeface="Cambria" panose="02040503050406030204" pitchFamily="18" charset="0"/>
              </a:rPr>
              <a:t> 12: The Development of Agriculture</a:t>
            </a:r>
            <a:endParaRPr lang="en-US" sz="3600" dirty="0">
              <a:solidFill>
                <a:schemeClr val="accent5"/>
              </a:solidFill>
              <a:latin typeface="Cambria" panose="02040503050406030204" pitchFamily="18" charset="0"/>
            </a:endParaRPr>
          </a:p>
        </p:txBody>
      </p:sp>
      <p:pic>
        <p:nvPicPr>
          <p:cNvPr id="15" name="Picture 4" descr="TCL_12e_ChOpener_09_0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33" y="548640"/>
            <a:ext cx="11298932" cy="4813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409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3">
                    <a:lumMod val="40000"/>
                    <a:lumOff val="60000"/>
                  </a:schemeClr>
                </a:solidFill>
                <a:latin typeface="Cambria" panose="02040503050406030204"/>
              </a:rPr>
              <a:t>Enduring Understanding </a:t>
            </a:r>
            <a:r>
              <a:rPr lang="en-US" sz="4400" dirty="0" smtClean="0">
                <a:solidFill>
                  <a:schemeClr val="accent3">
                    <a:lumMod val="40000"/>
                    <a:lumOff val="60000"/>
                  </a:schemeClr>
                </a:solidFill>
                <a:latin typeface="Cambria" panose="02040503050406030204"/>
              </a:rPr>
              <a:t>(5.A)</a:t>
            </a:r>
            <a:endParaRPr lang="en-US" dirty="0">
              <a:solidFill>
                <a:schemeClr val="accent3">
                  <a:lumMod val="40000"/>
                  <a:lumOff val="60000"/>
                </a:schemeClr>
              </a:solidFill>
            </a:endParaRPr>
          </a:p>
        </p:txBody>
      </p:sp>
      <p:sp>
        <p:nvSpPr>
          <p:cNvPr id="6" name="Content Placeholder 2">
            <a:extLst>
              <a:ext uri="{FF2B5EF4-FFF2-40B4-BE49-F238E27FC236}">
                <a16:creationId xmlns:a16="http://schemas.microsoft.com/office/drawing/2014/main" id="{7D656ECC-9496-488F-BC2C-E6416E6FE203}"/>
              </a:ext>
            </a:extLst>
          </p:cNvPr>
          <p:cNvSpPr txBox="1">
            <a:spLocks/>
          </p:cNvSpPr>
          <p:nvPr/>
        </p:nvSpPr>
        <p:spPr>
          <a:xfrm>
            <a:off x="581194" y="2095417"/>
            <a:ext cx="10763082" cy="1716419"/>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6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understand</a:t>
            </a: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 that </a:t>
            </a:r>
            <a:r>
              <a:rPr kumimoji="0" lang="en-US" sz="36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the development of agriculture led to widespread</a:t>
            </a:r>
            <a:r>
              <a:rPr kumimoji="0" lang="en-US" sz="36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 alteration of the natural environment.</a:t>
            </a:r>
          </a:p>
        </p:txBody>
      </p:sp>
      <p:pic>
        <p:nvPicPr>
          <p:cNvPr id="4" name="Picture 3" descr="TCL_12e_UnFigure_02_Pg306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983" y="3723701"/>
            <a:ext cx="2681186" cy="266332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 name="Picture 3" descr="TCL_12e_UnFigure_01_Pg307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701" y="3704226"/>
            <a:ext cx="2711882" cy="26938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3" descr="TCL_12e_UnFigure_02_Pg307_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12" y="3665022"/>
            <a:ext cx="2753031" cy="273469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 name="Picture 3" descr="TCL_12e_UnFigure_03_Pg307_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026" y="3637307"/>
            <a:ext cx="2779250" cy="276073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9745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3">
                    <a:lumMod val="40000"/>
                    <a:lumOff val="60000"/>
                  </a:schemeClr>
                </a:solidFill>
                <a:latin typeface="Cambria" panose="02040503050406030204"/>
              </a:rPr>
              <a:t>Learning objective </a:t>
            </a:r>
            <a:r>
              <a:rPr lang="en-US" sz="4400" dirty="0" smtClean="0">
                <a:solidFill>
                  <a:schemeClr val="accent3">
                    <a:lumMod val="40000"/>
                    <a:lumOff val="60000"/>
                  </a:schemeClr>
                </a:solidFill>
                <a:latin typeface="Cambria" panose="02040503050406030204"/>
              </a:rPr>
              <a:t>(5.A.3)</a:t>
            </a:r>
            <a:endParaRPr lang="en-US" dirty="0">
              <a:solidFill>
                <a:schemeClr val="accent3">
                  <a:lumMod val="40000"/>
                  <a:lumOff val="60000"/>
                </a:schemeClr>
              </a:solidFill>
            </a:endParaRPr>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402942"/>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explain the advances</a:t>
            </a:r>
            <a:r>
              <a:rPr kumimoji="0" lang="en-US" sz="32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 and impacts of the second agricultural revolution.</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a:t>
            </a:r>
            <a:r>
              <a:rPr kumimoji="0" lang="en-US" sz="3200" b="0" i="0" u="none" strike="noStrike" kern="1200" cap="none" spc="0" normalizeH="0" noProof="0" dirty="0" smtClean="0">
                <a:ln>
                  <a:noFill/>
                </a:ln>
                <a:solidFill>
                  <a:sysClr val="windowText" lastClr="000000"/>
                </a:solidFill>
                <a:effectLst/>
                <a:uLnTx/>
                <a:uFillTx/>
                <a:latin typeface="Cambria" panose="02040503050406030204"/>
                <a:ea typeface="+mn-ea"/>
                <a:cs typeface="+mn-cs"/>
              </a:rPr>
              <a:t> that new technology and increased food production led to better diet, longer life, and more people available for work in factories</a:t>
            </a:r>
            <a:r>
              <a:rPr lang="en-US" sz="3200" dirty="0" smtClean="0">
                <a:solidFill>
                  <a:schemeClr val="tx1"/>
                </a:solidFill>
                <a:latin typeface="Cambria" panose="02040503050406030204"/>
              </a:rPr>
              <a:t>.</a:t>
            </a:r>
            <a:endParaRPr kumimoji="0" lang="en-US" sz="3200" b="0" i="0" u="none" strike="noStrike" kern="1200" cap="none" spc="0" normalizeH="0" baseline="0" noProof="0" dirty="0">
              <a:ln>
                <a:noFill/>
              </a:ln>
              <a:solidFill>
                <a:schemeClr val="tx1"/>
              </a:solidFill>
              <a:effectLst/>
              <a:uLnTx/>
              <a:uFillTx/>
              <a:latin typeface="Cambria" panose="02040503050406030204"/>
            </a:endParaRPr>
          </a:p>
        </p:txBody>
      </p:sp>
    </p:spTree>
    <p:extLst>
      <p:ext uri="{BB962C8B-B14F-4D97-AF65-F5344CB8AC3E}">
        <p14:creationId xmlns:p14="http://schemas.microsoft.com/office/powerpoint/2010/main" val="11698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61664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noProof="0" dirty="0" smtClean="0">
                <a:ln>
                  <a:noFill/>
                </a:ln>
                <a:effectLst/>
                <a:uLnTx/>
                <a:uFillTx/>
                <a:latin typeface="Cambria" panose="02040503050406030204" pitchFamily="18" charset="0"/>
              </a:rPr>
              <a:t>The </a:t>
            </a:r>
            <a:r>
              <a:rPr kumimoji="0" lang="en-US" sz="2800" b="1" i="0" u="none" strike="noStrike" kern="1200" cap="none" spc="0" normalizeH="0" noProof="0" dirty="0" smtClean="0">
                <a:ln>
                  <a:noFill/>
                </a:ln>
                <a:effectLst/>
                <a:uLnTx/>
                <a:uFillTx/>
                <a:latin typeface="Cambria" panose="02040503050406030204" pitchFamily="18" charset="0"/>
              </a:rPr>
              <a:t>Second Agricultural Revolution </a:t>
            </a:r>
            <a:r>
              <a:rPr kumimoji="0" lang="en-US" sz="2800" i="0" u="none" strike="noStrike" kern="1200" cap="none" spc="0" normalizeH="0" noProof="0" dirty="0" smtClean="0">
                <a:ln>
                  <a:noFill/>
                </a:ln>
                <a:effectLst/>
                <a:uLnTx/>
                <a:uFillTx/>
                <a:latin typeface="Cambria" panose="02040503050406030204" pitchFamily="18" charset="0"/>
              </a:rPr>
              <a:t>accompanied the Industrial Revolution that began in Great Britain in the 18</a:t>
            </a:r>
            <a:r>
              <a:rPr kumimoji="0" lang="en-US" sz="2800" i="0" u="none" strike="noStrike" kern="1200" cap="none" spc="0" normalizeH="0" baseline="30000" noProof="0" dirty="0" smtClean="0">
                <a:ln>
                  <a:noFill/>
                </a:ln>
                <a:effectLst/>
                <a:uLnTx/>
                <a:uFillTx/>
                <a:latin typeface="Cambria" panose="02040503050406030204" pitchFamily="18" charset="0"/>
              </a:rPr>
              <a:t>th</a:t>
            </a:r>
            <a:r>
              <a:rPr kumimoji="0" lang="en-US" sz="2800" i="0" u="none" strike="noStrike" kern="1200" cap="none" spc="0" normalizeH="0" noProof="0" dirty="0" smtClean="0">
                <a:ln>
                  <a:noFill/>
                </a:ln>
                <a:effectLst/>
                <a:uLnTx/>
                <a:uFillTx/>
                <a:latin typeface="Cambria" panose="02040503050406030204" pitchFamily="18" charset="0"/>
              </a:rPr>
              <a:t> century.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dirty="0" smtClean="0">
                <a:latin typeface="Cambria" panose="02040503050406030204" pitchFamily="18" charset="0"/>
              </a:rPr>
              <a:t>It involved the mechanization of agricultural production, advances in transportation, development of large-scale irrigation, and changes to consumption patterns of agricultural goods.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noProof="0" dirty="0" smtClean="0">
                <a:ln>
                  <a:noFill/>
                </a:ln>
                <a:effectLst/>
                <a:uLnTx/>
                <a:uFillTx/>
                <a:latin typeface="Cambria" panose="02040503050406030204" pitchFamily="18" charset="0"/>
              </a:rPr>
              <a:t>Innovations such as the steel plow and mechanized harvesting greatly increased food production. </a:t>
            </a:r>
          </a:p>
        </p:txBody>
      </p:sp>
      <p:sp>
        <p:nvSpPr>
          <p:cNvPr id="7"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Impact of the 2nd Agricultural rev.</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1559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3338" y="646065"/>
            <a:ext cx="7279812" cy="6054986"/>
          </a:xfrm>
          <a:prstGeom prst="rect">
            <a:avLst/>
          </a:prstGeom>
        </p:spPr>
      </p:pic>
      <p:sp>
        <p:nvSpPr>
          <p:cNvPr id="5" name="Rectangle 4"/>
          <p:cNvSpPr/>
          <p:nvPr/>
        </p:nvSpPr>
        <p:spPr>
          <a:xfrm>
            <a:off x="7723150" y="646065"/>
            <a:ext cx="4136754" cy="1477328"/>
          </a:xfrm>
          <a:prstGeom prst="rect">
            <a:avLst/>
          </a:prstGeom>
        </p:spPr>
        <p:txBody>
          <a:bodyPr wrap="square">
            <a:spAutoFit/>
          </a:bodyPr>
          <a:lstStyle/>
          <a:p>
            <a:r>
              <a:rPr lang="en-US" dirty="0" smtClean="0">
                <a:solidFill>
                  <a:srgbClr val="000000"/>
                </a:solidFill>
                <a:latin typeface="Open Sans"/>
              </a:rPr>
              <a:t>Article:</a:t>
            </a:r>
          </a:p>
          <a:p>
            <a:endParaRPr lang="en-US" dirty="0">
              <a:solidFill>
                <a:srgbClr val="000000"/>
              </a:solidFill>
              <a:latin typeface="Open Sans"/>
            </a:endParaRPr>
          </a:p>
          <a:p>
            <a:r>
              <a:rPr lang="en-US" dirty="0" smtClean="0">
                <a:solidFill>
                  <a:srgbClr val="000000"/>
                </a:solidFill>
                <a:latin typeface="Open Sans"/>
                <a:hlinkClick r:id="rId3"/>
              </a:rPr>
              <a:t>Did </a:t>
            </a:r>
            <a:r>
              <a:rPr lang="en-US" dirty="0">
                <a:solidFill>
                  <a:srgbClr val="000000"/>
                </a:solidFill>
                <a:latin typeface="Open Sans"/>
                <a:hlinkClick r:id="rId3"/>
              </a:rPr>
              <a:t>John Deere’s Best Invention Spark a Revolution or an Environmental Disaster</a:t>
            </a:r>
            <a:r>
              <a:rPr lang="en-US" dirty="0" smtClean="0">
                <a:solidFill>
                  <a:srgbClr val="000000"/>
                </a:solidFill>
                <a:latin typeface="Open Sans"/>
                <a:hlinkClick r:id="rId3"/>
              </a:rPr>
              <a:t>?</a:t>
            </a:r>
            <a:endParaRPr lang="en-US" dirty="0"/>
          </a:p>
        </p:txBody>
      </p:sp>
    </p:spTree>
    <p:extLst>
      <p:ext uri="{BB962C8B-B14F-4D97-AF65-F5344CB8AC3E}">
        <p14:creationId xmlns:p14="http://schemas.microsoft.com/office/powerpoint/2010/main" val="228851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mechanized harv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941" y="661917"/>
            <a:ext cx="9038231" cy="602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5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NQvhf_PDsY"/>
          <p:cNvPicPr>
            <a:picLocks noRot="1" noChangeAspect="1"/>
          </p:cNvPicPr>
          <p:nvPr>
            <a:videoFile r:link="rId1"/>
          </p:nvPr>
        </p:nvPicPr>
        <p:blipFill>
          <a:blip r:embed="rId4"/>
          <a:stretch>
            <a:fillRect/>
          </a:stretch>
        </p:blipFill>
        <p:spPr>
          <a:xfrm>
            <a:off x="739254" y="723759"/>
            <a:ext cx="10577772" cy="5949997"/>
          </a:xfrm>
          <a:prstGeom prst="rect">
            <a:avLst/>
          </a:prstGeom>
        </p:spPr>
      </p:pic>
      <p:sp>
        <p:nvSpPr>
          <p:cNvPr id="3" name="Rectangle 2"/>
          <p:cNvSpPr/>
          <p:nvPr/>
        </p:nvSpPr>
        <p:spPr>
          <a:xfrm>
            <a:off x="3256334" y="27296"/>
            <a:ext cx="5351786" cy="369332"/>
          </a:xfrm>
          <a:prstGeom prst="rect">
            <a:avLst/>
          </a:prstGeom>
        </p:spPr>
        <p:txBody>
          <a:bodyPr wrap="none">
            <a:spAutoFit/>
          </a:bodyPr>
          <a:lstStyle/>
          <a:p>
            <a:r>
              <a:rPr lang="en-US" dirty="0"/>
              <a:t>If the video doesn’t play, you can use this link: click </a:t>
            </a:r>
            <a:r>
              <a:rPr lang="en-US" dirty="0">
                <a:hlinkClick r:id="rId5"/>
              </a:rPr>
              <a:t>here</a:t>
            </a:r>
            <a:endParaRPr lang="en-US" dirty="0"/>
          </a:p>
        </p:txBody>
      </p:sp>
    </p:spTree>
    <p:extLst>
      <p:ext uri="{BB962C8B-B14F-4D97-AF65-F5344CB8AC3E}">
        <p14:creationId xmlns:p14="http://schemas.microsoft.com/office/powerpoint/2010/main" val="300518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123134" cy="461664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noProof="0" dirty="0" smtClean="0">
                <a:ln>
                  <a:noFill/>
                </a:ln>
                <a:effectLst/>
                <a:uLnTx/>
                <a:uFillTx/>
                <a:latin typeface="Cambria" panose="02040503050406030204" pitchFamily="18" charset="0"/>
              </a:rPr>
              <a:t>Advances in food production led to better diets, longer life spans, and an increase in population. As population increased, so did the pool for workers in industry. Since most of these jobs existed in cities and new factory towns, mass migration to urban areas began to unfold.</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smtClean="0">
                <a:latin typeface="Cambria" panose="02040503050406030204" pitchFamily="18" charset="0"/>
              </a:rPr>
              <a:t>Urbanization</a:t>
            </a:r>
            <a:r>
              <a:rPr lang="en-US" sz="2800" dirty="0" smtClean="0">
                <a:latin typeface="Cambria" panose="02040503050406030204" pitchFamily="18" charset="0"/>
              </a:rPr>
              <a:t>, a process that is continuing today, changed the cultural landscape and population distributions throughout the world.</a:t>
            </a:r>
            <a:endParaRPr kumimoji="0" lang="en-US" sz="2800" b="1" i="0" u="none" strike="noStrike" kern="1200" cap="none" spc="0" normalizeH="0" noProof="0" dirty="0" smtClean="0">
              <a:ln>
                <a:noFill/>
              </a:ln>
              <a:effectLst/>
              <a:uLnTx/>
              <a:uFillTx/>
              <a:latin typeface="Cambria" panose="02040503050406030204" pitchFamily="18" charset="0"/>
            </a:endParaRPr>
          </a:p>
        </p:txBody>
      </p:sp>
      <p:sp>
        <p:nvSpPr>
          <p:cNvPr id="7"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Effects of Technology</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09008722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3056</TotalTime>
  <Words>538</Words>
  <Application>Microsoft Office PowerPoint</Application>
  <PresentationFormat>Widescreen</PresentationFormat>
  <Paragraphs>40</Paragraphs>
  <Slides>13</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Californian FB</vt:lpstr>
      <vt:lpstr>Cambria</vt:lpstr>
      <vt:lpstr>Gill Sans MT</vt:lpstr>
      <vt:lpstr>Open Sans</vt:lpstr>
      <vt:lpstr>Wingdings 2</vt:lpstr>
      <vt:lpstr>Dividend</vt:lpstr>
      <vt:lpstr>PowerPoint Presentation</vt:lpstr>
      <vt:lpstr>Unit 5 – Agriculture, food, &amp; rural land use</vt:lpstr>
      <vt:lpstr>Enduring Understanding (5.A)</vt:lpstr>
      <vt:lpstr>Learning objective (5.A.3)</vt:lpstr>
      <vt:lpstr>Impact of the 2nd Agricultural rev.</vt:lpstr>
      <vt:lpstr>PowerPoint Presentation</vt:lpstr>
      <vt:lpstr>PowerPoint Presentation</vt:lpstr>
      <vt:lpstr>PowerPoint Presentation</vt:lpstr>
      <vt:lpstr>Effects of Technology</vt:lpstr>
      <vt:lpstr>PowerPoint Presentation</vt:lpstr>
      <vt:lpstr>Land use and farming advances</vt:lpstr>
      <vt:lpstr>Land use and farming advances</vt:lpstr>
      <vt:lpstr>Ag. changes and shifting demographics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 Terrell</dc:creator>
  <cp:lastModifiedBy>Welch, Brian</cp:lastModifiedBy>
  <cp:revision>92</cp:revision>
  <dcterms:created xsi:type="dcterms:W3CDTF">2018-11-23T15:10:48Z</dcterms:created>
  <dcterms:modified xsi:type="dcterms:W3CDTF">2019-02-21T12:15:32Z</dcterms:modified>
</cp:coreProperties>
</file>