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301" r:id="rId5"/>
    <p:sldId id="302" r:id="rId6"/>
    <p:sldId id="303" r:id="rId7"/>
    <p:sldId id="304" r:id="rId8"/>
    <p:sldId id="305" r:id="rId9"/>
    <p:sldId id="306" r:id="rId10"/>
    <p:sldId id="30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Guatemala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4777380"/>
            <a:ext cx="9356669" cy="861420"/>
          </a:xfrm>
        </p:spPr>
        <p:txBody>
          <a:bodyPr/>
          <a:lstStyle/>
          <a:p>
            <a:r>
              <a:rPr lang="en-US" dirty="0"/>
              <a:t>El </a:t>
            </a:r>
            <a:r>
              <a:rPr lang="en-US" dirty="0" err="1"/>
              <a:t>centro</a:t>
            </a:r>
            <a:r>
              <a:rPr lang="en-US" dirty="0"/>
              <a:t> </a:t>
            </a:r>
            <a:r>
              <a:rPr lang="en-US" dirty="0" err="1"/>
              <a:t>comercial</a:t>
            </a:r>
            <a:r>
              <a:rPr lang="en-US" dirty="0"/>
              <a:t>, </a:t>
            </a:r>
            <a:r>
              <a:rPr lang="en-US" dirty="0" err="1"/>
              <a:t>verbos</a:t>
            </a:r>
            <a:r>
              <a:rPr lang="en-US" dirty="0"/>
              <a:t> con </a:t>
            </a:r>
            <a:r>
              <a:rPr lang="en-US" dirty="0" err="1"/>
              <a:t>raÍz</a:t>
            </a:r>
            <a:r>
              <a:rPr lang="en-US" dirty="0"/>
              <a:t> irregular (e-&gt;</a:t>
            </a:r>
            <a:r>
              <a:rPr lang="en-US" dirty="0" err="1"/>
              <a:t>ie</a:t>
            </a:r>
            <a:r>
              <a:rPr lang="en-US" dirty="0"/>
              <a:t>), </a:t>
            </a:r>
            <a:r>
              <a:rPr lang="en-US" dirty="0" err="1"/>
              <a:t>verbo</a:t>
            </a:r>
            <a:r>
              <a:rPr lang="en-US" dirty="0"/>
              <a:t> </a:t>
            </a:r>
            <a:r>
              <a:rPr lang="en-US" dirty="0" err="1"/>
              <a:t>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Guatemala 1</a:t>
            </a:r>
            <a:br>
              <a:rPr lang="en-US" dirty="0"/>
            </a:br>
            <a:r>
              <a:rPr lang="en-US" sz="2400" dirty="0"/>
              <a:t>(El </a:t>
            </a:r>
            <a:r>
              <a:rPr lang="en-US" sz="2400" dirty="0" err="1"/>
              <a:t>centro</a:t>
            </a:r>
            <a:r>
              <a:rPr lang="en-US" sz="2400" dirty="0"/>
              <a:t> </a:t>
            </a:r>
            <a:r>
              <a:rPr lang="en-US" sz="2400" dirty="0" err="1"/>
              <a:t>comercial</a:t>
            </a:r>
            <a:r>
              <a:rPr lang="en-US" sz="2400" dirty="0"/>
              <a:t>, </a:t>
            </a:r>
            <a:r>
              <a:rPr lang="en-US" sz="2400" dirty="0" err="1"/>
              <a:t>verbos</a:t>
            </a:r>
            <a:r>
              <a:rPr lang="en-US" sz="2400" dirty="0"/>
              <a:t> con </a:t>
            </a:r>
            <a:r>
              <a:rPr lang="en-US" sz="2400" dirty="0" err="1"/>
              <a:t>raíz</a:t>
            </a:r>
            <a:r>
              <a:rPr lang="en-US" sz="2400" dirty="0"/>
              <a:t> irregular,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ir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9479874" cy="439515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Write these statements in Spanish.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Johnny goes to the shoe store.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Marisa and Bobby go to the mall.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 have to go to the clothing store.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Where are they going?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Where is Rita going?</a:t>
            </a:r>
          </a:p>
          <a:p>
            <a:pPr marL="914400" lvl="2" indent="0">
              <a:buNone/>
            </a:pPr>
            <a:endParaRPr lang="en-US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65A2AFE-5844-4FEA-A9F6-5C06664BC4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139383"/>
              </p:ext>
            </p:extLst>
          </p:nvPr>
        </p:nvGraphicFramePr>
        <p:xfrm>
          <a:off x="1922832" y="4400681"/>
          <a:ext cx="8128002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6778731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543892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012314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7316637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976329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502721219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sz="1200" dirty="0"/>
                        <a:t>VERBO IR (TO GO). PRESENT TENSE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8687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sz="12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76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Yo</a:t>
                      </a:r>
                      <a:r>
                        <a:rPr lang="en-US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voy</a:t>
                      </a:r>
                      <a:r>
                        <a:rPr lang="en-US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 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Nosotros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Nosotras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vamos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We 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98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You 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6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Usted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Él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r>
                        <a:rPr lang="en-US" sz="1200" dirty="0" err="1"/>
                        <a:t>va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You go</a:t>
                      </a:r>
                    </a:p>
                    <a:p>
                      <a:r>
                        <a:rPr lang="en-US" sz="1200" dirty="0"/>
                        <a:t>He goes</a:t>
                      </a:r>
                    </a:p>
                    <a:p>
                      <a:r>
                        <a:rPr lang="en-US" sz="1200" dirty="0"/>
                        <a:t>She goes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Ustedes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Ellos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Ellas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r>
                        <a:rPr lang="en-US" sz="1200" dirty="0"/>
                        <a:t>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You all go</a:t>
                      </a:r>
                    </a:p>
                    <a:p>
                      <a:r>
                        <a:rPr lang="en-US" sz="1200" dirty="0"/>
                        <a:t>They go</a:t>
                      </a:r>
                    </a:p>
                    <a:p>
                      <a:r>
                        <a:rPr lang="en-US" sz="1200" dirty="0"/>
                        <a:t>They 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864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017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183566" cy="1400530"/>
          </a:xfrm>
        </p:spPr>
        <p:txBody>
          <a:bodyPr/>
          <a:lstStyle/>
          <a:p>
            <a:r>
              <a:rPr lang="en-US" dirty="0"/>
              <a:t>Guatemala 1</a:t>
            </a:r>
            <a:br>
              <a:rPr lang="en-US" dirty="0"/>
            </a:br>
            <a:r>
              <a:rPr lang="en-US" sz="2400" dirty="0"/>
              <a:t>(El </a:t>
            </a:r>
            <a:r>
              <a:rPr lang="en-US" sz="2400" dirty="0" err="1"/>
              <a:t>centro</a:t>
            </a:r>
            <a:r>
              <a:rPr lang="en-US" sz="2400" dirty="0"/>
              <a:t> </a:t>
            </a:r>
            <a:r>
              <a:rPr lang="en-US" sz="2400" dirty="0" err="1"/>
              <a:t>comercial</a:t>
            </a:r>
            <a:r>
              <a:rPr lang="en-US" sz="2400" dirty="0"/>
              <a:t>, </a:t>
            </a:r>
            <a:r>
              <a:rPr lang="en-US" sz="2400" dirty="0" err="1"/>
              <a:t>verbos</a:t>
            </a:r>
            <a:r>
              <a:rPr lang="en-US" sz="2400" dirty="0"/>
              <a:t> con </a:t>
            </a:r>
            <a:r>
              <a:rPr lang="en-US" sz="2400" dirty="0" err="1"/>
              <a:t>raíz</a:t>
            </a:r>
            <a:r>
              <a:rPr lang="en-US" sz="2400" dirty="0"/>
              <a:t> irregular,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ir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2135" y="1750484"/>
            <a:ext cx="5591686" cy="4195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 CENTRO COMERCIAL</a:t>
            </a:r>
          </a:p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compras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to go shopping</a:t>
            </a:r>
          </a:p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Mirar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vitrinas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to window-shop</a:t>
            </a:r>
          </a:p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Comprar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to buy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Vender – to sell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cliente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/ La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clienta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customer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vendedor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/ La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vendedora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salesperson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EL HORARIO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¿A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hora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abre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…? – At what time does…open?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¿A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hora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cierra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…?– At what time does…close?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Abierto/a – open</a:t>
            </a:r>
          </a:p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Cerrado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/a – closed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60C47-CA4A-4DCE-9D36-0EFA76A3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5808" y="1746001"/>
            <a:ext cx="5718524" cy="42002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LAS TIENDAS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papelería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stationary store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La tienda de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música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music store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La tienda de regalos – gift shop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La tienda de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ropa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clothing store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zapatería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shoe store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VERBOS IRREGULARES</a:t>
            </a:r>
          </a:p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Cerrar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to close</a:t>
            </a:r>
          </a:p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Empezar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to begin</a:t>
            </a:r>
          </a:p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Entender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to understand</a:t>
            </a:r>
          </a:p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Pensar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to think</a:t>
            </a:r>
          </a:p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Preferir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to prefer</a:t>
            </a:r>
          </a:p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Querer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to want</a:t>
            </a:r>
          </a:p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to go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1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Guatemala 1</a:t>
            </a:r>
            <a:br>
              <a:rPr lang="en-US" dirty="0"/>
            </a:br>
            <a:r>
              <a:rPr lang="en-US" sz="2400" dirty="0"/>
              <a:t>(El </a:t>
            </a:r>
            <a:r>
              <a:rPr lang="en-US" sz="2400" dirty="0" err="1"/>
              <a:t>centro</a:t>
            </a:r>
            <a:r>
              <a:rPr lang="en-US" sz="2400" dirty="0"/>
              <a:t> </a:t>
            </a:r>
            <a:r>
              <a:rPr lang="en-US" sz="2400" dirty="0" err="1"/>
              <a:t>comercial</a:t>
            </a:r>
            <a:r>
              <a:rPr lang="en-US" sz="2400" dirty="0"/>
              <a:t>, </a:t>
            </a:r>
            <a:r>
              <a:rPr lang="en-US" sz="2400" dirty="0" err="1"/>
              <a:t>verbos</a:t>
            </a:r>
            <a:r>
              <a:rPr lang="en-US" sz="2400" dirty="0"/>
              <a:t> con </a:t>
            </a:r>
            <a:r>
              <a:rPr lang="en-US" sz="2400" dirty="0" err="1"/>
              <a:t>raíz</a:t>
            </a:r>
            <a:r>
              <a:rPr lang="en-US" sz="2400" dirty="0"/>
              <a:t> irregular,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ir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 fontScale="40000" lnSpcReduction="20000"/>
          </a:bodyPr>
          <a:lstStyle/>
          <a:p>
            <a:r>
              <a:rPr lang="en-US" sz="5000" dirty="0">
                <a:latin typeface="Arial" panose="020B0604020202020204" pitchFamily="34" charset="0"/>
                <a:cs typeface="Arial" panose="020B0604020202020204" pitchFamily="34" charset="0"/>
              </a:rPr>
              <a:t>Irregular verbs</a:t>
            </a:r>
          </a:p>
          <a:p>
            <a:pPr lvl="1"/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Irregular verbs do not follow typical conjugation patterns.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Lavar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prender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for example are regular verbs. </a:t>
            </a:r>
          </a:p>
          <a:p>
            <a:pPr lvl="2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Lavar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-&gt; stem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lav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lavo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Prender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-&gt; stem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prend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prendes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Ser and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are irregular verbs.</a:t>
            </a:r>
          </a:p>
          <a:p>
            <a:pPr lvl="2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Ser -&gt;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soy -&gt;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eres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		Tener -&gt;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tienes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Irregular verbs may change the stem or the endings. Remember: To identify the stem of a verb, delete the –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endings from the infinitive form.</a:t>
            </a:r>
          </a:p>
          <a:p>
            <a:pPr lvl="2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Cerrar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Cerr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Querer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Quer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Preferir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-&gt; Prefer</a:t>
            </a:r>
          </a:p>
          <a:p>
            <a:endParaRPr lang="en-US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374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Guatemala 1</a:t>
            </a:r>
            <a:br>
              <a:rPr lang="en-US" dirty="0"/>
            </a:br>
            <a:r>
              <a:rPr lang="en-US" sz="2400" dirty="0"/>
              <a:t>(El </a:t>
            </a:r>
            <a:r>
              <a:rPr lang="en-US" sz="2400" dirty="0" err="1"/>
              <a:t>centro</a:t>
            </a:r>
            <a:r>
              <a:rPr lang="en-US" sz="2400" dirty="0"/>
              <a:t> </a:t>
            </a:r>
            <a:r>
              <a:rPr lang="en-US" sz="2400" dirty="0" err="1"/>
              <a:t>comercial</a:t>
            </a:r>
            <a:r>
              <a:rPr lang="en-US" sz="2400" dirty="0"/>
              <a:t>, </a:t>
            </a:r>
            <a:r>
              <a:rPr lang="en-US" sz="2400" dirty="0" err="1"/>
              <a:t>verbos</a:t>
            </a:r>
            <a:r>
              <a:rPr lang="en-US" sz="2400" dirty="0"/>
              <a:t> con </a:t>
            </a:r>
            <a:r>
              <a:rPr lang="en-US" sz="2400" dirty="0" err="1"/>
              <a:t>raíz</a:t>
            </a:r>
            <a:r>
              <a:rPr lang="en-US" sz="2400" dirty="0"/>
              <a:t> irregular,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ir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 fontScale="32500" lnSpcReduction="20000"/>
          </a:bodyPr>
          <a:lstStyle/>
          <a:p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Verbos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raíz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irregular (e-&gt;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Some verbs, like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cerrar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, require a stem change from e to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Regular verb conjugation pattern: </a:t>
            </a:r>
          </a:p>
          <a:p>
            <a:pPr lvl="2"/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Ella form of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Lavar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-&gt; stem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lav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-&gt; check your chart for the ending – a -&gt; Ella lava</a:t>
            </a:r>
          </a:p>
          <a:p>
            <a:pPr lvl="1"/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Irregular (e-&gt;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) verb conjugation pattern.</a:t>
            </a:r>
          </a:p>
          <a:p>
            <a:pPr lvl="2"/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Ella form of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cerrar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-&gt; stem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cerr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-&gt; change the e to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cierr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-&gt; check your chart for the ending – a -&gt; Ella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cierra</a:t>
            </a:r>
            <a:endParaRPr lang="en-U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Note: The e -&gt;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stem change affects all forms of the present except the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/as forms.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/as form of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cerrar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is: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cerramos</a:t>
            </a:r>
            <a:endParaRPr lang="en-U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928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Guatemala 1</a:t>
            </a:r>
            <a:br>
              <a:rPr lang="en-US" dirty="0"/>
            </a:br>
            <a:r>
              <a:rPr lang="en-US" sz="2400" dirty="0"/>
              <a:t>(El </a:t>
            </a:r>
            <a:r>
              <a:rPr lang="en-US" sz="2400" dirty="0" err="1"/>
              <a:t>centro</a:t>
            </a:r>
            <a:r>
              <a:rPr lang="en-US" sz="2400" dirty="0"/>
              <a:t> </a:t>
            </a:r>
            <a:r>
              <a:rPr lang="en-US" sz="2400" dirty="0" err="1"/>
              <a:t>comercial</a:t>
            </a:r>
            <a:r>
              <a:rPr lang="en-US" sz="2400" dirty="0"/>
              <a:t>, </a:t>
            </a:r>
            <a:r>
              <a:rPr lang="en-US" sz="2400" dirty="0" err="1"/>
              <a:t>verbos</a:t>
            </a:r>
            <a:r>
              <a:rPr lang="en-US" sz="2400" dirty="0"/>
              <a:t> con </a:t>
            </a:r>
            <a:r>
              <a:rPr lang="en-US" sz="2400" dirty="0" err="1"/>
              <a:t>raíz</a:t>
            </a:r>
            <a:r>
              <a:rPr lang="en-US" sz="2400" dirty="0"/>
              <a:t> irregular,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ir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19292"/>
            <a:ext cx="8946541" cy="4395151"/>
          </a:xfrm>
        </p:spPr>
        <p:txBody>
          <a:bodyPr>
            <a:normAutofit/>
          </a:bodyPr>
          <a:lstStyle/>
          <a:p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Verbos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raíz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irregular (e-&gt;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986594E-6FE3-4338-938D-13BD0EA680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447492"/>
              </p:ext>
            </p:extLst>
          </p:nvPr>
        </p:nvGraphicFramePr>
        <p:xfrm>
          <a:off x="1047651" y="1969707"/>
          <a:ext cx="9696174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029">
                  <a:extLst>
                    <a:ext uri="{9D8B030D-6E8A-4147-A177-3AD203B41FA5}">
                      <a16:colId xmlns:a16="http://schemas.microsoft.com/office/drawing/2014/main" val="3069368497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134156588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81164151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467802733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3607610910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229955371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sz="1400" dirty="0"/>
                        <a:t>VERB CERRAR (TO CLOSE) in the present tense.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72924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sz="14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6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Yo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/>
                        <a:t>c</a:t>
                      </a:r>
                      <a:r>
                        <a:rPr lang="en-US" sz="1400" b="1" dirty="0" err="1"/>
                        <a:t>ie</a:t>
                      </a:r>
                      <a:r>
                        <a:rPr lang="en-US" sz="1400" b="0" dirty="0" err="1"/>
                        <a:t>rr</a:t>
                      </a:r>
                      <a:r>
                        <a:rPr lang="en-US" sz="1400" b="1" dirty="0" err="1"/>
                        <a:t>o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 close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Nosotros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Nosotras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/>
                        <a:t>cerr</a:t>
                      </a:r>
                      <a:r>
                        <a:rPr lang="en-US" sz="1400" b="1" dirty="0" err="1"/>
                        <a:t>amos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 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669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/>
                        <a:t>c</a:t>
                      </a:r>
                      <a:r>
                        <a:rPr lang="en-US" sz="1400" b="1" dirty="0" err="1"/>
                        <a:t>ie</a:t>
                      </a:r>
                      <a:r>
                        <a:rPr lang="en-US" sz="1400" b="0" dirty="0" err="1"/>
                        <a:t>rr</a:t>
                      </a:r>
                      <a:r>
                        <a:rPr lang="en-US" sz="1400" b="1" dirty="0" err="1"/>
                        <a:t>as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close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62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Él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b="0" dirty="0" err="1"/>
                        <a:t>c</a:t>
                      </a:r>
                      <a:r>
                        <a:rPr lang="en-US" sz="1400" b="1" dirty="0" err="1"/>
                        <a:t>ie</a:t>
                      </a:r>
                      <a:r>
                        <a:rPr lang="en-US" sz="1400" b="0" dirty="0" err="1"/>
                        <a:t>rr</a:t>
                      </a:r>
                      <a:r>
                        <a:rPr lang="en-US" sz="1400" b="1" dirty="0" err="1"/>
                        <a:t>a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close</a:t>
                      </a:r>
                    </a:p>
                    <a:p>
                      <a:r>
                        <a:rPr lang="en-US" sz="1400" dirty="0"/>
                        <a:t>He closes </a:t>
                      </a:r>
                    </a:p>
                    <a:p>
                      <a:r>
                        <a:rPr lang="en-US" sz="1400" dirty="0"/>
                        <a:t>She closes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Ustedes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b="0" dirty="0" err="1"/>
                        <a:t>c</a:t>
                      </a:r>
                      <a:r>
                        <a:rPr lang="en-US" sz="1400" b="1" dirty="0" err="1"/>
                        <a:t>ie</a:t>
                      </a:r>
                      <a:r>
                        <a:rPr lang="en-US" sz="1400" b="0" dirty="0" err="1"/>
                        <a:t>rr</a:t>
                      </a:r>
                      <a:r>
                        <a:rPr lang="en-US" sz="1400" b="1" dirty="0" err="1"/>
                        <a:t>an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all close</a:t>
                      </a:r>
                    </a:p>
                    <a:p>
                      <a:r>
                        <a:rPr lang="en-US" sz="1400" dirty="0"/>
                        <a:t>They close</a:t>
                      </a:r>
                    </a:p>
                    <a:p>
                      <a:r>
                        <a:rPr lang="en-US" sz="1400" dirty="0"/>
                        <a:t>They 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50856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3D18E8A-E8CC-47E5-A22D-680302F3C8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916793"/>
              </p:ext>
            </p:extLst>
          </p:nvPr>
        </p:nvGraphicFramePr>
        <p:xfrm>
          <a:off x="1047653" y="4389710"/>
          <a:ext cx="9696172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4043">
                  <a:extLst>
                    <a:ext uri="{9D8B030D-6E8A-4147-A177-3AD203B41FA5}">
                      <a16:colId xmlns:a16="http://schemas.microsoft.com/office/drawing/2014/main" val="3400387582"/>
                    </a:ext>
                  </a:extLst>
                </a:gridCol>
                <a:gridCol w="2424043">
                  <a:extLst>
                    <a:ext uri="{9D8B030D-6E8A-4147-A177-3AD203B41FA5}">
                      <a16:colId xmlns:a16="http://schemas.microsoft.com/office/drawing/2014/main" val="4134321758"/>
                    </a:ext>
                  </a:extLst>
                </a:gridCol>
                <a:gridCol w="2424043">
                  <a:extLst>
                    <a:ext uri="{9D8B030D-6E8A-4147-A177-3AD203B41FA5}">
                      <a16:colId xmlns:a16="http://schemas.microsoft.com/office/drawing/2014/main" val="437430673"/>
                    </a:ext>
                  </a:extLst>
                </a:gridCol>
                <a:gridCol w="2424043">
                  <a:extLst>
                    <a:ext uri="{9D8B030D-6E8A-4147-A177-3AD203B41FA5}">
                      <a16:colId xmlns:a16="http://schemas.microsoft.com/office/drawing/2014/main" val="4187812844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Regular –</a:t>
                      </a:r>
                      <a:r>
                        <a:rPr lang="en-US" sz="1400" dirty="0" err="1"/>
                        <a:t>ar</a:t>
                      </a:r>
                      <a:r>
                        <a:rPr lang="en-US" sz="1400" dirty="0"/>
                        <a:t> verbs are conjugated by finding the stem and attaching this ending to it.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4631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945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Yo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Nosotros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Nosotras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amos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215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186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Él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  <a:p>
                      <a:r>
                        <a:rPr lang="en-US" sz="1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Ustedes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  <a:p>
                      <a:r>
                        <a:rPr lang="en-US" sz="1400" b="1" dirty="0"/>
                        <a:t>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85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997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Guatemala 1</a:t>
            </a:r>
            <a:br>
              <a:rPr lang="en-US" dirty="0"/>
            </a:br>
            <a:r>
              <a:rPr lang="en-US" sz="2400" dirty="0"/>
              <a:t>(El </a:t>
            </a:r>
            <a:r>
              <a:rPr lang="en-US" sz="2400" dirty="0" err="1"/>
              <a:t>centro</a:t>
            </a:r>
            <a:r>
              <a:rPr lang="en-US" sz="2400" dirty="0"/>
              <a:t> </a:t>
            </a:r>
            <a:r>
              <a:rPr lang="en-US" sz="2400" dirty="0" err="1"/>
              <a:t>comercial</a:t>
            </a:r>
            <a:r>
              <a:rPr lang="en-US" sz="2400" dirty="0"/>
              <a:t>, </a:t>
            </a:r>
            <a:r>
              <a:rPr lang="en-US" sz="2400" dirty="0" err="1"/>
              <a:t>verbos</a:t>
            </a:r>
            <a:r>
              <a:rPr lang="en-US" sz="2400" dirty="0"/>
              <a:t> con </a:t>
            </a:r>
            <a:r>
              <a:rPr lang="en-US" sz="2400" dirty="0" err="1"/>
              <a:t>raíz</a:t>
            </a:r>
            <a:r>
              <a:rPr lang="en-US" sz="2400" dirty="0"/>
              <a:t> irregular,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ir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19292"/>
            <a:ext cx="8946541" cy="4395151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verb endings</a:t>
            </a:r>
          </a:p>
          <a:p>
            <a:endParaRPr lang="en-US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7067F3F-59A2-4175-9745-BA9985E545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730926"/>
              </p:ext>
            </p:extLst>
          </p:nvPr>
        </p:nvGraphicFramePr>
        <p:xfrm>
          <a:off x="1047653" y="1988414"/>
          <a:ext cx="9696172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4043">
                  <a:extLst>
                    <a:ext uri="{9D8B030D-6E8A-4147-A177-3AD203B41FA5}">
                      <a16:colId xmlns:a16="http://schemas.microsoft.com/office/drawing/2014/main" val="3400387582"/>
                    </a:ext>
                  </a:extLst>
                </a:gridCol>
                <a:gridCol w="2424043">
                  <a:extLst>
                    <a:ext uri="{9D8B030D-6E8A-4147-A177-3AD203B41FA5}">
                      <a16:colId xmlns:a16="http://schemas.microsoft.com/office/drawing/2014/main" val="4134321758"/>
                    </a:ext>
                  </a:extLst>
                </a:gridCol>
                <a:gridCol w="2424043">
                  <a:extLst>
                    <a:ext uri="{9D8B030D-6E8A-4147-A177-3AD203B41FA5}">
                      <a16:colId xmlns:a16="http://schemas.microsoft.com/office/drawing/2014/main" val="437430673"/>
                    </a:ext>
                  </a:extLst>
                </a:gridCol>
                <a:gridCol w="2424043">
                  <a:extLst>
                    <a:ext uri="{9D8B030D-6E8A-4147-A177-3AD203B41FA5}">
                      <a16:colId xmlns:a16="http://schemas.microsoft.com/office/drawing/2014/main" val="4187812844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Regular –</a:t>
                      </a:r>
                      <a:r>
                        <a:rPr lang="en-US" sz="1400" dirty="0" err="1"/>
                        <a:t>er</a:t>
                      </a:r>
                      <a:r>
                        <a:rPr lang="en-US" sz="1400" dirty="0"/>
                        <a:t> verbs are conjugated by finding the stem and attaching this ending to it.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4631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945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Yo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Nosotros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Nosotras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emos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215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186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Él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  <a:p>
                      <a:r>
                        <a:rPr lang="en-US" sz="14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Ustedes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  <a:p>
                      <a:r>
                        <a:rPr lang="en-US" sz="1400" b="1" dirty="0" err="1"/>
                        <a:t>en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8572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4E41586-7B33-4A96-8163-92DF26B575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049672"/>
              </p:ext>
            </p:extLst>
          </p:nvPr>
        </p:nvGraphicFramePr>
        <p:xfrm>
          <a:off x="1048979" y="4422838"/>
          <a:ext cx="9696172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4043">
                  <a:extLst>
                    <a:ext uri="{9D8B030D-6E8A-4147-A177-3AD203B41FA5}">
                      <a16:colId xmlns:a16="http://schemas.microsoft.com/office/drawing/2014/main" val="3400387582"/>
                    </a:ext>
                  </a:extLst>
                </a:gridCol>
                <a:gridCol w="2424043">
                  <a:extLst>
                    <a:ext uri="{9D8B030D-6E8A-4147-A177-3AD203B41FA5}">
                      <a16:colId xmlns:a16="http://schemas.microsoft.com/office/drawing/2014/main" val="4134321758"/>
                    </a:ext>
                  </a:extLst>
                </a:gridCol>
                <a:gridCol w="2424043">
                  <a:extLst>
                    <a:ext uri="{9D8B030D-6E8A-4147-A177-3AD203B41FA5}">
                      <a16:colId xmlns:a16="http://schemas.microsoft.com/office/drawing/2014/main" val="437430673"/>
                    </a:ext>
                  </a:extLst>
                </a:gridCol>
                <a:gridCol w="2424043">
                  <a:extLst>
                    <a:ext uri="{9D8B030D-6E8A-4147-A177-3AD203B41FA5}">
                      <a16:colId xmlns:a16="http://schemas.microsoft.com/office/drawing/2014/main" val="4187812844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Regular –</a:t>
                      </a:r>
                      <a:r>
                        <a:rPr lang="en-US" sz="1400" dirty="0" err="1"/>
                        <a:t>ir</a:t>
                      </a:r>
                      <a:r>
                        <a:rPr lang="en-US" sz="1400" dirty="0"/>
                        <a:t> verbs are conjugated by finding the stem and attaching this ending to it.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4631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945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Yo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Nosotros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Nosotras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imos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215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186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Él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  <a:p>
                      <a:r>
                        <a:rPr lang="en-US" sz="14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Ustedes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  <a:p>
                      <a:r>
                        <a:rPr lang="en-US" sz="1400" b="1" dirty="0" err="1"/>
                        <a:t>en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85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149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Guatemala 1</a:t>
            </a:r>
            <a:br>
              <a:rPr lang="en-US" dirty="0"/>
            </a:br>
            <a:r>
              <a:rPr lang="en-US" sz="2400" dirty="0"/>
              <a:t>(El </a:t>
            </a:r>
            <a:r>
              <a:rPr lang="en-US" sz="2400" dirty="0" err="1"/>
              <a:t>centro</a:t>
            </a:r>
            <a:r>
              <a:rPr lang="en-US" sz="2400" dirty="0"/>
              <a:t> </a:t>
            </a:r>
            <a:r>
              <a:rPr lang="en-US" sz="2400" dirty="0" err="1"/>
              <a:t>comercial</a:t>
            </a:r>
            <a:r>
              <a:rPr lang="en-US" sz="2400" dirty="0"/>
              <a:t>, </a:t>
            </a:r>
            <a:r>
              <a:rPr lang="en-US" sz="2400" dirty="0" err="1"/>
              <a:t>verbos</a:t>
            </a:r>
            <a:r>
              <a:rPr lang="en-US" sz="2400" dirty="0"/>
              <a:t> con </a:t>
            </a:r>
            <a:r>
              <a:rPr lang="en-US" sz="2400" dirty="0" err="1"/>
              <a:t>raíz</a:t>
            </a:r>
            <a:r>
              <a:rPr lang="en-US" sz="2400" dirty="0"/>
              <a:t> irregular,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ir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9479874" cy="4395151"/>
          </a:xfrm>
        </p:spPr>
        <p:txBody>
          <a:bodyPr>
            <a:normAutofit fontScale="92500" lnSpcReduction="20000"/>
          </a:bodyPr>
          <a:lstStyle/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Conjugate the following irregular (e-&gt;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) verbs according to the subject in parenthesis.</a:t>
            </a: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Find the stem -&gt; change the e to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-&gt; check your chart -&gt; attach the ending</a:t>
            </a:r>
          </a:p>
          <a:p>
            <a:pPr lvl="2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Cerrar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(Johnny)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Empezar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(Julia y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Entender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(Marisa y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Pensar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Ellas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Preferir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(Mi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madre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Querer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84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Guatemala 1</a:t>
            </a:r>
            <a:br>
              <a:rPr lang="en-US" dirty="0"/>
            </a:br>
            <a:r>
              <a:rPr lang="en-US" sz="2400" dirty="0"/>
              <a:t>(El </a:t>
            </a:r>
            <a:r>
              <a:rPr lang="en-US" sz="2400" dirty="0" err="1"/>
              <a:t>centro</a:t>
            </a:r>
            <a:r>
              <a:rPr lang="en-US" sz="2400" dirty="0"/>
              <a:t> </a:t>
            </a:r>
            <a:r>
              <a:rPr lang="en-US" sz="2400" dirty="0" err="1"/>
              <a:t>comercial</a:t>
            </a:r>
            <a:r>
              <a:rPr lang="en-US" sz="2400" dirty="0"/>
              <a:t>, </a:t>
            </a:r>
            <a:r>
              <a:rPr lang="en-US" sz="2400" dirty="0" err="1"/>
              <a:t>verbos</a:t>
            </a:r>
            <a:r>
              <a:rPr lang="en-US" sz="2400" dirty="0"/>
              <a:t> con </a:t>
            </a:r>
            <a:r>
              <a:rPr lang="en-US" sz="2400" dirty="0" err="1"/>
              <a:t>raíz</a:t>
            </a:r>
            <a:r>
              <a:rPr lang="en-US" sz="2400" dirty="0"/>
              <a:t> irregular,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ir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9479874" cy="4395151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(to go).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say where someone is going use the verb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(to go) and this formula: 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Subject +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+ place	</a:t>
            </a:r>
          </a:p>
          <a:p>
            <a:pPr lvl="3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voy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zapatería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			I go to the shoe store.		</a:t>
            </a:r>
          </a:p>
          <a:p>
            <a:pPr lvl="3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vamos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centro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comercial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	We go to the mall.	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is commonly used in combination with other verbs.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tengo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la tienda. 		I have to go to the store.		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quiero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México.				I want to go to Mexico.</a:t>
            </a:r>
          </a:p>
          <a:p>
            <a:endParaRPr lang="en-US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B05604F-B7B4-47B2-A99D-8AA1AA07A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087934"/>
              </p:ext>
            </p:extLst>
          </p:nvPr>
        </p:nvGraphicFramePr>
        <p:xfrm>
          <a:off x="1539017" y="4584257"/>
          <a:ext cx="8128002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6778731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543892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012314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7316637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976329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502721219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sz="1200" dirty="0"/>
                        <a:t>VERBO IR (TO GO). PRESENT TENSE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8687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sz="12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76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Yo</a:t>
                      </a:r>
                      <a:r>
                        <a:rPr lang="en-US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voy</a:t>
                      </a:r>
                      <a:r>
                        <a:rPr lang="en-US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 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Nosotros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Nosotras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vamos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We 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98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You 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6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Usted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Él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r>
                        <a:rPr lang="en-US" sz="1200" dirty="0" err="1"/>
                        <a:t>va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You go</a:t>
                      </a:r>
                    </a:p>
                    <a:p>
                      <a:r>
                        <a:rPr lang="en-US" sz="1200" dirty="0"/>
                        <a:t>He goes</a:t>
                      </a:r>
                    </a:p>
                    <a:p>
                      <a:r>
                        <a:rPr lang="en-US" sz="1200" dirty="0"/>
                        <a:t>She goes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Ustedes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Ellos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Ellas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r>
                        <a:rPr lang="en-US" sz="1200" dirty="0"/>
                        <a:t>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You all go</a:t>
                      </a:r>
                    </a:p>
                    <a:p>
                      <a:r>
                        <a:rPr lang="en-US" sz="1200" dirty="0"/>
                        <a:t>They go</a:t>
                      </a:r>
                    </a:p>
                    <a:p>
                      <a:r>
                        <a:rPr lang="en-US" sz="1200" dirty="0"/>
                        <a:t>They 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864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501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Guatemala 1</a:t>
            </a:r>
            <a:br>
              <a:rPr lang="en-US" dirty="0"/>
            </a:br>
            <a:r>
              <a:rPr lang="en-US" sz="2400" dirty="0"/>
              <a:t>(El </a:t>
            </a:r>
            <a:r>
              <a:rPr lang="en-US" sz="2400" dirty="0" err="1"/>
              <a:t>centro</a:t>
            </a:r>
            <a:r>
              <a:rPr lang="en-US" sz="2400" dirty="0"/>
              <a:t> </a:t>
            </a:r>
            <a:r>
              <a:rPr lang="en-US" sz="2400" dirty="0" err="1"/>
              <a:t>comercial</a:t>
            </a:r>
            <a:r>
              <a:rPr lang="en-US" sz="2400" dirty="0"/>
              <a:t>, </a:t>
            </a:r>
            <a:r>
              <a:rPr lang="en-US" sz="2400" dirty="0" err="1"/>
              <a:t>verbos</a:t>
            </a:r>
            <a:r>
              <a:rPr lang="en-US" sz="2400" dirty="0"/>
              <a:t> con </a:t>
            </a:r>
            <a:r>
              <a:rPr lang="en-US" sz="2400" dirty="0" err="1"/>
              <a:t>raíz</a:t>
            </a:r>
            <a:r>
              <a:rPr lang="en-US" sz="2400" dirty="0"/>
              <a:t> irregular,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ir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9479874" cy="439515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Questions with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ir.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ask where someone is going, use:</a:t>
            </a:r>
          </a:p>
          <a:p>
            <a:pPr lvl="2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Adónde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? 	 </a:t>
            </a:r>
          </a:p>
          <a:p>
            <a:pPr lvl="3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Adónde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vas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?					Where are you going? 	 </a:t>
            </a:r>
          </a:p>
          <a:p>
            <a:pPr lvl="3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Adónde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van las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chicas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?			Where are the girls going? </a:t>
            </a:r>
          </a:p>
          <a:p>
            <a:endParaRPr lang="en-US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65A2AFE-5844-4FEA-A9F6-5C06664BC4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962423"/>
              </p:ext>
            </p:extLst>
          </p:nvPr>
        </p:nvGraphicFramePr>
        <p:xfrm>
          <a:off x="1427700" y="4050823"/>
          <a:ext cx="8128002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6778731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543892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012314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7316637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976329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502721219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sz="1200" dirty="0"/>
                        <a:t>VERBO IR (TO GO). PRESENT TENSE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8687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sz="12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76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Yo</a:t>
                      </a:r>
                      <a:r>
                        <a:rPr lang="en-US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voy</a:t>
                      </a:r>
                      <a:r>
                        <a:rPr lang="en-US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 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Nosotros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Nosotras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vamos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We 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98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You 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6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Usted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Él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r>
                        <a:rPr lang="en-US" sz="1200" dirty="0" err="1"/>
                        <a:t>va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You go</a:t>
                      </a:r>
                    </a:p>
                    <a:p>
                      <a:r>
                        <a:rPr lang="en-US" sz="1200" dirty="0"/>
                        <a:t>He goes</a:t>
                      </a:r>
                    </a:p>
                    <a:p>
                      <a:r>
                        <a:rPr lang="en-US" sz="1200" dirty="0"/>
                        <a:t>She goes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Ustedes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Ellos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Ellas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r>
                        <a:rPr lang="en-US" sz="1200" dirty="0"/>
                        <a:t>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You all go</a:t>
                      </a:r>
                    </a:p>
                    <a:p>
                      <a:r>
                        <a:rPr lang="en-US" sz="1200" dirty="0"/>
                        <a:t>They go</a:t>
                      </a:r>
                    </a:p>
                    <a:p>
                      <a:r>
                        <a:rPr lang="en-US" sz="1200" dirty="0"/>
                        <a:t>They 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864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2700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729</TotalTime>
  <Words>767</Words>
  <Application>Microsoft Office PowerPoint</Application>
  <PresentationFormat>Widescreen</PresentationFormat>
  <Paragraphs>274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Guatemala 1</vt:lpstr>
      <vt:lpstr>Guatemala 1 (El centro comercial, verbos con raíz irregular, verbo ir)</vt:lpstr>
      <vt:lpstr>Guatemala 1 (El centro comercial, verbos con raíz irregular, verbo ir)</vt:lpstr>
      <vt:lpstr>Guatemala 1 (El centro comercial, verbos con raíz irregular, verbo ir)</vt:lpstr>
      <vt:lpstr>Guatemala 1 (El centro comercial, verbos con raíz irregular, verbo ir)</vt:lpstr>
      <vt:lpstr>Guatemala 1 (El centro comercial, verbos con raíz irregular, verbo ir)</vt:lpstr>
      <vt:lpstr>Guatemala 1 (El centro comercial, verbos con raíz irregular, verbo ir)</vt:lpstr>
      <vt:lpstr>Guatemala 1 (El centro comercial, verbos con raíz irregular, verbo ir)</vt:lpstr>
      <vt:lpstr>Guatemala 1 (El centro comercial, verbos con raíz irregular, verbo ir)</vt:lpstr>
      <vt:lpstr>Guatemala 1 (El centro comercial, verbos con raíz irregular, verbo ir)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</cp:lastModifiedBy>
  <cp:revision>91</cp:revision>
  <dcterms:created xsi:type="dcterms:W3CDTF">2019-07-27T12:02:36Z</dcterms:created>
  <dcterms:modified xsi:type="dcterms:W3CDTF">2019-08-02T22:23:19Z</dcterms:modified>
</cp:coreProperties>
</file>