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22" y="-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971" y="1066800"/>
            <a:ext cx="603068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</a:t>
            </a:r>
            <a:r>
              <a:rPr lang="en-US" sz="2700" dirty="0">
                <a:latin typeface="Comic Sans MS" panose="030F0702030302020204" pitchFamily="66" charset="0"/>
              </a:rPr>
              <a:t>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March 3</a:t>
            </a:r>
            <a:r>
              <a:rPr lang="en-US" sz="3200" baseline="30000" dirty="0">
                <a:latin typeface="Comic Sans MS" panose="030F0702030302020204" pitchFamily="66" charset="0"/>
              </a:rPr>
              <a:t>rd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3709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We Are Learning About…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FLSZ </a:t>
            </a:r>
            <a:r>
              <a:rPr lang="en-US" sz="1200" b="1" i="1" dirty="0">
                <a:latin typeface="Bahnschrift Light" panose="020B0502040204020203" pitchFamily="34" charset="0"/>
              </a:rPr>
              <a:t>(Ending ff, </a:t>
            </a:r>
            <a:r>
              <a:rPr lang="en-US" sz="1200" b="1" i="1" dirty="0" err="1">
                <a:latin typeface="Bahnschrift Light" panose="020B0502040204020203" pitchFamily="34" charset="0"/>
              </a:rPr>
              <a:t>ll</a:t>
            </a:r>
            <a:r>
              <a:rPr lang="en-US" sz="1200" b="1" i="1" dirty="0">
                <a:latin typeface="Bahnschrift Light" panose="020B0502040204020203" pitchFamily="34" charset="0"/>
              </a:rPr>
              <a:t>, ss, </a:t>
            </a:r>
            <a:r>
              <a:rPr lang="en-US" sz="1200" b="1" i="1" dirty="0" err="1">
                <a:latin typeface="Bahnschrift Light" panose="020B0502040204020203" pitchFamily="34" charset="0"/>
              </a:rPr>
              <a:t>zz</a:t>
            </a:r>
            <a:r>
              <a:rPr lang="en-US" sz="1200" b="1" i="1" dirty="0">
                <a:latin typeface="Bahnschrift Light" panose="020B0502040204020203" pitchFamily="34" charset="0"/>
              </a:rPr>
              <a:t>), &amp; -all/-</a:t>
            </a:r>
            <a:r>
              <a:rPr lang="en-US" sz="1200" b="1" i="1" dirty="0" err="1">
                <a:latin typeface="Bahnschrift Light" panose="020B0502040204020203" pitchFamily="34" charset="0"/>
              </a:rPr>
              <a:t>oll</a:t>
            </a:r>
            <a:r>
              <a:rPr lang="en-US" sz="1200" b="1" i="1" dirty="0">
                <a:latin typeface="Bahnschrift Light" panose="020B0502040204020203" pitchFamily="34" charset="0"/>
              </a:rPr>
              <a:t>/-</a:t>
            </a:r>
            <a:r>
              <a:rPr lang="en-US" sz="1200" b="1" i="1" dirty="0" err="1">
                <a:latin typeface="Bahnschrift Light" panose="020B0502040204020203" pitchFamily="34" charset="0"/>
              </a:rPr>
              <a:t>ull</a:t>
            </a:r>
            <a:r>
              <a:rPr lang="en-US" sz="1200" b="1" i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spelling rules</a:t>
            </a:r>
            <a:r>
              <a:rPr lang="en-US" sz="1200" b="1" i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your, want, go, no, so. </a:t>
            </a:r>
            <a:r>
              <a:rPr lang="en-US" sz="1200" dirty="0">
                <a:latin typeface="Bahnschrift Light" panose="020B0502040204020203" pitchFamily="34" charset="0"/>
              </a:rPr>
              <a:t>We will work to identify author’s purpose in Dr. Seuss stories. We will look at pictures, get our mouths ready, and use chunky monkey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EQ: What are our favorite Dr. Seuss books and why?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</a:t>
            </a:r>
            <a:r>
              <a:rPr lang="en-US" sz="1200" i="1" dirty="0">
                <a:latin typeface="Bahnschrift Light" panose="020B0502040204020203" pitchFamily="34" charset="0"/>
              </a:rPr>
              <a:t>end </a:t>
            </a:r>
            <a:r>
              <a:rPr lang="en-US" sz="1200" b="1" i="1" dirty="0" err="1">
                <a:latin typeface="Bahnschrift Light" panose="020B0502040204020203" pitchFamily="34" charset="0"/>
              </a:rPr>
              <a:t>GoM</a:t>
            </a:r>
            <a:r>
              <a:rPr lang="en-US" sz="1200" b="1" i="1" dirty="0">
                <a:latin typeface="Bahnschrift Light" panose="020B0502040204020203" pitchFamily="34" charset="0"/>
              </a:rPr>
              <a:t>  </a:t>
            </a:r>
            <a:r>
              <a:rPr lang="en-US" sz="1200" b="1" i="1" dirty="0" err="1">
                <a:latin typeface="Bahnschrift Light" panose="020B0502040204020203" pitchFamily="34" charset="0"/>
              </a:rPr>
              <a:t>ath</a:t>
            </a:r>
            <a:r>
              <a:rPr lang="en-US" sz="1200" b="1" i="1" dirty="0">
                <a:latin typeface="Bahnschrift Light" panose="020B0502040204020203" pitchFamily="34" charset="0"/>
              </a:rPr>
              <a:t> Ch. 11: Addition Up to 5 </a:t>
            </a:r>
            <a:r>
              <a:rPr lang="en-US" sz="1200" i="1" dirty="0">
                <a:latin typeface="Bahnschrift Light" panose="020B0502040204020203" pitchFamily="34" charset="0"/>
              </a:rPr>
              <a:t>and begin </a:t>
            </a:r>
            <a:r>
              <a:rPr lang="en-US" sz="1200" b="1" i="1" dirty="0">
                <a:latin typeface="Bahnschrift Light" panose="020B0502040204020203" pitchFamily="34" charset="0"/>
              </a:rPr>
              <a:t>Go M </a:t>
            </a:r>
            <a:r>
              <a:rPr lang="en-US" sz="1200" b="1" i="1" dirty="0" err="1">
                <a:latin typeface="Bahnschrift Light" panose="020B0502040204020203" pitchFamily="34" charset="0"/>
              </a:rPr>
              <a:t>ath</a:t>
            </a:r>
            <a:r>
              <a:rPr lang="en-US" sz="1200" b="1" i="1" dirty="0">
                <a:latin typeface="Bahnschrift Light" panose="020B0502040204020203" pitchFamily="34" charset="0"/>
              </a:rPr>
              <a:t> Ch. 12: Subtraction Up to 5! 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end </a:t>
            </a:r>
            <a:r>
              <a:rPr lang="en-US" sz="1200" b="1" dirty="0">
                <a:latin typeface="Bahnschrift Light" panose="020B0502040204020203" pitchFamily="34" charset="0"/>
              </a:rPr>
              <a:t>Unit 4: Day and Night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show </a:t>
            </a:r>
            <a:r>
              <a:rPr lang="en-US" sz="1200" b="1" i="1" dirty="0">
                <a:latin typeface="Bahnschrift Light" panose="020B0502040204020203" pitchFamily="34" charset="0"/>
              </a:rPr>
              <a:t>Courage</a:t>
            </a:r>
            <a:r>
              <a:rPr lang="en-US" sz="1200" i="1" dirty="0">
                <a:latin typeface="Bahnschrift Light" panose="020B0502040204020203" pitchFamily="34" charset="0"/>
              </a:rPr>
              <a:t>! </a:t>
            </a:r>
            <a:r>
              <a:rPr lang="en-US" sz="1200" dirty="0">
                <a:latin typeface="Bahnschrift Light" panose="020B0502040204020203" pitchFamily="34" charset="0"/>
              </a:rPr>
              <a:t>In the wake of </a:t>
            </a:r>
            <a:r>
              <a:rPr lang="en-US" sz="1200" b="1" i="1" dirty="0">
                <a:latin typeface="Bahnschrift Light" panose="020B0502040204020203" pitchFamily="34" charset="0"/>
              </a:rPr>
              <a:t>Read Across America Day </a:t>
            </a:r>
            <a:r>
              <a:rPr lang="en-US" sz="1200" i="1" dirty="0">
                <a:latin typeface="Bahnschrift Light" panose="020B0502040204020203" pitchFamily="34" charset="0"/>
              </a:rPr>
              <a:t>(Dr. Seuss’ birthday 3/2), w</a:t>
            </a:r>
            <a:r>
              <a:rPr lang="en-US" sz="1200" dirty="0">
                <a:latin typeface="Bahnschrift Light" panose="020B0502040204020203" pitchFamily="34" charset="0"/>
              </a:rPr>
              <a:t>e will learn about author and illustrator Dr. Seuss. We will read several of his books and decide which book is our favorite. We will discuss our opinions!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7848" y="2800282"/>
            <a:ext cx="259080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800" b="1" dirty="0">
                <a:latin typeface="Comic Sans MS" panose="030F0702030302020204" pitchFamily="66" charset="0"/>
              </a:rPr>
              <a:t>Homework: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5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1050" b="1" dirty="0">
                <a:latin typeface="Bahnschrift Light" panose="020B0502040204020203" pitchFamily="34" charset="0"/>
              </a:rPr>
              <a:t>Reading Rally Log</a:t>
            </a:r>
            <a:r>
              <a:rPr lang="en-US" sz="105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50" dirty="0">
                <a:latin typeface="Bahnschrift Light" panose="020B0502040204020203" pitchFamily="34" charset="0"/>
              </a:rPr>
              <a:t>Practice HFW’s: </a:t>
            </a:r>
            <a:r>
              <a:rPr lang="en-US" sz="105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50" b="1" dirty="0">
                <a:latin typeface="Bahnschrift Light" panose="020B0502040204020203" pitchFamily="34" charset="0"/>
              </a:rPr>
              <a:t>Go Math </a:t>
            </a:r>
            <a:r>
              <a:rPr lang="en-US" sz="1050" dirty="0">
                <a:latin typeface="Bahnschrift Light" panose="020B0502040204020203" pitchFamily="34" charset="0"/>
              </a:rPr>
              <a:t>Home Practice for Ch. 11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5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105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5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61093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4: Field Day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; 8:30-10:00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5: 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Reading Rally Logs Due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7: First Friday/Friendship Lunch; </a:t>
            </a:r>
            <a:r>
              <a:rPr lang="en-US" sz="1400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AR Reading Celebration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; last day of 3</a:t>
            </a:r>
            <a:r>
              <a:rPr lang="en-US" sz="1400" baseline="300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rd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9 Weeks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10-14: 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Spring Break-</a:t>
            </a: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No School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17: 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Teacher Planning Day-</a:t>
            </a: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No School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18: 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Students Return; First Day of 4</a:t>
            </a:r>
            <a:r>
              <a:rPr lang="en-US" sz="1400" baseline="300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th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 9 Weeks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March 20: </a:t>
            </a:r>
            <a:r>
              <a:rPr lang="en-US" sz="14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SAC/PTO 6pm/7pm</a:t>
            </a:r>
          </a:p>
          <a:p>
            <a:pPr marL="285750" indent="-285750">
              <a:buFont typeface="Arial"/>
              <a:buChar char="•"/>
            </a:pPr>
            <a:endParaRPr lang="en-US" sz="115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39e0da4a-82de-4426-9558-1fdbc4c26683"/>
    <ds:schemaRef ds:uri="edf0d076-2bb9-4b88-96f6-bf602d095c95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27352</TotalTime>
  <Words>396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Jared Deason</cp:lastModifiedBy>
  <cp:revision>220</cp:revision>
  <cp:lastPrinted>2025-02-14T19:46:33Z</cp:lastPrinted>
  <dcterms:created xsi:type="dcterms:W3CDTF">2015-07-01T02:16:27Z</dcterms:created>
  <dcterms:modified xsi:type="dcterms:W3CDTF">2025-03-02T19:57:38Z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