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4" r:id="rId5"/>
  </p:sldIdLst>
  <p:sldSz cx="7772400" cy="10058400"/>
  <p:notesSz cx="7010400" cy="92964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2754" y="6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8EF60EB-A2F0-433E-8ABA-8514B0939CAC}"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12829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241523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149829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080400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EF60EB-A2F0-433E-8ABA-8514B0939CAC}"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4078784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EF60EB-A2F0-433E-8ABA-8514B0939CAC}"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349450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EF60EB-A2F0-433E-8ABA-8514B0939CAC}" type="datetimeFigureOut">
              <a:rPr lang="en-US" smtClean="0"/>
              <a:pPr/>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1185590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EF60EB-A2F0-433E-8ABA-8514B0939CAC}" type="datetimeFigureOut">
              <a:rPr lang="en-US" smtClean="0"/>
              <a:pPr/>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865154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EF60EB-A2F0-433E-8ABA-8514B0939CAC}" type="datetimeFigureOut">
              <a:rPr lang="en-US" smtClean="0"/>
              <a:pPr/>
              <a:t>10/23/2025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1058469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EF60EB-A2F0-433E-8ABA-8514B0939CAC}"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42674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EF60EB-A2F0-433E-8ABA-8514B0939CAC}"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4190878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E8EF60EB-A2F0-433E-8ABA-8514B0939CAC}" type="datetimeFigureOut">
              <a:rPr lang="en-US" smtClean="0"/>
              <a:pPr/>
              <a:t>10/23/2025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9534268B-B994-4723-A810-B15393F77EF0}" type="slidenum">
              <a:rPr lang="en-US" smtClean="0"/>
              <a:pPr/>
              <a:t>‹#›</a:t>
            </a:fld>
            <a:endParaRPr lang="en-US"/>
          </a:p>
        </p:txBody>
      </p:sp>
    </p:spTree>
    <p:extLst>
      <p:ext uri="{BB962C8B-B14F-4D97-AF65-F5344CB8AC3E}">
        <p14:creationId xmlns:p14="http://schemas.microsoft.com/office/powerpoint/2010/main" val="3476449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19" y="1256"/>
            <a:ext cx="7771429" cy="10057144"/>
          </a:xfrm>
          <a:prstGeom prst="rect">
            <a:avLst/>
          </a:prstGeom>
        </p:spPr>
      </p:pic>
      <p:sp>
        <p:nvSpPr>
          <p:cNvPr id="3" name="TextBox 2"/>
          <p:cNvSpPr txBox="1"/>
          <p:nvPr/>
        </p:nvSpPr>
        <p:spPr>
          <a:xfrm>
            <a:off x="708660" y="1066800"/>
            <a:ext cx="5528589" cy="707886"/>
          </a:xfrm>
          <a:prstGeom prst="rect">
            <a:avLst/>
          </a:prstGeom>
          <a:noFill/>
        </p:spPr>
        <p:txBody>
          <a:bodyPr wrap="square" lIns="91440" tIns="45720" rIns="91440" bIns="45720" rtlCol="0" anchor="t">
            <a:spAutoFit/>
          </a:bodyPr>
          <a:lstStyle/>
          <a:p>
            <a:r>
              <a:rPr lang="en-US" sz="4000" dirty="0">
                <a:latin typeface="Curlz MT"/>
              </a:rPr>
              <a:t>    </a:t>
            </a:r>
            <a:r>
              <a:rPr lang="en-US" sz="3000" dirty="0">
                <a:latin typeface="Curlz MT"/>
              </a:rPr>
              <a:t>The Deason Digest Weekly Blast</a:t>
            </a:r>
            <a:endParaRPr lang="en-US" sz="3000" dirty="0">
              <a:latin typeface="Curlz MT" pitchFamily="82" charset="0"/>
            </a:endParaRPr>
          </a:p>
        </p:txBody>
      </p:sp>
      <p:sp>
        <p:nvSpPr>
          <p:cNvPr id="4" name="TextBox 3"/>
          <p:cNvSpPr txBox="1"/>
          <p:nvPr/>
        </p:nvSpPr>
        <p:spPr>
          <a:xfrm>
            <a:off x="1905000" y="2057400"/>
            <a:ext cx="3886200" cy="584775"/>
          </a:xfrm>
          <a:prstGeom prst="rect">
            <a:avLst/>
          </a:prstGeom>
          <a:noFill/>
        </p:spPr>
        <p:txBody>
          <a:bodyPr wrap="square" lIns="91440" tIns="45720" rIns="91440" bIns="45720" rtlCol="0" anchor="t">
            <a:spAutoFit/>
          </a:bodyPr>
          <a:lstStyle/>
          <a:p>
            <a:pPr algn="ctr"/>
            <a:r>
              <a:rPr lang="en-US" sz="3200" dirty="0">
                <a:latin typeface="Curlz MT"/>
              </a:rPr>
              <a:t>October 27</a:t>
            </a:r>
            <a:r>
              <a:rPr lang="en-US" sz="3200" baseline="30000" dirty="0">
                <a:latin typeface="Curlz MT"/>
              </a:rPr>
              <a:t>th</a:t>
            </a:r>
            <a:r>
              <a:rPr lang="en-US" sz="3200" dirty="0">
                <a:latin typeface="Curlz MT"/>
              </a:rPr>
              <a:t>, 2025</a:t>
            </a:r>
          </a:p>
        </p:txBody>
      </p:sp>
      <p:sp>
        <p:nvSpPr>
          <p:cNvPr id="5" name="TextBox 4"/>
          <p:cNvSpPr txBox="1"/>
          <p:nvPr/>
        </p:nvSpPr>
        <p:spPr>
          <a:xfrm>
            <a:off x="990600" y="2986444"/>
            <a:ext cx="2743200" cy="5632311"/>
          </a:xfrm>
          <a:prstGeom prst="rect">
            <a:avLst/>
          </a:prstGeom>
          <a:noFill/>
        </p:spPr>
        <p:txBody>
          <a:bodyPr wrap="square" lIns="91440" tIns="45720" rIns="91440" bIns="45720" rtlCol="0" anchor="t">
            <a:spAutoFit/>
          </a:bodyPr>
          <a:lstStyle/>
          <a:p>
            <a:pPr algn="ctr"/>
            <a:r>
              <a:rPr lang="en-US" sz="2400" b="1" dirty="0">
                <a:latin typeface="Curlz MT"/>
              </a:rPr>
              <a:t>We Are Learning About</a:t>
            </a:r>
            <a:r>
              <a:rPr lang="en-US" b="1" dirty="0">
                <a:latin typeface="Curlz MT"/>
              </a:rPr>
              <a:t>…</a:t>
            </a:r>
          </a:p>
          <a:p>
            <a:r>
              <a:rPr lang="en-US" sz="1200" b="1" dirty="0">
                <a:latin typeface="Bahnschrift Light" panose="020B0502040204020203" pitchFamily="34" charset="0"/>
              </a:rPr>
              <a:t>Reading</a:t>
            </a:r>
            <a:r>
              <a:rPr lang="en-US" sz="1200" dirty="0">
                <a:latin typeface="Bahnschrift Light" panose="020B0502040204020203" pitchFamily="34" charset="0"/>
              </a:rPr>
              <a:t>: We will focus on Final S </a:t>
            </a:r>
            <a:r>
              <a:rPr lang="en-US" sz="1200" b="1" i="1" dirty="0">
                <a:latin typeface="Bahnschrift Light" panose="020B0502040204020203" pitchFamily="34" charset="0"/>
              </a:rPr>
              <a:t>(sounds /s/&amp;/z/, mouth formation</a:t>
            </a:r>
            <a:r>
              <a:rPr lang="en-US" sz="1200" dirty="0">
                <a:latin typeface="Bahnschrift Light" panose="020B0502040204020203" pitchFamily="34" charset="0"/>
              </a:rPr>
              <a:t>), and HFW </a:t>
            </a:r>
            <a:r>
              <a:rPr lang="en-US" sz="1200" b="1" i="1" dirty="0">
                <a:latin typeface="Bahnschrift Light" panose="020B0502040204020203" pitchFamily="34" charset="0"/>
              </a:rPr>
              <a:t>see.</a:t>
            </a:r>
            <a:r>
              <a:rPr lang="en-US" sz="1200" b="1" dirty="0">
                <a:latin typeface="Bahnschrift Light" panose="020B0502040204020203" pitchFamily="34" charset="0"/>
              </a:rPr>
              <a:t> </a:t>
            </a:r>
            <a:r>
              <a:rPr lang="en-US" sz="1200" dirty="0">
                <a:latin typeface="Bahnschrift Light" panose="020B0502040204020203" pitchFamily="34" charset="0"/>
              </a:rPr>
              <a:t>We will identify characters, setting and story details when we read fiction. We will identify main topic and key details when we read nonfiction. We will look at pictures, get mouths ready, and stretchy-snake to solve tricky words. </a:t>
            </a:r>
            <a:r>
              <a:rPr lang="en-US" sz="1200" b="1" dirty="0">
                <a:latin typeface="Bahnschrift Light" panose="020B0502040204020203" pitchFamily="34" charset="0"/>
              </a:rPr>
              <a:t>EQ: How do we know what we need?</a:t>
            </a:r>
            <a:endParaRPr lang="en-US" sz="1200" b="1" dirty="0">
              <a:latin typeface="Bahnschrift Light" panose="020B0502040204020203" pitchFamily="34" charset="0"/>
              <a:cs typeface="Calibri"/>
            </a:endParaRPr>
          </a:p>
          <a:p>
            <a:r>
              <a:rPr lang="en-US" sz="1200" b="1" dirty="0">
                <a:latin typeface="Bahnschrift Light" panose="020B0502040204020203" pitchFamily="34" charset="0"/>
              </a:rPr>
              <a:t>Writing</a:t>
            </a:r>
            <a:r>
              <a:rPr lang="en-US" sz="1200" dirty="0">
                <a:latin typeface="Bahnschrift Light" panose="020B0502040204020203" pitchFamily="34" charset="0"/>
              </a:rPr>
              <a:t>: We will focus on printing and tracing upper and lowercase </a:t>
            </a:r>
            <a:r>
              <a:rPr lang="en-US" sz="1200" b="1" i="1" dirty="0">
                <a:latin typeface="Bahnschrift Light" panose="020B0502040204020203" pitchFamily="34" charset="0"/>
              </a:rPr>
              <a:t>Ss,</a:t>
            </a:r>
            <a:r>
              <a:rPr lang="en-US" sz="1200" dirty="0">
                <a:latin typeface="Bahnschrift Light" panose="020B0502040204020203" pitchFamily="34" charset="0"/>
              </a:rPr>
              <a:t> as well as stretchy-spelling words!</a:t>
            </a:r>
            <a:endParaRPr lang="en-US" sz="1200" dirty="0">
              <a:latin typeface="Bahnschrift Light" panose="020B0502040204020203" pitchFamily="34" charset="0"/>
              <a:cs typeface="Calibri"/>
            </a:endParaRPr>
          </a:p>
          <a:p>
            <a:r>
              <a:rPr lang="en-US" sz="1200" b="1" dirty="0">
                <a:latin typeface="Bahnschrift Light" panose="020B0502040204020203" pitchFamily="34" charset="0"/>
              </a:rPr>
              <a:t>Math</a:t>
            </a:r>
            <a:r>
              <a:rPr lang="en-US" sz="1200" dirty="0">
                <a:latin typeface="Bahnschrift Light" panose="020B0502040204020203" pitchFamily="34" charset="0"/>
              </a:rPr>
              <a:t>: We will begin </a:t>
            </a:r>
            <a:r>
              <a:rPr lang="en-US" sz="1200" b="1" i="1" dirty="0">
                <a:latin typeface="Bahnschrift Light" panose="020B0502040204020203" pitchFamily="34" charset="0"/>
              </a:rPr>
              <a:t>Go Math Ch. 4: Count and Represent Numbers to 8!</a:t>
            </a:r>
            <a:endParaRPr lang="en-US" sz="1200" dirty="0">
              <a:latin typeface="Bahnschrift Light" panose="020B0502040204020203" pitchFamily="34" charset="0"/>
              <a:cs typeface="Calibri"/>
            </a:endParaRPr>
          </a:p>
          <a:p>
            <a:r>
              <a:rPr lang="en-US" sz="1200" b="1" dirty="0">
                <a:latin typeface="Bahnschrift Light" panose="020B0502040204020203" pitchFamily="34" charset="0"/>
              </a:rPr>
              <a:t>Science</a:t>
            </a:r>
            <a:r>
              <a:rPr lang="en-US" sz="1200" dirty="0">
                <a:latin typeface="Bahnschrift Light" panose="020B0502040204020203" pitchFamily="34" charset="0"/>
              </a:rPr>
              <a:t>: We will continue learning about Sound Energy!</a:t>
            </a:r>
            <a:endParaRPr lang="en-US" sz="1200" dirty="0">
              <a:latin typeface="Bahnschrift Light" panose="020B0502040204020203" pitchFamily="34" charset="0"/>
              <a:cs typeface="Calibri"/>
            </a:endParaRPr>
          </a:p>
          <a:p>
            <a:r>
              <a:rPr lang="en-US" sz="1200" b="1" dirty="0">
                <a:latin typeface="Bahnschrift Light" panose="020B0502040204020203" pitchFamily="34" charset="0"/>
              </a:rPr>
              <a:t>Social Studies: </a:t>
            </a:r>
            <a:r>
              <a:rPr lang="en-US" sz="1200" dirty="0">
                <a:latin typeface="Bahnschrift Light" panose="020B0502040204020203" pitchFamily="34" charset="0"/>
              </a:rPr>
              <a:t>We will practice</a:t>
            </a:r>
            <a:r>
              <a:rPr lang="en-US" sz="1200" b="1" i="1" dirty="0">
                <a:latin typeface="Bahnschrift Light" panose="020B0502040204020203" pitchFamily="34" charset="0"/>
              </a:rPr>
              <a:t> I-Care Rules</a:t>
            </a:r>
            <a:r>
              <a:rPr lang="en-US" sz="1200" dirty="0">
                <a:latin typeface="Bahnschrift Light" panose="020B0502040204020203" pitchFamily="34" charset="0"/>
              </a:rPr>
              <a:t>. We will continue learning what it means to show </a:t>
            </a:r>
            <a:r>
              <a:rPr lang="en-US" sz="1200" b="1" i="1" dirty="0">
                <a:latin typeface="Bahnschrift Light" panose="020B0502040204020203" pitchFamily="34" charset="0"/>
              </a:rPr>
              <a:t>Attentiveness! </a:t>
            </a:r>
            <a:r>
              <a:rPr lang="en-US" sz="1200" dirty="0">
                <a:latin typeface="Bahnschrift Light" panose="020B0502040204020203" pitchFamily="34" charset="0"/>
              </a:rPr>
              <a:t>We will continue to focus on standing up to bullies in honor of October being </a:t>
            </a:r>
            <a:r>
              <a:rPr lang="en-US" sz="1200" b="1" dirty="0">
                <a:latin typeface="Bahnschrift Light" panose="020B0502040204020203" pitchFamily="34" charset="0"/>
              </a:rPr>
              <a:t>Bully-Prevention Month! </a:t>
            </a:r>
            <a:r>
              <a:rPr lang="en-US" sz="1200" dirty="0">
                <a:latin typeface="Bahnschrift Light" panose="020B0502040204020203" pitchFamily="34" charset="0"/>
              </a:rPr>
              <a:t>We will focus on the meaning behind </a:t>
            </a:r>
            <a:r>
              <a:rPr lang="en-US" sz="1200" b="1" dirty="0">
                <a:latin typeface="Bahnschrift Light" panose="020B0502040204020203" pitchFamily="34" charset="0"/>
              </a:rPr>
              <a:t>Red Ribbon Week</a:t>
            </a:r>
            <a:r>
              <a:rPr lang="en-US" sz="1200" dirty="0">
                <a:latin typeface="Bahnschrift Light" panose="020B0502040204020203" pitchFamily="34" charset="0"/>
              </a:rPr>
              <a:t>!</a:t>
            </a:r>
            <a:endParaRPr lang="en-US" sz="1200" i="1" dirty="0">
              <a:latin typeface="Bahnschrift Light" panose="020B0502040204020203" pitchFamily="34" charset="0"/>
              <a:cs typeface="Calibri"/>
            </a:endParaRPr>
          </a:p>
        </p:txBody>
      </p:sp>
      <p:sp>
        <p:nvSpPr>
          <p:cNvPr id="6" name="TextBox 5"/>
          <p:cNvSpPr txBox="1"/>
          <p:nvPr/>
        </p:nvSpPr>
        <p:spPr>
          <a:xfrm>
            <a:off x="4191000" y="2840230"/>
            <a:ext cx="2590800" cy="2446824"/>
          </a:xfrm>
          <a:prstGeom prst="rect">
            <a:avLst/>
          </a:prstGeom>
          <a:noFill/>
        </p:spPr>
        <p:txBody>
          <a:bodyPr wrap="square" lIns="91440" tIns="45720" rIns="91440" bIns="45720" rtlCol="0" anchor="t">
            <a:spAutoFit/>
          </a:bodyPr>
          <a:lstStyle/>
          <a:p>
            <a:pPr algn="ctr"/>
            <a:r>
              <a:rPr lang="en-US" sz="2200" b="1" dirty="0">
                <a:latin typeface="Curlz MT"/>
              </a:rPr>
              <a:t>Homework:</a:t>
            </a:r>
            <a:endParaRPr lang="en-US" b="1" dirty="0">
              <a:latin typeface="Curlz MT"/>
            </a:endParaRP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Read to and with your kiddos each night and explore </a:t>
            </a:r>
            <a:r>
              <a:rPr kumimoji="0" lang="en-US" sz="9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Bean stack</a:t>
            </a:r>
            <a:r>
              <a:rPr kumimoji="0" lang="en-US" sz="9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 digitally!</a:t>
            </a:r>
            <a:endParaRPr kumimoji="0" lang="en-US" sz="2000" b="1" i="0" u="none" strike="noStrike" kern="1200" cap="none" spc="0" normalizeH="0" baseline="0" noProof="0" dirty="0">
              <a:ln>
                <a:noFill/>
              </a:ln>
              <a:solidFill>
                <a:prstClr val="black"/>
              </a:solidFill>
              <a:effectLst/>
              <a:uLnTx/>
              <a:uFillTx/>
              <a:latin typeface="Curlz MT"/>
              <a:ea typeface="+mn-ea"/>
              <a:cs typeface="+mn-cs"/>
            </a:endParaRP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Practice HFW’s: </a:t>
            </a:r>
            <a:r>
              <a:rPr kumimoji="0" lang="en-US" sz="1000" b="1"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the, I, and, a, is, as, said, to, do, of, see</a:t>
            </a: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Go Math Home Practice for </a:t>
            </a:r>
            <a:r>
              <a:rPr kumimoji="0" lang="en-US" sz="1000" b="1"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Chapters 3 </a:t>
            </a:r>
            <a:r>
              <a:rPr kumimoji="0" lang="en-US" sz="1000"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and </a:t>
            </a:r>
            <a:r>
              <a:rPr kumimoji="0" lang="en-US" sz="1000" b="1"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4</a:t>
            </a: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Talk with your kiddos about what they are learning by going over their </a:t>
            </a:r>
            <a:r>
              <a:rPr kumimoji="0" lang="en-US" sz="10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weekly papers </a:t>
            </a: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and </a:t>
            </a:r>
            <a:r>
              <a:rPr kumimoji="0" lang="en-US" sz="10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behavior grades </a:t>
            </a: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with them!</a:t>
            </a:r>
          </a:p>
          <a:p>
            <a:pPr marL="285750" indent="-285750" algn="ctr">
              <a:buFont typeface="Arial" panose="020B0604020202020204" pitchFamily="34" charset="0"/>
              <a:buChar char="•"/>
            </a:pPr>
            <a:endParaRPr lang="en-US" sz="1300" dirty="0">
              <a:latin typeface="Calibri"/>
              <a:cs typeface="Calibri"/>
            </a:endParaRPr>
          </a:p>
          <a:p>
            <a:endParaRPr lang="en-US" dirty="0">
              <a:latin typeface="AR DARLING" pitchFamily="2" charset="0"/>
            </a:endParaRPr>
          </a:p>
        </p:txBody>
      </p:sp>
      <p:sp>
        <p:nvSpPr>
          <p:cNvPr id="7" name="TextBox 6"/>
          <p:cNvSpPr txBox="1"/>
          <p:nvPr/>
        </p:nvSpPr>
        <p:spPr>
          <a:xfrm>
            <a:off x="4204716" y="5230112"/>
            <a:ext cx="2819400" cy="5786199"/>
          </a:xfrm>
          <a:prstGeom prst="rect">
            <a:avLst/>
          </a:prstGeom>
          <a:noFill/>
        </p:spPr>
        <p:txBody>
          <a:bodyPr wrap="square" lIns="91440" tIns="45720" rIns="91440" bIns="45720" rtlCol="0" anchor="t">
            <a:spAutoFit/>
          </a:bodyPr>
          <a:lstStyle/>
          <a:p>
            <a:pPr algn="ctr"/>
            <a:r>
              <a:rPr lang="en-US" sz="2400" b="1" dirty="0">
                <a:latin typeface="Curlz MT"/>
              </a:rPr>
              <a:t>Important Dates:</a:t>
            </a:r>
            <a:endParaRPr lang="en-US" dirty="0"/>
          </a:p>
          <a:p>
            <a:pPr algn="ctr"/>
            <a:endParaRPr kumimoji="0" lang="en-US" sz="1800" b="0" i="0" u="none" strike="noStrike" kern="1200" cap="none" spc="0" normalizeH="0" baseline="0" noProof="0" dirty="0">
              <a:ln>
                <a:noFill/>
              </a:ln>
              <a:solidFill>
                <a:prstClr val="black"/>
              </a:solidFill>
              <a:effectLst/>
              <a:uLnTx/>
              <a:uFillTx/>
              <a:latin typeface="Calibri"/>
              <a:ea typeface="+mn-ea"/>
              <a:cs typeface="Calibri"/>
            </a:endParaRP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400" b="1" dirty="0">
                <a:solidFill>
                  <a:prstClr val="black"/>
                </a:solidFill>
                <a:latin typeface="Bahnschrift Light" panose="020B0502040204020203" pitchFamily="34" charset="0"/>
                <a:cs typeface="Calibri"/>
                <a:sym typeface="Wingdings" panose="05000000000000000000" pitchFamily="2" charset="2"/>
              </a:rPr>
              <a:t>October 27-31: </a:t>
            </a:r>
            <a:r>
              <a:rPr lang="en-US" sz="1400" dirty="0">
                <a:solidFill>
                  <a:prstClr val="black"/>
                </a:solidFill>
                <a:latin typeface="Bahnschrift Light" panose="020B0502040204020203" pitchFamily="34" charset="0"/>
                <a:cs typeface="Calibri"/>
                <a:sym typeface="Wingdings" panose="05000000000000000000" pitchFamily="2" charset="2"/>
              </a:rPr>
              <a:t>Red Ribbon Week(</a:t>
            </a:r>
            <a:r>
              <a:rPr lang="en-US" sz="1400">
                <a:solidFill>
                  <a:prstClr val="black"/>
                </a:solidFill>
                <a:latin typeface="Bahnschrift Light" panose="020B0502040204020203" pitchFamily="34" charset="0"/>
                <a:cs typeface="Calibri"/>
                <a:sym typeface="Wingdings" panose="05000000000000000000" pitchFamily="2" charset="2"/>
              </a:rPr>
              <a:t>Mon.-</a:t>
            </a:r>
            <a:r>
              <a:rPr lang="en-US" sz="1400" dirty="0">
                <a:solidFill>
                  <a:prstClr val="black"/>
                </a:solidFill>
                <a:latin typeface="Bahnschrift Light" panose="020B0502040204020203" pitchFamily="34" charset="0"/>
                <a:cs typeface="Calibri"/>
                <a:sym typeface="Wingdings" panose="05000000000000000000" pitchFamily="2" charset="2"/>
              </a:rPr>
              <a:t>Red, Tues.-Camo, Wed. Team/Sports, Thurs.-hat, Fri. – Orange &amp; Black Pumpkins)</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endParaRPr kumimoji="0" lang="en-US" sz="14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endParaRP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kumimoji="0" lang="en-US" sz="14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October 27: </a:t>
            </a:r>
            <a:r>
              <a:rPr lang="en-US" sz="1400" dirty="0">
                <a:solidFill>
                  <a:prstClr val="black"/>
                </a:solidFill>
                <a:latin typeface="Bahnschrift Light" panose="020B0502040204020203" pitchFamily="34" charset="0"/>
                <a:cs typeface="Calibri"/>
                <a:sym typeface="Wingdings" panose="05000000000000000000" pitchFamily="2" charset="2"/>
              </a:rPr>
              <a:t>Fall Craft Celebration volunteer names and wish list items due to Mrs. Deason </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endParaRPr kumimoji="0" lang="en-US" sz="14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endParaRP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kumimoji="0" lang="en-US" sz="14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October 31: </a:t>
            </a:r>
            <a:r>
              <a:rPr kumimoji="0" lang="en-US" sz="140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Fall Craft Celebration, 8:20-10:20</a:t>
            </a:r>
            <a:endParaRPr kumimoji="0" lang="en-US" sz="1400" i="0" u="none" strike="noStrike" kern="1200" cap="none" spc="0" normalizeH="0" baseline="0" noProof="0" dirty="0">
              <a:ln>
                <a:noFill/>
              </a:ln>
              <a:solidFill>
                <a:prstClr val="black"/>
              </a:solidFill>
              <a:effectLst/>
              <a:uLnTx/>
              <a:uFillTx/>
              <a:latin typeface="Calibri"/>
              <a:ea typeface="+mn-ea"/>
              <a:cs typeface="Calibri"/>
            </a:endParaRPr>
          </a:p>
          <a:p>
            <a:pPr marL="285750" indent="-285750">
              <a:buFont typeface="Arial" panose="020B0604020202020204" pitchFamily="34" charset="0"/>
              <a:buChar char="•"/>
            </a:pPr>
            <a:endParaRPr lang="en-US" sz="1800" dirty="0">
              <a:cs typeface="Calibri"/>
            </a:endParaRPr>
          </a:p>
          <a:p>
            <a:endParaRPr lang="en-US" b="1" dirty="0"/>
          </a:p>
          <a:p>
            <a:pPr marL="342900" indent="-342900">
              <a:buFont typeface="Arial" panose="020B0604020202020204" pitchFamily="34" charset="0"/>
              <a:buChar char="•"/>
            </a:pPr>
            <a:endParaRPr lang="en-US" b="1" dirty="0">
              <a:latin typeface="Calibri"/>
              <a:cs typeface="Calibri"/>
            </a:endParaRPr>
          </a:p>
          <a:p>
            <a:pPr marL="342900" indent="-342900">
              <a:buFont typeface="Arial" panose="020B0604020202020204" pitchFamily="34" charset="0"/>
              <a:buChar char="•"/>
            </a:pPr>
            <a:endParaRPr lang="en-US" dirty="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endParaRPr lang="en-US" dirty="0">
              <a:latin typeface="Calibri" panose="020F0502020204030204" pitchFamily="34" charset="0"/>
              <a:cs typeface="Calibri" panose="020F0502020204030204" pitchFamily="34" charset="0"/>
            </a:endParaRPr>
          </a:p>
          <a:p>
            <a:pPr algn="ctr">
              <a:buFont typeface="Arial" pitchFamily="34" charset="0"/>
              <a:buChar char="•"/>
            </a:pPr>
            <a:endParaRPr lang="en-US" sz="2400" b="1" dirty="0">
              <a:latin typeface="Calibri"/>
              <a:cs typeface="Calibri"/>
            </a:endParaRPr>
          </a:p>
          <a:p>
            <a:pPr algn="ctr"/>
            <a:endParaRPr lang="en-US" sz="2400" dirty="0">
              <a:latin typeface="AR DARLING" pitchFamily="2" charset="0"/>
            </a:endParaRPr>
          </a:p>
        </p:txBody>
      </p:sp>
    </p:spTree>
    <p:extLst>
      <p:ext uri="{BB962C8B-B14F-4D97-AF65-F5344CB8AC3E}">
        <p14:creationId xmlns:p14="http://schemas.microsoft.com/office/powerpoint/2010/main" val="3037064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B18A3865EE2494CB1B52755F41097F9" ma:contentTypeVersion="12" ma:contentTypeDescription="Create a new document." ma:contentTypeScope="" ma:versionID="7e21881e3a8567d06cbffed7558c01e1">
  <xsd:schema xmlns:xsd="http://www.w3.org/2001/XMLSchema" xmlns:xs="http://www.w3.org/2001/XMLSchema" xmlns:p="http://schemas.microsoft.com/office/2006/metadata/properties" xmlns:ns3="edf0d076-2bb9-4b88-96f6-bf602d095c95" xmlns:ns4="39e0da4a-82de-4426-9558-1fdbc4c26683" targetNamespace="http://schemas.microsoft.com/office/2006/metadata/properties" ma:root="true" ma:fieldsID="c1de3f32a91c6c169c9baf5b64ff22ca" ns3:_="" ns4:_="">
    <xsd:import namespace="edf0d076-2bb9-4b88-96f6-bf602d095c95"/>
    <xsd:import namespace="39e0da4a-82de-4426-9558-1fdbc4c266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f0d076-2bb9-4b88-96f6-bf602d095c9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9e0da4a-82de-4426-9558-1fdbc4c2668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CDE11C-40CF-4B6B-B4B2-399444E0735B}">
  <ds:schemaRefs>
    <ds:schemaRef ds:uri="http://schemas.microsoft.com/sharepoint/v3/contenttype/forms"/>
  </ds:schemaRefs>
</ds:datastoreItem>
</file>

<file path=customXml/itemProps2.xml><?xml version="1.0" encoding="utf-8"?>
<ds:datastoreItem xmlns:ds="http://schemas.openxmlformats.org/officeDocument/2006/customXml" ds:itemID="{96B41A67-29F9-4134-8AAC-A10A07BD347F}">
  <ds:schemaRefs>
    <ds:schemaRef ds:uri="http://schemas.microsoft.com/office/2006/documentManagement/types"/>
    <ds:schemaRef ds:uri="http://purl.org/dc/elements/1.1/"/>
    <ds:schemaRef ds:uri="edf0d076-2bb9-4b88-96f6-bf602d095c95"/>
    <ds:schemaRef ds:uri="http://www.w3.org/XML/1998/namespace"/>
    <ds:schemaRef ds:uri="http://purl.org/dc/dcmitype/"/>
    <ds:schemaRef ds:uri="http://schemas.microsoft.com/office/2006/metadata/properties"/>
    <ds:schemaRef ds:uri="http://schemas.microsoft.com/office/infopath/2007/PartnerControls"/>
    <ds:schemaRef ds:uri="http://schemas.openxmlformats.org/package/2006/metadata/core-properties"/>
    <ds:schemaRef ds:uri="39e0da4a-82de-4426-9558-1fdbc4c26683"/>
    <ds:schemaRef ds:uri="http://purl.org/dc/terms/"/>
  </ds:schemaRefs>
</ds:datastoreItem>
</file>

<file path=customXml/itemProps3.xml><?xml version="1.0" encoding="utf-8"?>
<ds:datastoreItem xmlns:ds="http://schemas.openxmlformats.org/officeDocument/2006/customXml" ds:itemID="{8E2C1312-B875-4B3C-9645-D31F8803B2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f0d076-2bb9-4b88-96f6-bf602d095c95"/>
    <ds:schemaRef ds:uri="39e0da4a-82de-4426-9558-1fdbc4c266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1503</TotalTime>
  <Words>322</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DARLING</vt:lpstr>
      <vt:lpstr>Arial</vt:lpstr>
      <vt:lpstr>Bahnschrift Light</vt:lpstr>
      <vt:lpstr>Calibri</vt:lpstr>
      <vt:lpstr>Cambria</vt:lpstr>
      <vt:lpstr>Curlz MT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Brandon</dc:creator>
  <cp:lastModifiedBy>Deason, Renee</cp:lastModifiedBy>
  <cp:revision>179</cp:revision>
  <cp:lastPrinted>2024-08-23T12:11:23Z</cp:lastPrinted>
  <dcterms:created xsi:type="dcterms:W3CDTF">2015-07-01T02:16:27Z</dcterms:created>
  <dcterms:modified xsi:type="dcterms:W3CDTF">2025-10-23T19:07:20Z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0x010100BB18A3865EE2494CB1B52755F41097F9</vt:lpwstr>
  </property>
</Properties>
</file>