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55"/>
  </p:notesMasterIdLst>
  <p:sldIdLst>
    <p:sldId id="256" r:id="rId2"/>
    <p:sldId id="338" r:id="rId3"/>
    <p:sldId id="262" r:id="rId4"/>
    <p:sldId id="335" r:id="rId5"/>
    <p:sldId id="339" r:id="rId6"/>
    <p:sldId id="340" r:id="rId7"/>
    <p:sldId id="341" r:id="rId8"/>
    <p:sldId id="348" r:id="rId9"/>
    <p:sldId id="342" r:id="rId10"/>
    <p:sldId id="349" r:id="rId11"/>
    <p:sldId id="350" r:id="rId12"/>
    <p:sldId id="351" r:id="rId13"/>
    <p:sldId id="343" r:id="rId14"/>
    <p:sldId id="344" r:id="rId15"/>
    <p:sldId id="345" r:id="rId16"/>
    <p:sldId id="352" r:id="rId17"/>
    <p:sldId id="353" r:id="rId18"/>
    <p:sldId id="354" r:id="rId19"/>
    <p:sldId id="355" r:id="rId20"/>
    <p:sldId id="356" r:id="rId21"/>
    <p:sldId id="357" r:id="rId22"/>
    <p:sldId id="358" r:id="rId23"/>
    <p:sldId id="359" r:id="rId24"/>
    <p:sldId id="360" r:id="rId25"/>
    <p:sldId id="361" r:id="rId26"/>
    <p:sldId id="362" r:id="rId27"/>
    <p:sldId id="363" r:id="rId28"/>
    <p:sldId id="364" r:id="rId29"/>
    <p:sldId id="365" r:id="rId30"/>
    <p:sldId id="366" r:id="rId31"/>
    <p:sldId id="367" r:id="rId32"/>
    <p:sldId id="370" r:id="rId33"/>
    <p:sldId id="368" r:id="rId34"/>
    <p:sldId id="369" r:id="rId35"/>
    <p:sldId id="371" r:id="rId36"/>
    <p:sldId id="372" r:id="rId37"/>
    <p:sldId id="373" r:id="rId38"/>
    <p:sldId id="374" r:id="rId39"/>
    <p:sldId id="375" r:id="rId40"/>
    <p:sldId id="376" r:id="rId41"/>
    <p:sldId id="377" r:id="rId42"/>
    <p:sldId id="378" r:id="rId43"/>
    <p:sldId id="379" r:id="rId44"/>
    <p:sldId id="380" r:id="rId45"/>
    <p:sldId id="381" r:id="rId46"/>
    <p:sldId id="382" r:id="rId47"/>
    <p:sldId id="383" r:id="rId48"/>
    <p:sldId id="384" r:id="rId49"/>
    <p:sldId id="385" r:id="rId50"/>
    <p:sldId id="386" r:id="rId51"/>
    <p:sldId id="387" r:id="rId52"/>
    <p:sldId id="388" r:id="rId53"/>
    <p:sldId id="389" r:id="rId54"/>
    <p:sldId id="390" r:id="rId55"/>
    <p:sldId id="391" r:id="rId56"/>
    <p:sldId id="392" r:id="rId57"/>
    <p:sldId id="393" r:id="rId58"/>
    <p:sldId id="394" r:id="rId59"/>
    <p:sldId id="395" r:id="rId60"/>
    <p:sldId id="397" r:id="rId61"/>
    <p:sldId id="396" r:id="rId62"/>
    <p:sldId id="336" r:id="rId63"/>
    <p:sldId id="346" r:id="rId64"/>
    <p:sldId id="398" r:id="rId65"/>
    <p:sldId id="399" r:id="rId66"/>
    <p:sldId id="401" r:id="rId67"/>
    <p:sldId id="402" r:id="rId68"/>
    <p:sldId id="403" r:id="rId69"/>
    <p:sldId id="400" r:id="rId70"/>
    <p:sldId id="404" r:id="rId71"/>
    <p:sldId id="405" r:id="rId72"/>
    <p:sldId id="406" r:id="rId73"/>
    <p:sldId id="407" r:id="rId74"/>
    <p:sldId id="408" r:id="rId75"/>
    <p:sldId id="409" r:id="rId76"/>
    <p:sldId id="410" r:id="rId77"/>
    <p:sldId id="411" r:id="rId78"/>
    <p:sldId id="412" r:id="rId79"/>
    <p:sldId id="413" r:id="rId80"/>
    <p:sldId id="414" r:id="rId81"/>
    <p:sldId id="415" r:id="rId82"/>
    <p:sldId id="416" r:id="rId83"/>
    <p:sldId id="417" r:id="rId84"/>
    <p:sldId id="418" r:id="rId85"/>
    <p:sldId id="419" r:id="rId86"/>
    <p:sldId id="420" r:id="rId87"/>
    <p:sldId id="421" r:id="rId88"/>
    <p:sldId id="424" r:id="rId89"/>
    <p:sldId id="422" r:id="rId90"/>
    <p:sldId id="423" r:id="rId91"/>
    <p:sldId id="425" r:id="rId92"/>
    <p:sldId id="426" r:id="rId93"/>
    <p:sldId id="427" r:id="rId94"/>
    <p:sldId id="428" r:id="rId95"/>
    <p:sldId id="429" r:id="rId96"/>
    <p:sldId id="430" r:id="rId97"/>
    <p:sldId id="431" r:id="rId98"/>
    <p:sldId id="432" r:id="rId99"/>
    <p:sldId id="433" r:id="rId100"/>
    <p:sldId id="434" r:id="rId101"/>
    <p:sldId id="437" r:id="rId102"/>
    <p:sldId id="438" r:id="rId103"/>
    <p:sldId id="439" r:id="rId104"/>
    <p:sldId id="440" r:id="rId105"/>
    <p:sldId id="435" r:id="rId106"/>
    <p:sldId id="441" r:id="rId107"/>
    <p:sldId id="436" r:id="rId108"/>
    <p:sldId id="443" r:id="rId109"/>
    <p:sldId id="444" r:id="rId110"/>
    <p:sldId id="445" r:id="rId111"/>
    <p:sldId id="447" r:id="rId112"/>
    <p:sldId id="448" r:id="rId113"/>
    <p:sldId id="446" r:id="rId114"/>
    <p:sldId id="450" r:id="rId115"/>
    <p:sldId id="449" r:id="rId116"/>
    <p:sldId id="451" r:id="rId117"/>
    <p:sldId id="454" r:id="rId118"/>
    <p:sldId id="455" r:id="rId119"/>
    <p:sldId id="337" r:id="rId120"/>
    <p:sldId id="456" r:id="rId121"/>
    <p:sldId id="457" r:id="rId122"/>
    <p:sldId id="458" r:id="rId123"/>
    <p:sldId id="459" r:id="rId124"/>
    <p:sldId id="460" r:id="rId125"/>
    <p:sldId id="461" r:id="rId126"/>
    <p:sldId id="462" r:id="rId127"/>
    <p:sldId id="463" r:id="rId128"/>
    <p:sldId id="464" r:id="rId129"/>
    <p:sldId id="473" r:id="rId130"/>
    <p:sldId id="465" r:id="rId131"/>
    <p:sldId id="466" r:id="rId132"/>
    <p:sldId id="467" r:id="rId133"/>
    <p:sldId id="468" r:id="rId134"/>
    <p:sldId id="472" r:id="rId135"/>
    <p:sldId id="469" r:id="rId136"/>
    <p:sldId id="470" r:id="rId137"/>
    <p:sldId id="471" r:id="rId138"/>
    <p:sldId id="474" r:id="rId139"/>
    <p:sldId id="475" r:id="rId140"/>
    <p:sldId id="476" r:id="rId141"/>
    <p:sldId id="478" r:id="rId142"/>
    <p:sldId id="477" r:id="rId143"/>
    <p:sldId id="480" r:id="rId144"/>
    <p:sldId id="481" r:id="rId145"/>
    <p:sldId id="482" r:id="rId146"/>
    <p:sldId id="483" r:id="rId147"/>
    <p:sldId id="487" r:id="rId148"/>
    <p:sldId id="484" r:id="rId149"/>
    <p:sldId id="485" r:id="rId150"/>
    <p:sldId id="486" r:id="rId151"/>
    <p:sldId id="488" r:id="rId152"/>
    <p:sldId id="490" r:id="rId153"/>
    <p:sldId id="489" r:id="rId1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8"/>
    <p:restoredTop sz="97155" autoAdjust="0"/>
  </p:normalViewPr>
  <p:slideViewPr>
    <p:cSldViewPr>
      <p:cViewPr varScale="1">
        <p:scale>
          <a:sx n="87" d="100"/>
          <a:sy n="87" d="100"/>
        </p:scale>
        <p:origin x="1494" y="78"/>
      </p:cViewPr>
      <p:guideLst>
        <p:guide orient="horz" pos="2160"/>
        <p:guide pos="2880"/>
      </p:guideLst>
    </p:cSldViewPr>
  </p:slideViewPr>
  <p:notesTextViewPr>
    <p:cViewPr>
      <p:scale>
        <a:sx n="100" d="100"/>
        <a:sy n="100" d="100"/>
      </p:scale>
      <p:origin x="0" y="-312"/>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slide" Target="slides/slide15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63B6DA-6E34-4796-AE4A-66C914AA9114}" type="datetimeFigureOut">
              <a:rPr lang="en-US" smtClean="0"/>
              <a:pPr/>
              <a:t>5/4/2018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06B86F-EDF7-48CF-8BFC-DEB010B46DCE}"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a:t>
            </a:r>
            <a:r>
              <a:rPr lang="en-US" dirty="0" smtClean="0"/>
              <a:t>Priscilla </a:t>
            </a:r>
            <a:r>
              <a:rPr lang="en-US" dirty="0" err="1" smtClean="0"/>
              <a:t>Zenn</a:t>
            </a:r>
            <a:endParaRPr lang="en-US" dirty="0" smtClean="0"/>
          </a:p>
          <a:p>
            <a:r>
              <a:rPr lang="en-US" dirty="0" smtClean="0"/>
              <a:t>Allen Park High School</a:t>
            </a:r>
          </a:p>
          <a:p>
            <a:r>
              <a:rPr lang="en-US" dirty="0" smtClean="0"/>
              <a:t>*Source: AP World History </a:t>
            </a:r>
          </a:p>
          <a:p>
            <a:r>
              <a:rPr lang="en-US" dirty="0" smtClean="0"/>
              <a:t>	An Essential </a:t>
            </a:r>
            <a:r>
              <a:rPr lang="en-US" dirty="0" err="1" smtClean="0"/>
              <a:t>Coursebook</a:t>
            </a:r>
            <a:r>
              <a:rPr lang="en-US" smtClean="0"/>
              <a:t> </a:t>
            </a:r>
          </a:p>
        </p:txBody>
      </p:sp>
      <p:sp>
        <p:nvSpPr>
          <p:cNvPr id="4" name="Slide Number Placeholder 3"/>
          <p:cNvSpPr>
            <a:spLocks noGrp="1"/>
          </p:cNvSpPr>
          <p:nvPr>
            <p:ph type="sldNum" sz="quarter" idx="10"/>
          </p:nvPr>
        </p:nvSpPr>
        <p:spPr/>
        <p:txBody>
          <a:bodyPr/>
          <a:lstStyle/>
          <a:p>
            <a:fld id="{5D06B86F-EDF7-48CF-8BFC-DEB010B46DCE}" type="slidenum">
              <a:rPr lang="en-US" smtClean="0"/>
              <a:pPr/>
              <a:t>1</a:t>
            </a:fld>
            <a:endParaRPr lang="en-US" dirty="0"/>
          </a:p>
        </p:txBody>
      </p:sp>
    </p:spTree>
    <p:extLst>
      <p:ext uri="{BB962C8B-B14F-4D97-AF65-F5344CB8AC3E}">
        <p14:creationId xmlns:p14="http://schemas.microsoft.com/office/powerpoint/2010/main" val="1429358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D06B86F-EDF7-48CF-8BFC-DEB010B46DCE}" type="slidenum">
              <a:rPr lang="en-US" smtClean="0"/>
              <a:pPr/>
              <a:t>14</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dirty="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F68FCE5D-EC71-4240-9DF6-D18374BFB95A}" type="datetimeFigureOut">
              <a:rPr lang="en-US" smtClean="0"/>
              <a:pPr/>
              <a:t>5/4/2018</a:t>
            </a:fld>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dirty="0"/>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19643FBC-9A86-4E15-91DD-4DD59F54B4A6}"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68FCE5D-EC71-4240-9DF6-D18374BFB95A}" type="datetimeFigureOut">
              <a:rPr lang="en-US" smtClean="0"/>
              <a:pPr/>
              <a:t>5/4/2018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9643FBC-9A86-4E15-91DD-4DD59F54B4A6}"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68FCE5D-EC71-4240-9DF6-D18374BFB95A}" type="datetimeFigureOut">
              <a:rPr lang="en-US" smtClean="0"/>
              <a:pPr/>
              <a:t>5/4/2018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9643FBC-9A86-4E15-91DD-4DD59F54B4A6}"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68FCE5D-EC71-4240-9DF6-D18374BFB95A}" type="datetimeFigureOut">
              <a:rPr lang="en-US" smtClean="0"/>
              <a:pPr/>
              <a:t>5/4/2018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9643FBC-9A86-4E15-91DD-4DD59F54B4A6}" type="slidenum">
              <a:rPr lang="en-US" smtClean="0"/>
              <a:pPr/>
              <a:t>‹#›</a:t>
            </a:fld>
            <a:endParaRPr lang="en-US" dirty="0"/>
          </a:p>
        </p:txBody>
      </p:sp>
      <p:sp>
        <p:nvSpPr>
          <p:cNvPr id="7" name="Title 6"/>
          <p:cNvSpPr>
            <a:spLocks noGrp="1"/>
          </p:cNvSpPr>
          <p:nvPr>
            <p:ph type="title"/>
          </p:nvPr>
        </p:nvSpPr>
        <p:spPr/>
        <p:txBody>
          <a:bodyPr rtlCol="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F68FCE5D-EC71-4240-9DF6-D18374BFB95A}" type="datetimeFigureOut">
              <a:rPr lang="en-US" smtClean="0"/>
              <a:pPr/>
              <a:t>5/4/2018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9643FBC-9A86-4E15-91DD-4DD59F54B4A6}" type="slidenum">
              <a:rPr lang="en-US" smtClean="0"/>
              <a:pPr/>
              <a:t>‹#›</a:t>
            </a:fld>
            <a:endParaRPr lang="en-US" dirty="0"/>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68FCE5D-EC71-4240-9DF6-D18374BFB95A}" type="datetimeFigureOut">
              <a:rPr lang="en-US" smtClean="0"/>
              <a:pPr/>
              <a:t>5/4/2018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9643FBC-9A86-4E15-91DD-4DD59F54B4A6}" type="slidenum">
              <a:rPr lang="en-US" smtClean="0"/>
              <a:pPr/>
              <a:t>‹#›</a:t>
            </a:fld>
            <a:endParaRPr lang="en-US" dirty="0"/>
          </a:p>
        </p:txBody>
      </p:sp>
      <p:sp>
        <p:nvSpPr>
          <p:cNvPr id="8" name="Title 7"/>
          <p:cNvSpPr>
            <a:spLocks noGrp="1"/>
          </p:cNvSpPr>
          <p:nvPr>
            <p:ph type="title"/>
          </p:nvPr>
        </p:nvSpPr>
        <p:spPr/>
        <p:txBody>
          <a:bodyPr rtlCol="0"/>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F68FCE5D-EC71-4240-9DF6-D18374BFB95A}" type="datetimeFigureOut">
              <a:rPr lang="en-US" smtClean="0"/>
              <a:pPr/>
              <a:t>5/4/2018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9643FBC-9A86-4E15-91DD-4DD59F54B4A6}"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68FCE5D-EC71-4240-9DF6-D18374BFB95A}" type="datetimeFigureOut">
              <a:rPr lang="en-US" smtClean="0"/>
              <a:pPr/>
              <a:t>5/4/2018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9643FBC-9A86-4E15-91DD-4DD59F54B4A6}" type="slidenum">
              <a:rPr lang="en-US" smtClean="0"/>
              <a:pPr/>
              <a:t>‹#›</a:t>
            </a:fld>
            <a:endParaRPr lang="en-US" dirty="0"/>
          </a:p>
        </p:txBody>
      </p:sp>
      <p:sp>
        <p:nvSpPr>
          <p:cNvPr id="6" name="Title 5"/>
          <p:cNvSpPr>
            <a:spLocks noGrp="1"/>
          </p:cNvSpPr>
          <p:nvPr>
            <p:ph type="title"/>
          </p:nvPr>
        </p:nvSpPr>
        <p:spPr/>
        <p:txBody>
          <a:bodyPr rtlCol="0"/>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8FCE5D-EC71-4240-9DF6-D18374BFB95A}" type="datetimeFigureOut">
              <a:rPr lang="en-US" smtClean="0"/>
              <a:pPr/>
              <a:t>5/4/2018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9643FBC-9A86-4E15-91DD-4DD59F54B4A6}"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F68FCE5D-EC71-4240-9DF6-D18374BFB95A}" type="datetimeFigureOut">
              <a:rPr lang="en-US" smtClean="0"/>
              <a:pPr/>
              <a:t>5/4/2018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9643FBC-9A86-4E15-91DD-4DD59F54B4A6}"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F68FCE5D-EC71-4240-9DF6-D18374BFB95A}" type="datetimeFigureOut">
              <a:rPr lang="en-US" smtClean="0"/>
              <a:pPr/>
              <a:t>5/4/2018</a:t>
            </a:fld>
            <a:endParaRPr lang="en-US" dirty="0"/>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19643FBC-9A86-4E15-91DD-4DD59F54B4A6}" type="slidenum">
              <a:rPr lang="en-US" smtClean="0"/>
              <a:pPr/>
              <a:t>‹#›</a:t>
            </a:fld>
            <a:endParaRPr lang="en-US"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dirty="0"/>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dirty="0"/>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F68FCE5D-EC71-4240-9DF6-D18374BFB95A}" type="datetimeFigureOut">
              <a:rPr lang="en-US" smtClean="0"/>
              <a:pPr/>
              <a:t>5/4/2018</a:t>
            </a:fld>
            <a:endParaRPr lang="en-US" dirty="0"/>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19643FBC-9A86-4E15-91DD-4DD59F54B4A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2.xml"/><Relationship Id="rId4" Type="http://schemas.openxmlformats.org/officeDocument/2006/relationships/image" Target="../media/image129.jpeg"/></Relationships>
</file>

<file path=ppt/slides/_rels/slide102.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99.gif"/><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2" Type="http://schemas.openxmlformats.org/officeDocument/2006/relationships/image" Target="../media/image150.gif"/><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55.gif"/><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56.gif"/><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jpeg"/><Relationship Id="rId1" Type="http://schemas.openxmlformats.org/officeDocument/2006/relationships/slideLayout" Target="../slideLayouts/slideLayout2.xml"/><Relationship Id="rId4" Type="http://schemas.openxmlformats.org/officeDocument/2006/relationships/image" Target="../media/image160.jpeg"/></Relationships>
</file>

<file path=ppt/slides/_rels/slide129.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2.xml"/><Relationship Id="rId4" Type="http://schemas.openxmlformats.org/officeDocument/2006/relationships/image" Target="../media/image169.jpeg"/></Relationships>
</file>

<file path=ppt/slides/_rels/slide135.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40.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jpeg"/><Relationship Id="rId1" Type="http://schemas.openxmlformats.org/officeDocument/2006/relationships/slideLayout" Target="../slideLayouts/slideLayout2.xml"/><Relationship Id="rId4" Type="http://schemas.openxmlformats.org/officeDocument/2006/relationships/image" Target="../media/image192.jpeg"/></Relationships>
</file>

<file path=ppt/slides/_rels/slide151.xml.rels><?xml version="1.0" encoding="UTF-8" standalone="yes"?>
<Relationships xmlns="http://schemas.openxmlformats.org/package/2006/relationships"><Relationship Id="rId2" Type="http://schemas.openxmlformats.org/officeDocument/2006/relationships/image" Target="../media/image193.gif"/><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5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9.gi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7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8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AP World </a:t>
            </a:r>
            <a:br>
              <a:rPr lang="en-US" dirty="0" smtClean="0"/>
            </a:br>
            <a:r>
              <a:rPr lang="en-US" dirty="0" smtClean="0"/>
              <a:t>Unit 6 Review	</a:t>
            </a:r>
            <a:br>
              <a:rPr lang="en-US" dirty="0" smtClean="0"/>
            </a:br>
            <a:r>
              <a:rPr lang="en-US" dirty="0" smtClean="0"/>
              <a:t>1914 – Present </a:t>
            </a:r>
            <a:br>
              <a:rPr lang="en-US" dirty="0" smtClean="0"/>
            </a:br>
            <a:r>
              <a:rPr lang="en-US" sz="1800" dirty="0" smtClean="0"/>
              <a:t>**Updated Curriculum dates are 1900 - Present</a:t>
            </a:r>
            <a:endParaRPr lang="en-US" sz="1800" dirty="0"/>
          </a:p>
        </p:txBody>
      </p:sp>
      <p:pic>
        <p:nvPicPr>
          <p:cNvPr id="8" name="Picture 4" descr="C:\My Documents\ap pics\mao longmarch.jpg"/>
          <p:cNvPicPr>
            <a:picLocks noChangeAspect="1" noChangeArrowheads="1"/>
          </p:cNvPicPr>
          <p:nvPr/>
        </p:nvPicPr>
        <p:blipFill>
          <a:blip r:embed="rId3" cstate="print"/>
          <a:srcRect/>
          <a:stretch>
            <a:fillRect/>
          </a:stretch>
        </p:blipFill>
        <p:spPr bwMode="auto">
          <a:xfrm>
            <a:off x="457200" y="685800"/>
            <a:ext cx="3060970" cy="2438400"/>
          </a:xfrm>
          <a:prstGeom prst="rect">
            <a:avLst/>
          </a:prstGeom>
          <a:noFill/>
        </p:spPr>
      </p:pic>
      <p:pic>
        <p:nvPicPr>
          <p:cNvPr id="9" name="Picture 3" descr="C:\My Documents\ap pics\mayday castro.jpg"/>
          <p:cNvPicPr>
            <a:picLocks noChangeAspect="1" noChangeArrowheads="1"/>
          </p:cNvPicPr>
          <p:nvPr/>
        </p:nvPicPr>
        <p:blipFill>
          <a:blip r:embed="rId4" cstate="print"/>
          <a:srcRect/>
          <a:stretch>
            <a:fillRect/>
          </a:stretch>
        </p:blipFill>
        <p:spPr bwMode="auto">
          <a:xfrm rot="19495271">
            <a:off x="443259" y="2805010"/>
            <a:ext cx="2858151" cy="1650357"/>
          </a:xfrm>
          <a:prstGeom prst="rect">
            <a:avLst/>
          </a:prstGeom>
          <a:noFill/>
        </p:spPr>
      </p:pic>
      <p:pic>
        <p:nvPicPr>
          <p:cNvPr id="10" name="Picture 3" descr="C:\My Documents\ap pics\iran rev.jpg"/>
          <p:cNvPicPr>
            <a:picLocks noChangeAspect="1" noChangeArrowheads="1"/>
          </p:cNvPicPr>
          <p:nvPr/>
        </p:nvPicPr>
        <p:blipFill>
          <a:blip r:embed="rId5" cstate="print"/>
          <a:srcRect/>
          <a:stretch>
            <a:fillRect/>
          </a:stretch>
        </p:blipFill>
        <p:spPr bwMode="auto">
          <a:xfrm>
            <a:off x="2971800" y="152400"/>
            <a:ext cx="2652799" cy="1752600"/>
          </a:xfrm>
          <a:prstGeom prst="rect">
            <a:avLst/>
          </a:prstGeom>
          <a:noFill/>
        </p:spPr>
      </p:pic>
      <p:pic>
        <p:nvPicPr>
          <p:cNvPr id="11" name="Picture 3" descr="australians"/>
          <p:cNvPicPr>
            <a:picLocks noChangeAspect="1" noChangeArrowheads="1"/>
          </p:cNvPicPr>
          <p:nvPr/>
        </p:nvPicPr>
        <p:blipFill>
          <a:blip r:embed="rId6" cstate="print"/>
          <a:srcRect/>
          <a:stretch>
            <a:fillRect/>
          </a:stretch>
        </p:blipFill>
        <p:spPr bwMode="auto">
          <a:xfrm>
            <a:off x="5791200" y="228600"/>
            <a:ext cx="2209800" cy="1114098"/>
          </a:xfrm>
          <a:prstGeom prst="rect">
            <a:avLst/>
          </a:prstGeom>
          <a:noFill/>
        </p:spPr>
      </p:pic>
      <p:pic>
        <p:nvPicPr>
          <p:cNvPr id="12" name="Picture 3" descr="C:\My Documents\ap pics\terrorism.jpg"/>
          <p:cNvPicPr>
            <a:picLocks noChangeAspect="1" noChangeArrowheads="1"/>
          </p:cNvPicPr>
          <p:nvPr/>
        </p:nvPicPr>
        <p:blipFill>
          <a:blip r:embed="rId7" cstate="print"/>
          <a:srcRect/>
          <a:stretch>
            <a:fillRect/>
          </a:stretch>
        </p:blipFill>
        <p:spPr bwMode="auto">
          <a:xfrm>
            <a:off x="1447800" y="4114800"/>
            <a:ext cx="2209800" cy="2209800"/>
          </a:xfrm>
          <a:prstGeom prst="rect">
            <a:avLst/>
          </a:prstGeom>
          <a:noFill/>
        </p:spPr>
      </p:pic>
      <p:pic>
        <p:nvPicPr>
          <p:cNvPr id="13" name="Picture 6" descr="mcdonalds"/>
          <p:cNvPicPr>
            <a:picLocks noChangeAspect="1" noChangeArrowheads="1"/>
          </p:cNvPicPr>
          <p:nvPr/>
        </p:nvPicPr>
        <p:blipFill>
          <a:blip r:embed="rId8" cstate="print"/>
          <a:srcRect/>
          <a:stretch>
            <a:fillRect/>
          </a:stretch>
        </p:blipFill>
        <p:spPr bwMode="auto">
          <a:xfrm>
            <a:off x="6019800" y="4953000"/>
            <a:ext cx="2826327" cy="1802296"/>
          </a:xfrm>
          <a:prstGeom prst="rect">
            <a:avLst/>
          </a:prstGeom>
          <a:noFill/>
        </p:spPr>
      </p:pic>
      <p:pic>
        <p:nvPicPr>
          <p:cNvPr id="14" name="Picture 5" descr="C:\My Documents\ap pics\genocide-rwanda.jpg"/>
          <p:cNvPicPr>
            <a:picLocks noChangeAspect="1" noChangeArrowheads="1"/>
          </p:cNvPicPr>
          <p:nvPr/>
        </p:nvPicPr>
        <p:blipFill>
          <a:blip r:embed="rId9" cstate="print"/>
          <a:srcRect/>
          <a:stretch>
            <a:fillRect/>
          </a:stretch>
        </p:blipFill>
        <p:spPr bwMode="auto">
          <a:xfrm rot="20379897">
            <a:off x="3445181" y="4296128"/>
            <a:ext cx="1873703" cy="2183358"/>
          </a:xfrm>
          <a:prstGeom prst="rect">
            <a:avLst/>
          </a:prstGeom>
          <a:noFill/>
        </p:spPr>
      </p:pic>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305800" cy="3547872"/>
          </a:xfrm>
        </p:spPr>
        <p:txBody>
          <a:bodyPr>
            <a:normAutofit fontScale="92500" lnSpcReduction="20000"/>
          </a:bodyPr>
          <a:lstStyle/>
          <a:p>
            <a:r>
              <a:rPr lang="en-US" dirty="0" smtClean="0"/>
              <a:t>Principle that people of w/common national identities have the right to form their own states</a:t>
            </a:r>
          </a:p>
          <a:p>
            <a:pPr lvl="1"/>
            <a:r>
              <a:rPr lang="en-US" dirty="0" smtClean="0"/>
              <a:t>Inspired many in Eastern Europe to fight for independence</a:t>
            </a:r>
          </a:p>
          <a:p>
            <a:r>
              <a:rPr lang="en-US" dirty="0" smtClean="0"/>
              <a:t>Ottomans were a multinational empire and many hoped to follow the example of Greece, Romania and Bulgaria and achieve independence</a:t>
            </a:r>
          </a:p>
          <a:p>
            <a:pPr lvl="1"/>
            <a:r>
              <a:rPr lang="en-US" dirty="0" smtClean="0"/>
              <a:t>In Austria Hungry many peoples had nationalist aspirations- created resistance to the Hapsburg rule</a:t>
            </a:r>
          </a:p>
          <a:p>
            <a:r>
              <a:rPr lang="en-US" dirty="0" smtClean="0"/>
              <a:t>Russia encouraged Pan-Slavism (cultural and ethnic kinship)</a:t>
            </a:r>
          </a:p>
          <a:p>
            <a:endParaRPr lang="en-US" dirty="0"/>
          </a:p>
        </p:txBody>
      </p:sp>
      <p:sp>
        <p:nvSpPr>
          <p:cNvPr id="3" name="Title 2"/>
          <p:cNvSpPr>
            <a:spLocks noGrp="1"/>
          </p:cNvSpPr>
          <p:nvPr>
            <p:ph type="title"/>
          </p:nvPr>
        </p:nvSpPr>
        <p:spPr/>
        <p:txBody>
          <a:bodyPr/>
          <a:lstStyle/>
          <a:p>
            <a:r>
              <a:rPr lang="en-US" dirty="0" smtClean="0"/>
              <a:t>3. Self-Determination</a:t>
            </a:r>
            <a:endParaRPr lang="en-US" dirty="0"/>
          </a:p>
        </p:txBody>
      </p:sp>
      <p:pic>
        <p:nvPicPr>
          <p:cNvPr id="10242" name="Picture 2" descr="http://upload.wikimedia.org/wikipedia/commons/4/4f/Armenian_Fedayees_1890-1896.jpg"/>
          <p:cNvPicPr>
            <a:picLocks noChangeAspect="1" noChangeArrowheads="1"/>
          </p:cNvPicPr>
          <p:nvPr/>
        </p:nvPicPr>
        <p:blipFill>
          <a:blip r:embed="rId2" cstate="print"/>
          <a:srcRect/>
          <a:stretch>
            <a:fillRect/>
          </a:stretch>
        </p:blipFill>
        <p:spPr bwMode="auto">
          <a:xfrm>
            <a:off x="3886200" y="4572000"/>
            <a:ext cx="3657600" cy="1981200"/>
          </a:xfrm>
          <a:prstGeom prst="rect">
            <a:avLst/>
          </a:prstGeom>
          <a:noFill/>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Decolonization and Change in North Africa and the Middle East (cont)</a:t>
            </a:r>
            <a:endParaRPr lang="en-US" sz="3200" dirty="0"/>
          </a:p>
        </p:txBody>
      </p:sp>
      <p:sp>
        <p:nvSpPr>
          <p:cNvPr id="3" name="Content Placeholder 2"/>
          <p:cNvSpPr>
            <a:spLocks noGrp="1"/>
          </p:cNvSpPr>
          <p:nvPr>
            <p:ph idx="1"/>
          </p:nvPr>
        </p:nvSpPr>
        <p:spPr>
          <a:xfrm>
            <a:off x="381000" y="1524000"/>
            <a:ext cx="8153400" cy="3657601"/>
          </a:xfrm>
        </p:spPr>
        <p:txBody>
          <a:bodyPr>
            <a:normAutofit fontScale="70000" lnSpcReduction="20000"/>
          </a:bodyPr>
          <a:lstStyle/>
          <a:p>
            <a:pPr marL="365760" lvl="2" indent="-256032">
              <a:spcBef>
                <a:spcPts val="400"/>
              </a:spcBef>
              <a:buClr>
                <a:schemeClr val="accent1"/>
              </a:buClr>
              <a:buSzPct val="68000"/>
              <a:buFont typeface="Wingdings 3"/>
              <a:buChar char=""/>
            </a:pPr>
            <a:r>
              <a:rPr lang="en-US" dirty="0" smtClean="0"/>
              <a:t>Ayatollah Ruhollah Khomeini</a:t>
            </a:r>
          </a:p>
          <a:p>
            <a:pPr lvl="2"/>
            <a:r>
              <a:rPr lang="en-US" dirty="0" smtClean="0"/>
              <a:t>Charismatic</a:t>
            </a:r>
          </a:p>
          <a:p>
            <a:pPr lvl="2"/>
            <a:r>
              <a:rPr lang="en-US" dirty="0" smtClean="0"/>
              <a:t>Literal interpretation of Islamic text</a:t>
            </a:r>
          </a:p>
          <a:p>
            <a:pPr lvl="2"/>
            <a:r>
              <a:rPr lang="en-US" dirty="0" smtClean="0"/>
              <a:t>Spoke against US; Great Satan</a:t>
            </a:r>
          </a:p>
          <a:p>
            <a:pPr lvl="2"/>
            <a:r>
              <a:rPr lang="en-US" dirty="0" smtClean="0"/>
              <a:t>Gave new meaning to velayat-e faqih (jurist guardianship)</a:t>
            </a:r>
          </a:p>
          <a:p>
            <a:pPr lvl="3"/>
            <a:r>
              <a:rPr lang="en-US" dirty="0" smtClean="0"/>
              <a:t>Gave broad authority over the unfortunate people (widows, orphans, mentally unstable)</a:t>
            </a:r>
          </a:p>
          <a:p>
            <a:pPr lvl="2"/>
            <a:r>
              <a:rPr lang="en-US" dirty="0" smtClean="0"/>
              <a:t>Claimed guardianship over entire Shi’ia community</a:t>
            </a:r>
          </a:p>
          <a:p>
            <a:pPr lvl="1"/>
            <a:r>
              <a:rPr lang="en-US" dirty="0" smtClean="0"/>
              <a:t>Many supported revolution</a:t>
            </a:r>
          </a:p>
          <a:p>
            <a:pPr lvl="2"/>
            <a:r>
              <a:rPr lang="en-US" dirty="0" smtClean="0"/>
              <a:t>Oil workers on strike; paralyzed industry</a:t>
            </a:r>
          </a:p>
          <a:p>
            <a:pPr lvl="2"/>
            <a:r>
              <a:rPr lang="en-US" dirty="0" smtClean="0"/>
              <a:t>Millions of protestors (organized and led by clerics)</a:t>
            </a:r>
          </a:p>
          <a:p>
            <a:pPr lvl="2"/>
            <a:r>
              <a:rPr lang="en-US" dirty="0" smtClean="0"/>
              <a:t>Khomeini in exile in Paris; audiotapes of speeches at rallies calling for abolition of monarchy</a:t>
            </a:r>
          </a:p>
          <a:p>
            <a:r>
              <a:rPr lang="en-US" dirty="0" smtClean="0"/>
              <a:t>Shah fled in 1979; Islamic Republic of Iran</a:t>
            </a:r>
          </a:p>
          <a:p>
            <a:pPr>
              <a:buNone/>
            </a:pPr>
            <a:r>
              <a:rPr lang="en-US" dirty="0" smtClean="0"/>
              <a:t> </a:t>
            </a:r>
            <a:endParaRPr lang="en-US" dirty="0"/>
          </a:p>
        </p:txBody>
      </p:sp>
      <p:sp>
        <p:nvSpPr>
          <p:cNvPr id="124930" name="AutoShape 2" descr="data:image/jpeg;base64,/9j/4AAQSkZJRgABAQAAAQABAAD/2wCEAAkGBhQSERUUExMVFRQWGBwYGBgYGB8YHRogHhocGyAfIR4cHyYgHB8jHhwdHy8gIycpLC0sGh4xNTAqNSYuLCoBCQoKDgwOGg8PGi0kHyQvLCwqKiwsLCwsLCwpLCksLCwsLCwsKSwsLCksLCwsLCwsLCwsLCwsLCwsLCwsLCwsLP/AABEIAKgBLAMBIgACEQEDEQH/xAAcAAACAgMBAQAAAAAAAAAAAAAFBgMEAAIHAQj/xABAEAACAQIEBAQDBgUCBQQDAAABAhEDIQAEEjEFIkFRBhNhcTKBkQcUI0KhsVLB0eHwYvFDcoKSshU0osIkJTP/xAAaAQADAQEBAQAAAAAAAAAAAAABAgMEAAUG/8QAMBEAAgIBAwIFAgYCAwEAAAAAAAECEQMSITEEQRMiMlFhcYFCUpGhsfAj4cHR8QX/2gAMAwEAAhEDEQA/AEuW6fyxcyCiHQtpFQBZIOmQwIkX6j9ca5vgz0qmiqrU29dj7HYj1GL2XpkAQfkf74xTipKmePHI8U1OOzQtZ7hZQki0XI/mMXeBcbCkU6hfy5mEYqw9VI/Y7+mCOYV6kBlPL8JWLenqPT9sAX4Q+ojTzDmgbR6f0w8ZWqZfxYZW5Q2rflbf9o6dwvhFGpNTXWKueVkr1EQAWAIVuVr3BAvgzS4a1GRTYmOjszz1+JjIPTthR+yfNfiurOBrUjyzfVEXvYEDpuRPbD+aYBIAgT+2KxNmPI5xtgmvTby2YyCQxIt0BsYP7HE2by4ahokS0WIMQEJufljOIVgtJpH5W+e1veMWK+r7sCFkszcoIBgoViZ3jp8sNdFaOXZHipPKAUkAyHZhI2F46bH0wXyPEVXYC6w031G+8bzO8TtfFDivhz7uAwpOAraSdWrTaRMTMi1yYj1xayGVtaNV5UdOk7euESjJWUuUdgzRqhrECBBPVRMLO/bp+mA+Y8Moaoemx8xTOpYU3kd4iJ3xfTL+XZ1Hl9z372v1/tiB6ssfJG/xBvoBM7TsT1PXbCXT2Hq+QBnMzXoVHpsRUmG1bSCD+bqRtMjbbB0hBquEZSCNQjTsw5hy3t9cV85T1QGVlf4SDBIB2PaN9x9MEOHcNJUgwdVOD35WMH3hoIPYYpBqezK5oOONTTKGazaPpikrNpOpjsfaN2/y+PeG5xBbSyjYmwDQp3kQIkmPbvhfq5V8tXKOCstaQYYTuJFx8vnh0r5Wknl6EaizgOHUlwCBDQLi4JBImLbHA0JrYjK4tWVU4EG0PLAtJfUwMi4AUbgA9rfXDYgD0yqlRAUhjyzJGx6ExE36YX+DcTaKmrytIAWnAktuBpAA0jSAsxve2C/CKdbQ5qhoAHIIMQCDA3E9PXpiSjPVQ0kor2BypChNRNQgtqhmFmupJ+YmQLjBGg1Rk8txuC7M0aVEi0yenXpiPNZCp5bSwlnJIWCYkDTIX0j4evvj3I1GoqNdQeWFM6hY6otpvERud5w9VJa0QlljGPqKRXVmEPl8juupWXTBVgFe2/SD6e+LdApLM50hbkmwtRXrtsdsLWb8eCm0UKWoKd3I0g9wBcdvi2xFwda2eYGux+7odQQcquV0KR3ICxJPYDqYTMtW62MEpRlJvdqnxt/fodC8JZgvR1wQC1p6iBB9jv8APBh6cgjtcfLA3w6sUkUyDpBiN4AB+gvgqpviakm2keZLE4xTfezQQbN1/X++E/xqqH8MafMJB8zba4Vv9R2BG/XDZms0i8rNpIBa9rbYDVskiV181PMaq5I7AREkYpF0JGcoO4ggzC2bzALh7H5ifWZxHVQM6oCQJJ1DqdjbbpF8NWe4MrkH8wEKxJ230mDzL67j1ws1T5dTSy6ahMabEgdgLwG6kdBjtOp3I97DnWSO3INz2YKhB5iC1tZBJ3gETIXc9B8OLWaeUiRoOyi2q02+vQ7YocW4a9SqDF2BB67/ACG3pYYMPw4aEQkiIgm5B3nfeP8Aa+Aoq7ZoA/Ccqj6zpYc3cRb8ptNok9PXBSoI+uNYFJNI2mAelztPzjucS5hTpEgifTGiOWPCe4ji+SrUzQpn8YhqLq5VWgJKiTMm9/br2ws8crE5jL+XW10/xKikQJEPBAsDta2wnriN6tZ9eqqzpSLLyqArS2r4o+Igw0evzGZTjNLzKR8tnNOmKakCwOn83UgSbD1xOK81sRbBKhxQgAGkXvzRDxLbMSeWLSTfBKm1KjTQtUZaYGkkqpbTqBAB3LEW2+kGd8jk0/FrAaw41Qsy19gD/ET1xHm+Do9LRUmQQwIixmSNtjJ2vguNsK5KvDDRrLUeX1axppwNMCBJI32MD0+eLVPIUxtTT/tGJhTCgAAAdhjxqyixYD3MYdKhhS4hm6jgo9aow30l2Pzgnp3w+8Iz9AJRpnJ0mZgilmgkkwJMrc9ccy8WVStcqpA5B7zfHecnwCkq0j5SSAp1X6R6b/0w1LuLKKlyirx7wnl2pMSKVELA1+WOpgDlg7xhNpeBcxSAal5eYBqAl6LqW0ReQxBiegJI/THQ/FWXaplSqESXWZaBC8xvhI4jwLMZhgaNdMuKNNdCFiC731Qw2/L/ABXMWxzjGtxfCi1WlbjZ4c8N5dG8xaWh1JgNMrI3g7Emb4lNeKjCpAkmGmxvsex/fCn4a8UZupWy1GoZ11KiVVcSQKaaiQdwZIHUXw6JTEMGiDM2tvjnFLgMIqKpKgTxBAyGQe6mNrgfrP0MYvcbpj7o4J0qKdQzExCG8C9t7Yp8RzSBLuoB0wNzGsdBcxibj1QVMqyo5PnI1NbFguohZ0hdX+D3wEUYp8LyBVC5ZKpZQwARgNIIk3MSe0TtiStVp06kq3xEnmUnYCQIUqbjeYJPW4xrW4FWoUwCxJlaYAQw0woInYb9N5Pripx+aSIjPFQDk0KwsDEnpuAdIkzv0xFumWjuW61UqxX4m+KoYgQRMdGtv0xUdQUALCC3KQAsXG5IuBIM72jBjLOxRC0WUSSsggqAZnebGD2OKR4lSJ1EbkrbTEkQvLeYi9huO2ClaA3TKnFqQo0qdRC7OtRWLE20zpgbCIbaBMHBOlxBkplgiFiGYTYSrb2PWehAxJ4pozl2o6hdSVWABIgwItAE7/LrAnh3iGn921GI0VAG6wSoJI9+3rGCkqt/JWMm46V7r/kPCqXQK9IVKdSCFYam5uW59LDV0tFtoTw9KUtQYcsq1InVp1GOXVE7Tpb0jpjzhNRDk0pOTrVUXWeUkoIAE3bVH/zHbFLO8XXLrqLIXU6TYoTEz8MTJgT2naMZor8ocuTw/X/sV85lzQrMA3kMDPKeQ9f+j5/IHD7kvERoqhdY1Ks1NR0MOrbm4BNupwvZXKjO0C+qWpsFYFdJWRa5YdStxq/W1g55KAFPzNQRdBUESSIDWvEdTtGNOKW790Pnn4uOG32G7IZmjmWZVIU/FzCC03JAJsb3BAN9sC/EGaywhU/Ffqbcse4MXEWE4U+E1fMqBgaaszSukcxuDuJERO57d8H87w+kRUhQpAlmSAC0drAmI7e+Fhj120zD1eBR8qW7F9sj96rJSRVVmuzC/lpsTckljsJPXthiyCaaHlgQKSZkDvAaAT3vF8WPCCUadMIHmo3M5NtR2gDsNgPnuTjTLZg+UxAkNUY2sSGzGlh6ypNvTEM3lS+pHB00ryQmvw/y0H8rV06KRgH/AIbDpGwP8vpi6M8ApnlYdPUfywu8WzQV1kmIF46HVf3/AGwWq1VdpJv1It0v8juPfElHzeXujlmxTgl1MWqdOvf3+/4l913A/iyoWqCDAZFMexP7GR8sT+Gs5rzMsSSq6Vnt/n74B8f4uKlSVEQAqgX/AMucWOE5wUitR7MtNpXYkzCz7i+KRk41F8mHqOjag+pjtFvZPZ12f0H+vmgBcC9t4nFDiVFHHPCOoJVmK7ReYPw+vTHP81xh6jmoXKnXI6wAJsPb9cGc5x9QoVQbgyD8bmJB5AxaO0dfTFUzN08Zzn5diTN5Z6dVVdSp3MN3BFtz6gj98R53NhQqgAlS1h+UXAMmwsOvfbF7hVYVaQp5lAsAqjtc05sQ20obdbftWz3BfKLKwvaLA2AsZMz1vbcdsLLFOTtH0CkkL1bL1KjKisguHgEEBZHToYI6bXnBhD8XxNcAFx6br2/tinkqupnpQIQyLQfymSZ9Yjtgg9ZStj/nvimDE16gSl2Qq8Wo1xL07c8inaAAy80zAnSSQejd8AkrCgFpNSLa3aSToLX0mGInfdu23fDpn21k01EkxPYD1PftiDPcGp1FgyCZkgC89LiQLbDFHD2JUQcBZQiIGBYIGMEmQSbiek2tti7mhv8ALGZHJKkQLqqoD6Cf6nG+cFz8sVWyCLHFvEKpyoQzDc9B/XANGFQayS2qb+xI6+2LXijhigMwH5h+pxNwPLzQT/q/8jhWhrHXNcWqBhGVolDAFTy9Q3A3B7E74L8P4lnKw5EoMIEwWhZEib26j5YTeH12BCq7AMRIUlZk9Yw2eIkpvlsxRUGFoCpBGxpurAfIKfrhnFk1kT2D+dy9Q5VFamGca2KodjPLudyI/tir4fy7rlnqZpFy4DlihhoUAReYmQTI9MciymVVmVdKyxAGwuTA/XDbleBOlOtQYKfNpOiFDILovmp0GzKI/wCbAtcMstVWuwxeEc7l89mahUN5qs5DEDlRwFOk+ukC46Yv8V4TUo1NFKnVqi0NLE37x0HfAD7GuFFkrVgzU9ZVUeBzAAk6dQgjmuR2w6ca4bVpgOKtSoJgz07WHTFNnsTa7sWs9wp6ZAKqupgpTTuDueaTIM36/TBRs1TZVYstNEaCGYL8JIA7WbSflghwvWOV6c02N1cgQT1XVsfQfvixxfwhr1GlUKM35WllkbddS/I4m46eA3Yq8b4kPvFPXVTQkkCYE20ne5npbri7rp1D+JUoLTXT5SsUgEMCYaTzAAiBG/0V87mHCA1BTNSmGFTWSiD/AEh7AEGPi9b90riWdz60nrMPKTzCgQ0acAwTA1ISVERJN++JpMKOkZ/gjU9Wk0xSdgT5j6mIgk8zfxWEAwB+q/Xz1IOzxTKgPKkTo0n+GJEbmTcbdsOuaoHSiSTKi5AIJ0G1+URuAbXGEXKUqpzTMilKaksTTHKQ0gR0MmYJ7HCzelNloLU0icOwpkNVlGmAQRNoBgiQfTvHvgLwOmKVJqr0PORAeU7SHIBIi4tPbr0w/wCe4ShVVgtvqm5+toM3nAipwnzEqUS/llvyhS1gOvUiR09N+vkS63Wq/tHuYukjBXyK9fxlWqBgoFMQRIAOkGZAYie8zf8AlS4PwCpmWDuwSmTZnOnXvtO8m2o233IjFnP8Jp0YLFnVT+IukqCLEb3E3EdZG2GDIZZK6GoqlaTkU6OmLKs3Cn4dLWbp6Gxx6mBRcUsZ4nVQkszlkDKaMqqUqegU5I0AlrXO9mIMTMmffAnxCzVWVoCsaWpiGKkouoaZPWWIi+5xK2SqiFIqB4QFkIbWgRjpkTED0Eki3cGyVFWCQYLJLWi4MG3MZ9+2FSd7lE00XaPhtIoaKpXMNSNVCTCbKQnUxJI1ATadrG1mOKI1NQUYmoQwJBUSwN+nb5ggziDIVWbMId1Sj5ZIuSNB5VHQnSRI6T3nDR4h4SMxSSnAStpDKx/KoM6SB0IJH17YupvgmoxjNSf3FjIV4qCVJCQTEMI6b+g6z+2DOa4vQCipqC6SCBGmeadJBEcxtPrvipwHhreX1GsyfYACD89WBPiwJ5gphNRTcLtP+374rKvC8yNKUs3U6YPZfx8/wWeJcR80VHpSUlSVP5ffoDiPN8cqDSqttTAY7Xi9j0G1+2CfAOFVqVPUKKgvBYWmLwCetj+pwH8V5ynQqLqBpGJYINUnoABZCf4rfpiL6WoqaMXUSWSXgt3BP78e/sv1orLUNOqHdTrWGA6E9yeo9vritXqMQAPiZv3xuM+tc61jYA3k/P1OCvCeDlySykqgLMJ0zbbVIgxfeYxnW275PIyznklHFd1tG/Y28PZGkq+bUqL8ZQBjANtxO8EgD1n0wS85zW8ymsgcjHULQbkXEj+nviqlfzK70zTARYQablQAbiYhoMQIEX64no+T5yUqNR5RZYsQwiIsRC3J26GMXi3wb8eNY40gT4hz9QRTRKhU3KnqdgIFwBB9zh24dm9aeTmBCifLqC4p+ncr37e2wHiFAVKUaW8xZ0kFbQDcnoL9CD8sSca4wMqhqM8sQpCLBgExqKcp9Ym4wXJrkqit4lIyRqmoJJXUEBHPGgKwJEBAf372xzVqWazRaoC7ERIDBQB2gkCBjp3CuILnabZXNMLqxp1KagNQBXSdywKncr01C1pA3M8KrZIvlqSrAAJepzKQWJVlkFVm/uQfbCSzNK0MoIj8I5Ipl0DGSZJM6tyevXFvivGadC3xOdlH8+wwNzvF3pZaj5SD8SmG1AAASJgL09O2AHCmas62OlmbWxuxAHfpM74tbBQ7cLrlqas1mYAntibOLv8ALAnh5YUKS0hbTZmMwJtPcx1wTKsAdZBNrgRhrFoXfFdL8Bj/AKl/8sReG6c0B7t+5xf8ShGpsjVNElTtJgEGw6k7YocN4j5SaadOVk3duY+pgQPbDMHY8yGdVvL0meZNUAkgagDIF9/54bMrmlqZphq1LUSqkiNmRlG1vy2wD4cdLhgNpa3WASP1wT8OkHN0pELrUG0ST/KbnFDNe4gZCqaunSDLRAG8nYD1m2Ol5rxOvn0llVanpeo3xeZV0RoQWBMtA7sR2woeHeB01rOamYpUhQcrpa5YhmUqAIJ+HpNjFsQVhTao4BLoSYZhBaTMx0v/ACxBqzfFqJ1LJKnmUXpIpAbXs3pOl1007zJCqQep64bvEmaKZSo67hQR8yP645dwjgbNVok1meiaS1QGYsFglGA6LBBEjYHHSvEgFTIVdGxTl6WDD9LYGOLTdhyyUkqENPE/KjNThdRhu5WJHykfXHWQZwmP4Q1cLSjp/FUeaP8AnMsR8wdP0wy8CzPmZai/8VNT89In9cWbsilRzrxHwyi2fzAJqMsKalOxpX5hIIkltRkjoANsLXGeA5vOBvMqBKZRWRabBkLLJ0/xNpAkFQPiWdicM/H8wqZqrU1kGtUCXMix0mw9ANzgXwWo1TNsKEtRDEVX1KopEgkBVi5tB23HzzSlTsKi26Q5ZuoKQGrVLbaY2CwSZ9W/TFA5MvARaihoi6qpGqQCdBNpNwcWcxlGepfUURQJEtYXvaxvtf3xOOLzcDlpodK9zGhZ9SSBOKeVxGSlGXyI+d8TVXZkood5VtUEgzpJtpuLx9MS+JuIPTy1F2b8TVzBbHS2rTJ3na09SOmLtbjWVqUtQy9VCRJ0JOm+katPSY6RcYo8UWlWyoq6oVKtPzDGogFwBAvIJWYBmQO+PNyYccYrStrPUwZZ+L53uUsjp+7h92Riptcq0Ez/ABXI33974ocP4gMvl69bR5kVSVTVGlGI/MJOkSJgA/FfeD6cLX7vmEBZdLVNBtuq8u3+qIwueG8u9by6ZjRmFBCwDYn8SZ6aQ0gdQMacCSxqSI9bJyzNBrgfG81mgTSZaYUglaf4YuYG0s227EjAzi9fzK7SIJZrE9SZxH4bduH56tTY/wD8lqRNxUTSSpvY7A+6kb4HcZqB6hqK0gdQdz1NsWkZ4UkXsrnPKqoVEsDChRcmGAi+8mZw1cPzFWg9SpmSGfytYXcLcxfctaSdojAHhfAzQofeGDGsAH0iCQp6AdNxq6xPTDLXyLVqa+cHnUFUGBMwYtErIBPqo22wtXsjtSuyg/HfIoa5UuQF2EgwJPyJJj0wMy3FFq1lcDWq/EdIGox1P5ul4wNz+cmswuQKjKojrPNb1aTHYx0w28GyFPyQCACBLHpPU+2/yxaPnlXZGmX+DFqXqlf7nnEPFLJTYrZohbTeP1wI44VZVpMoaAWfVclm6E9Y2+WLfC8qlSu1Zp0JJUb7D9Oh9yMVa9VTFQi0TfucSzZW9jwf/pNYtOKPq5fxfCAFLwWwDVsuxXRzaSYsN4PX2Pf0wSqeLhSSkHepTGolkgyZPMykFdUSdiR09MN/As6yZOr5dMtUJB1gSDJHVS3KoO4EWMwThf43kvOqa/KVqRJimSGLEhWJBiJjvMx6TiVp1bNWBSUP8it+/f8AUuJ4jo1qJp5QwzsDIEtCzd5AhtrNFrX2xDQy2pkXy0p1QIepGofK8amFyx6z3sqDw7RDFqGYWjVDPpR3sYNoM6lleaZa2NanivOZXWlUoWZQBVENpEyIKwCbxzCdpxXSh6vgNcd4pRVhQYkaI16BdVgjlX4ZMzfaBPTAXzZaaTZipT1NWc1DpgKdKHUwJsIBHcxbA3J5anWdfxiS0amax7nc29xOG/h2XXL0mrZeoGU6UJDBmklSFZbkTOm46AzeMdy6BdAnOeLnNHTUC6tUlgI1bcoHQSJmTudsEuEeLlz9FslmppdcvVQmaZ/hMnmU9QTB+QwF8WuXpBqlGmtZKoR2VArHkqSCVsRKg4Xct8/SDEHDLHFcDamdNzHCDTo0aLgaqaKpi4MACR6HcYXPDGY8vQIB8xqq36WUzglX8W0aFOjTrly5pI8hS0SO47kG2AfDPEWUoqOfU6sxVmRwF1ADYAybdcUoUa+AUictS9EGCGZG/sMDuB8Y82irqfMJ5SwGkTMHcCO22M434ho0J8xwDHwg6mPyxxwv+KGis1p5F/8ALEGWqCLwDOAvHPFJrVC1NSgiL3J+m2Azazck/XBBR23xO1JqyU0VFd2l2AiFBliQLTAtOPB4bcDzqLAqCGUVBpY9Z7e0xi94Z8FFj5+cvUJ1aJsBFgeh7x7YrfaD4sp5cCmCzFiAVT4o6x2J2npfGGE5rZM25MMJO2VamapV3NR8ll2ZpOp1epJ1GYloIBkWGAXE/F1SlXqU8vSytJEYKNGXpzIUBrkH809MF6PjhCor0sqiVKKaYJP4cqVWGAhhIspm1+WDhEyqkuCTJZ5J7ktJPzJnGjW2iKxVLfdHQeF8Tr1xW11NRA8tSYUKuqTGkDqAY646VUzmXqUhSNRQCFEd4IMfOI+eOaeGIVGIIJZtvmT/ACx1vKZhaqK4iCPp3HyNsPj43Blq9iyDiNUCKdIAAk+l5J/XED11pKzOwWmoLEkwFAuSfTHMvFn2kVKisMtURacbTzMD3tbf4cPRIs5rKSy61pmDrBIJCncEGBqkyZ2BmcR5EUVytWsaYWjVMMujy2LK3xHXHwkWPoMcnzPijM6pFZgQfSB8rgYLcM8bPXNOlm21U0MgaJmxAWFj69DfEJQdbFMT0u2O58U+WopOrs7sQB5hpzLEKDIMFomG22FowwvWXJ0Uc0S1atpAomoG5tQYAEqBIiZ9MDvCPDUqlc25DIk/dwUKaRt+Yy0QYbsx9MJvjDOtxDOCiDFIEyxEhUW7uR1+EwOp0jrgKTb0ldO2uRHxzx6js1KnRXKLq/EKgksVkAHsF7Ab/qc4dQ//AFWZqcrrUYMGQ6iTTYXB2MMOh6YWaX2fedWUZWrFEn8QVI10F6t0WovQEAGSoIvOOiccy6Zfh60UuioE9SALnr7nAyUlQ+BuU7Z74CzEo/mt5t7E3kMv9Qf2wpZzPrlM/TNNAKCtUpRIMajzjbawYexGCXAMx93ZVaAWExI2Btbob7YG1uGjNahOnVVdlYXiWOk+u4n0BwyV4or6o2vFqy5X9H/f3FLxHxOqtWotQguysrkiSFf8qz8II6+8bzhdyWW8ysiQTqYAgAkkdRAubTtg34m4dWWo7VjzLCG38ICj6iD6zin4ZzJp5ygy2bzAAf8AmlO1o1b39sPHaNPk8vJvK19jsHCPEHm66bZZdc0/NljY6ka6b9dhtbacS8U8RJU110bV/wAOkIIHKN/1Jm249MR5jiABd6wVa6wUqVAgbVPpB8sETcAhRtO4vg/C6terosKKsSbgxPz3MC1sQ19lyzb0uFTk5T9K3f8Afk34VwypVAzVS5blBIA7gm3U/wCb4M5vIaaIsL9DYH09f6Y14pxL7snl6eUfAotcCPlhSzPiGoz0VZzBc2OwUAmfS4298VrRDQgZMnq6qS2XC932Qar11RB5nwkwRssz17ixJwrvmmU/hVRVYGAFBYkmYtp3v1Mb98E/GtVvKpoitdRFt2e/7QPrhezwrZep5KAgU1UHmi+lWJJHrefXCRVcnmdLGWnVP1S3Z0qmjhNLIPKJMBAVII5tTNeLyDcbbXgJHiLxHX01KaE0ioKAGG1AXaJsrbXAn0FoveE+IV6lJw8OmqDJPPKkso+gvsCT3jAXxIA+d8ulIAeilXU2qWME33KgNpibwe+EhGpbl+NhV4Tk3ruq0qVSs5I16Rq23k7R/wAxx0KpSpUUDVhVbMFSqUVpLppqxJEcsEgSSSx+mG/iGVpZXJM1Cu3LBhFCqqTLAADt8/bCJwjxAvnhXWS50qzXMsComdgSRMX9canjc/UZ/E0ukUfFXhykjArQfKMVDCWnUDYHSdpO+2BOUrZmhTZ/LFShqVWqaQSIhgNfxqDbfl+eCvjPJGmyVqjE1apIYE6jAgr7AXEC0nFrJ52nRybLUqytZ6cEXC6DLT1B0so27YfTXwHW7rlFlPF2Xa7K9Ny66k5SSujSIJOlhJJvDQcDvFGZoF2VaS0qywSArA3jcN1gg9r2JwF4hnlFZqlEKrMxYsBBXUZMDp/tjUcXB3EiNIU/m9WPYR/m2Jdy+nYpeKK+qrTHVcvRB/7NX/2xUp5IGlrvuQT0ED2/nibjNZa1TWhliAGiAsqqqNI7QOpxUzObIXyhZVJMfxHue/SMU5J1QYbiFalRo06TFAaQdiLXd2bf2j1wOTJkmTJJuT39ybnDTm8tSNCkvlt5tJAmsRB5VMNJnc2IBi+ANdivxsF9sK3uGqK60LwN+w3/AK4kGQqdKFYjuKTf0xcz3F3FHLmlVdU0tTYKxXmRtyRBkqy/TFXLZKrWXWKtQ9DzEwe12+fzw1CnT+KfaTXp0yrrTYm2qmCNBiYYEmfkRttiHjlLLHL06SVKVSpViotcv+L5hFiFAuhsIJgCOow1+ITk8xqSs9AkCwBUFZ7EGQcBfDmSy9OmKYZ6iUy2nRVYK51knUAYmTI/2GMSabrg9JQlTrfYSfFNKnQkUKmsFpbmm5AIBHYLcGPzHA/J8QVaiaxEEEj2v/LF/wC0E6c88SeVWDkCZYSbWEAQI9MLvD6dPn85mWnsSt2JPYQcatK7mZ2uGOPAuJKtUVJGmZF4BEwQB1tP0x23w/UPkgASA5H1vP64+bEzVJHpplvxgSAQQQWk7ETykDrt1w8cQ+16vRY06Y8oaZICo5DEWOstpiIMBT3m+KIzsfftUzTpwqvqIGuoiEgfkLgQbmZ26WbYY4Qc1+C2lWMfEwUkAerflm0bbHfoW4l4tzGdoOlatVqEQxDEaCAZBAUKLe04L/Z49M02So4TVVDDeHAVUNO3VjG4OxHXCSnSKwx6nVidwXhD1yeUlRueg+eCFDIUqZckBmUEqAbkj8szadp9cPTZajl6j0hamxJA97ROFleEZdK1QByxadEgsREkwYiFi5OI67ZfwtMSQce4gV/9yKC2VaKhNKgWgEgn5gzvg1w40jlhOkVxC19ILNoXmULE8rnSQYiRBM2wtcQd9SmjQ8xZADKoqK5MgiQDeekn1jDnwzI5bh+X83MIi1lJZVVZ8ousFZWbx02E9dzRRb8yRFv8L2NPEHGGy+XOhVp1nVVRQ2plRNtXczJPSSOoxX8HZnM52vD8lFKTEgCJ/LPqZPsLwBgLmOHVM1U11KgWQAyiSVESBA/abmcNPgB1omvpIJCimx06TNj7xEQTvhUtTplNThuv1F7itOHBDnlfoSYkiT/P1xbGZfLOxqL+G25KmVPcdIJg+hnvjyrTvzNEGCN/e24HuBh24zk1qZd9QALIYn2wcOO4tM9Tr8nh5ISjw+f2BviXw795opXWkrK6AVAwiYBgz+W539jIjHJa/BloVEPnMaiOupDT6g7AhrybaSAb7TjpnhHxQ1OMvWJA02IkzA27/DB9wd8BvHnBm88ZhVJkjVyxNoknewgXHfHNeXWvuefkjpm8bXHH05I+IcOq5gipmCVSArUkEcxMASZkRcgSYicNXA6hpEpUaBNuggdottgdw6qYNBPxApDCoWizAMLwesKNgfTHnF+K+ajU1QgknVNot9d7zHQ4xQnOE3q7cI9KGCOWCjHvy/4ZF4j4mK7KE+EHlLHcCZY/Lb5YH8EyCuzNU0nR8ABtJYRfsFDE4EVOMVPLZV06FgTuajGb/wDKBYCO53Nq2XzVVGDQdQsTG82iB0MnG5K92eT1ajNqMPTF/r8jfn80KmYprB5Kik+sMOmAP2mVx97cLMoqoTJ5us/QgfLF3hdSHVxJ5lNrnfp3OAHjasHzVVhIDMYkEGOkg3274bIrkjNDYeeAo1TIUAi6HFMMjWAJmSBAkatJkmbXwgUa582vWnmGbJI2Mo4Ij5QL4m4f4mr0VRxQR6VJAkqSr2J5iQd7kXER2wMydSpXq1UyyFjUdnjsCxI6+o+mEjFK2w73sdHpcTFei0GUqqYJiYYEXi0/zxyziebLPqjTMNA6Hr+oOD3EeC57h9NWLaUN4EEAnfcT/nvgHkajOTAGoyS8AlbkmAeUapiTYYvrUkibxuL3GLL0PvGRpmvVEIzDWTqYA/CD1tBIncdcUOJZVaLLlW1kKy+Y0byAWcf6YNtjAGJeIcapOI8gqSpR2DKCRa+lJBMqNzaLb4F5rPNUfW9Uu0ASew2HSYFsLK2hoNJjdwn7Pw6iolQvRr0oXVGqmTdGBETBEERcEzhMdSrQyjUCLex2Pp0x0/wDxINRqUyw/wDx+b3RiSPoQR9MI+ep6i9SNySPmZ/ngTqk0PC/MilmOFUndm01lLEmFamw3vFh1xQzgfWW0Ahf9I6DeL/vg7nK8I+jSUJ5SYBEWJje/YmxwIGaMhjJvuN8cxEzbL8WUo6sxDNtO20ESBtiPi/EqVQofI0VAulyCArno0AG49N8VamSq1C0D4bEHfr/AExvRyOYCk6eXqpIM/I4CodpsgXPfheVptr8wEdOXSbRsRF/TBLhlVlp2KAMZuy+3U22xlGuqAKqgD4mi8ntf/N8XMvxAAc1OlUM7uqkj022/rjtRyhZ0JOFcMo5g5qoraKUE3apTQna0Ge8Gwt6YmyOZoFC2Wj7tRJ1AWBEkj1GnqP9YI2jCLlcxSbKK7PUNQiIp1gmwgAowKnuW3k+2LPgOq4V0RjpePMEGFMgSO8gy3oqCT0ljjT3Nupy9P3/ANlbxVndbKC2thUqsWMAhQUYbe8ewwc8AcKSohrVbaDsSEVmN7sVIAEi25kYUeNNqr1UBmKrgexNx3tGn5YvcWavSy60RKJVUkSdIK21R3BgA4pPfYzRpNyC/wBqWbpfgOiItTUyko1NtS6diUCtudiCL79MKpyv3gB1hbkEwWgm8Qsn1HcGOmLXh7KB3NLLQ+tQtYsCsKxAIAmXvPTphu4X9lLUs4Car+SKaNrHJUlhdARsRE6h0ZYvs0VWxGTt2eeBvAnmVFDMzJvUIUpAKnl5oYTJBMTYwNjhnyPA6WWqNSVAWRi1yZkizAnoRFtremHXhOQpUKWlF0r1iSSe5Jux9TJwB8WRBr0wXeknMFEs6yZAH8S7x6kRcYZxT2YFNrg5NxjjTis6VlKOtoPboQeoPcYv+EeGrms3TCSFpqXqOGLAmI06TyiS0+w9cBePcXOdl3FwIpBYGnrcxLTaRMdRGC/g7xAmVpKjWYFr7fEQxm1xYDqRHbaMoaVaNEMmp1IcuP8AidUZMtSIp6YLEQIAMkcuxIty35jcRhd4xxDL1q1OmWVaYV9IBPPVI5QSTckkmSZkLNsI6Z7WxLmCTzG/f0Ex7DHS/s0yeVq0qlPMItZQ06CoKknZr32Fp7n2x6GleHpgZHJueqRt4Z8PV0yymhXpUazEmsXSWLTAHMLAC2mL4PZlGWpDVEqSiXVQpkSGmOkkQOl8B64P3qspinWTU9Pl80wTIgNd+Un13jG/g7gCFqr0wtNSxNqbUgJC2h1VtwSOUbwJicYYwlDJub24zxuvY24Iirm66MJB5hPc3j9cMPE8rK6vM0oFAsBO3rbENDLpmMyq0lJ8sAFzbubDpYne/cDDHx3IU1oFWEyDJOOi9DlI1dRJZVih32v4Oe5GiTmELxqIXpff12kAfXFn7XOH1KGVp1UqafxFncbAtEj1A+mLnCqdP7wIUQWEeunbt698WvtQnM5WnSSmak1QGXrBVln1gkHHRl5GJ10f80flCHw+qxHmOW0AB2JPKCJF532MAA9MQ8V8QU69OaJ0n4qouLmyi+4IVjY+4tix4t4UPu9AKRNFtNS8gt5ZJuDDMGEE7AbevN14gyowHwuVY2vy6gvsIdvr6YhDGnNyBl6qXhRxrZV+oazLa21EKR0JbTt2EGcWKuaLMJPMBfAfLcUYJykgY0y9UtV1M2hZOp4J02J2F94HzxYyOWw7+F6D1SKSMfMYkKxvBMwekxv8sCPGmT05pwjM6TZ3YS1hJJG8mSLbEYavsvdStbMEkinNME2OpgJMnqFn/uxV8W8IJpDM0QGROUrIJAU6dU7FQbE9I94v5XSZDdbo84NwgnhZ0MNetvMkSCrWAPY2kRfqYBwK+yGiBmHeo5SnAS29RmB0KIBb+JpWNhg14Z8ZLSyhpvzVAWgD4b77bsQYLdLAdcEavhrL5alRzGUDgHlfVUeNOkieUEjTuYAkEnphcuPa4ofFO5JSYbr+CabUqlOtWq1jcQ5ae4JknmHcQPTHHst4WrV6IcstNH+FWB1EAkSQNh88dG4h9qWWpU/Ly5fMVbKoGuJ9XqSzXt1OETNaE16cwRZUUAlYiJO9yAIt3xlx6lZqyKMhdz2QfKvBII7jb2jE+Rz6eVUVoDm6k/m9PQ2/XG/GsowSHcMRcEMWn3JvftiDIcNpimWqvpaRoEx6/wCTjQmZXHcn4ZxF6dTUGIkFGj+FrEe230wczI5cLh0Dl1Gfbf1mI/XBOpxldAG7RthZrigwdJpg4Fr6X03NokG+3fFWirrVVipcqwcqJIMGY9AdsZl2JLxvvjyjnWVwVsdvrbDkw5lKtTNZhmB8lWcGoJ2BnqQPU/PHtXh+uozCqdIm0m3Y4o1S9MNNO72dmNj2gbfTFb7wyC0BJ6rB+uEfNlE1VG3Eqap8JLGcaaGteP8AP198UsxWn54J0cojKDVraGOwkC2w6YNAspGgwJ0gwACT0g2HtJw3eG660KFR6hqLUAWARZ6TswLIInVIYEzBERhjyvgKgaTU3qPCS1Ty7KWVepO2kMSDaTHaMZwHMLmAzilCBko0x18rQWX6RI7a274ZFdOnuI2V4e51unw+YdILXiT9TePlglxHhWazQpmtUJUlguvZYsY73gdsPJ4TTfJU6Y0hoYq46MWJb3BM4UuHcCqUq2lqrOLgAElQTFwNv0G+JqakxZ43FWEvDeZHDjNKjTqVGgKzAs2r5Hefyi1h646MueYga2moQCxPeBP9MILcEcurCQZW8bXF4uJGCOY4u9VXIGjOZfmqU+lRRuV9GF46EjvfQkZ2dGyeY5bnFDjQ0AVB3Ex2kCf2+XsMVfDXE1rIpUzqGpfXqR7/AN8X81w7Up8shSQZBEq3uP8A7CD7i2AwCRnvCWVQvmiTFN3qlSAUKwWKkfMkGeoHTCNwh0WpGYEhxDQIhpBn0gg7bYfuMtpyzCoRqR2FRJ/KAWAP/MsCeoOEbx5pSrUKQD5upSN4J1f574DWwydMAcZFNapNJwytJtbSQxBX6AGbSGw6/Z9xJErMCYlV29xP745n1w0eCci1So7EwiAaztYmYn5XxbC3qSEycWdX+0KmtTh71AmutTEqVbSywYZpFyAssVtMdMA/AvEycrWjYVNPeT5dMz9ScFP/AFihWTTSqK1eOQLfV6OBYrG57Tin4fUUtdBApRm0hugghTA9zAvJkYpmio+Zvfsd087moe7HDwtS8lS8amJjf/PribxbxeAqncgSI7n9ZiMXclkvLpL6Cdo/bCp4pqF6pbSDygSb/mAt0nm6YyZI3BUephkn1bb/AL2BdGuRVpOqs8OZ0wekRGoevT64aq+Zpu2mCykFSCCJkT+4H1woZOmuldQAJuTMGQT6jpG2CvEK7pTBUFm1KFANySRa/pjscaizuulryJd+BE43mUUvQpiFarVIEWgUQIsBN7Hc3aYkYUa+lgYVRpIB0iAQZi3cEEW7jF7M0qtTMm51I4MkEAixDaD8AZdLaTe8G+KfEmRA9NFYEkTJEAAkgLAvvuew7nEIRUeDJOTlz2KWThXWRKyAw9J6e2+J+I5pgdKIFX1uf0tj3hOSNWoEBEn+mDNPLUU1rVN52FjP9MO2rETdUVRxqrVpLTRgkLpZANOqwEz3YAAse2DTZ/OZqiMplSqpRVV8okJUqgC7AbGmDuoMxEzJwstWUOdEgDbG6cUdHWorQ6nUpG4Pcdjg2+wFV7hTjvCTlqgWSRpBvEqxFwYt0kHsR2wU4Dx+oCqKxswKjsQCP2OBOYqHM1KtaOUiAJmCTPYXACj2xt4Spl6wPQT9Zj+2NeCdyolkjSsea/DKIqDNeTTFRWFQuvLeQBIJ0mexjvIOOfcR8tKlVCQIdutwJOmLRJWJw+cVyuugyMeVyCwnoL/rpAwnca8LhDY/CQg2uOg9wT9PY4p1GDbVFAxZHw2LNWvqMSQNp3/3wTpZwsVQUkdWMKoALFmhQd9/cdcWstwAIyvmSKNJSDLfmPQCNz1MbAYYOA5CjQnMojOYJTQdQEzLKvcjt3OM0MLkrKSyaWK3GeD1MvOoIy1AIYdIM6QDcHuYgiIOAlTtgrxfiK1Vao1TU5PIg/IAdoiwMne9vTAk7YR12Dv3PKFUq074tpl9fwEauk2vv2xSONqFQg2OAdYRrZOqw52BXb4p367WwMzVNv4pA74O5d1KMHm5t/bA/wC5a5DMFA6+vS3b9cGgWD0y8dDPri5QzixzMszaVm2IaT2IJMx1xlLLJHNf5xhaGs6FmvEYzGbqUArilWqQ7LzOUkljp2AIifQNvti+2VSnTprQ1KKjFl1H8oH3cG3U6gTiL/2GdzOYRCdSsac2Ch4qVSTFwphRpmSwXfENBjVGWUPpXL5T7xVLXBLMGCge62nuMOy8W9pP43LzV5qVadJ/grVFH/edu0Yu+HOGGtXVVmCQoMT1u3t/nXC5wujVq1PLWTqPwqBL6jquRczMmT7469wijT4fR0kqazRq9+iz2H1OIqO9gnktUA+I+Fswjh3llTmlTy2+kfPC94jC1fxsuxOYoc2pBKwJlWfZjE8qz1mJw/eJfMr5Nlk0dZUA6SeoktJB0+liflgNwvgQpACoylVELDFvmBtJ/TYR1vDczS2Oe+FPEOhzTnytTaqZG1N9xH+npHYnD1kPtFpi2ZBo1O+ktTf1BG2Ev7RPD9HLstSlyhyYSbgi8gdF/bbtit4Z4+jUmo1ROo8nox6eg6zhvgHyPHHuKUs0jPSdDoRw41DnBRgDHpJt2Ppjk3FqprBFZoYwTaTt7+uGbi3CxReksbQwAsHYnbvpVYJ6cwF7jBLg/hTLZivDpzyDZnT5ABgAOsR+mOa2OTOfZTgoLKpLSxtAA/ecNT8Oy+WpaKgqsrGY1cuqIGrTHym3a+HninhLJUqSFcupNFoDAkm4PxNMtPZp9MUamay1HS7IlNYgSAJJvsN9v1xGbaVpl8dN00D/AAxWy1LVVAIMBUS8sTMnm2HT69xhh4NlhTJq1NKoF5UUGx1Bj1uSY7bdsInFuM061XUgdhMcq2kAGPe+39cHuDcfFSUAZisErBBHS4I/ycJLNOWnVdF1ihC5Rachx4p48kaUpGO5aJ+QB/fCrmPGFXUQUpwLWB/rfElTKHSTpKi9juPX2wucXVqbA9GEex6fXAlmpUhYYneoYMxxGqILIkabFRA9+vQn64nzOcZ6ZrPCLT5wBeYv19sVOGZ8vlU8xBNwGFwQBaexgH6etlXjPGCPwnL+W8aTTIuhmYmxMwJ6QbE4z4OplKThI19TgSgpok4/wetTq1q6grSgFtRPMoUcynqCALGDPylXqVFdiW67YNeMc+1YUD5jOgQqAYAGnTEgAAmDvfbC1UWBiuCM4xqfJjzyjKdxLGQreVWDKbqf89x6Yk4hW8x2cwCWmBYXvsLAdgMV+F0C9VEESxgSQBPuYA+eIK1a5I26Yt3M4TyOZTUC6z3OIuN+XKmlMEGQTJB/piplqk2JjFfMVLjHUcF+AcRVFcOwCkSJ77fr/LDN4LQeWW/iY3/6icISLIjuMPvh6iUy1MbGAfqAf542dIvO2Syvy0MOeryAN7j9L/yxJXyyPqDKG977iP6/TA0VZAPQ7+hx5l+Jgyx32LdTvF/ST9cekZiGp4ZoLcU1nYCNuuNambWhTCpyzMINu5PtipxLjmkG+F2pxEuNZmFGketz/t8sRlkjHjkoot8lLj7q1UnY9exxDToMwEgjUbSIn274PZbhNKlBq89TczcA9gNreuN85xAaih1BhHxLEdt/S8iN8eVKdybNahsKTiCR2MY9yovjfiaBXkTzXv8ASx7Y9ytORPfAAXyuxnEbISDiB2Yd2HbEprcuxv8ApggIjRBxvTqlREi2NV+GemLuU4S9VdSiRMYIDrviPgnl1PM1Cgmlnc6Q4JVlKggpGiSWY7yqxtZHzdYo1Q69ZzLKwsVJp02GkkSYDVC0DYhD0tjo3F/EIFJaj7MChMSEL2EibrPKT/qwkZnhtIPUCZlK1UKQgpjlpU0+EE7CJn1vjPHK5y3Nrx6IpJ/+Dn9meUqeXVKsuqppZmi6hi8AesR6Ww+5Dg9OkdQGp/42ufl2+W/XCx4JyqpUqaGMOlNuwkWIA7XB+Zw46sWozS5FjxJmy1UI8FAPg6e/qdvbAbM8SFIAIutz8I7f0GNs/nVqFiWHmU3MwZg9V+sx6RgbXzC0QSzA1G/zbFlwQfIo+M0FwzGrmDDVHvFNdgoGyrJ9zhNMoQVscdZo8IVqFQvP4oILEQb7ET2Nx7Y5dnqBVip3UkH3GFaGTL1LP5nNVGdUaqyiYBsgubSYUWJj3xc4h42XQaTLVDggOVcJtuORucdOZo9MCeC8UFA1SQSGpMtjBBMAGegubwYnC9WYFmIEAsSBMwJtfrhLGL2Y4mDIpL5SnopKzeRqg83z26YYxlaVPJUM2KRNaoGUs7sygLqRiPeDY7T1OFKjTkYvec7UloszeWplRNkkybdQZmO/zkqLObL/AATitMNTDsaarO1xJO5x0XI52n57hW1akVwQbNAedjeLX946449VypU2IYdx/Q3GDHhPOGlVL7DQ1pidj/I/XBnlksbiw48alNM7Nw8rVlZ5rGJ3HX39sVvEvBlVQGWxG39PUf5vgV4Z4yy1KvISY32EggET85I9MG+L8XBSmHXmBZlEyIFzq9Np+ePA6vK3kVM93pYaY8bdxW4Dw/yqdd3qaaTadMb3YqDB6XBn06Thf4nwqnTqtrdVAayiCy8t2MXAYgWPVp74ZuI1qdFKmsU6jGkpAqc8IpuYtOohdtonpdF4pxL73XWoyBIUaoM6iABMwLWsLxJuZxbpVKc/E7CdXKMMfh9+xalHTQ0xfT/ED39/exwAzlMqSpMx1+WCuVEvJMAbYk4yi6VUjn6MTA6kz067naPU49bk8UAUzjRzOLSZbSzK50FQbFS0sNlttP8AEbDEWAcVxtiIm+JWW5xARfBOLVF+YdL46HlcwHpqymxA/aP3xzhWG+GXwtn2OpDsqgr6Xv8Ayxo6aTWT6k8iuIw1awBIJhX/AEP+fviln8vC/hsbdJ+QMdffE2aoLUGkkrFwP79v7YGV8u6fA4EdCdX73GN0mQiBc8GMm56x1/vi5w6grqAWA0wY7277T74gz1WoBBcHVbobdTMAjA1s7FlHKP19cYJumXptBbiWVtEsvZgSB7OAf/kvzwNXzbgiYuZ3vtfYj54my+faAA1j0O2LdJ/ynlBE8p+E+noeqmR1EHEXQ0XLgD0suaiyT1ti5TpBQAOmLIya0wApJnvGK9SpF4tgDtUeEb40PwnHrVg2xx7UNj7Y4BAakgCAD19cM3B+JijT0GQQZ+uFiY3x7rOGFGpfFDlDRYBg/KZ6zi5wXL0nSmKFI0xUY0qx1E6WBGxYkmx1adv1xmMxHGkjU5NyQ4ZHiS0WppLUyKi0y2qHMtpifTeBawnbHS8qGA5iT03n6+uMxmKCZfUcC8bq44lmqlOo1P8AEvp6QqiTBuLTixwjxVm6KyTRrjuw8tvkwlfqMeYzDEC/X+0wOhFWlVpmNx+IoPupGEnN8Xpu5YszT3ET++PMZjtTDRUbi2gk0yVaCth0IgzNjP8ATAxSMeYzACbUiZkEjE75h+5xmMx1s4yjmTqGrbr/AJ67YjqViXLi17enp649xmAcdP4fxmmuTpZlVYAEq4P/ABGjRJjfYXttgq2d+8JRr6ko2cqXIhRzKWJtaBIBtcT1xmMx8/kxq9vzNfY97DllJK/y2InF6NXU0qzq0hai8ytfcMtjN/rtiHI8LKENUdVETBPT5bHHmMx7WH0Hk9RvMs53iCUzpAMqdmsZ3uNxigeLAklkB7Dp9NvnjMZiilasg1Tor8T4l5zhtAWKaJAMzoWJJ6k/yxSOPcZjgEVUYhZoPvjMZgnG64JcPzxoHUY0sOn+f5bHmMwyk4u0Bqwl94SoQQSttgJLTiT/ANSULZwYEw5m3oIm/wAsZjMXWZiaUCMzWLklt26DoO2M4Jk0Z2Dgs0fhjoT3MXt263x7jMZ3uFOmHl4Aroy6dJUWdepAm4/tsRfCzlw6Eghri1p98ZjMFryodPzEuXcmfla/bG8T/kfvjMZgBZC2XHbGrpCNGMxmOARK0j1wURKX5SSP9QAP6Wx7jMMK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24932" name="AutoShape 4" descr="data:image/jpeg;base64,/9j/4AAQSkZJRgABAQAAAQABAAD/2wCEAAkGBhQSERUUExMVFRQWGBwYGBgYGB8YHRogHhocGyAfIR4cHyYgHB8jHhwdHy8gIycpLC0sGh4xNTAqNSYuLCoBCQoKDgwOGg8PGi0kHyQvLCwqKiwsLCwsLCwpLCksLCwsLCwsKSwsLCksLCwsLCwsLCwsLCwsLCwsLCwsLCwsLP/AABEIAKgBLAMBIgACEQEDEQH/xAAcAAACAgMBAQAAAAAAAAAAAAAFBgMEAAIHAQj/xABAEAACAQIEBAQDBgUCBQQDAAABAhEDIQAEEjEFIkFRBhNhcTKBkQcUI0KhsVLB0eHwYvFDcoKSshU0osIkJTP/xAAaAQADAQEBAQAAAAAAAAAAAAABAgMEAAUG/8QAMBEAAgIBAwIFAgYCAwEAAAAAAAECEQMSITEEQRMiMlFhcYFCUpGhsfAj4cHR8QX/2gAMAwEAAhEDEQA/AEuW6fyxcyCiHQtpFQBZIOmQwIkX6j9ca5vgz0qmiqrU29dj7HYj1GL2XpkAQfkf74xTipKmePHI8U1OOzQtZ7hZQki0XI/mMXeBcbCkU6hfy5mEYqw9VI/Y7+mCOYV6kBlPL8JWLenqPT9sAX4Q+ojTzDmgbR6f0w8ZWqZfxYZW5Q2rflbf9o6dwvhFGpNTXWKueVkr1EQAWAIVuVr3BAvgzS4a1GRTYmOjszz1+JjIPTthR+yfNfiurOBrUjyzfVEXvYEDpuRPbD+aYBIAgT+2KxNmPI5xtgmvTby2YyCQxIt0BsYP7HE2by4ahokS0WIMQEJufljOIVgtJpH5W+e1veMWK+r7sCFkszcoIBgoViZ3jp8sNdFaOXZHipPKAUkAyHZhI2F46bH0wXyPEVXYC6w031G+8bzO8TtfFDivhz7uAwpOAraSdWrTaRMTMi1yYj1xayGVtaNV5UdOk7euESjJWUuUdgzRqhrECBBPVRMLO/bp+mA+Y8Moaoemx8xTOpYU3kd4iJ3xfTL+XZ1Hl9z372v1/tiB6ssfJG/xBvoBM7TsT1PXbCXT2Hq+QBnMzXoVHpsRUmG1bSCD+bqRtMjbbB0hBquEZSCNQjTsw5hy3t9cV85T1QGVlf4SDBIB2PaN9x9MEOHcNJUgwdVOD35WMH3hoIPYYpBqezK5oOONTTKGazaPpikrNpOpjsfaN2/y+PeG5xBbSyjYmwDQp3kQIkmPbvhfq5V8tXKOCstaQYYTuJFx8vnh0r5Wknl6EaizgOHUlwCBDQLi4JBImLbHA0JrYjK4tWVU4EG0PLAtJfUwMi4AUbgA9rfXDYgD0yqlRAUhjyzJGx6ExE36YX+DcTaKmrytIAWnAktuBpAA0jSAsxve2C/CKdbQ5qhoAHIIMQCDA3E9PXpiSjPVQ0kor2BypChNRNQgtqhmFmupJ+YmQLjBGg1Rk8txuC7M0aVEi0yenXpiPNZCp5bSwlnJIWCYkDTIX0j4evvj3I1GoqNdQeWFM6hY6otpvERud5w9VJa0QlljGPqKRXVmEPl8juupWXTBVgFe2/SD6e+LdApLM50hbkmwtRXrtsdsLWb8eCm0UKWoKd3I0g9wBcdvi2xFwda2eYGux+7odQQcquV0KR3ICxJPYDqYTMtW62MEpRlJvdqnxt/fodC8JZgvR1wQC1p6iBB9jv8APBh6cgjtcfLA3w6sUkUyDpBiN4AB+gvgqpviakm2keZLE4xTfezQQbN1/X++E/xqqH8MafMJB8zba4Vv9R2BG/XDZms0i8rNpIBa9rbYDVskiV181PMaq5I7AREkYpF0JGcoO4ggzC2bzALh7H5ifWZxHVQM6oCQJJ1DqdjbbpF8NWe4MrkH8wEKxJ230mDzL67j1ws1T5dTSy6ahMabEgdgLwG6kdBjtOp3I97DnWSO3INz2YKhB5iC1tZBJ3gETIXc9B8OLWaeUiRoOyi2q02+vQ7YocW4a9SqDF2BB67/ACG3pYYMPw4aEQkiIgm5B3nfeP8Aa+Aoq7ZoA/Ccqj6zpYc3cRb8ptNok9PXBSoI+uNYFJNI2mAelztPzjucS5hTpEgifTGiOWPCe4ji+SrUzQpn8YhqLq5VWgJKiTMm9/br2ws8crE5jL+XW10/xKikQJEPBAsDta2wnriN6tZ9eqqzpSLLyqArS2r4o+Igw0evzGZTjNLzKR8tnNOmKakCwOn83UgSbD1xOK81sRbBKhxQgAGkXvzRDxLbMSeWLSTfBKm1KjTQtUZaYGkkqpbTqBAB3LEW2+kGd8jk0/FrAaw41Qsy19gD/ET1xHm+Do9LRUmQQwIixmSNtjJ2vguNsK5KvDDRrLUeX1axppwNMCBJI32MD0+eLVPIUxtTT/tGJhTCgAAAdhjxqyixYD3MYdKhhS4hm6jgo9aow30l2Pzgnp3w+8Iz9AJRpnJ0mZgilmgkkwJMrc9ccy8WVStcqpA5B7zfHecnwCkq0j5SSAp1X6R6b/0w1LuLKKlyirx7wnl2pMSKVELA1+WOpgDlg7xhNpeBcxSAal5eYBqAl6LqW0ReQxBiegJI/THQ/FWXaplSqESXWZaBC8xvhI4jwLMZhgaNdMuKNNdCFiC731Qw2/L/ABXMWxzjGtxfCi1WlbjZ4c8N5dG8xaWh1JgNMrI3g7Emb4lNeKjCpAkmGmxvsex/fCn4a8UZupWy1GoZ11KiVVcSQKaaiQdwZIHUXw6JTEMGiDM2tvjnFLgMIqKpKgTxBAyGQe6mNrgfrP0MYvcbpj7o4J0qKdQzExCG8C9t7Yp8RzSBLuoB0wNzGsdBcxibj1QVMqyo5PnI1NbFguohZ0hdX+D3wEUYp8LyBVC5ZKpZQwARgNIIk3MSe0TtiStVp06kq3xEnmUnYCQIUqbjeYJPW4xrW4FWoUwCxJlaYAQw0woInYb9N5Pripx+aSIjPFQDk0KwsDEnpuAdIkzv0xFumWjuW61UqxX4m+KoYgQRMdGtv0xUdQUALCC3KQAsXG5IuBIM72jBjLOxRC0WUSSsggqAZnebGD2OKR4lSJ1EbkrbTEkQvLeYi9huO2ClaA3TKnFqQo0qdRC7OtRWLE20zpgbCIbaBMHBOlxBkplgiFiGYTYSrb2PWehAxJ4pozl2o6hdSVWABIgwItAE7/LrAnh3iGn921GI0VAG6wSoJI9+3rGCkqt/JWMm46V7r/kPCqXQK9IVKdSCFYam5uW59LDV0tFtoTw9KUtQYcsq1InVp1GOXVE7Tpb0jpjzhNRDk0pOTrVUXWeUkoIAE3bVH/zHbFLO8XXLrqLIXU6TYoTEz8MTJgT2naMZor8ocuTw/X/sV85lzQrMA3kMDPKeQ9f+j5/IHD7kvERoqhdY1Ks1NR0MOrbm4BNupwvZXKjO0C+qWpsFYFdJWRa5YdStxq/W1g55KAFPzNQRdBUESSIDWvEdTtGNOKW790Pnn4uOG32G7IZmjmWZVIU/FzCC03JAJsb3BAN9sC/EGaywhU/Ffqbcse4MXEWE4U+E1fMqBgaaszSukcxuDuJERO57d8H87w+kRUhQpAlmSAC0drAmI7e+Fhj120zD1eBR8qW7F9sj96rJSRVVmuzC/lpsTckljsJPXthiyCaaHlgQKSZkDvAaAT3vF8WPCCUadMIHmo3M5NtR2gDsNgPnuTjTLZg+UxAkNUY2sSGzGlh6ypNvTEM3lS+pHB00ryQmvw/y0H8rV06KRgH/AIbDpGwP8vpi6M8ApnlYdPUfywu8WzQV1kmIF46HVf3/AGwWq1VdpJv1It0v8juPfElHzeXujlmxTgl1MWqdOvf3+/4l913A/iyoWqCDAZFMexP7GR8sT+Gs5rzMsSSq6Vnt/n74B8f4uKlSVEQAqgX/AMucWOE5wUitR7MtNpXYkzCz7i+KRk41F8mHqOjag+pjtFvZPZ12f0H+vmgBcC9t4nFDiVFHHPCOoJVmK7ReYPw+vTHP81xh6jmoXKnXI6wAJsPb9cGc5x9QoVQbgyD8bmJB5AxaO0dfTFUzN08Zzn5diTN5Z6dVVdSp3MN3BFtz6gj98R53NhQqgAlS1h+UXAMmwsOvfbF7hVYVaQp5lAsAqjtc05sQ20obdbftWz3BfKLKwvaLA2AsZMz1vbcdsLLFOTtH0CkkL1bL1KjKisguHgEEBZHToYI6bXnBhD8XxNcAFx6br2/tinkqupnpQIQyLQfymSZ9Yjtgg9ZStj/nvimDE16gSl2Qq8Wo1xL07c8inaAAy80zAnSSQejd8AkrCgFpNSLa3aSToLX0mGInfdu23fDpn21k01EkxPYD1PftiDPcGp1FgyCZkgC89LiQLbDFHD2JUQcBZQiIGBYIGMEmQSbiek2tti7mhv8ALGZHJKkQLqqoD6Cf6nG+cFz8sVWyCLHFvEKpyoQzDc9B/XANGFQayS2qb+xI6+2LXijhigMwH5h+pxNwPLzQT/q/8jhWhrHXNcWqBhGVolDAFTy9Q3A3B7E74L8P4lnKw5EoMIEwWhZEib26j5YTeH12BCq7AMRIUlZk9Yw2eIkpvlsxRUGFoCpBGxpurAfIKfrhnFk1kT2D+dy9Q5VFamGca2KodjPLudyI/tir4fy7rlnqZpFy4DlihhoUAReYmQTI9MciymVVmVdKyxAGwuTA/XDbleBOlOtQYKfNpOiFDILovmp0GzKI/wCbAtcMstVWuwxeEc7l89mahUN5qs5DEDlRwFOk+ukC46Yv8V4TUo1NFKnVqi0NLE37x0HfAD7GuFFkrVgzU9ZVUeBzAAk6dQgjmuR2w6ca4bVpgOKtSoJgz07WHTFNnsTa7sWs9wp6ZAKqupgpTTuDueaTIM36/TBRs1TZVYstNEaCGYL8JIA7WbSflghwvWOV6c02N1cgQT1XVsfQfvixxfwhr1GlUKM35WllkbddS/I4m46eA3Yq8b4kPvFPXVTQkkCYE20ne5npbri7rp1D+JUoLTXT5SsUgEMCYaTzAAiBG/0V87mHCA1BTNSmGFTWSiD/AEh7AEGPi9b90riWdz60nrMPKTzCgQ0acAwTA1ISVERJN++JpMKOkZ/gjU9Wk0xSdgT5j6mIgk8zfxWEAwB+q/Xz1IOzxTKgPKkTo0n+GJEbmTcbdsOuaoHSiSTKi5AIJ0G1+URuAbXGEXKUqpzTMilKaksTTHKQ0gR0MmYJ7HCzelNloLU0icOwpkNVlGmAQRNoBgiQfTvHvgLwOmKVJqr0PORAeU7SHIBIi4tPbr0w/wCe4ShVVgtvqm5+toM3nAipwnzEqUS/llvyhS1gOvUiR09N+vkS63Wq/tHuYukjBXyK9fxlWqBgoFMQRIAOkGZAYie8zf8AlS4PwCpmWDuwSmTZnOnXvtO8m2o233IjFnP8Jp0YLFnVT+IukqCLEb3E3EdZG2GDIZZK6GoqlaTkU6OmLKs3Cn4dLWbp6Gxx6mBRcUsZ4nVQkszlkDKaMqqUqegU5I0AlrXO9mIMTMmffAnxCzVWVoCsaWpiGKkouoaZPWWIi+5xK2SqiFIqB4QFkIbWgRjpkTED0Eki3cGyVFWCQYLJLWi4MG3MZ9+2FSd7lE00XaPhtIoaKpXMNSNVCTCbKQnUxJI1ATadrG1mOKI1NQUYmoQwJBUSwN+nb5ggziDIVWbMId1Sj5ZIuSNB5VHQnSRI6T3nDR4h4SMxSSnAStpDKx/KoM6SB0IJH17YupvgmoxjNSf3FjIV4qCVJCQTEMI6b+g6z+2DOa4vQCipqC6SCBGmeadJBEcxtPrvipwHhreX1GsyfYACD89WBPiwJ5gphNRTcLtP+374rKvC8yNKUs3U6YPZfx8/wWeJcR80VHpSUlSVP5ffoDiPN8cqDSqttTAY7Xi9j0G1+2CfAOFVqVPUKKgvBYWmLwCetj+pwH8V5ynQqLqBpGJYINUnoABZCf4rfpiL6WoqaMXUSWSXgt3BP78e/sv1orLUNOqHdTrWGA6E9yeo9vritXqMQAPiZv3xuM+tc61jYA3k/P1OCvCeDlySykqgLMJ0zbbVIgxfeYxnW275PIyznklHFd1tG/Y28PZGkq+bUqL8ZQBjANtxO8EgD1n0wS85zW8ymsgcjHULQbkXEj+nviqlfzK70zTARYQablQAbiYhoMQIEX64no+T5yUqNR5RZYsQwiIsRC3J26GMXi3wb8eNY40gT4hz9QRTRKhU3KnqdgIFwBB9zh24dm9aeTmBCifLqC4p+ncr37e2wHiFAVKUaW8xZ0kFbQDcnoL9CD8sSca4wMqhqM8sQpCLBgExqKcp9Ym4wXJrkqit4lIyRqmoJJXUEBHPGgKwJEBAf372xzVqWazRaoC7ERIDBQB2gkCBjp3CuILnabZXNMLqxp1KagNQBXSdywKncr01C1pA3M8KrZIvlqSrAAJepzKQWJVlkFVm/uQfbCSzNK0MoIj8I5Ipl0DGSZJM6tyevXFvivGadC3xOdlH8+wwNzvF3pZaj5SD8SmG1AAASJgL09O2AHCmas62OlmbWxuxAHfpM74tbBQ7cLrlqas1mYAntibOLv8ALAnh5YUKS0hbTZmMwJtPcx1wTKsAdZBNrgRhrFoXfFdL8Bj/AKl/8sReG6c0B7t+5xf8ShGpsjVNElTtJgEGw6k7YocN4j5SaadOVk3duY+pgQPbDMHY8yGdVvL0meZNUAkgagDIF9/54bMrmlqZphq1LUSqkiNmRlG1vy2wD4cdLhgNpa3WASP1wT8OkHN0pELrUG0ST/KbnFDNe4gZCqaunSDLRAG8nYD1m2Ol5rxOvn0llVanpeo3xeZV0RoQWBMtA7sR2woeHeB01rOamYpUhQcrpa5YhmUqAIJ+HpNjFsQVhTao4BLoSYZhBaTMx0v/ACxBqzfFqJ1LJKnmUXpIpAbXs3pOl1007zJCqQep64bvEmaKZSo67hQR8yP645dwjgbNVok1meiaS1QGYsFglGA6LBBEjYHHSvEgFTIVdGxTl6WDD9LYGOLTdhyyUkqENPE/KjNThdRhu5WJHykfXHWQZwmP4Q1cLSjp/FUeaP8AnMsR8wdP0wy8CzPmZai/8VNT89In9cWbsilRzrxHwyi2fzAJqMsKalOxpX5hIIkltRkjoANsLXGeA5vOBvMqBKZRWRabBkLLJ0/xNpAkFQPiWdicM/H8wqZqrU1kGtUCXMix0mw9ANzgXwWo1TNsKEtRDEVX1KopEgkBVi5tB23HzzSlTsKi26Q5ZuoKQGrVLbaY2CwSZ9W/TFA5MvARaihoi6qpGqQCdBNpNwcWcxlGepfUURQJEtYXvaxvtf3xOOLzcDlpodK9zGhZ9SSBOKeVxGSlGXyI+d8TVXZkood5VtUEgzpJtpuLx9MS+JuIPTy1F2b8TVzBbHS2rTJ3na09SOmLtbjWVqUtQy9VCRJ0JOm+katPSY6RcYo8UWlWyoq6oVKtPzDGogFwBAvIJWYBmQO+PNyYccYrStrPUwZZ+L53uUsjp+7h92Riptcq0Ez/ABXI33974ocP4gMvl69bR5kVSVTVGlGI/MJOkSJgA/FfeD6cLX7vmEBZdLVNBtuq8u3+qIwueG8u9by6ZjRmFBCwDYn8SZ6aQ0gdQMacCSxqSI9bJyzNBrgfG81mgTSZaYUglaf4YuYG0s227EjAzi9fzK7SIJZrE9SZxH4bduH56tTY/wD8lqRNxUTSSpvY7A+6kb4HcZqB6hqK0gdQdz1NsWkZ4UkXsrnPKqoVEsDChRcmGAi+8mZw1cPzFWg9SpmSGfytYXcLcxfctaSdojAHhfAzQofeGDGsAH0iCQp6AdNxq6xPTDLXyLVqa+cHnUFUGBMwYtErIBPqo22wtXsjtSuyg/HfIoa5UuQF2EgwJPyJJj0wMy3FFq1lcDWq/EdIGox1P5ul4wNz+cmswuQKjKojrPNb1aTHYx0w28GyFPyQCACBLHpPU+2/yxaPnlXZGmX+DFqXqlf7nnEPFLJTYrZohbTeP1wI44VZVpMoaAWfVclm6E9Y2+WLfC8qlSu1Zp0JJUb7D9Oh9yMVa9VTFQi0TfucSzZW9jwf/pNYtOKPq5fxfCAFLwWwDVsuxXRzaSYsN4PX2Pf0wSqeLhSSkHepTGolkgyZPMykFdUSdiR09MN/As6yZOr5dMtUJB1gSDJHVS3KoO4EWMwThf43kvOqa/KVqRJimSGLEhWJBiJjvMx6TiVp1bNWBSUP8it+/f8AUuJ4jo1qJp5QwzsDIEtCzd5AhtrNFrX2xDQy2pkXy0p1QIepGofK8amFyx6z3sqDw7RDFqGYWjVDPpR3sYNoM6lleaZa2NanivOZXWlUoWZQBVENpEyIKwCbxzCdpxXSh6vgNcd4pRVhQYkaI16BdVgjlX4ZMzfaBPTAXzZaaTZipT1NWc1DpgKdKHUwJsIBHcxbA3J5anWdfxiS0amax7nc29xOG/h2XXL0mrZeoGU6UJDBmklSFZbkTOm46AzeMdy6BdAnOeLnNHTUC6tUlgI1bcoHQSJmTudsEuEeLlz9FslmppdcvVQmaZ/hMnmU9QTB+QwF8WuXpBqlGmtZKoR2VArHkqSCVsRKg4Xct8/SDEHDLHFcDamdNzHCDTo0aLgaqaKpi4MACR6HcYXPDGY8vQIB8xqq36WUzglX8W0aFOjTrly5pI8hS0SO47kG2AfDPEWUoqOfU6sxVmRwF1ADYAybdcUoUa+AUictS9EGCGZG/sMDuB8Y82irqfMJ5SwGkTMHcCO22M434ho0J8xwDHwg6mPyxxwv+KGis1p5F/8ALEGWqCLwDOAvHPFJrVC1NSgiL3J+m2Azazck/XBBR23xO1JqyU0VFd2l2AiFBliQLTAtOPB4bcDzqLAqCGUVBpY9Z7e0xi94Z8FFj5+cvUJ1aJsBFgeh7x7YrfaD4sp5cCmCzFiAVT4o6x2J2npfGGE5rZM25MMJO2VamapV3NR8ll2ZpOp1epJ1GYloIBkWGAXE/F1SlXqU8vSytJEYKNGXpzIUBrkH809MF6PjhCor0sqiVKKaYJP4cqVWGAhhIspm1+WDhEyqkuCTJZ5J7ktJPzJnGjW2iKxVLfdHQeF8Tr1xW11NRA8tSYUKuqTGkDqAY646VUzmXqUhSNRQCFEd4IMfOI+eOaeGIVGIIJZtvmT/ACx1vKZhaqK4iCPp3HyNsPj43Blq9iyDiNUCKdIAAk+l5J/XED11pKzOwWmoLEkwFAuSfTHMvFn2kVKisMtURacbTzMD3tbf4cPRIs5rKSy61pmDrBIJCncEGBqkyZ2BmcR5EUVytWsaYWjVMMujy2LK3xHXHwkWPoMcnzPijM6pFZgQfSB8rgYLcM8bPXNOlm21U0MgaJmxAWFj69DfEJQdbFMT0u2O58U+WopOrs7sQB5hpzLEKDIMFomG22FowwvWXJ0Uc0S1atpAomoG5tQYAEqBIiZ9MDvCPDUqlc25DIk/dwUKaRt+Yy0QYbsx9MJvjDOtxDOCiDFIEyxEhUW7uR1+EwOp0jrgKTb0ldO2uRHxzx6js1KnRXKLq/EKgksVkAHsF7Ab/qc4dQ//AFWZqcrrUYMGQ6iTTYXB2MMOh6YWaX2fedWUZWrFEn8QVI10F6t0WovQEAGSoIvOOiccy6Zfh60UuioE9SALnr7nAyUlQ+BuU7Z74CzEo/mt5t7E3kMv9Qf2wpZzPrlM/TNNAKCtUpRIMajzjbawYexGCXAMx93ZVaAWExI2Btbob7YG1uGjNahOnVVdlYXiWOk+u4n0BwyV4or6o2vFqy5X9H/f3FLxHxOqtWotQguysrkiSFf8qz8II6+8bzhdyWW8ysiQTqYAgAkkdRAubTtg34m4dWWo7VjzLCG38ICj6iD6zin4ZzJp5ygy2bzAAf8AmlO1o1b39sPHaNPk8vJvK19jsHCPEHm66bZZdc0/NljY6ka6b9dhtbacS8U8RJU110bV/wAOkIIHKN/1Jm249MR5jiABd6wVa6wUqVAgbVPpB8sETcAhRtO4vg/C6terosKKsSbgxPz3MC1sQ19lyzb0uFTk5T9K3f8Afk34VwypVAzVS5blBIA7gm3U/wCb4M5vIaaIsL9DYH09f6Y14pxL7snl6eUfAotcCPlhSzPiGoz0VZzBc2OwUAmfS4298VrRDQgZMnq6qS2XC932Qar11RB5nwkwRssz17ixJwrvmmU/hVRVYGAFBYkmYtp3v1Mb98E/GtVvKpoitdRFt2e/7QPrhezwrZep5KAgU1UHmi+lWJJHrefXCRVcnmdLGWnVP1S3Z0qmjhNLIPKJMBAVII5tTNeLyDcbbXgJHiLxHX01KaE0ioKAGG1AXaJsrbXAn0FoveE+IV6lJw8OmqDJPPKkso+gvsCT3jAXxIA+d8ulIAeilXU2qWME33KgNpibwe+EhGpbl+NhV4Tk3ruq0qVSs5I16Rq23k7R/wAxx0KpSpUUDVhVbMFSqUVpLppqxJEcsEgSSSx+mG/iGVpZXJM1Cu3LBhFCqqTLAADt8/bCJwjxAvnhXWS50qzXMsComdgSRMX9canjc/UZ/E0ukUfFXhykjArQfKMVDCWnUDYHSdpO+2BOUrZmhTZ/LFShqVWqaQSIhgNfxqDbfl+eCvjPJGmyVqjE1apIYE6jAgr7AXEC0nFrJ52nRybLUqytZ6cEXC6DLT1B0so27YfTXwHW7rlFlPF2Xa7K9Ny66k5SSujSIJOlhJJvDQcDvFGZoF2VaS0qywSArA3jcN1gg9r2JwF4hnlFZqlEKrMxYsBBXUZMDp/tjUcXB3EiNIU/m9WPYR/m2Jdy+nYpeKK+qrTHVcvRB/7NX/2xUp5IGlrvuQT0ED2/nibjNZa1TWhliAGiAsqqqNI7QOpxUzObIXyhZVJMfxHue/SMU5J1QYbiFalRo06TFAaQdiLXd2bf2j1wOTJkmTJJuT39ybnDTm8tSNCkvlt5tJAmsRB5VMNJnc2IBi+ANdivxsF9sK3uGqK60LwN+w3/AK4kGQqdKFYjuKTf0xcz3F3FHLmlVdU0tTYKxXmRtyRBkqy/TFXLZKrWXWKtQ9DzEwe12+fzw1CnT+KfaTXp0yrrTYm2qmCNBiYYEmfkRttiHjlLLHL06SVKVSpViotcv+L5hFiFAuhsIJgCOow1+ITk8xqSs9AkCwBUFZ7EGQcBfDmSy9OmKYZ6iUy2nRVYK51knUAYmTI/2GMSabrg9JQlTrfYSfFNKnQkUKmsFpbmm5AIBHYLcGPzHA/J8QVaiaxEEEj2v/LF/wC0E6c88SeVWDkCZYSbWEAQI9MLvD6dPn85mWnsSt2JPYQcatK7mZ2uGOPAuJKtUVJGmZF4BEwQB1tP0x23w/UPkgASA5H1vP64+bEzVJHpplvxgSAQQQWk7ETykDrt1w8cQ+16vRY06Y8oaZICo5DEWOstpiIMBT3m+KIzsfftUzTpwqvqIGuoiEgfkLgQbmZ26WbYY4Qc1+C2lWMfEwUkAerflm0bbHfoW4l4tzGdoOlatVqEQxDEaCAZBAUKLe04L/Z49M02So4TVVDDeHAVUNO3VjG4OxHXCSnSKwx6nVidwXhD1yeUlRueg+eCFDIUqZckBmUEqAbkj8szadp9cPTZajl6j0hamxJA97ROFleEZdK1QByxadEgsREkwYiFi5OI67ZfwtMSQce4gV/9yKC2VaKhNKgWgEgn5gzvg1w40jlhOkVxC19ILNoXmULE8rnSQYiRBM2wtcQd9SmjQ8xZADKoqK5MgiQDeekn1jDnwzI5bh+X83MIi1lJZVVZ8ousFZWbx02E9dzRRb8yRFv8L2NPEHGGy+XOhVp1nVVRQ2plRNtXczJPSSOoxX8HZnM52vD8lFKTEgCJ/LPqZPsLwBgLmOHVM1U11KgWQAyiSVESBA/abmcNPgB1omvpIJCimx06TNj7xEQTvhUtTplNThuv1F7itOHBDnlfoSYkiT/P1xbGZfLOxqL+G25KmVPcdIJg+hnvjyrTvzNEGCN/e24HuBh24zk1qZd9QALIYn2wcOO4tM9Tr8nh5ISjw+f2BviXw795opXWkrK6AVAwiYBgz+W539jIjHJa/BloVEPnMaiOupDT6g7AhrybaSAb7TjpnhHxQ1OMvWJA02IkzA27/DB9wd8BvHnBm88ZhVJkjVyxNoknewgXHfHNeXWvuefkjpm8bXHH05I+IcOq5gipmCVSArUkEcxMASZkRcgSYicNXA6hpEpUaBNuggdottgdw6qYNBPxApDCoWizAMLwesKNgfTHnF+K+ajU1QgknVNot9d7zHQ4xQnOE3q7cI9KGCOWCjHvy/4ZF4j4mK7KE+EHlLHcCZY/Lb5YH8EyCuzNU0nR8ABtJYRfsFDE4EVOMVPLZV06FgTuajGb/wDKBYCO53Nq2XzVVGDQdQsTG82iB0MnG5K92eT1ajNqMPTF/r8jfn80KmYprB5Kik+sMOmAP2mVx97cLMoqoTJ5us/QgfLF3hdSHVxJ5lNrnfp3OAHjasHzVVhIDMYkEGOkg3274bIrkjNDYeeAo1TIUAi6HFMMjWAJmSBAkatJkmbXwgUa582vWnmGbJI2Mo4Ij5QL4m4f4mr0VRxQR6VJAkqSr2J5iQd7kXER2wMydSpXq1UyyFjUdnjsCxI6+o+mEjFK2w73sdHpcTFei0GUqqYJiYYEXi0/zxyziebLPqjTMNA6Hr+oOD3EeC57h9NWLaUN4EEAnfcT/nvgHkajOTAGoyS8AlbkmAeUapiTYYvrUkibxuL3GLL0PvGRpmvVEIzDWTqYA/CD1tBIncdcUOJZVaLLlW1kKy+Y0byAWcf6YNtjAGJeIcapOI8gqSpR2DKCRa+lJBMqNzaLb4F5rPNUfW9Uu0ASew2HSYFsLK2hoNJjdwn7Pw6iolQvRr0oXVGqmTdGBETBEERcEzhMdSrQyjUCLex2Pp0x0/wDxINRqUyw/wDx+b3RiSPoQR9MI+ep6i9SNySPmZ/ngTqk0PC/MilmOFUndm01lLEmFamw3vFh1xQzgfWW0Ahf9I6DeL/vg7nK8I+jSUJ5SYBEWJje/YmxwIGaMhjJvuN8cxEzbL8WUo6sxDNtO20ESBtiPi/EqVQofI0VAulyCArno0AG49N8VamSq1C0D4bEHfr/AExvRyOYCk6eXqpIM/I4CodpsgXPfheVptr8wEdOXSbRsRF/TBLhlVlp2KAMZuy+3U22xlGuqAKqgD4mi8ntf/N8XMvxAAc1OlUM7uqkj022/rjtRyhZ0JOFcMo5g5qoraKUE3apTQna0Ge8Gwt6YmyOZoFC2Wj7tRJ1AWBEkj1GnqP9YI2jCLlcxSbKK7PUNQiIp1gmwgAowKnuW3k+2LPgOq4V0RjpePMEGFMgSO8gy3oqCT0ljjT3Nupy9P3/ANlbxVndbKC2thUqsWMAhQUYbe8ewwc8AcKSohrVbaDsSEVmN7sVIAEi25kYUeNNqr1UBmKrgexNx3tGn5YvcWavSy60RKJVUkSdIK21R3BgA4pPfYzRpNyC/wBqWbpfgOiItTUyko1NtS6diUCtudiCL79MKpyv3gB1hbkEwWgm8Qsn1HcGOmLXh7KB3NLLQ+tQtYsCsKxAIAmXvPTphu4X9lLUs4Car+SKaNrHJUlhdARsRE6h0ZYvs0VWxGTt2eeBvAnmVFDMzJvUIUpAKnl5oYTJBMTYwNjhnyPA6WWqNSVAWRi1yZkizAnoRFtremHXhOQpUKWlF0r1iSSe5Jux9TJwB8WRBr0wXeknMFEs6yZAH8S7x6kRcYZxT2YFNrg5NxjjTis6VlKOtoPboQeoPcYv+EeGrms3TCSFpqXqOGLAmI06TyiS0+w9cBePcXOdl3FwIpBYGnrcxLTaRMdRGC/g7xAmVpKjWYFr7fEQxm1xYDqRHbaMoaVaNEMmp1IcuP8AidUZMtSIp6YLEQIAMkcuxIty35jcRhd4xxDL1q1OmWVaYV9IBPPVI5QSTckkmSZkLNsI6Z7WxLmCTzG/f0Ex7DHS/s0yeVq0qlPMItZQ06CoKknZr32Fp7n2x6GleHpgZHJueqRt4Z8PV0yymhXpUazEmsXSWLTAHMLAC2mL4PZlGWpDVEqSiXVQpkSGmOkkQOl8B64P3qspinWTU9Pl80wTIgNd+Un13jG/g7gCFqr0wtNSxNqbUgJC2h1VtwSOUbwJicYYwlDJub24zxuvY24Iirm66MJB5hPc3j9cMPE8rK6vM0oFAsBO3rbENDLpmMyq0lJ8sAFzbubDpYne/cDDHx3IU1oFWEyDJOOi9DlI1dRJZVih32v4Oe5GiTmELxqIXpff12kAfXFn7XOH1KGVp1UqafxFncbAtEj1A+mLnCqdP7wIUQWEeunbt698WvtQnM5WnSSmak1QGXrBVln1gkHHRl5GJ10f80flCHw+qxHmOW0AB2JPKCJF532MAA9MQ8V8QU69OaJ0n4qouLmyi+4IVjY+4tix4t4UPu9AKRNFtNS8gt5ZJuDDMGEE7AbevN14gyowHwuVY2vy6gvsIdvr6YhDGnNyBl6qXhRxrZV+oazLa21EKR0JbTt2EGcWKuaLMJPMBfAfLcUYJykgY0y9UtV1M2hZOp4J02J2F94HzxYyOWw7+F6D1SKSMfMYkKxvBMwekxv8sCPGmT05pwjM6TZ3YS1hJJG8mSLbEYavsvdStbMEkinNME2OpgJMnqFn/uxV8W8IJpDM0QGROUrIJAU6dU7FQbE9I94v5XSZDdbo84NwgnhZ0MNetvMkSCrWAPY2kRfqYBwK+yGiBmHeo5SnAS29RmB0KIBb+JpWNhg14Z8ZLSyhpvzVAWgD4b77bsQYLdLAdcEavhrL5alRzGUDgHlfVUeNOkieUEjTuYAkEnphcuPa4ofFO5JSYbr+CabUqlOtWq1jcQ5ae4JknmHcQPTHHst4WrV6IcstNH+FWB1EAkSQNh88dG4h9qWWpU/Ly5fMVbKoGuJ9XqSzXt1OETNaE16cwRZUUAlYiJO9yAIt3xlx6lZqyKMhdz2QfKvBII7jb2jE+Rz6eVUVoDm6k/m9PQ2/XG/GsowSHcMRcEMWn3JvftiDIcNpimWqvpaRoEx6/wCTjQmZXHcn4ZxF6dTUGIkFGj+FrEe230wczI5cLh0Dl1Gfbf1mI/XBOpxldAG7RthZrigwdJpg4Fr6X03NokG+3fFWirrVVipcqwcqJIMGY9AdsZl2JLxvvjyjnWVwVsdvrbDkw5lKtTNZhmB8lWcGoJ2BnqQPU/PHtXh+uozCqdIm0m3Y4o1S9MNNO72dmNj2gbfTFb7wyC0BJ6rB+uEfNlE1VG3Eqap8JLGcaaGteP8AP198UsxWn54J0cojKDVraGOwkC2w6YNAspGgwJ0gwACT0g2HtJw3eG660KFR6hqLUAWARZ6TswLIInVIYEzBERhjyvgKgaTU3qPCS1Ty7KWVepO2kMSDaTHaMZwHMLmAzilCBko0x18rQWX6RI7a274ZFdOnuI2V4e51unw+YdILXiT9TePlglxHhWazQpmtUJUlguvZYsY73gdsPJ4TTfJU6Y0hoYq46MWJb3BM4UuHcCqUq2lqrOLgAElQTFwNv0G+JqakxZ43FWEvDeZHDjNKjTqVGgKzAs2r5Hefyi1h646MueYga2moQCxPeBP9MILcEcurCQZW8bXF4uJGCOY4u9VXIGjOZfmqU+lRRuV9GF46EjvfQkZ2dGyeY5bnFDjQ0AVB3Ex2kCf2+XsMVfDXE1rIpUzqGpfXqR7/AN8X81w7Up8shSQZBEq3uP8A7CD7i2AwCRnvCWVQvmiTFN3qlSAUKwWKkfMkGeoHTCNwh0WpGYEhxDQIhpBn0gg7bYfuMtpyzCoRqR2FRJ/KAWAP/MsCeoOEbx5pSrUKQD5upSN4J1f574DWwydMAcZFNapNJwytJtbSQxBX6AGbSGw6/Z9xJErMCYlV29xP745n1w0eCci1So7EwiAaztYmYn5XxbC3qSEycWdX+0KmtTh71AmutTEqVbSywYZpFyAssVtMdMA/AvEycrWjYVNPeT5dMz9ScFP/AFihWTTSqK1eOQLfV6OBYrG57Tin4fUUtdBApRm0hugghTA9zAvJkYpmio+Zvfsd087moe7HDwtS8lS8amJjf/PribxbxeAqncgSI7n9ZiMXclkvLpL6Cdo/bCp4pqF6pbSDygSb/mAt0nm6YyZI3BUephkn1bb/AL2BdGuRVpOqs8OZ0wekRGoevT64aq+Zpu2mCykFSCCJkT+4H1woZOmuldQAJuTMGQT6jpG2CvEK7pTBUFm1KFANySRa/pjscaizuulryJd+BE43mUUvQpiFarVIEWgUQIsBN7Hc3aYkYUa+lgYVRpIB0iAQZi3cEEW7jF7M0qtTMm51I4MkEAixDaD8AZdLaTe8G+KfEmRA9NFYEkTJEAAkgLAvvuew7nEIRUeDJOTlz2KWThXWRKyAw9J6e2+J+I5pgdKIFX1uf0tj3hOSNWoEBEn+mDNPLUU1rVN52FjP9MO2rETdUVRxqrVpLTRgkLpZANOqwEz3YAAse2DTZ/OZqiMplSqpRVV8okJUqgC7AbGmDuoMxEzJwstWUOdEgDbG6cUdHWorQ6nUpG4Pcdjg2+wFV7hTjvCTlqgWSRpBvEqxFwYt0kHsR2wU4Dx+oCqKxswKjsQCP2OBOYqHM1KtaOUiAJmCTPYXACj2xt4Spl6wPQT9Zj+2NeCdyolkjSsea/DKIqDNeTTFRWFQuvLeQBIJ0mexjvIOOfcR8tKlVCQIdutwJOmLRJWJw+cVyuugyMeVyCwnoL/rpAwnca8LhDY/CQg2uOg9wT9PY4p1GDbVFAxZHw2LNWvqMSQNp3/3wTpZwsVQUkdWMKoALFmhQd9/cdcWstwAIyvmSKNJSDLfmPQCNz1MbAYYOA5CjQnMojOYJTQdQEzLKvcjt3OM0MLkrKSyaWK3GeD1MvOoIy1AIYdIM6QDcHuYgiIOAlTtgrxfiK1Vao1TU5PIg/IAdoiwMne9vTAk7YR12Dv3PKFUq074tpl9fwEauk2vv2xSONqFQg2OAdYRrZOqw52BXb4p367WwMzVNv4pA74O5d1KMHm5t/bA/wC5a5DMFA6+vS3b9cGgWD0y8dDPri5QzixzMszaVm2IaT2IJMx1xlLLJHNf5xhaGs6FmvEYzGbqUArilWqQ7LzOUkljp2AIifQNvti+2VSnTprQ1KKjFl1H8oH3cG3U6gTiL/2GdzOYRCdSsac2Ch4qVSTFwphRpmSwXfENBjVGWUPpXL5T7xVLXBLMGCge62nuMOy8W9pP43LzV5qVadJ/grVFH/edu0Yu+HOGGtXVVmCQoMT1u3t/nXC5wujVq1PLWTqPwqBL6jquRczMmT7469wijT4fR0kqazRq9+iz2H1OIqO9gnktUA+I+Fswjh3llTmlTy2+kfPC94jC1fxsuxOYoc2pBKwJlWfZjE8qz1mJw/eJfMr5Nlk0dZUA6SeoktJB0+liflgNwvgQpACoylVELDFvmBtJ/TYR1vDczS2Oe+FPEOhzTnytTaqZG1N9xH+npHYnD1kPtFpi2ZBo1O+ktTf1BG2Ev7RPD9HLstSlyhyYSbgi8gdF/bbtit4Z4+jUmo1ROo8nox6eg6zhvgHyPHHuKUs0jPSdDoRw41DnBRgDHpJt2Ppjk3FqprBFZoYwTaTt7+uGbi3CxReksbQwAsHYnbvpVYJ6cwF7jBLg/hTLZivDpzyDZnT5ABgAOsR+mOa2OTOfZTgoLKpLSxtAA/ecNT8Oy+WpaKgqsrGY1cuqIGrTHym3a+HninhLJUqSFcupNFoDAkm4PxNMtPZp9MUamay1HS7IlNYgSAJJvsN9v1xGbaVpl8dN00D/AAxWy1LVVAIMBUS8sTMnm2HT69xhh4NlhTJq1NKoF5UUGx1Bj1uSY7bdsInFuM061XUgdhMcq2kAGPe+39cHuDcfFSUAZisErBBHS4I/ycJLNOWnVdF1ihC5Rachx4p48kaUpGO5aJ+QB/fCrmPGFXUQUpwLWB/rfElTKHSTpKi9juPX2wucXVqbA9GEex6fXAlmpUhYYneoYMxxGqILIkabFRA9+vQn64nzOcZ6ZrPCLT5wBeYv19sVOGZ8vlU8xBNwGFwQBaexgH6etlXjPGCPwnL+W8aTTIuhmYmxMwJ6QbE4z4OplKThI19TgSgpok4/wetTq1q6grSgFtRPMoUcynqCALGDPylXqVFdiW67YNeMc+1YUD5jOgQqAYAGnTEgAAmDvfbC1UWBiuCM4xqfJjzyjKdxLGQreVWDKbqf89x6Yk4hW8x2cwCWmBYXvsLAdgMV+F0C9VEESxgSQBPuYA+eIK1a5I26Yt3M4TyOZTUC6z3OIuN+XKmlMEGQTJB/piplqk2JjFfMVLjHUcF+AcRVFcOwCkSJ77fr/LDN4LQeWW/iY3/6icISLIjuMPvh6iUy1MbGAfqAf542dIvO2Syvy0MOeryAN7j9L/yxJXyyPqDKG977iP6/TA0VZAPQ7+hx5l+Jgyx32LdTvF/ST9cekZiGp4ZoLcU1nYCNuuNambWhTCpyzMINu5PtipxLjmkG+F2pxEuNZmFGketz/t8sRlkjHjkoot8lLj7q1UnY9exxDToMwEgjUbSIn274PZbhNKlBq89TczcA9gNreuN85xAaih1BhHxLEdt/S8iN8eVKdybNahsKTiCR2MY9yovjfiaBXkTzXv8ASx7Y9ytORPfAAXyuxnEbISDiB2Yd2HbEprcuxv8ApggIjRBxvTqlREi2NV+GemLuU4S9VdSiRMYIDrviPgnl1PM1Cgmlnc6Q4JVlKggpGiSWY7yqxtZHzdYo1Q69ZzLKwsVJp02GkkSYDVC0DYhD0tjo3F/EIFJaj7MChMSEL2EibrPKT/qwkZnhtIPUCZlK1UKQgpjlpU0+EE7CJn1vjPHK5y3Nrx6IpJ/+Dn9meUqeXVKsuqppZmi6hi8AesR6Ww+5Dg9OkdQGp/42ufl2+W/XCx4JyqpUqaGMOlNuwkWIA7XB+Zw46sWozS5FjxJmy1UI8FAPg6e/qdvbAbM8SFIAIutz8I7f0GNs/nVqFiWHmU3MwZg9V+sx6RgbXzC0QSzA1G/zbFlwQfIo+M0FwzGrmDDVHvFNdgoGyrJ9zhNMoQVscdZo8IVqFQvP4oILEQb7ET2Nx7Y5dnqBVip3UkH3GFaGTL1LP5nNVGdUaqyiYBsgubSYUWJj3xc4h42XQaTLVDggOVcJtuORucdOZo9MCeC8UFA1SQSGpMtjBBMAGegubwYnC9WYFmIEAsSBMwJtfrhLGL2Y4mDIpL5SnopKzeRqg83z26YYxlaVPJUM2KRNaoGUs7sygLqRiPeDY7T1OFKjTkYvec7UloszeWplRNkkybdQZmO/zkqLObL/AATitMNTDsaarO1xJO5x0XI52n57hW1akVwQbNAedjeLX946449VypU2IYdx/Q3GDHhPOGlVL7DQ1pidj/I/XBnlksbiw48alNM7Nw8rVlZ5rGJ3HX39sVvEvBlVQGWxG39PUf5vgV4Z4yy1KvISY32EggET85I9MG+L8XBSmHXmBZlEyIFzq9Np+ePA6vK3kVM93pYaY8bdxW4Dw/yqdd3qaaTadMb3YqDB6XBn06Thf4nwqnTqtrdVAayiCy8t2MXAYgWPVp74ZuI1qdFKmsU6jGkpAqc8IpuYtOohdtonpdF4pxL73XWoyBIUaoM6iABMwLWsLxJuZxbpVKc/E7CdXKMMfh9+xalHTQ0xfT/ED39/exwAzlMqSpMx1+WCuVEvJMAbYk4yi6VUjn6MTA6kz067naPU49bk8UAUzjRzOLSZbSzK50FQbFS0sNlttP8AEbDEWAcVxtiIm+JWW5xARfBOLVF+YdL46HlcwHpqymxA/aP3xzhWG+GXwtn2OpDsqgr6Xv8Ayxo6aTWT6k8iuIw1awBIJhX/AEP+fviln8vC/hsbdJ+QMdffE2aoLUGkkrFwP79v7YGV8u6fA4EdCdX73GN0mQiBc8GMm56x1/vi5w6grqAWA0wY7277T74gz1WoBBcHVbobdTMAjA1s7FlHKP19cYJumXptBbiWVtEsvZgSB7OAf/kvzwNXzbgiYuZ3vtfYj54my+faAA1j0O2LdJ/ynlBE8p+E+noeqmR1EHEXQ0XLgD0suaiyT1ti5TpBQAOmLIya0wApJnvGK9SpF4tgDtUeEb40PwnHrVg2xx7UNj7Y4BAakgCAD19cM3B+JijT0GQQZ+uFiY3x7rOGFGpfFDlDRYBg/KZ6zi5wXL0nSmKFI0xUY0qx1E6WBGxYkmx1adv1xmMxHGkjU5NyQ4ZHiS0WppLUyKi0y2qHMtpifTeBawnbHS8qGA5iT03n6+uMxmKCZfUcC8bq44lmqlOo1P8AEvp6QqiTBuLTixwjxVm6KyTRrjuw8tvkwlfqMeYzDEC/X+0wOhFWlVpmNx+IoPupGEnN8Xpu5YszT3ET++PMZjtTDRUbi2gk0yVaCth0IgzNjP8ATAxSMeYzACbUiZkEjE75h+5xmMx1s4yjmTqGrbr/AJ67YjqViXLi17enp649xmAcdP4fxmmuTpZlVYAEq4P/ABGjRJjfYXttgq2d+8JRr6ko2cqXIhRzKWJtaBIBtcT1xmMx8/kxq9vzNfY97DllJK/y2InF6NXU0qzq0hai8ytfcMtjN/rtiHI8LKENUdVETBPT5bHHmMx7WH0Hk9RvMs53iCUzpAMqdmsZ3uNxigeLAklkB7Dp9NvnjMZiilasg1Tor8T4l5zhtAWKaJAMzoWJJ6k/yxSOPcZjgEVUYhZoPvjMZgnG64JcPzxoHUY0sOn+f5bHmMwyk4u0Bqwl94SoQQSttgJLTiT/ANSULZwYEw5m3oIm/wAsZjMXWZiaUCMzWLklt26DoO2M4Jk0Z2Dgs0fhjoT3MXt263x7jMZ3uFOmHl4Aroy6dJUWdepAm4/tsRfCzlw6Eghri1p98ZjMFryodPzEuXcmfla/bG8T/kfvjMZgBZC2XHbGrpCNGMxmOARK0j1wURKX5SSP9QAP6Wx7jMMK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24934" name="Picture 6" descr="http://previous.presstv.ir/photo/20120913/shamsara20120913154855310.jpg"/>
          <p:cNvPicPr>
            <a:picLocks noChangeAspect="1" noChangeArrowheads="1"/>
          </p:cNvPicPr>
          <p:nvPr/>
        </p:nvPicPr>
        <p:blipFill>
          <a:blip r:embed="rId2" cstate="print"/>
          <a:srcRect/>
          <a:stretch>
            <a:fillRect/>
          </a:stretch>
        </p:blipFill>
        <p:spPr bwMode="auto">
          <a:xfrm>
            <a:off x="3429000" y="4876800"/>
            <a:ext cx="5312230" cy="1828800"/>
          </a:xfrm>
          <a:prstGeom prst="rect">
            <a:avLst/>
          </a:prstGeom>
          <a:noFill/>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Decolonization and Change in North Africa and the Middle East (cont)</a:t>
            </a:r>
            <a:endParaRPr lang="en-US" sz="3200" dirty="0"/>
          </a:p>
        </p:txBody>
      </p:sp>
      <p:sp>
        <p:nvSpPr>
          <p:cNvPr id="3" name="Content Placeholder 2"/>
          <p:cNvSpPr>
            <a:spLocks noGrp="1"/>
          </p:cNvSpPr>
          <p:nvPr>
            <p:ph idx="1"/>
          </p:nvPr>
        </p:nvSpPr>
        <p:spPr>
          <a:xfrm>
            <a:off x="457200" y="1481328"/>
            <a:ext cx="5257800" cy="4525963"/>
          </a:xfrm>
        </p:spPr>
        <p:txBody>
          <a:bodyPr>
            <a:normAutofit lnSpcReduction="10000"/>
          </a:bodyPr>
          <a:lstStyle/>
          <a:p>
            <a:r>
              <a:rPr lang="en-US" dirty="0" smtClean="0"/>
              <a:t>Cultural Revolution in Iran</a:t>
            </a:r>
          </a:p>
          <a:p>
            <a:pPr lvl="1"/>
            <a:r>
              <a:rPr lang="en-US" dirty="0" smtClean="0"/>
              <a:t>Similar to Mao Zedong; purification at the heart</a:t>
            </a:r>
          </a:p>
          <a:p>
            <a:pPr lvl="2"/>
            <a:r>
              <a:rPr lang="en-US" dirty="0" smtClean="0"/>
              <a:t>Purify country of shah’s regime</a:t>
            </a:r>
          </a:p>
          <a:p>
            <a:r>
              <a:rPr lang="en-US" dirty="0" smtClean="0"/>
              <a:t>Purify country from secular values and behavior; specifically those w/western origins</a:t>
            </a:r>
          </a:p>
          <a:p>
            <a:pPr lvl="1"/>
            <a:r>
              <a:rPr lang="en-US" dirty="0" smtClean="0"/>
              <a:t>Universities cleared of liberals; new faculty supported regime</a:t>
            </a:r>
          </a:p>
          <a:p>
            <a:pPr lvl="1"/>
            <a:r>
              <a:rPr lang="en-US" dirty="0" smtClean="0"/>
              <a:t>Many executed in the name of revolutionary justice</a:t>
            </a:r>
            <a:endParaRPr lang="en-US" dirty="0"/>
          </a:p>
        </p:txBody>
      </p:sp>
      <p:pic>
        <p:nvPicPr>
          <p:cNvPr id="121858" name="Picture 2" descr="http://danamotor.ir/Tehran_University_Friday_Prayer_Taleghani_1979.jpg"/>
          <p:cNvPicPr>
            <a:picLocks noChangeAspect="1" noChangeArrowheads="1"/>
          </p:cNvPicPr>
          <p:nvPr/>
        </p:nvPicPr>
        <p:blipFill>
          <a:blip r:embed="rId2" cstate="print"/>
          <a:srcRect/>
          <a:stretch>
            <a:fillRect/>
          </a:stretch>
        </p:blipFill>
        <p:spPr bwMode="auto">
          <a:xfrm>
            <a:off x="6248400" y="3048000"/>
            <a:ext cx="2589804" cy="1981200"/>
          </a:xfrm>
          <a:prstGeom prst="rect">
            <a:avLst/>
          </a:prstGeom>
          <a:noFill/>
        </p:spPr>
      </p:pic>
      <p:pic>
        <p:nvPicPr>
          <p:cNvPr id="121860" name="Picture 4" descr="http://funstuffcafe.com/wp-content/uploads/2013/09/32.jpg"/>
          <p:cNvPicPr>
            <a:picLocks noChangeAspect="1" noChangeArrowheads="1"/>
          </p:cNvPicPr>
          <p:nvPr/>
        </p:nvPicPr>
        <p:blipFill>
          <a:blip r:embed="rId3" cstate="print"/>
          <a:srcRect/>
          <a:stretch>
            <a:fillRect/>
          </a:stretch>
        </p:blipFill>
        <p:spPr bwMode="auto">
          <a:xfrm>
            <a:off x="5791200" y="1447800"/>
            <a:ext cx="2057400" cy="2057400"/>
          </a:xfrm>
          <a:prstGeom prst="rect">
            <a:avLst/>
          </a:prstGeom>
          <a:noFill/>
        </p:spPr>
      </p:pic>
      <p:pic>
        <p:nvPicPr>
          <p:cNvPr id="121862" name="Picture 6" descr="http://www.globalpost.com/sites/default/files/imagecache/gp3_slideshow_large/iran_female_ninjas.jpg"/>
          <p:cNvPicPr>
            <a:picLocks noChangeAspect="1" noChangeArrowheads="1"/>
          </p:cNvPicPr>
          <p:nvPr/>
        </p:nvPicPr>
        <p:blipFill>
          <a:blip r:embed="rId4" cstate="print"/>
          <a:srcRect/>
          <a:stretch>
            <a:fillRect/>
          </a:stretch>
        </p:blipFill>
        <p:spPr bwMode="auto">
          <a:xfrm>
            <a:off x="5867400" y="4419600"/>
            <a:ext cx="3025695" cy="2015579"/>
          </a:xfrm>
          <a:prstGeom prst="rect">
            <a:avLst/>
          </a:prstGeom>
          <a:noFill/>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Decolonization and Change in North Africa and the Middle East (cont)</a:t>
            </a:r>
            <a:endParaRPr lang="en-US" sz="3200" dirty="0"/>
          </a:p>
        </p:txBody>
      </p:sp>
      <p:sp>
        <p:nvSpPr>
          <p:cNvPr id="3" name="Content Placeholder 2"/>
          <p:cNvSpPr>
            <a:spLocks noGrp="1"/>
          </p:cNvSpPr>
          <p:nvPr>
            <p:ph idx="1"/>
          </p:nvPr>
        </p:nvSpPr>
        <p:spPr>
          <a:xfrm>
            <a:off x="3124200" y="1481328"/>
            <a:ext cx="5562600" cy="4525963"/>
          </a:xfrm>
        </p:spPr>
        <p:txBody>
          <a:bodyPr>
            <a:normAutofit fontScale="92500" lnSpcReduction="20000"/>
          </a:bodyPr>
          <a:lstStyle/>
          <a:p>
            <a:pPr lvl="1"/>
            <a:r>
              <a:rPr lang="en-US" dirty="0" smtClean="0"/>
              <a:t>States in Northern Africa: </a:t>
            </a:r>
            <a:r>
              <a:rPr lang="en-US" b="1" u="sng" dirty="0" smtClean="0"/>
              <a:t>Egypt</a:t>
            </a:r>
          </a:p>
          <a:p>
            <a:pPr lvl="2"/>
            <a:r>
              <a:rPr lang="en-US" dirty="0" smtClean="0"/>
              <a:t>Egypt independent state since Muhammad Ali in early 19</a:t>
            </a:r>
            <a:r>
              <a:rPr lang="en-US" baseline="30000" dirty="0" smtClean="0"/>
              <a:t>th</a:t>
            </a:r>
            <a:r>
              <a:rPr lang="en-US" dirty="0" smtClean="0"/>
              <a:t> c (still part of Ottoman Empire)</a:t>
            </a:r>
          </a:p>
          <a:p>
            <a:pPr lvl="2"/>
            <a:r>
              <a:rPr lang="en-US" dirty="0" smtClean="0"/>
              <a:t>Britain maintained economic control</a:t>
            </a:r>
          </a:p>
          <a:p>
            <a:pPr lvl="2"/>
            <a:r>
              <a:rPr lang="en-US" dirty="0" smtClean="0"/>
              <a:t>WWII; Wafd (Egyptian nationalist party) new govt – leadership established League of Arab States</a:t>
            </a:r>
          </a:p>
          <a:p>
            <a:pPr lvl="3"/>
            <a:r>
              <a:rPr lang="en-US" dirty="0" smtClean="0"/>
              <a:t>1952: army drove out Egyptian king and cut ties with British – paved way for Gamel Abdel Nasser</a:t>
            </a:r>
          </a:p>
          <a:p>
            <a:pPr lvl="2"/>
            <a:r>
              <a:rPr lang="en-US" dirty="0" smtClean="0"/>
              <a:t>Nasser</a:t>
            </a:r>
          </a:p>
          <a:p>
            <a:pPr lvl="3"/>
            <a:r>
              <a:rPr lang="en-US" dirty="0" smtClean="0"/>
              <a:t>Gained aid from US and Soviets during Cold War</a:t>
            </a:r>
          </a:p>
          <a:p>
            <a:pPr lvl="3"/>
            <a:r>
              <a:rPr lang="en-US" dirty="0" smtClean="0"/>
              <a:t>Declared Suez Canal belonged to Egypt</a:t>
            </a:r>
          </a:p>
          <a:p>
            <a:pPr lvl="1"/>
            <a:endParaRPr lang="en-US" dirty="0" smtClean="0"/>
          </a:p>
          <a:p>
            <a:pPr lvl="1"/>
            <a:endParaRPr lang="en-US" dirty="0"/>
          </a:p>
        </p:txBody>
      </p:sp>
      <p:pic>
        <p:nvPicPr>
          <p:cNvPr id="120834" name="Picture 2" descr="http://cdn1.thefamouspeople.com/profiles/images/gamal-abdel-nasser.jpg"/>
          <p:cNvPicPr>
            <a:picLocks noChangeAspect="1" noChangeArrowheads="1"/>
          </p:cNvPicPr>
          <p:nvPr/>
        </p:nvPicPr>
        <p:blipFill>
          <a:blip r:embed="rId2" cstate="print"/>
          <a:srcRect/>
          <a:stretch>
            <a:fillRect/>
          </a:stretch>
        </p:blipFill>
        <p:spPr bwMode="auto">
          <a:xfrm>
            <a:off x="228600" y="2057400"/>
            <a:ext cx="3352800" cy="2794000"/>
          </a:xfrm>
          <a:prstGeom prst="rect">
            <a:avLst/>
          </a:prstGeom>
          <a:noFill/>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Decolonization and Change in North Africa and the Middle East (cont)</a:t>
            </a:r>
            <a:endParaRPr lang="en-US" sz="3200" dirty="0"/>
          </a:p>
        </p:txBody>
      </p:sp>
      <p:sp>
        <p:nvSpPr>
          <p:cNvPr id="3" name="Content Placeholder 2"/>
          <p:cNvSpPr>
            <a:spLocks noGrp="1"/>
          </p:cNvSpPr>
          <p:nvPr>
            <p:ph idx="1"/>
          </p:nvPr>
        </p:nvSpPr>
        <p:spPr>
          <a:xfrm>
            <a:off x="457200" y="1524000"/>
            <a:ext cx="8077200" cy="3657600"/>
          </a:xfrm>
        </p:spPr>
        <p:txBody>
          <a:bodyPr>
            <a:normAutofit lnSpcReduction="10000"/>
          </a:bodyPr>
          <a:lstStyle/>
          <a:p>
            <a:pPr marL="365760" lvl="1" indent="-256032">
              <a:spcBef>
                <a:spcPts val="400"/>
              </a:spcBef>
              <a:buSzPct val="68000"/>
              <a:buFont typeface="Wingdings 3"/>
              <a:buChar char=""/>
            </a:pPr>
            <a:r>
              <a:rPr lang="en-US" dirty="0" smtClean="0"/>
              <a:t>States in Northern Africa: </a:t>
            </a:r>
            <a:r>
              <a:rPr lang="en-US" b="1" u="sng" dirty="0" smtClean="0"/>
              <a:t>Algeria</a:t>
            </a:r>
          </a:p>
          <a:p>
            <a:pPr marL="603504" lvl="2" indent="-256032">
              <a:spcBef>
                <a:spcPts val="400"/>
              </a:spcBef>
              <a:buSzPct val="68000"/>
              <a:buFont typeface="Wingdings 3"/>
              <a:buChar char=""/>
            </a:pPr>
            <a:r>
              <a:rPr lang="en-US" dirty="0" smtClean="0"/>
              <a:t>French colony; revolution 1950’s</a:t>
            </a:r>
          </a:p>
          <a:p>
            <a:pPr marL="886968" lvl="3" indent="-256032">
              <a:spcBef>
                <a:spcPts val="400"/>
              </a:spcBef>
              <a:buSzPct val="68000"/>
              <a:buFont typeface="Wingdings 3"/>
              <a:buChar char=""/>
            </a:pPr>
            <a:r>
              <a:rPr lang="en-US" dirty="0" smtClean="0"/>
              <a:t>Violence spread throughout Algeria into France</a:t>
            </a:r>
          </a:p>
          <a:p>
            <a:pPr marL="886968" lvl="3" indent="-256032">
              <a:spcBef>
                <a:spcPts val="400"/>
              </a:spcBef>
              <a:buSzPct val="68000"/>
              <a:buFont typeface="Wingdings 3"/>
              <a:buChar char=""/>
            </a:pPr>
            <a:r>
              <a:rPr lang="en-US" dirty="0" smtClean="0"/>
              <a:t>Triggered the fall of the Fourth French Republic</a:t>
            </a:r>
          </a:p>
          <a:p>
            <a:pPr marL="603504" lvl="2" indent="-256032">
              <a:spcBef>
                <a:spcPts val="400"/>
              </a:spcBef>
              <a:buSzPct val="68000"/>
              <a:buFont typeface="Wingdings 3"/>
              <a:buChar char=""/>
            </a:pPr>
            <a:r>
              <a:rPr lang="en-US" dirty="0" smtClean="0"/>
              <a:t>Contained by Charles De Gaulle</a:t>
            </a:r>
          </a:p>
          <a:p>
            <a:pPr marL="886968" lvl="3" indent="-256032">
              <a:spcBef>
                <a:spcPts val="400"/>
              </a:spcBef>
              <a:buSzPct val="68000"/>
              <a:buFont typeface="Wingdings 3"/>
              <a:buChar char=""/>
            </a:pPr>
            <a:r>
              <a:rPr lang="en-US" dirty="0" smtClean="0"/>
              <a:t>Ushered in new govt- Fifth Republic; negotiated Algerian independence 1962</a:t>
            </a:r>
          </a:p>
          <a:p>
            <a:pPr marL="886968" lvl="3" indent="-256032">
              <a:spcBef>
                <a:spcPts val="400"/>
              </a:spcBef>
              <a:buSzPct val="68000"/>
              <a:buFont typeface="Wingdings 3"/>
              <a:buChar char=""/>
            </a:pPr>
            <a:r>
              <a:rPr lang="en-US" dirty="0" smtClean="0"/>
              <a:t>New state limited</a:t>
            </a:r>
          </a:p>
          <a:p>
            <a:pPr marL="1115568" lvl="4" indent="-256032">
              <a:spcBef>
                <a:spcPts val="400"/>
              </a:spcBef>
              <a:buSzPct val="68000"/>
              <a:buFont typeface="Wingdings 3"/>
              <a:buChar char=""/>
            </a:pPr>
            <a:r>
              <a:rPr lang="en-US" dirty="0" smtClean="0"/>
              <a:t>Many left to got to France</a:t>
            </a:r>
          </a:p>
          <a:p>
            <a:pPr marL="603504" lvl="2" indent="-256032">
              <a:spcBef>
                <a:spcPts val="400"/>
              </a:spcBef>
              <a:buSzPct val="68000"/>
              <a:buFont typeface="Wingdings 3"/>
              <a:buChar char=""/>
            </a:pPr>
            <a:r>
              <a:rPr lang="en-US" dirty="0" smtClean="0"/>
              <a:t>Control of the country has remained fragile as military and Islamic fundamentalist struggle for power</a:t>
            </a:r>
          </a:p>
          <a:p>
            <a:endParaRPr lang="en-US" dirty="0"/>
          </a:p>
        </p:txBody>
      </p:sp>
      <p:pic>
        <p:nvPicPr>
          <p:cNvPr id="119810" name="Picture 2" descr="http://blogs.reuters.com/faithworld/files/2010/10/algiers-barricade.jpg"/>
          <p:cNvPicPr>
            <a:picLocks noChangeAspect="1" noChangeArrowheads="1"/>
          </p:cNvPicPr>
          <p:nvPr/>
        </p:nvPicPr>
        <p:blipFill>
          <a:blip r:embed="rId2" cstate="print"/>
          <a:srcRect/>
          <a:stretch>
            <a:fillRect/>
          </a:stretch>
        </p:blipFill>
        <p:spPr bwMode="auto">
          <a:xfrm>
            <a:off x="4572000" y="5099356"/>
            <a:ext cx="3543300" cy="1758644"/>
          </a:xfrm>
          <a:prstGeom prst="rect">
            <a:avLst/>
          </a:prstGeom>
          <a:noFill/>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Decolonization and Change in North Africa and the Middle East (cont)</a:t>
            </a:r>
            <a:endParaRPr lang="en-US" sz="3200" dirty="0"/>
          </a:p>
        </p:txBody>
      </p:sp>
      <p:sp>
        <p:nvSpPr>
          <p:cNvPr id="3" name="Content Placeholder 2"/>
          <p:cNvSpPr>
            <a:spLocks noGrp="1"/>
          </p:cNvSpPr>
          <p:nvPr>
            <p:ph idx="1"/>
          </p:nvPr>
        </p:nvSpPr>
        <p:spPr>
          <a:xfrm>
            <a:off x="4038600" y="1481328"/>
            <a:ext cx="4648200" cy="5224272"/>
          </a:xfrm>
        </p:spPr>
        <p:txBody>
          <a:bodyPr>
            <a:normAutofit lnSpcReduction="10000"/>
          </a:bodyPr>
          <a:lstStyle/>
          <a:p>
            <a:r>
              <a:rPr lang="en-US" dirty="0" smtClean="0"/>
              <a:t>The Israeli-Palestinian Conflict</a:t>
            </a:r>
          </a:p>
          <a:p>
            <a:pPr lvl="1"/>
            <a:r>
              <a:rPr lang="en-US" dirty="0" smtClean="0"/>
              <a:t>Claims for a homeland has roots that go back 4000 years</a:t>
            </a:r>
          </a:p>
          <a:p>
            <a:pPr lvl="2"/>
            <a:r>
              <a:rPr lang="en-US" dirty="0" smtClean="0"/>
              <a:t>Early peoples settled in region; conflicts</a:t>
            </a:r>
          </a:p>
          <a:p>
            <a:pPr lvl="2"/>
            <a:r>
              <a:rPr lang="en-US" dirty="0" smtClean="0"/>
              <a:t>Dispelled by Romans 1st C</a:t>
            </a:r>
          </a:p>
          <a:p>
            <a:pPr lvl="1"/>
            <a:r>
              <a:rPr lang="en-US" dirty="0" smtClean="0"/>
              <a:t>20</a:t>
            </a:r>
            <a:r>
              <a:rPr lang="en-US" baseline="30000" dirty="0" smtClean="0"/>
              <a:t>th</a:t>
            </a:r>
            <a:r>
              <a:rPr lang="en-US" dirty="0" smtClean="0"/>
              <a:t> C Zionist Movement led to Balfour Declaration</a:t>
            </a:r>
          </a:p>
          <a:p>
            <a:pPr lvl="1"/>
            <a:r>
              <a:rPr lang="en-US" dirty="0" smtClean="0"/>
              <a:t>1948: creation of state of Israel</a:t>
            </a:r>
          </a:p>
          <a:p>
            <a:pPr lvl="2"/>
            <a:r>
              <a:rPr lang="en-US" dirty="0" smtClean="0"/>
              <a:t>Arabs in Palestine believe these are THEIR ancestral homes</a:t>
            </a:r>
          </a:p>
        </p:txBody>
      </p:sp>
      <p:pic>
        <p:nvPicPr>
          <p:cNvPr id="118786" name="Picture 2" descr="http://i-cias.com/e.o/slides/balfour_declaration01.jpg"/>
          <p:cNvPicPr>
            <a:picLocks noChangeAspect="1" noChangeArrowheads="1"/>
          </p:cNvPicPr>
          <p:nvPr/>
        </p:nvPicPr>
        <p:blipFill>
          <a:blip r:embed="rId2" cstate="print"/>
          <a:srcRect/>
          <a:stretch>
            <a:fillRect/>
          </a:stretch>
        </p:blipFill>
        <p:spPr bwMode="auto">
          <a:xfrm rot="21100546">
            <a:off x="832980" y="1736289"/>
            <a:ext cx="3251055" cy="4375149"/>
          </a:xfrm>
          <a:prstGeom prst="rect">
            <a:avLst/>
          </a:prstGeom>
          <a:noFill/>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Decolonization and Change in North Africa and the Middle East (cont)</a:t>
            </a:r>
            <a:endParaRPr lang="en-US" sz="3200" dirty="0"/>
          </a:p>
        </p:txBody>
      </p:sp>
      <p:sp>
        <p:nvSpPr>
          <p:cNvPr id="3" name="Content Placeholder 2"/>
          <p:cNvSpPr>
            <a:spLocks noGrp="1"/>
          </p:cNvSpPr>
          <p:nvPr>
            <p:ph idx="1"/>
          </p:nvPr>
        </p:nvSpPr>
        <p:spPr>
          <a:xfrm>
            <a:off x="457200" y="1481329"/>
            <a:ext cx="7924800" cy="3471672"/>
          </a:xfrm>
        </p:spPr>
        <p:txBody>
          <a:bodyPr>
            <a:normAutofit fontScale="92500" lnSpcReduction="20000"/>
          </a:bodyPr>
          <a:lstStyle/>
          <a:p>
            <a:r>
              <a:rPr lang="en-US" dirty="0" smtClean="0"/>
              <a:t>The Israeli-Palestinian Conflict</a:t>
            </a:r>
          </a:p>
          <a:p>
            <a:pPr lvl="1"/>
            <a:r>
              <a:rPr lang="en-US" dirty="0" smtClean="0"/>
              <a:t>Conflict in region as Jewish settlement increased</a:t>
            </a:r>
          </a:p>
          <a:p>
            <a:pPr lvl="1"/>
            <a:r>
              <a:rPr lang="en-US" dirty="0" smtClean="0"/>
              <a:t>UN passed resolution agreeing to the establishment of a Jewish state in Palestine on Arab occupied lands</a:t>
            </a:r>
          </a:p>
          <a:p>
            <a:pPr lvl="2"/>
            <a:r>
              <a:rPr lang="en-US" dirty="0" smtClean="0"/>
              <a:t>Jewish see opposition as anti-Semitism instead of land dispute</a:t>
            </a:r>
          </a:p>
          <a:p>
            <a:pPr lvl="1"/>
            <a:r>
              <a:rPr lang="en-US" dirty="0" smtClean="0"/>
              <a:t>Palestinians mostly Muslim; conflict evolved into broader religious issue</a:t>
            </a:r>
          </a:p>
          <a:p>
            <a:pPr lvl="2"/>
            <a:r>
              <a:rPr lang="en-US" dirty="0" smtClean="0"/>
              <a:t>Warfare erupted; Zionists better armed</a:t>
            </a:r>
          </a:p>
          <a:p>
            <a:r>
              <a:rPr lang="en-US" dirty="0" smtClean="0"/>
              <a:t>Palestine Liberation Organization (PLO) formed to represent the Arab refugees from the war</a:t>
            </a:r>
            <a:endParaRPr lang="en-US" dirty="0"/>
          </a:p>
        </p:txBody>
      </p:sp>
      <p:pic>
        <p:nvPicPr>
          <p:cNvPr id="123906" name="Picture 2" descr="http://www.theage.com.au/ffximage/2004/11/05/06ARAFAT_BW_wideweb__430x280.jpg"/>
          <p:cNvPicPr>
            <a:picLocks noChangeAspect="1" noChangeArrowheads="1"/>
          </p:cNvPicPr>
          <p:nvPr/>
        </p:nvPicPr>
        <p:blipFill>
          <a:blip r:embed="rId2" cstate="print"/>
          <a:srcRect/>
          <a:stretch>
            <a:fillRect/>
          </a:stretch>
        </p:blipFill>
        <p:spPr bwMode="auto">
          <a:xfrm>
            <a:off x="3048000" y="4876800"/>
            <a:ext cx="3042557" cy="1981200"/>
          </a:xfrm>
          <a:prstGeom prst="rect">
            <a:avLst/>
          </a:prstGeom>
          <a:noFill/>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Decolonization and Change in North Africa and the Middle East (cont)</a:t>
            </a:r>
            <a:endParaRPr lang="en-US" sz="3200" dirty="0"/>
          </a:p>
        </p:txBody>
      </p:sp>
      <p:sp>
        <p:nvSpPr>
          <p:cNvPr id="3" name="Content Placeholder 2"/>
          <p:cNvSpPr>
            <a:spLocks noGrp="1"/>
          </p:cNvSpPr>
          <p:nvPr>
            <p:ph idx="1"/>
          </p:nvPr>
        </p:nvSpPr>
        <p:spPr>
          <a:xfrm>
            <a:off x="3581400" y="1481328"/>
            <a:ext cx="5105400" cy="5376672"/>
          </a:xfrm>
        </p:spPr>
        <p:txBody>
          <a:bodyPr>
            <a:normAutofit fontScale="85000" lnSpcReduction="20000"/>
          </a:bodyPr>
          <a:lstStyle/>
          <a:p>
            <a:r>
              <a:rPr lang="en-US" dirty="0" smtClean="0"/>
              <a:t>The Israeli-Palestinian Conflict</a:t>
            </a:r>
          </a:p>
          <a:p>
            <a:pPr lvl="1"/>
            <a:r>
              <a:rPr lang="en-US" dirty="0" smtClean="0"/>
              <a:t>1967 Israel launched military offensive to conquer West Bank and Gaza strip</a:t>
            </a:r>
          </a:p>
          <a:p>
            <a:pPr lvl="2"/>
            <a:r>
              <a:rPr lang="en-US" dirty="0" smtClean="0"/>
              <a:t>Arabs had hoped to form their own state there</a:t>
            </a:r>
          </a:p>
          <a:p>
            <a:pPr lvl="1"/>
            <a:r>
              <a:rPr lang="en-US" dirty="0" smtClean="0"/>
              <a:t>Gaza strip borders Egypt, they enter the conflict</a:t>
            </a:r>
          </a:p>
          <a:p>
            <a:pPr lvl="2"/>
            <a:r>
              <a:rPr lang="en-US" dirty="0" smtClean="0"/>
              <a:t>Nasser’s Egyptian forces defeated, Israel captures Sinai Peninsula and Suez Canal</a:t>
            </a:r>
          </a:p>
          <a:p>
            <a:pPr lvl="1"/>
            <a:r>
              <a:rPr lang="en-US" dirty="0" smtClean="0"/>
              <a:t>1973 – Egypt struck back under Anwar el-Sadat</a:t>
            </a:r>
          </a:p>
          <a:p>
            <a:pPr lvl="1"/>
            <a:r>
              <a:rPr lang="en-US" dirty="0" smtClean="0"/>
              <a:t>1979 – peace agreement under Jimmy Carter; Egypt regained Sinai and Suez</a:t>
            </a:r>
          </a:p>
          <a:p>
            <a:pPr lvl="2"/>
            <a:r>
              <a:rPr lang="en-US" dirty="0" smtClean="0"/>
              <a:t>US to Israel: 1billion +</a:t>
            </a:r>
          </a:p>
          <a:p>
            <a:pPr lvl="2"/>
            <a:r>
              <a:rPr lang="en-US" dirty="0" smtClean="0"/>
              <a:t>1981 Sadat assassinated</a:t>
            </a:r>
          </a:p>
          <a:p>
            <a:pPr lvl="1"/>
            <a:r>
              <a:rPr lang="en-US" dirty="0" smtClean="0"/>
              <a:t>Tensions between Israelis and Palestinians continues to fester</a:t>
            </a:r>
            <a:endParaRPr lang="en-US" dirty="0"/>
          </a:p>
        </p:txBody>
      </p:sp>
      <p:pic>
        <p:nvPicPr>
          <p:cNvPr id="131074" name="Picture 2" descr="http://upload.wikimedia.org/wikipedia/commons/6/6a/West_Bank_%26_Gaza_Map_2007_(Settlements).png"/>
          <p:cNvPicPr>
            <a:picLocks noChangeAspect="1" noChangeArrowheads="1"/>
          </p:cNvPicPr>
          <p:nvPr/>
        </p:nvPicPr>
        <p:blipFill>
          <a:blip r:embed="rId2" cstate="print"/>
          <a:srcRect/>
          <a:stretch>
            <a:fillRect/>
          </a:stretch>
        </p:blipFill>
        <p:spPr bwMode="auto">
          <a:xfrm>
            <a:off x="457200" y="1676400"/>
            <a:ext cx="3245177" cy="4035670"/>
          </a:xfrm>
          <a:prstGeom prst="rect">
            <a:avLst/>
          </a:prstGeom>
          <a:noFill/>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Latin America</a:t>
            </a:r>
            <a:endParaRPr lang="en-US" dirty="0"/>
          </a:p>
        </p:txBody>
      </p:sp>
      <p:sp>
        <p:nvSpPr>
          <p:cNvPr id="3" name="Content Placeholder 2"/>
          <p:cNvSpPr>
            <a:spLocks noGrp="1"/>
          </p:cNvSpPr>
          <p:nvPr>
            <p:ph idx="1"/>
          </p:nvPr>
        </p:nvSpPr>
        <p:spPr>
          <a:xfrm>
            <a:off x="457200" y="1481328"/>
            <a:ext cx="5334000" cy="4843272"/>
          </a:xfrm>
        </p:spPr>
        <p:txBody>
          <a:bodyPr>
            <a:normAutofit fontScale="85000" lnSpcReduction="20000"/>
          </a:bodyPr>
          <a:lstStyle/>
          <a:p>
            <a:r>
              <a:rPr lang="en-US" dirty="0" smtClean="0"/>
              <a:t>Remained part of the Third World</a:t>
            </a:r>
          </a:p>
          <a:p>
            <a:pPr lvl="1"/>
            <a:r>
              <a:rPr lang="en-US" dirty="0" smtClean="0"/>
              <a:t>Most economies midway between nations of North Atlantic and developing countries of Asia and Africa</a:t>
            </a:r>
          </a:p>
          <a:p>
            <a:pPr lvl="2"/>
            <a:r>
              <a:rPr lang="en-US" dirty="0" smtClean="0"/>
              <a:t>Also had authoritarian govt run by elites</a:t>
            </a:r>
          </a:p>
          <a:p>
            <a:r>
              <a:rPr lang="en-US" dirty="0" smtClean="0"/>
              <a:t>European countries and US heavily invested resulting in vulnerability when international markets collapsed</a:t>
            </a:r>
          </a:p>
          <a:p>
            <a:r>
              <a:rPr lang="en-US" dirty="0" smtClean="0"/>
              <a:t>Culture influenced by Europe and US</a:t>
            </a:r>
          </a:p>
          <a:p>
            <a:r>
              <a:rPr lang="en-US" dirty="0" smtClean="0"/>
              <a:t>Decolonization due to economic and cultural reasons</a:t>
            </a:r>
          </a:p>
          <a:p>
            <a:pPr lvl="1"/>
            <a:r>
              <a:rPr lang="en-US" dirty="0" smtClean="0"/>
              <a:t>New nations sought autonomy</a:t>
            </a:r>
            <a:endParaRPr lang="en-US" dirty="0"/>
          </a:p>
        </p:txBody>
      </p:sp>
      <p:sp>
        <p:nvSpPr>
          <p:cNvPr id="7170" name="AutoShape 2" descr="data:image/jpeg;base64,/9j/4AAQSkZJRgABAQAAAQABAAD/2wCEAAkGBhMSEBQUERQUFBUVFBQVFBgYFxYWFxcXFBQVGBYYFxcXGyYeFx0jGRgUHy8gIycqLSwsGCAxNTAqNSYrLCkBCQoKDgwOGg8PGiwkHyQwLDUsLC8sLCwsLCwpLCwsLDQsLSwvLCkpLSwsLCksLCksLDUsLCwsLSwsLCwpLCwvLP/AABEIAOAA4AMBIgACEQEDEQH/xAAcAAABBQEBAQAAAAAAAAAAAAAAAQIDBAUGBwj/xAA+EAABAwIDBQUGBAYCAQUAAAABAAIRAyEEEjEFQVFhcQYigZGhEzKxwdHwB0JS4RQjM2JygrLCkiRTY6Lx/8QAGQEBAAMBAQAAAAAAAAAAAAAAAAEDBAIF/8QAHhEBAAMAAwEBAQEAAAAAAAAAAAECEQMSITFBQiL/2gAMAwEAAhEDEQA/APcUIQgEIQgEIQgEJHOAEkgAakrL2htrIO4OMOdIFuAF3eg5oNQmNVQr7cpNMNJeeDBm9dPVcvitoPqHvuceV48Bp81FSq8rQbwd/C4++KDoanaHXRhG4tc74RBVWntV7p9pU7oN8sg9AQ34lZRIgxxiLjx81Pgq9MPmq0lu7w0kb0GgzHNc4/1C2NSXGDzDnREb7eCkw2zy5vtD7OxsC0OB6w+PmtDD7TokANLQBu7reliVDt7EZacNdkdIIvBPSCgpNxNI1CypSAPFhLQfA5VadsgkA0qtVm8AufEdCZ8CsnC7Yc13fBqAfqgkcw43Wlg+0IJio3IPyG0DgDf1QZ79p4mk6HOJjc5og85AB9Vp7M23UqWNKeJByjwmxPKVovYyq3vNDh4GOhBTMHgG0pyZoOoNx14oJRjG6Olh/usP/L3T4FTqCrSDhBbmHAifLgoqeFa0fyy5kboJb0LT8o6oLiFV/jMv9QZf7r5PEn3fG3Mq0CgEIQgEIQgEIQgEIQgEIQgFDWxEWF3cPmTuH2JTatYk5Wa7zw5Di74angX0aIb8eN+u880ERo/mqGYvyEcB9n4LmtrYl1SobHKLNEbuPjr4rV27tbKDTYe8feP6Rw6rmnGT8UC+zJ6eF072R5c7j6poKVp1n7+qCzh6sAtIZcOEmLZova9oSUcA9/uNLtx0gf7TCrKzgXjO3O4hgl2piwJtB1OiCKph303d4FpmR4aEbjopcZj3VcueO6IEb+JKt4TG5s+dtM27gcWgA7veu4cb/FZ9SJJ5mw93XQE3hANgOFiQItMybTBCt4LZ5qjK199S2HQPE2lR4HCGo4ADKDq4Bxj70W8zYDWkFriCNTviNBEAeIKCozAnDQ/M90uEtaDEb5G8x8FtYbFtqCW9IIg+RRTw+UGC4m1yZNlIGjW3XqgckLfNKhA0FVKlBzL0rjfT0HVp/KeWnKVccPNICgjw+KD5iQ4e802cOo+ehUygxGGzXByuHuuGo5HiOSbhsUScj4DwJjc4fqby5bviFlCEIBCEIBCEIBV61Uk5W/7HhO4f3H014S+vVIgN952nLiTyH0G9JQpgC37knVx5lA6lSDRb7+vXemY2vkpucNQ0kddymUWLw3tKbmTGYRKDh6lQkkm5JnqSgCyqjadIvc0VB3XupAkOaHPbZzWucAHHkCYT6mNptc1rnsDnGGguALjyE31CjYR2hOhCFKQkd8/3ShK6kdYMXvBjhqgRWNn4YVKjWkwCl2dgjVflBA3k8hw4rq8Fs2nSHdF97jcnxQWKVMNaGjQAAdAnIQgE1nw+x6JyaNfv74IHIQhAJrrX805CBFm7YwJcM7CQ9lxc7uXH4haDeHl0TkFDZG1PatvZ7bOHzHJaCyMdhGUiazZaRrGkk2JHpbcVe2fjhVYHC24jgRqEFlCEIBNe8AEmwAk9AnKtXOZwbubDnf8AUek+A4oG0jJJdEu1HBu5v18eSsB/XyKRgT0CZ+vkUjn20KckOvS/36oPJdt7LfWw2Lw9Nr5wmLfiWsexzalSlVFTM4CO9FQ1YI1DR48A3l6L6ErbFJxhrS1zKtH2FZjxIysL3Mybrl7w4GZBGkX8e7d9mhgsWWs/pVAalLdlBcQWf6nTkWrLyUz1j5aZ6dsvtfVOIaa7h7N3dcO61reD53X1kxBPKPVNgbNp1Kbap74dJbBaWRJE2PeXgrxY3i2vDnZfS+FpNaxrWRlDQGxEQBaIXfFaZ3VnBaZ2JQnZ9P8A9ptuAA+CnmTpuHDmoNo7Wo4duavVZSbuL3BsngJ1PRNwW1GVqRq0CKrTOXKRDi2xAJgayFdq/Y+KGNouZiqdRrbOIaY43BnwM+C2c99D6fVYuOxuPaGOpYehUsfaMNZzSCNzHlkOGtyB0Rs/tVQdU9lVBw9cuANKrDS50CMjgS2raLtJ3TCdoR2ht5uR9PqjMeB9EoclUujc3I+iQuuLH0+vJPTX6eXxQGbkfT6ozcj6fVOQgbm5H0+qM3IpyEEb3b4Nvspc/XyKcmt4cPsIK+MptexzDYOGsG3A+cLmNkbUFGq2SMjhD78zDvD4LrntkEcRC4ZwzNAOt7k+nz8UHegoWN2Z2hnp5He9Tt/ru8tPJbKBr3gAk6ASfBVqLTF9XHM70t4d0eCfizOVv6jfo259YHilZqfLy/eUEoSpAlQASN39fglJQ0WQKuD/ABB7AVMZUbXw7m+0DQx7HuIBa0uLSwwYMk20MzIi/eIXNqxaMlzasWjJfNmOwNSi/JWpvpuvZ4ImNY3OHMSF2/Z78Vzh8M2jUomo+mwNpuDwA4CQA+RLYGUSM08l6ti8HTqtLKrG1GnVrmhwPgVlYzsZg6lE0Th6bWG4yNDHNP6muaJBuVVHHas/5lRHFas7WXme0doVNsYmgH5aQDHZGMmoRLgHnNAGYkMtFhEr1vY+zxQoU6LTIpsawGAJyANmBYTE+K88rfhji2VS6jiAZJDHZn0302uM2aJB0AsW8RuXF1sXiKNfIKld2IY/IC6pWbDybADMHXJGtiN11EWmnswiLTT20evoNZ20Ni0cQ8fxFChWa0ENNRoe4TEgBzSADHHcFfpAhokyYEniYunLQ1fXM7d7O4mrl/h8QMOGd1gph7RkJb7wDspLQDEC8xbdf2TgcVRpObUrsxTh/Tc5hpOiTao5pcHWi4aDxlaOIxbKeXO9rczg1uYgS52jROpPBStcDoZ1HiDB9VGRuuesbpKcwM0AwJgyJ3wSBISFwLTBnVPSAKXRQhNp6DoE5AIQhAiadetvv1Tk2pp0ugFxW06Hs6hYPymQeRghdqVzfahgzs4lpE7rG3xQZ+zMZ7Ou1242d/ifp/1Xbrzus0gbpaeIPhbp6rtNhYr2lBp1I7p8NPSCgke6ajj+kAeJ7zvTIpaYsq1MzmP6nO8s2UegCtNQSBKmhOQI/T08ynJrt3X5FOQCEIQCEIQC4/tj2MfiXNxGHe1lemzuTTac7mODqcvN2xeOZGosuwTaeg6BRMRMZLm1YtGS5dnbSpNOgcLV/inizX5aVJ0ZszxUJPd7pMAF0biqPaT8QhSw1VuV9LFS+k1vddldlB9oHaOZBBB1mxAK7Z1MEgkAkaGLidY4LyT8YqMYui7KBmonvR7xa82PHKC3/wAlXeZrXdV8k2rXdc/s3brw/wBrWrYlzmioMzahL2+0pOYwtLzEZjLhaYabwoNj9rMXhi40qz+8DmDiajZJkuyvJGafza3KzKVYtMtMKZlTPOZrScjjPeDiQCRYENt0uAs2smy6Z34qY8ta3NTBaZc4MGZ44GZaPBoXofYrto3GsdmHs6ocZZOYZbZcr8rQd9tbHdC8So4Zz/dBMEC0TJmLa7iuz7EY1jafshlFUONQwQ7MJEOkWkDKIvYDjCt47T29ldxXt2yZewM08T8U5c03tO9rYLA4iZgxJvoIU/ZTtlQx7Jpyx496m6Mw0uI95txceMLRsbjVsbjeQhBUpIkISpCgYDYdFQ2vhfaU7ai+69ri/JXh8z8Ux5QcNYkETrcHz8Zj1W92Sq++0nWHAb+73T/19FR2vhzTqOIsHAlvS2Zvn8SnbBr/APqGHjLfNhd8YQb2G9xnRvwlW2qpTeIbf7gqw1/XyKCcJQmB/XySh3I+n1QKdR5/fmnqMuuLHQ8OXNOzcj6IHITZPD1RJ4eqByE2TwHn+yJPAef7IEoV2vaHMILXAEEaEHRLT0HQJlKkGtDWta1osALADkALJWEwLDQb/wBkFLtBtxmDw769QEhsANES4uIAAkgTdeGbX2jUxtc1H1A5zpysdLcgkkMbbKAJMEm++69J/FejTfh2B7nCo0vfRY25eQA0yCNBnabX3DVeTk+zNrvG/cw744uBkToCN9iM3LM7jJzWnc/EL2EEgiCNVepvp0shyl5c0ZxMANdEhthctzCZseMKCg7MIyZiBa7vd5xoBxOk8gnbQphrg1pBDWgWcHTLnOsQI/MqlBxoFjDDXvDgLuplrN8OGsneCDAnfopuz+2P4aqXluYFpaQIkAkGRPTRURTBALLO72YEjRonMHQI321tqZgSlrCxpLgH5iHCCQWRIcSBAMyIuTY23onPiYnPYbmJ7d1Xe4xrIdqTmJbBgGw6yOCd2Cx1VmOpupMBa1rhVu4NbScW+0qOc4m4hhvrlA3rnqFRgDg9pOpaQ7KQYgflNpMnpFplRtquAcASA4Q4AkBw4OA1HIqe07sp7zM7MvpgFIvn/AdscVh3NOHfkYxuVtKSaWUEmC1x1JN3CCSvScN+LODuKhqAtgZhTcWvMDMWgS4CZ94BaK8sT9aq81Z++O3TSq2z9qU69NtWi4PY7QiPEGbgg2INwpy7kfT6q1cbOvX5BRvKXPrY68uA5qNz+vkUFfHYQVG5XdQeH2JWe3ZraTmubJh7CJ3AENOmtifRajn9fIqtiniNfuQgtMNm/e4qdhVSge4zo34QrLSgnaU4KNpTwUC7x4/JOTDu6/Ip6BUJEqAQhCATaeg6BOTaeg6BBzvbnsn/AB1ABri2pTJfS0yl2WMrrSAeI0sbxC8LqNIJDgQ4EhwOocDBB5gyvpheNfih2adQxRxDB/KrmSRo2rHeB4ZozDicyo5a/rNz0/qHI1LU2gXBJceGYWjwF/8AbzgUlPEFoIEEG8OGYTa4B0NhdWKxp/1Ghxlzu6YDQdfy6iCLCND452ZTQrFSmXgFoBt3g0CxBdctG6Iuq6ACEBCICEJEHQdkO1VfCVWspEezq1aQqMcJBlzWkt3tdltPIawF7s4rx38NeyhxFcYioP5NFwLf/kqi7QOTbOPOBxXr7itPFuNnBE56YTr1+QTHFE69Smkq5ea4qtiriOIjzICncVC67m/5M/5t+hQSgRmHBzv+RI9IU4KZiGxUP9wDvEd0+gb5pKZt6eSCw0qQFQNKlaUD3fMfFPUZ0TwUDkJEqBUJEIFTWaBOTWaeJ+KByye1OwBjcK+gXFmbKWuF4cwhzSRvEi44cDdayFExviJjYyXz7t/snicGf59PuTAqN71MzpfVp3Q4DlKpYug1tOiWva/O1znCC1zHkgOaQdRAaA4SDldwX0ZWote0teA5rgQ4ESCDYgg6hfPe2WBtaqIEU62JoNGgDKbnNp6b2yOuW++ct6dWPk4+nxmA+misv77QRlzDOXe40kAB0xYutmv1UFKmXEAbzH7nkrGGazMCHOsHOgsAkNaXFtnHUAi4i91WqVQhJKEQFJh8Oaj2UxrUeymOr3Bo9SjKA0kh0kjIY7pAzB+upnLEcDO5dT+GWxDXxoqEH2dAZyd3tLCm0+Zd/qOKmI2cdRGzj2HB4KnRpinSa1jGzla0AASSTYcSSfFOcUrnKKo6xW56JAbevndNJSlRkoEJTcOJqt5Enyafm4IJUmyhL3Hg0DxcZ+Aags7QZZrv0mD0db45T4Ks039fv0WlUphwIOhBB8VlAka6tMHw1PiL+SCwCntKhBTwUE7XJ1M26W+/BQhyc11+v39EE8pVGCnAoHyhNSygVNZ8z8UspGm56/IIHIRKJQI42PRfONPFEh1R8Fz3Odvn2puXDdAzk33xwke59ttouobPxFRnvCmWtI3F5DA6/DNPgvB8QA2GDRhIPN1g7wsAOQ5rPzT7DLzz7B7ccd4YfeDu60OcHCDLokGJuL33pMkS6mQ4AGQQMwBEHM0yCIJuJHRV1ZwxADmls5g2+bLlbN5MGx7vkOMKhnNrtBa1wyie6QBHebqYiIgt04puFwzqjgym1z6jiAxrRJceGtrSZ5XgXEmJxLS0MYCGgzfedJjjz6aAQPQ/wj2I9ntcTUZDajGNokjvES4vc3eGnuX3xyXVa9px1Wva2M/Z/wCEmJez+fWZRIs1oBq2IJuQ5ob3joJ3r0TYGw6eDoNo0pIBJLnRmc5xkl0AdOgA3LRc5RkrVWkV+NteOtfgJUbzp96fvCcSopv6ffou3ZSUwlKSmEoGVHWWjsunFME6uJd56ekLNZTzvDeOvT83pA/2W6AgFQx9PK4P3GA7r+U/LyV9Nq0w4EHQiCgymVBpw8bKQVOvkVE5paSDq31B0Pj8QntcglD+RQX74Nun1TQU4FBKKnI+n1Tg/kfT6qFjvRPDkEofyPolz8vgow5ODkD8x4Dz/ZICZOm7f15JMyTNfwPy/dBJJ5ef7JJPAef7JMyMyDkPxSrgYJodHexFGBM5srsxERewK8aqzmM3MmTOpnVd1+Ju06jscGOEMoUs9O9i6oB33c8wygf2zoSFwSyck7Zh5Z2xQeKtV8W9rWucYNSTJ0c2mPZtbezgIcI5DklwOxq9YTRo1KgnKS1pIBABgnQWI14r1D8OezdbD0qn8U1ozua5lMw5zYBBcbkAm1he19YEVrNpRSk2nGF2C7FiuRiq7CKZANNm5zszgXQfywGkf5W0C9PaYAAbAAgAQAANAEspCVqrWKw2UpFYwhfyPp9U0v5H0+qCU0ldOyOqcj6Jmbqhxv8AfgkJQIanXyKjfVH3ZOJSUKHtH5dwu7p++nmgvbJoQ3OdXaf48fE36Qr6AEIBCEIK2Nw2YS33m6cxvH3vWcx/kfQ7wfH1W0qGOwmrmif1DjzHP4oIQU4FQMf48DxUgKB5O/zTwVFKGu3fcIJ5S5lFKXMglzJHO06/JMzJHm3r5XQTZkmZR5kjnwJKDyL8Q6BGIqOc1we5zHVO9nYG5qzKIFu7LGMcRuLlidldmHEYynTyCqO86owv9mMgEEl4u0Zi3SSpO1eLJxFXM9ziXC74Dgym0tYHBtpu7yBgGV6N+Guzq1HCfzqdNgcc9MgEVXB9/wCbbpG+LGIWWI7WY4r2u6PY2x6WFpeyoNytkuguc4ydTLjJVsO16/D7KRzk0aLU2RGHkppKaXJCUCkpjnIJUcz8vqgcE0lISo3v8zogVxJIDbk2H3971s4PCim2N+pPE/Tcodn4HIMzvePoOH1/ZXUAhCEAhCEAhCEFDGYDVzBrdzePMcD8VSZU+/keBW4quLwAfcWdx3H/ACG/rqgogpSonhzDDhHDfPQ/m+PJKHoJWvTpUBfvkJRWHEIJsyWVD7UcQj2o4oJGOt97k7MoBVEm/P7+96X2o4oOP2/2Se6t7djfaOFUPYJgDvtcc1wdc3EaSuuweJc9gc+m6k46scWEjxY5wPmne1HFIao4qIjHMVydLF9Tcz5cPGE7Mom1RrP/AOI9qOIUukhcm5kw1BxCYak6Hx+iB7nT8/okJTZS0KLqhhgtvcdB9SgaXXgCSdAtTAbPyd513eg6fVS4TBNpi1ydSdT9ArCAQhCAQhCAQhCAQhCAQhCBtSkHCHAEcCs2tsiL0/I6+B3+PmtRCDBL4MOBaefy4+Fks7wtupTDhDgCOBEqlV2Q38hLT5jyP1QUg9LmSYzZdbIQ0tJIsRY+Rt6rmMZs3Fj32VXDxeP/AKyg6Q12/qFtbhLWxLWtLnEABcTUaW+80t/yBHxUYqt4jzCDpMV2iGU+znNukW66qfZtIluapd7rgm8NNxA0b4LlPbjiPMLYwm2qxFme05hrv+tkHRyml6yWDHVPdp5eoDf+ZVqh2YxLr1a2XjlJJ+QCC0TxsEUwXWYC7poOp0Ct4LszRp3OZ7uLzPpp6LVa0AQLBBm0NjDWpB/tHu+J1K0mtAECwGiVCAQhCAQhCAQhCD//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7172" name="AutoShape 4" descr="data:image/jpeg;base64,/9j/4AAQSkZJRgABAQAAAQABAAD/2wCEAAkGBhMSEBQUERQUFBUVFBQVFBgYFxYWFxcXFBQVGBYYFxcXGyYeFx0jGRgUHy8gIycqLSwsGCAxNTAqNSYrLCkBCQoKDgwOGg8PGiwkHyQwLDUsLC8sLCwsLCwpLCwsLDQsLSwvLCkpLSwsLCksLCksLDUsLCwsLSwsLCwpLCwvLP/AABEIAOAA4AMBIgACEQEDEQH/xAAcAAABBQEBAQAAAAAAAAAAAAAAAQIDBAUGBwj/xAA+EAABAwIDBQUGBAYCAQUAAAABAAIRAyEEEjEFQVFhcQYigZGhEzKxwdHwB0JS4RQjM2JygrLCkiRTY6Lx/8QAGQEBAAMBAQAAAAAAAAAAAAAAAAEDBAIF/8QAHhEBAAMAAwEBAQEAAAAAAAAAAAECEQMSITFBQiL/2gAMAwEAAhEDEQA/APcUIQgEIQgEIQgEJHOAEkgAakrL2htrIO4OMOdIFuAF3eg5oNQmNVQr7cpNMNJeeDBm9dPVcvitoPqHvuceV48Bp81FSq8rQbwd/C4++KDoanaHXRhG4tc74RBVWntV7p9pU7oN8sg9AQ34lZRIgxxiLjx81Pgq9MPmq0lu7w0kb0GgzHNc4/1C2NSXGDzDnREb7eCkw2zy5vtD7OxsC0OB6w+PmtDD7TokANLQBu7reliVDt7EZacNdkdIIvBPSCgpNxNI1CypSAPFhLQfA5VadsgkA0qtVm8AufEdCZ8CsnC7Yc13fBqAfqgkcw43Wlg+0IJio3IPyG0DgDf1QZ79p4mk6HOJjc5og85AB9Vp7M23UqWNKeJByjwmxPKVovYyq3vNDh4GOhBTMHgG0pyZoOoNx14oJRjG6Olh/usP/L3T4FTqCrSDhBbmHAifLgoqeFa0fyy5kboJb0LT8o6oLiFV/jMv9QZf7r5PEn3fG3Mq0CgEIQgEIQgEIQgEIQgEIQgFDWxEWF3cPmTuH2JTatYk5Wa7zw5Di74angX0aIb8eN+u880ERo/mqGYvyEcB9n4LmtrYl1SobHKLNEbuPjr4rV27tbKDTYe8feP6Rw6rmnGT8UC+zJ6eF072R5c7j6poKVp1n7+qCzh6sAtIZcOEmLZova9oSUcA9/uNLtx0gf7TCrKzgXjO3O4hgl2piwJtB1OiCKph303d4FpmR4aEbjopcZj3VcueO6IEb+JKt4TG5s+dtM27gcWgA7veu4cb/FZ9SJJ5mw93XQE3hANgOFiQItMybTBCt4LZ5qjK199S2HQPE2lR4HCGo4ADKDq4Bxj70W8zYDWkFriCNTviNBEAeIKCozAnDQ/M90uEtaDEb5G8x8FtYbFtqCW9IIg+RRTw+UGC4m1yZNlIGjW3XqgckLfNKhA0FVKlBzL0rjfT0HVp/KeWnKVccPNICgjw+KD5iQ4e802cOo+ehUygxGGzXByuHuuGo5HiOSbhsUScj4DwJjc4fqby5bviFlCEIBCEIBCEIBV61Uk5W/7HhO4f3H014S+vVIgN952nLiTyH0G9JQpgC37knVx5lA6lSDRb7+vXemY2vkpucNQ0kddymUWLw3tKbmTGYRKDh6lQkkm5JnqSgCyqjadIvc0VB3XupAkOaHPbZzWucAHHkCYT6mNptc1rnsDnGGguALjyE31CjYR2hOhCFKQkd8/3ShK6kdYMXvBjhqgRWNn4YVKjWkwCl2dgjVflBA3k8hw4rq8Fs2nSHdF97jcnxQWKVMNaGjQAAdAnIQgE1nw+x6JyaNfv74IHIQhAJrrX805CBFm7YwJcM7CQ9lxc7uXH4haDeHl0TkFDZG1PatvZ7bOHzHJaCyMdhGUiazZaRrGkk2JHpbcVe2fjhVYHC24jgRqEFlCEIBNe8AEmwAk9AnKtXOZwbubDnf8AUek+A4oG0jJJdEu1HBu5v18eSsB/XyKRgT0CZ+vkUjn20KckOvS/36oPJdt7LfWw2Lw9Nr5wmLfiWsexzalSlVFTM4CO9FQ1YI1DR48A3l6L6ErbFJxhrS1zKtH2FZjxIysL3Mybrl7w4GZBGkX8e7d9mhgsWWs/pVAalLdlBcQWf6nTkWrLyUz1j5aZ6dsvtfVOIaa7h7N3dcO61reD53X1kxBPKPVNgbNp1Kbap74dJbBaWRJE2PeXgrxY3i2vDnZfS+FpNaxrWRlDQGxEQBaIXfFaZ3VnBaZ2JQnZ9P8A9ptuAA+CnmTpuHDmoNo7Wo4duavVZSbuL3BsngJ1PRNwW1GVqRq0CKrTOXKRDi2xAJgayFdq/Y+KGNouZiqdRrbOIaY43BnwM+C2c99D6fVYuOxuPaGOpYehUsfaMNZzSCNzHlkOGtyB0Rs/tVQdU9lVBw9cuANKrDS50CMjgS2raLtJ3TCdoR2ht5uR9PqjMeB9EoclUujc3I+iQuuLH0+vJPTX6eXxQGbkfT6ozcj6fVOQgbm5H0+qM3IpyEEb3b4Nvspc/XyKcmt4cPsIK+MptexzDYOGsG3A+cLmNkbUFGq2SMjhD78zDvD4LrntkEcRC4ZwzNAOt7k+nz8UHegoWN2Z2hnp5He9Tt/ru8tPJbKBr3gAk6ASfBVqLTF9XHM70t4d0eCfizOVv6jfo259YHilZqfLy/eUEoSpAlQASN39fglJQ0WQKuD/ABB7AVMZUbXw7m+0DQx7HuIBa0uLSwwYMk20MzIi/eIXNqxaMlzasWjJfNmOwNSi/JWpvpuvZ4ImNY3OHMSF2/Z78Vzh8M2jUomo+mwNpuDwA4CQA+RLYGUSM08l6ti8HTqtLKrG1GnVrmhwPgVlYzsZg6lE0Th6bWG4yNDHNP6muaJBuVVHHas/5lRHFas7WXme0doVNsYmgH5aQDHZGMmoRLgHnNAGYkMtFhEr1vY+zxQoU6LTIpsawGAJyANmBYTE+K88rfhji2VS6jiAZJDHZn0302uM2aJB0AsW8RuXF1sXiKNfIKld2IY/IC6pWbDybADMHXJGtiN11EWmnswiLTT20evoNZ20Ni0cQ8fxFChWa0ENNRoe4TEgBzSADHHcFfpAhokyYEniYunLQ1fXM7d7O4mrl/h8QMOGd1gph7RkJb7wDspLQDEC8xbdf2TgcVRpObUrsxTh/Tc5hpOiTao5pcHWi4aDxlaOIxbKeXO9rczg1uYgS52jROpPBStcDoZ1HiDB9VGRuuesbpKcwM0AwJgyJ3wSBISFwLTBnVPSAKXRQhNp6DoE5AIQhAiadetvv1Tk2pp0ugFxW06Hs6hYPymQeRghdqVzfahgzs4lpE7rG3xQZ+zMZ7Ou1242d/ifp/1Xbrzus0gbpaeIPhbp6rtNhYr2lBp1I7p8NPSCgke6ajj+kAeJ7zvTIpaYsq1MzmP6nO8s2UegCtNQSBKmhOQI/T08ynJrt3X5FOQCEIQCEIQC4/tj2MfiXNxGHe1lemzuTTac7mODqcvN2xeOZGosuwTaeg6BRMRMZLm1YtGS5dnbSpNOgcLV/inizX5aVJ0ZszxUJPd7pMAF0biqPaT8QhSw1VuV9LFS+k1vddldlB9oHaOZBBB1mxAK7Z1MEgkAkaGLidY4LyT8YqMYui7KBmonvR7xa82PHKC3/wAlXeZrXdV8k2rXdc/s3brw/wBrWrYlzmioMzahL2+0pOYwtLzEZjLhaYabwoNj9rMXhi40qz+8DmDiajZJkuyvJGafza3KzKVYtMtMKZlTPOZrScjjPeDiQCRYENt0uAs2smy6Z34qY8ta3NTBaZc4MGZ44GZaPBoXofYrto3GsdmHs6ocZZOYZbZcr8rQd9tbHdC8So4Zz/dBMEC0TJmLa7iuz7EY1jafshlFUONQwQ7MJEOkWkDKIvYDjCt47T29ldxXt2yZewM08T8U5c03tO9rYLA4iZgxJvoIU/ZTtlQx7Jpyx496m6Mw0uI95txceMLRsbjVsbjeQhBUpIkISpCgYDYdFQ2vhfaU7ai+69ri/JXh8z8Ux5QcNYkETrcHz8Zj1W92Sq++0nWHAb+73T/19FR2vhzTqOIsHAlvS2Zvn8SnbBr/APqGHjLfNhd8YQb2G9xnRvwlW2qpTeIbf7gqw1/XyKCcJQmB/XySh3I+n1QKdR5/fmnqMuuLHQ8OXNOzcj6IHITZPD1RJ4eqByE2TwHn+yJPAef7IEoV2vaHMILXAEEaEHRLT0HQJlKkGtDWta1osALADkALJWEwLDQb/wBkFLtBtxmDw769QEhsANES4uIAAkgTdeGbX2jUxtc1H1A5zpysdLcgkkMbbKAJMEm++69J/FejTfh2B7nCo0vfRY25eQA0yCNBnabX3DVeTk+zNrvG/cw744uBkToCN9iM3LM7jJzWnc/EL2EEgiCNVepvp0shyl5c0ZxMANdEhthctzCZseMKCg7MIyZiBa7vd5xoBxOk8gnbQphrg1pBDWgWcHTLnOsQI/MqlBxoFjDDXvDgLuplrN8OGsneCDAnfopuz+2P4aqXluYFpaQIkAkGRPTRURTBALLO72YEjRonMHQI321tqZgSlrCxpLgH5iHCCQWRIcSBAMyIuTY23onPiYnPYbmJ7d1Xe4xrIdqTmJbBgGw6yOCd2Cx1VmOpupMBa1rhVu4NbScW+0qOc4m4hhvrlA3rnqFRgDg9pOpaQ7KQYgflNpMnpFplRtquAcASA4Q4AkBw4OA1HIqe07sp7zM7MvpgFIvn/AdscVh3NOHfkYxuVtKSaWUEmC1x1JN3CCSvScN+LODuKhqAtgZhTcWvMDMWgS4CZ94BaK8sT9aq81Z++O3TSq2z9qU69NtWi4PY7QiPEGbgg2INwpy7kfT6q1cbOvX5BRvKXPrY68uA5qNz+vkUFfHYQVG5XdQeH2JWe3ZraTmubJh7CJ3AENOmtifRajn9fIqtiniNfuQgtMNm/e4qdhVSge4zo34QrLSgnaU4KNpTwUC7x4/JOTDu6/Ip6BUJEqAQhCATaeg6BOTaeg6BBzvbnsn/AB1ABri2pTJfS0yl2WMrrSAeI0sbxC8LqNIJDgQ4EhwOocDBB5gyvpheNfih2adQxRxDB/KrmSRo2rHeB4ZozDicyo5a/rNz0/qHI1LU2gXBJceGYWjwF/8AbzgUlPEFoIEEG8OGYTa4B0NhdWKxp/1Ghxlzu6YDQdfy6iCLCND452ZTQrFSmXgFoBt3g0CxBdctG6Iuq6ACEBCICEJEHQdkO1VfCVWspEezq1aQqMcJBlzWkt3tdltPIawF7s4rx38NeyhxFcYioP5NFwLf/kqi7QOTbOPOBxXr7itPFuNnBE56YTr1+QTHFE69Smkq5ea4qtiriOIjzICncVC67m/5M/5t+hQSgRmHBzv+RI9IU4KZiGxUP9wDvEd0+gb5pKZt6eSCw0qQFQNKlaUD3fMfFPUZ0TwUDkJEqBUJEIFTWaBOTWaeJ+KByye1OwBjcK+gXFmbKWuF4cwhzSRvEi44cDdayFExviJjYyXz7t/snicGf59PuTAqN71MzpfVp3Q4DlKpYug1tOiWva/O1znCC1zHkgOaQdRAaA4SDldwX0ZWote0teA5rgQ4ESCDYgg6hfPe2WBtaqIEU62JoNGgDKbnNp6b2yOuW++ct6dWPk4+nxmA+misv77QRlzDOXe40kAB0xYutmv1UFKmXEAbzH7nkrGGazMCHOsHOgsAkNaXFtnHUAi4i91WqVQhJKEQFJh8Oaj2UxrUeymOr3Bo9SjKA0kh0kjIY7pAzB+upnLEcDO5dT+GWxDXxoqEH2dAZyd3tLCm0+Zd/qOKmI2cdRGzj2HB4KnRpinSa1jGzla0AASSTYcSSfFOcUrnKKo6xW56JAbevndNJSlRkoEJTcOJqt5Enyafm4IJUmyhL3Hg0DxcZ+Aags7QZZrv0mD0db45T4Ks039fv0WlUphwIOhBB8VlAka6tMHw1PiL+SCwCntKhBTwUE7XJ1M26W+/BQhyc11+v39EE8pVGCnAoHyhNSygVNZ8z8UspGm56/IIHIRKJQI42PRfONPFEh1R8Fz3Odvn2puXDdAzk33xwke59ttouobPxFRnvCmWtI3F5DA6/DNPgvB8QA2GDRhIPN1g7wsAOQ5rPzT7DLzz7B7ccd4YfeDu60OcHCDLokGJuL33pMkS6mQ4AGQQMwBEHM0yCIJuJHRV1ZwxADmls5g2+bLlbN5MGx7vkOMKhnNrtBa1wyie6QBHebqYiIgt04puFwzqjgym1z6jiAxrRJceGtrSZ5XgXEmJxLS0MYCGgzfedJjjz6aAQPQ/wj2I9ntcTUZDajGNokjvES4vc3eGnuX3xyXVa9px1Wva2M/Z/wCEmJez+fWZRIs1oBq2IJuQ5ob3joJ3r0TYGw6eDoNo0pIBJLnRmc5xkl0AdOgA3LRc5RkrVWkV+NteOtfgJUbzp96fvCcSopv6ffou3ZSUwlKSmEoGVHWWjsunFME6uJd56ekLNZTzvDeOvT83pA/2W6AgFQx9PK4P3GA7r+U/LyV9Nq0w4EHQiCgymVBpw8bKQVOvkVE5paSDq31B0Pj8QntcglD+RQX74Nun1TQU4FBKKnI+n1Tg/kfT6qFjvRPDkEofyPolz8vgow5ODkD8x4Dz/ZICZOm7f15JMyTNfwPy/dBJJ5ef7JJPAef7JMyMyDkPxSrgYJodHexFGBM5srsxERewK8aqzmM3MmTOpnVd1+Ju06jscGOEMoUs9O9i6oB33c8wygf2zoSFwSyck7Zh5Z2xQeKtV8W9rWucYNSTJ0c2mPZtbezgIcI5DklwOxq9YTRo1KgnKS1pIBABgnQWI14r1D8OezdbD0qn8U1ozua5lMw5zYBBcbkAm1he19YEVrNpRSk2nGF2C7FiuRiq7CKZANNm5zszgXQfywGkf5W0C9PaYAAbAAgAQAANAEspCVqrWKw2UpFYwhfyPp9U0v5H0+qCU0ldOyOqcj6Jmbqhxv8AfgkJQIanXyKjfVH3ZOJSUKHtH5dwu7p++nmgvbJoQ3OdXaf48fE36Qr6AEIBCEIK2Nw2YS33m6cxvH3vWcx/kfQ7wfH1W0qGOwmrmif1DjzHP4oIQU4FQMf48DxUgKB5O/zTwVFKGu3fcIJ5S5lFKXMglzJHO06/JMzJHm3r5XQTZkmZR5kjnwJKDyL8Q6BGIqOc1we5zHVO9nYG5qzKIFu7LGMcRuLlidldmHEYynTyCqO86owv9mMgEEl4u0Zi3SSpO1eLJxFXM9ziXC74Dgym0tYHBtpu7yBgGV6N+Guzq1HCfzqdNgcc9MgEVXB9/wCbbpG+LGIWWI7WY4r2u6PY2x6WFpeyoNytkuguc4ydTLjJVsO16/D7KRzk0aLU2RGHkppKaXJCUCkpjnIJUcz8vqgcE0lISo3v8zogVxJIDbk2H3971s4PCim2N+pPE/Tcodn4HIMzvePoOH1/ZXUAhCEAhCEAhCEFDGYDVzBrdzePMcD8VSZU+/keBW4quLwAfcWdx3H/ACG/rqgogpSonhzDDhHDfPQ/m+PJKHoJWvTpUBfvkJRWHEIJsyWVD7UcQj2o4oJGOt97k7MoBVEm/P7+96X2o4oOP2/2Se6t7djfaOFUPYJgDvtcc1wdc3EaSuuweJc9gc+m6k46scWEjxY5wPmne1HFIao4qIjHMVydLF9Tcz5cPGE7Mom1RrP/AOI9qOIUukhcm5kw1BxCYak6Hx+iB7nT8/okJTZS0KLqhhgtvcdB9SgaXXgCSdAtTAbPyd513eg6fVS4TBNpi1ydSdT9ArCAQhCAQhCAQhCAQhCAQhCBtSkHCHAEcCs2tsiL0/I6+B3+PmtRCDBL4MOBaefy4+Fks7wtupTDhDgCOBEqlV2Q38hLT5jyP1QUg9LmSYzZdbIQ0tJIsRY+Rt6rmMZs3Fj32VXDxeP/AKyg6Q12/qFtbhLWxLWtLnEABcTUaW+80t/yBHxUYqt4jzCDpMV2iGU+znNukW66qfZtIluapd7rgm8NNxA0b4LlPbjiPMLYwm2qxFme05hrv+tkHRyml6yWDHVPdp5eoDf+ZVqh2YxLr1a2XjlJJ+QCC0TxsEUwXWYC7poOp0Ct4LszRp3OZ7uLzPpp6LVa0AQLBBm0NjDWpB/tHu+J1K0mtAECwGiVCAQhCAQhCAQhCD//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7174" name="Picture 6" descr="http://upload.wikimedia.org/wikipedia/commons/thumb/6/63/Latin_America_(orthographic_projection).svg/550px-Latin_America_(orthographic_projection).svg.png"/>
          <p:cNvPicPr>
            <a:picLocks noChangeAspect="1" noChangeArrowheads="1"/>
          </p:cNvPicPr>
          <p:nvPr/>
        </p:nvPicPr>
        <p:blipFill>
          <a:blip r:embed="rId2" cstate="print"/>
          <a:srcRect/>
          <a:stretch>
            <a:fillRect/>
          </a:stretch>
        </p:blipFill>
        <p:spPr bwMode="auto">
          <a:xfrm>
            <a:off x="5715000" y="2133600"/>
            <a:ext cx="3105150" cy="3105150"/>
          </a:xfrm>
          <a:prstGeom prst="rect">
            <a:avLst/>
          </a:prstGeom>
          <a:noFill/>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76600" y="1524000"/>
            <a:ext cx="5486400" cy="4983163"/>
          </a:xfrm>
        </p:spPr>
        <p:txBody>
          <a:bodyPr>
            <a:normAutofit fontScale="85000" lnSpcReduction="20000"/>
          </a:bodyPr>
          <a:lstStyle/>
          <a:p>
            <a:r>
              <a:rPr lang="en-US" dirty="0" smtClean="0"/>
              <a:t>Due to WWII, turned to </a:t>
            </a:r>
            <a:r>
              <a:rPr lang="en-US" b="1" dirty="0" smtClean="0"/>
              <a:t>import substitution industrialization</a:t>
            </a:r>
            <a:endParaRPr lang="en-US" dirty="0" smtClean="0"/>
          </a:p>
          <a:p>
            <a:pPr lvl="1"/>
            <a:r>
              <a:rPr lang="en-US" dirty="0" smtClean="0"/>
              <a:t>Produce for themselves what they formerly imported</a:t>
            </a:r>
          </a:p>
          <a:p>
            <a:pPr lvl="1"/>
            <a:r>
              <a:rPr lang="en-US" dirty="0" smtClean="0"/>
              <a:t>Resulted in industry developing</a:t>
            </a:r>
          </a:p>
          <a:p>
            <a:pPr lvl="2"/>
            <a:r>
              <a:rPr lang="en-US" dirty="0" smtClean="0"/>
              <a:t>Brought international competition</a:t>
            </a:r>
          </a:p>
          <a:p>
            <a:pPr lvl="1"/>
            <a:r>
              <a:rPr lang="en-US" dirty="0" smtClean="0"/>
              <a:t>Fragile economies suffered debilitating inflation  - increased political unrest</a:t>
            </a:r>
          </a:p>
          <a:p>
            <a:r>
              <a:rPr lang="en-US" dirty="0" smtClean="0"/>
              <a:t>Industry</a:t>
            </a:r>
          </a:p>
          <a:p>
            <a:pPr lvl="1"/>
            <a:r>
              <a:rPr lang="en-US" dirty="0" smtClean="0"/>
              <a:t>Produced a growing middle class</a:t>
            </a:r>
          </a:p>
          <a:p>
            <a:pPr lvl="1"/>
            <a:r>
              <a:rPr lang="en-US" dirty="0" smtClean="0"/>
              <a:t>Supported urban workers; people immigrated from Spain and Italy </a:t>
            </a:r>
          </a:p>
          <a:p>
            <a:pPr lvl="1"/>
            <a:r>
              <a:rPr lang="en-US" dirty="0" smtClean="0"/>
              <a:t>Unions formed</a:t>
            </a:r>
          </a:p>
          <a:p>
            <a:pPr lvl="2"/>
            <a:r>
              <a:rPr lang="en-US" dirty="0" smtClean="0"/>
              <a:t>Socialist and Communist parties formed</a:t>
            </a:r>
          </a:p>
          <a:p>
            <a:pPr lvl="2"/>
            <a:r>
              <a:rPr lang="en-US" dirty="0" smtClean="0"/>
              <a:t>Opposed by conservative elites</a:t>
            </a:r>
          </a:p>
          <a:p>
            <a:pPr lvl="1"/>
            <a:r>
              <a:rPr lang="en-US" dirty="0" smtClean="0"/>
              <a:t>Military kept order</a:t>
            </a:r>
          </a:p>
        </p:txBody>
      </p:sp>
      <p:sp>
        <p:nvSpPr>
          <p:cNvPr id="3" name="Title 2"/>
          <p:cNvSpPr>
            <a:spLocks noGrp="1"/>
          </p:cNvSpPr>
          <p:nvPr>
            <p:ph type="title"/>
          </p:nvPr>
        </p:nvSpPr>
        <p:spPr/>
        <p:txBody>
          <a:bodyPr>
            <a:normAutofit fontScale="90000"/>
          </a:bodyPr>
          <a:lstStyle/>
          <a:p>
            <a:r>
              <a:rPr lang="en-US" dirty="0" smtClean="0"/>
              <a:t>The Search for Stability in the Early 20</a:t>
            </a:r>
            <a:r>
              <a:rPr lang="en-US" baseline="30000" dirty="0" smtClean="0"/>
              <a:t>th</a:t>
            </a:r>
            <a:r>
              <a:rPr lang="en-US" dirty="0" smtClean="0"/>
              <a:t> Century</a:t>
            </a:r>
            <a:endParaRPr lang="en-US" dirty="0"/>
          </a:p>
        </p:txBody>
      </p:sp>
      <p:pic>
        <p:nvPicPr>
          <p:cNvPr id="6146" name="Picture 2" descr="http://worldhistoryconnected.press.illinois.edu/7.3/images/edwards_fig01b.jpg"/>
          <p:cNvPicPr>
            <a:picLocks noChangeAspect="1" noChangeArrowheads="1"/>
          </p:cNvPicPr>
          <p:nvPr/>
        </p:nvPicPr>
        <p:blipFill>
          <a:blip r:embed="rId2" cstate="print"/>
          <a:srcRect/>
          <a:stretch>
            <a:fillRect/>
          </a:stretch>
        </p:blipFill>
        <p:spPr bwMode="auto">
          <a:xfrm rot="20955835">
            <a:off x="244361" y="2377961"/>
            <a:ext cx="2895600" cy="2895601"/>
          </a:xfrm>
          <a:prstGeom prst="rect">
            <a:avLst/>
          </a:prstGeom>
          <a:noFill/>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6553200" cy="4690872"/>
          </a:xfrm>
        </p:spPr>
        <p:txBody>
          <a:bodyPr>
            <a:normAutofit fontScale="85000" lnSpcReduction="20000"/>
          </a:bodyPr>
          <a:lstStyle/>
          <a:p>
            <a:r>
              <a:rPr lang="en-US" dirty="0" smtClean="0"/>
              <a:t>Review: Mexico had bloody revolutionary period 1910-1911</a:t>
            </a:r>
          </a:p>
          <a:p>
            <a:pPr lvl="1"/>
            <a:r>
              <a:rPr lang="en-US" dirty="0" smtClean="0"/>
              <a:t>1929 – regional caudillos united : Party of the Institutionalized Revolution</a:t>
            </a:r>
          </a:p>
          <a:p>
            <a:pPr lvl="2"/>
            <a:r>
              <a:rPr lang="en-US" dirty="0" smtClean="0"/>
              <a:t>President Lazaro Cardenas 1930s</a:t>
            </a:r>
          </a:p>
          <a:p>
            <a:pPr lvl="3"/>
            <a:r>
              <a:rPr lang="en-US" dirty="0" smtClean="0"/>
              <a:t>Charismatic</a:t>
            </a:r>
          </a:p>
          <a:p>
            <a:pPr lvl="3"/>
            <a:r>
              <a:rPr lang="en-US" dirty="0" smtClean="0"/>
              <a:t>Socialist leaning govt vs capitalist</a:t>
            </a:r>
          </a:p>
          <a:p>
            <a:pPr lvl="2"/>
            <a:r>
              <a:rPr lang="en-US" dirty="0" smtClean="0"/>
              <a:t>Next president supported free market</a:t>
            </a:r>
          </a:p>
          <a:p>
            <a:pPr lvl="1"/>
            <a:r>
              <a:rPr lang="en-US" dirty="0" smtClean="0"/>
              <a:t>Mexico – 6 year presidential term – kept swinging back and forth</a:t>
            </a:r>
          </a:p>
          <a:p>
            <a:pPr lvl="1"/>
            <a:r>
              <a:rPr lang="en-US" dirty="0" smtClean="0"/>
              <a:t>1980s settled into moderate capitalism</a:t>
            </a:r>
          </a:p>
          <a:p>
            <a:pPr lvl="1"/>
            <a:r>
              <a:rPr lang="en-US" dirty="0" smtClean="0"/>
              <a:t>PRI dominated politics; few signs of democracy</a:t>
            </a:r>
          </a:p>
          <a:p>
            <a:r>
              <a:rPr lang="en-US" dirty="0" smtClean="0"/>
              <a:t>2000 – Democratization appeared to take hold under President Vincent Fox; non PRI candidate</a:t>
            </a:r>
            <a:endParaRPr lang="en-US" dirty="0"/>
          </a:p>
        </p:txBody>
      </p:sp>
      <p:sp>
        <p:nvSpPr>
          <p:cNvPr id="3" name="Title 2"/>
          <p:cNvSpPr>
            <a:spLocks noGrp="1"/>
          </p:cNvSpPr>
          <p:nvPr>
            <p:ph type="title"/>
          </p:nvPr>
        </p:nvSpPr>
        <p:spPr/>
        <p:txBody>
          <a:bodyPr/>
          <a:lstStyle/>
          <a:p>
            <a:r>
              <a:rPr lang="en-US" dirty="0" smtClean="0"/>
              <a:t>Post-Revolutionary Mexico</a:t>
            </a:r>
            <a:endParaRPr lang="en-US" dirty="0"/>
          </a:p>
        </p:txBody>
      </p:sp>
      <p:pic>
        <p:nvPicPr>
          <p:cNvPr id="5122" name="Picture 2" descr="http://news.yourolivebranch.org/wp-content/uploads/2012/06/mexicoflag.jpeg"/>
          <p:cNvPicPr>
            <a:picLocks noChangeAspect="1" noChangeArrowheads="1"/>
          </p:cNvPicPr>
          <p:nvPr/>
        </p:nvPicPr>
        <p:blipFill>
          <a:blip r:embed="rId2" cstate="print"/>
          <a:srcRect/>
          <a:stretch>
            <a:fillRect/>
          </a:stretch>
        </p:blipFill>
        <p:spPr bwMode="auto">
          <a:xfrm rot="1398856">
            <a:off x="6561531" y="2609588"/>
            <a:ext cx="2356335" cy="1628876"/>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114800" y="1295400"/>
            <a:ext cx="4876800" cy="5334000"/>
          </a:xfrm>
        </p:spPr>
        <p:txBody>
          <a:bodyPr>
            <a:normAutofit fontScale="85000" lnSpcReduction="20000"/>
          </a:bodyPr>
          <a:lstStyle/>
          <a:p>
            <a:r>
              <a:rPr lang="en-US" dirty="0" smtClean="0"/>
              <a:t>Great War sparked by assassination of Archduke Ferdinand of Austria-Hungary by a Serb nationalist</a:t>
            </a:r>
          </a:p>
          <a:p>
            <a:pPr lvl="1"/>
            <a:r>
              <a:rPr lang="en-US" dirty="0" smtClean="0"/>
              <a:t>Alliances, combined with a military build up, divided Europe into two hostile camps poised for war.</a:t>
            </a:r>
          </a:p>
          <a:p>
            <a:r>
              <a:rPr lang="en-US" dirty="0" smtClean="0"/>
              <a:t>Serb nationalist group, The Black Hand, claimed responsibility for assassination. </a:t>
            </a:r>
          </a:p>
          <a:p>
            <a:pPr lvl="1"/>
            <a:r>
              <a:rPr lang="en-US" dirty="0" smtClean="0"/>
              <a:t>Austria-Hungary declared war on Serbia touching off agreements.</a:t>
            </a:r>
          </a:p>
          <a:p>
            <a:pPr lvl="1"/>
            <a:r>
              <a:rPr lang="en-US" dirty="0" smtClean="0"/>
              <a:t> Germany supported Austria-Hungary and Russia supported Serbia; one by one the countries took sides.</a:t>
            </a:r>
            <a:endParaRPr lang="en-US" dirty="0"/>
          </a:p>
        </p:txBody>
      </p:sp>
      <p:sp>
        <p:nvSpPr>
          <p:cNvPr id="3" name="Title 2"/>
          <p:cNvSpPr>
            <a:spLocks noGrp="1"/>
          </p:cNvSpPr>
          <p:nvPr>
            <p:ph type="title"/>
          </p:nvPr>
        </p:nvSpPr>
        <p:spPr/>
        <p:txBody>
          <a:bodyPr>
            <a:normAutofit fontScale="90000"/>
          </a:bodyPr>
          <a:lstStyle/>
          <a:p>
            <a:r>
              <a:rPr lang="en-US" dirty="0" smtClean="0"/>
              <a:t>4. Entangling Alliances</a:t>
            </a:r>
            <a:br>
              <a:rPr lang="en-US" dirty="0" smtClean="0"/>
            </a:br>
            <a:endParaRPr lang="en-US" dirty="0"/>
          </a:p>
        </p:txBody>
      </p:sp>
      <p:pic>
        <p:nvPicPr>
          <p:cNvPr id="38914" name="Picture 2" descr="http://getting-in.com/wp-content/uploads/2012/09/GCSE-History-Revision-Imperialism.gif"/>
          <p:cNvPicPr>
            <a:picLocks noChangeAspect="1" noChangeArrowheads="1"/>
          </p:cNvPicPr>
          <p:nvPr/>
        </p:nvPicPr>
        <p:blipFill>
          <a:blip r:embed="rId2" cstate="print"/>
          <a:srcRect/>
          <a:stretch>
            <a:fillRect/>
          </a:stretch>
        </p:blipFill>
        <p:spPr bwMode="auto">
          <a:xfrm rot="20955516">
            <a:off x="570724" y="2288451"/>
            <a:ext cx="3505665" cy="2427774"/>
          </a:xfrm>
          <a:prstGeom prst="rect">
            <a:avLst/>
          </a:prstGeom>
          <a:noFill/>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90800" y="1481328"/>
            <a:ext cx="6096000" cy="5071872"/>
          </a:xfrm>
        </p:spPr>
        <p:txBody>
          <a:bodyPr>
            <a:normAutofit fontScale="92500" lnSpcReduction="10000"/>
          </a:bodyPr>
          <a:lstStyle/>
          <a:p>
            <a:r>
              <a:rPr lang="en-US" dirty="0" smtClean="0"/>
              <a:t>1929 Getulio Vargas rose to power</a:t>
            </a:r>
          </a:p>
          <a:p>
            <a:pPr lvl="1"/>
            <a:r>
              <a:rPr lang="en-US" dirty="0" smtClean="0"/>
              <a:t>Based his state on Mussolini's Italy</a:t>
            </a:r>
          </a:p>
          <a:p>
            <a:pPr lvl="2"/>
            <a:r>
              <a:rPr lang="en-US" dirty="0" smtClean="0"/>
              <a:t>Established authoritarian regime supported by military</a:t>
            </a:r>
          </a:p>
          <a:p>
            <a:pPr lvl="1"/>
            <a:r>
              <a:rPr lang="en-US" dirty="0" smtClean="0"/>
              <a:t>WWII; traded with Axis and Allies</a:t>
            </a:r>
          </a:p>
          <a:p>
            <a:pPr lvl="2"/>
            <a:r>
              <a:rPr lang="en-US" dirty="0" smtClean="0"/>
              <a:t>Eventually sided with Allies in return for arms, financial aid, and trade advantages</a:t>
            </a:r>
          </a:p>
          <a:p>
            <a:pPr lvl="1"/>
            <a:r>
              <a:rPr lang="en-US" dirty="0" smtClean="0"/>
              <a:t>Govt based on corporatism</a:t>
            </a:r>
          </a:p>
          <a:p>
            <a:pPr lvl="2"/>
            <a:r>
              <a:rPr lang="en-US" dirty="0" smtClean="0"/>
              <a:t>Authoritarian state’s allowance of input from big business</a:t>
            </a:r>
          </a:p>
          <a:p>
            <a:r>
              <a:rPr lang="en-US" dirty="0" smtClean="0"/>
              <a:t>1945 deposed by military coup</a:t>
            </a:r>
          </a:p>
          <a:p>
            <a:pPr lvl="1"/>
            <a:r>
              <a:rPr lang="en-US" dirty="0" smtClean="0"/>
              <a:t>Returned five years later</a:t>
            </a:r>
          </a:p>
          <a:p>
            <a:pPr lvl="1"/>
            <a:r>
              <a:rPr lang="en-US" dirty="0" smtClean="0"/>
              <a:t>Nationalized oil industry </a:t>
            </a:r>
          </a:p>
          <a:p>
            <a:r>
              <a:rPr lang="en-US" dirty="0" smtClean="0"/>
              <a:t>Suicide 1954; national hero in Brazil</a:t>
            </a:r>
            <a:endParaRPr lang="en-US" dirty="0"/>
          </a:p>
        </p:txBody>
      </p:sp>
      <p:sp>
        <p:nvSpPr>
          <p:cNvPr id="3" name="Title 2"/>
          <p:cNvSpPr>
            <a:spLocks noGrp="1"/>
          </p:cNvSpPr>
          <p:nvPr>
            <p:ph type="title"/>
          </p:nvPr>
        </p:nvSpPr>
        <p:spPr/>
        <p:txBody>
          <a:bodyPr/>
          <a:lstStyle/>
          <a:p>
            <a:r>
              <a:rPr lang="en-US" dirty="0" smtClean="0"/>
              <a:t>The Vargas Regime in Brazil</a:t>
            </a:r>
            <a:endParaRPr lang="en-US" dirty="0"/>
          </a:p>
        </p:txBody>
      </p:sp>
      <p:pic>
        <p:nvPicPr>
          <p:cNvPr id="4098" name="Picture 2" descr="http://www.blogdoacelio.com.br/01/wp-content/uploads/2014/01/getulio-vargas.jpg"/>
          <p:cNvPicPr>
            <a:picLocks noChangeAspect="1" noChangeArrowheads="1"/>
          </p:cNvPicPr>
          <p:nvPr/>
        </p:nvPicPr>
        <p:blipFill>
          <a:blip r:embed="rId2" cstate="print"/>
          <a:srcRect/>
          <a:stretch>
            <a:fillRect/>
          </a:stretch>
        </p:blipFill>
        <p:spPr bwMode="auto">
          <a:xfrm>
            <a:off x="304800" y="1905000"/>
            <a:ext cx="2286000" cy="3048000"/>
          </a:xfrm>
          <a:prstGeom prst="rect">
            <a:avLst/>
          </a:prstGeom>
          <a:noFill/>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5638800" cy="4995672"/>
          </a:xfrm>
        </p:spPr>
        <p:txBody>
          <a:bodyPr>
            <a:normAutofit fontScale="85000" lnSpcReduction="20000"/>
          </a:bodyPr>
          <a:lstStyle/>
          <a:p>
            <a:r>
              <a:rPr lang="en-US" dirty="0" smtClean="0"/>
              <a:t>1929; economy collapsed – coalition govt</a:t>
            </a:r>
          </a:p>
          <a:p>
            <a:r>
              <a:rPr lang="en-US" dirty="0" smtClean="0"/>
              <a:t>1930’s; conservative military backed party in power</a:t>
            </a:r>
          </a:p>
          <a:p>
            <a:r>
              <a:rPr lang="en-US" dirty="0" smtClean="0"/>
              <a:t>1943; military coup - Peron comes to power</a:t>
            </a:r>
          </a:p>
          <a:p>
            <a:pPr lvl="1"/>
            <a:r>
              <a:rPr lang="en-US" dirty="0" smtClean="0"/>
              <a:t>Nationalistic feelings up</a:t>
            </a:r>
          </a:p>
          <a:p>
            <a:pPr lvl="1"/>
            <a:r>
              <a:rPr lang="en-US" dirty="0" smtClean="0"/>
              <a:t>Goals to industrialize and modernize Argentina</a:t>
            </a:r>
          </a:p>
          <a:p>
            <a:pPr lvl="1"/>
            <a:r>
              <a:rPr lang="en-US" dirty="0" smtClean="0"/>
              <a:t>Gained power through charismatic appeal</a:t>
            </a:r>
          </a:p>
          <a:p>
            <a:pPr lvl="1"/>
            <a:r>
              <a:rPr lang="en-US" dirty="0" smtClean="0"/>
              <a:t>Iconic wife, Eva (Evita) Peron </a:t>
            </a:r>
          </a:p>
          <a:p>
            <a:pPr lvl="1"/>
            <a:r>
              <a:rPr lang="en-US" dirty="0" smtClean="0"/>
              <a:t>Peron supported Axis powers during WWII</a:t>
            </a:r>
          </a:p>
          <a:p>
            <a:r>
              <a:rPr lang="en-US" dirty="0" smtClean="0"/>
              <a:t>1946: re-elected despite attempts by US to discredit him</a:t>
            </a:r>
          </a:p>
          <a:p>
            <a:endParaRPr lang="en-US" dirty="0"/>
          </a:p>
        </p:txBody>
      </p:sp>
      <p:sp>
        <p:nvSpPr>
          <p:cNvPr id="3" name="Title 2"/>
          <p:cNvSpPr>
            <a:spLocks noGrp="1"/>
          </p:cNvSpPr>
          <p:nvPr>
            <p:ph type="title"/>
          </p:nvPr>
        </p:nvSpPr>
        <p:spPr/>
        <p:txBody>
          <a:bodyPr>
            <a:noAutofit/>
          </a:bodyPr>
          <a:lstStyle/>
          <a:p>
            <a:r>
              <a:rPr lang="en-US" sz="3600" dirty="0" smtClean="0"/>
              <a:t>Argentina: The Personalist Rule of the Perons</a:t>
            </a:r>
            <a:endParaRPr lang="en-US" sz="3600" dirty="0"/>
          </a:p>
        </p:txBody>
      </p:sp>
      <p:pic>
        <p:nvPicPr>
          <p:cNvPr id="131076" name="Picture 4" descr="http://upload.wikimedia.org/wikipedia/commons/2/23/Peron_y_Eva_-_Acto_en_Plaza_de_Mayo_-17OCT1951.jpg"/>
          <p:cNvPicPr>
            <a:picLocks noChangeAspect="1" noChangeArrowheads="1"/>
          </p:cNvPicPr>
          <p:nvPr/>
        </p:nvPicPr>
        <p:blipFill>
          <a:blip r:embed="rId2" cstate="print"/>
          <a:srcRect/>
          <a:stretch>
            <a:fillRect/>
          </a:stretch>
        </p:blipFill>
        <p:spPr bwMode="auto">
          <a:xfrm rot="934173">
            <a:off x="6226766" y="1293467"/>
            <a:ext cx="2514600" cy="1885950"/>
          </a:xfrm>
          <a:prstGeom prst="rect">
            <a:avLst/>
          </a:prstGeom>
          <a:noFill/>
        </p:spPr>
      </p:pic>
      <p:pic>
        <p:nvPicPr>
          <p:cNvPr id="6" name="Picture 2" descr="http://www.nyu.edu/classes/keefer/ww1/evita3.JPG"/>
          <p:cNvPicPr>
            <a:picLocks noChangeAspect="1" noChangeArrowheads="1"/>
          </p:cNvPicPr>
          <p:nvPr/>
        </p:nvPicPr>
        <p:blipFill>
          <a:blip r:embed="rId3" cstate="print"/>
          <a:srcRect/>
          <a:stretch>
            <a:fillRect/>
          </a:stretch>
        </p:blipFill>
        <p:spPr bwMode="auto">
          <a:xfrm>
            <a:off x="6172200" y="2819400"/>
            <a:ext cx="2362479" cy="3562351"/>
          </a:xfrm>
          <a:prstGeom prst="rect">
            <a:avLst/>
          </a:prstGeom>
          <a:noFill/>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371600"/>
            <a:ext cx="7848600" cy="3962400"/>
          </a:xfrm>
        </p:spPr>
        <p:txBody>
          <a:bodyPr>
            <a:normAutofit fontScale="85000" lnSpcReduction="10000"/>
          </a:bodyPr>
          <a:lstStyle/>
          <a:p>
            <a:r>
              <a:rPr lang="en-US" dirty="0" smtClean="0"/>
              <a:t>Moderated government through nationalization of industries and clever management</a:t>
            </a:r>
          </a:p>
          <a:p>
            <a:r>
              <a:rPr lang="en-US" dirty="0" smtClean="0"/>
              <a:t>1955 military coup</a:t>
            </a:r>
          </a:p>
          <a:p>
            <a:pPr lvl="1"/>
            <a:r>
              <a:rPr lang="en-US" dirty="0" smtClean="0"/>
              <a:t>Peronist party banned</a:t>
            </a:r>
          </a:p>
          <a:p>
            <a:pPr lvl="1"/>
            <a:r>
              <a:rPr lang="en-US" dirty="0" smtClean="0"/>
              <a:t>Urban workers agitated in support of his programs</a:t>
            </a:r>
          </a:p>
          <a:p>
            <a:r>
              <a:rPr lang="en-US" dirty="0" smtClean="0"/>
              <a:t>Won presidency again 1973; new wife was VP (Evita died 1952)</a:t>
            </a:r>
          </a:p>
          <a:p>
            <a:pPr lvl="1"/>
            <a:r>
              <a:rPr lang="en-US" dirty="0" smtClean="0"/>
              <a:t>Died 1974</a:t>
            </a:r>
          </a:p>
          <a:p>
            <a:r>
              <a:rPr lang="en-US" dirty="0" smtClean="0"/>
              <a:t>1976 Argentina military dictatorship</a:t>
            </a:r>
          </a:p>
          <a:p>
            <a:pPr lvl="1"/>
            <a:r>
              <a:rPr lang="en-US" dirty="0" smtClean="0"/>
              <a:t>Brutally suppressed opposition through terrorist tactics</a:t>
            </a:r>
          </a:p>
          <a:p>
            <a:pPr lvl="1"/>
            <a:r>
              <a:rPr lang="en-US" dirty="0" smtClean="0"/>
              <a:t>Thousands died</a:t>
            </a:r>
          </a:p>
          <a:p>
            <a:endParaRPr lang="en-US" dirty="0"/>
          </a:p>
        </p:txBody>
      </p:sp>
      <p:sp>
        <p:nvSpPr>
          <p:cNvPr id="3" name="Title 2"/>
          <p:cNvSpPr>
            <a:spLocks noGrp="1"/>
          </p:cNvSpPr>
          <p:nvPr>
            <p:ph type="title"/>
          </p:nvPr>
        </p:nvSpPr>
        <p:spPr/>
        <p:txBody>
          <a:bodyPr>
            <a:noAutofit/>
          </a:bodyPr>
          <a:lstStyle/>
          <a:p>
            <a:r>
              <a:rPr lang="en-US" sz="3600" dirty="0" smtClean="0"/>
              <a:t>Argentina: The Personalist Rule of the Perons (cont)</a:t>
            </a:r>
            <a:endParaRPr lang="en-US" sz="3600" dirty="0"/>
          </a:p>
        </p:txBody>
      </p:sp>
      <p:pic>
        <p:nvPicPr>
          <p:cNvPr id="132098" name="Picture 2" descr="http://s2.hubimg.com/u/5351899_f520.jpg"/>
          <p:cNvPicPr>
            <a:picLocks noChangeAspect="1" noChangeArrowheads="1"/>
          </p:cNvPicPr>
          <p:nvPr/>
        </p:nvPicPr>
        <p:blipFill>
          <a:blip r:embed="rId2" cstate="print"/>
          <a:srcRect/>
          <a:stretch>
            <a:fillRect/>
          </a:stretch>
        </p:blipFill>
        <p:spPr bwMode="auto">
          <a:xfrm>
            <a:off x="4343400" y="4724400"/>
            <a:ext cx="3048000" cy="1894703"/>
          </a:xfrm>
          <a:prstGeom prst="rect">
            <a:avLst/>
          </a:prstGeom>
          <a:noFill/>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theoligarchkings.files.wordpress.com/2010/05/0019.jpg"/>
          <p:cNvPicPr>
            <a:picLocks noChangeAspect="1" noChangeArrowheads="1"/>
          </p:cNvPicPr>
          <p:nvPr/>
        </p:nvPicPr>
        <p:blipFill>
          <a:blip r:embed="rId2" cstate="print"/>
          <a:srcRect/>
          <a:stretch>
            <a:fillRect/>
          </a:stretch>
        </p:blipFill>
        <p:spPr bwMode="auto">
          <a:xfrm>
            <a:off x="7239000" y="914400"/>
            <a:ext cx="1335099" cy="1600200"/>
          </a:xfrm>
          <a:prstGeom prst="rect">
            <a:avLst/>
          </a:prstGeom>
          <a:noFill/>
        </p:spPr>
      </p:pic>
      <p:sp>
        <p:nvSpPr>
          <p:cNvPr id="2" name="Content Placeholder 1"/>
          <p:cNvSpPr>
            <a:spLocks noGrp="1"/>
          </p:cNvSpPr>
          <p:nvPr>
            <p:ph idx="1"/>
          </p:nvPr>
        </p:nvSpPr>
        <p:spPr>
          <a:xfrm>
            <a:off x="457200" y="1219200"/>
            <a:ext cx="8229600" cy="5181600"/>
          </a:xfrm>
        </p:spPr>
        <p:txBody>
          <a:bodyPr>
            <a:normAutofit fontScale="77500" lnSpcReduction="20000"/>
          </a:bodyPr>
          <a:lstStyle/>
          <a:p>
            <a:r>
              <a:rPr lang="en-US" dirty="0" smtClean="0"/>
              <a:t>Influenced by Marxist Revolution in Russia</a:t>
            </a:r>
          </a:p>
          <a:p>
            <a:r>
              <a:rPr lang="en-US" dirty="0" smtClean="0"/>
              <a:t>Huge gap between rich and poor</a:t>
            </a:r>
          </a:p>
          <a:p>
            <a:pPr lvl="1"/>
            <a:r>
              <a:rPr lang="en-US" dirty="0" smtClean="0"/>
              <a:t>Most land owned by rich; bananas and coffee</a:t>
            </a:r>
          </a:p>
          <a:p>
            <a:r>
              <a:rPr lang="en-US" dirty="0" smtClean="0"/>
              <a:t>1944; Juan Arevalo elected president and enacted socialist programs</a:t>
            </a:r>
          </a:p>
          <a:p>
            <a:pPr lvl="1"/>
            <a:r>
              <a:rPr lang="en-US" dirty="0" smtClean="0"/>
              <a:t>Land reform</a:t>
            </a:r>
          </a:p>
          <a:p>
            <a:pPr lvl="1"/>
            <a:r>
              <a:rPr lang="en-US" dirty="0" smtClean="0"/>
              <a:t>Regulation for working conditions</a:t>
            </a:r>
          </a:p>
          <a:p>
            <a:pPr lvl="1"/>
            <a:r>
              <a:rPr lang="en-US" dirty="0" smtClean="0"/>
              <a:t>Turned on foreign companies; United Fruit Company which controlled transportation, shipping, and lands</a:t>
            </a:r>
          </a:p>
          <a:p>
            <a:r>
              <a:rPr lang="en-US" dirty="0" smtClean="0"/>
              <a:t>Next president more radical; moved to nationalize areas of the economy</a:t>
            </a:r>
          </a:p>
          <a:p>
            <a:pPr lvl="1"/>
            <a:r>
              <a:rPr lang="en-US" dirty="0" smtClean="0"/>
              <a:t>US supports the fruit company</a:t>
            </a:r>
          </a:p>
          <a:p>
            <a:pPr lvl="2"/>
            <a:r>
              <a:rPr lang="en-US" dirty="0" smtClean="0"/>
              <a:t>Imposed economic and diplomatic restrictions</a:t>
            </a:r>
          </a:p>
          <a:p>
            <a:pPr lvl="2"/>
            <a:r>
              <a:rPr lang="en-US" dirty="0" smtClean="0"/>
              <a:t>Bully of the North</a:t>
            </a:r>
          </a:p>
          <a:p>
            <a:pPr lvl="2"/>
            <a:r>
              <a:rPr lang="en-US" dirty="0" smtClean="0"/>
              <a:t>CIA helped organize a military force and replaced govt w/pro-American regime </a:t>
            </a:r>
          </a:p>
          <a:p>
            <a:pPr lvl="2"/>
            <a:r>
              <a:rPr lang="en-US" dirty="0" smtClean="0"/>
              <a:t>Poverty of Amerindians not addressed through the 1950s and 1960s</a:t>
            </a:r>
          </a:p>
          <a:p>
            <a:pPr lvl="1"/>
            <a:r>
              <a:rPr lang="en-US" dirty="0" smtClean="0"/>
              <a:t>Politics controlled by a coalition of coffee growers, foreign investors, and the military</a:t>
            </a:r>
            <a:endParaRPr lang="en-US" dirty="0"/>
          </a:p>
        </p:txBody>
      </p:sp>
      <p:sp>
        <p:nvSpPr>
          <p:cNvPr id="3" name="Title 2"/>
          <p:cNvSpPr>
            <a:spLocks noGrp="1"/>
          </p:cNvSpPr>
          <p:nvPr>
            <p:ph type="title"/>
          </p:nvPr>
        </p:nvSpPr>
        <p:spPr/>
        <p:txBody>
          <a:bodyPr>
            <a:normAutofit fontScale="90000"/>
          </a:bodyPr>
          <a:lstStyle/>
          <a:p>
            <a:r>
              <a:rPr lang="en-US" dirty="0" smtClean="0"/>
              <a:t>Radical Governments in Guatemala</a:t>
            </a:r>
            <a:endParaRPr lang="en-US"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481328"/>
            <a:ext cx="8458200" cy="3319272"/>
          </a:xfrm>
        </p:spPr>
        <p:txBody>
          <a:bodyPr>
            <a:normAutofit fontScale="92500" lnSpcReduction="10000"/>
          </a:bodyPr>
          <a:lstStyle/>
          <a:p>
            <a:r>
              <a:rPr lang="en-US" dirty="0" smtClean="0"/>
              <a:t>Leftists view US intervention as outside interference</a:t>
            </a:r>
          </a:p>
          <a:p>
            <a:pPr lvl="1"/>
            <a:r>
              <a:rPr lang="en-US" dirty="0" smtClean="0"/>
              <a:t>US concerned about the influence of the Soviet Union</a:t>
            </a:r>
          </a:p>
          <a:p>
            <a:pPr lvl="2"/>
            <a:r>
              <a:rPr lang="en-US" dirty="0" smtClean="0"/>
              <a:t>Could weaken US position in Cold War</a:t>
            </a:r>
          </a:p>
          <a:p>
            <a:r>
              <a:rPr lang="en-US" dirty="0" smtClean="0"/>
              <a:t>Poorer Latin American countries see the US as overbearing</a:t>
            </a:r>
          </a:p>
          <a:p>
            <a:pPr lvl="1"/>
            <a:r>
              <a:rPr lang="en-US" dirty="0" smtClean="0"/>
              <a:t>Cold War atmosphere deepened the divide and created a confrontation in the Caribbean that represented worldwide struggle between US and Soviets</a:t>
            </a:r>
            <a:endParaRPr lang="en-US" dirty="0"/>
          </a:p>
        </p:txBody>
      </p:sp>
      <p:sp>
        <p:nvSpPr>
          <p:cNvPr id="3" name="Title 2"/>
          <p:cNvSpPr>
            <a:spLocks noGrp="1"/>
          </p:cNvSpPr>
          <p:nvPr>
            <p:ph type="title"/>
          </p:nvPr>
        </p:nvSpPr>
        <p:spPr/>
        <p:txBody>
          <a:bodyPr>
            <a:normAutofit fontScale="90000"/>
          </a:bodyPr>
          <a:lstStyle/>
          <a:p>
            <a:r>
              <a:rPr lang="en-US" dirty="0" smtClean="0"/>
              <a:t>Radical Governments in Guatemala and Cuba</a:t>
            </a:r>
            <a:endParaRPr lang="en-US" dirty="0"/>
          </a:p>
        </p:txBody>
      </p:sp>
      <p:pic>
        <p:nvPicPr>
          <p:cNvPr id="134146" name="Picture 2" descr="http://www.islandbreath.org/2013Year/09/130926rivera.jpg"/>
          <p:cNvPicPr>
            <a:picLocks noChangeAspect="1" noChangeArrowheads="1"/>
          </p:cNvPicPr>
          <p:nvPr/>
        </p:nvPicPr>
        <p:blipFill>
          <a:blip r:embed="rId2" cstate="print"/>
          <a:srcRect/>
          <a:stretch>
            <a:fillRect/>
          </a:stretch>
        </p:blipFill>
        <p:spPr bwMode="auto">
          <a:xfrm>
            <a:off x="3810000" y="4495800"/>
            <a:ext cx="3989916" cy="2209800"/>
          </a:xfrm>
          <a:prstGeom prst="rect">
            <a:avLst/>
          </a:prstGeom>
          <a:noFill/>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0" y="1295400"/>
            <a:ext cx="5638800" cy="5562600"/>
          </a:xfrm>
        </p:spPr>
        <p:txBody>
          <a:bodyPr>
            <a:normAutofit fontScale="62500" lnSpcReduction="20000"/>
          </a:bodyPr>
          <a:lstStyle/>
          <a:p>
            <a:r>
              <a:rPr lang="en-US" dirty="0" smtClean="0"/>
              <a:t>Economy based on sugar</a:t>
            </a:r>
            <a:r>
              <a:rPr lang="en-US" dirty="0"/>
              <a:t> </a:t>
            </a:r>
            <a:r>
              <a:rPr lang="en-US" dirty="0" smtClean="0"/>
              <a:t>for export</a:t>
            </a:r>
          </a:p>
          <a:p>
            <a:pPr lvl="1"/>
            <a:r>
              <a:rPr lang="en-US" dirty="0" smtClean="0"/>
              <a:t>American investments provided jobs for large middle class (better living condition than Guatemala)</a:t>
            </a:r>
          </a:p>
          <a:p>
            <a:r>
              <a:rPr lang="en-US" dirty="0" smtClean="0"/>
              <a:t>1934 – 1959 ruled on and off by Batista (became dictator)</a:t>
            </a:r>
          </a:p>
          <a:p>
            <a:r>
              <a:rPr lang="en-US" dirty="0" smtClean="0"/>
              <a:t>Castro organized army and deposed Batista in 1959</a:t>
            </a:r>
          </a:p>
          <a:p>
            <a:pPr lvl="1"/>
            <a:r>
              <a:rPr lang="en-US" dirty="0" smtClean="0"/>
              <a:t>Nationalized foreign properties (most belonged to Americans)</a:t>
            </a:r>
          </a:p>
          <a:p>
            <a:pPr lvl="1"/>
            <a:r>
              <a:rPr lang="en-US" dirty="0" smtClean="0"/>
              <a:t>Economy based on Marxist principles</a:t>
            </a:r>
          </a:p>
          <a:p>
            <a:pPr lvl="1"/>
            <a:r>
              <a:rPr lang="en-US" dirty="0" smtClean="0"/>
              <a:t>Anti-imperialist foreign policy</a:t>
            </a:r>
          </a:p>
          <a:p>
            <a:pPr lvl="1"/>
            <a:r>
              <a:rPr lang="en-US" dirty="0" smtClean="0"/>
              <a:t>1961; relations with the US broken, rely on Soviet support</a:t>
            </a:r>
          </a:p>
          <a:p>
            <a:pPr lvl="1"/>
            <a:r>
              <a:rPr lang="en-US" dirty="0" smtClean="0"/>
              <a:t>Many fled or were exiled; conspired to overthrow</a:t>
            </a:r>
          </a:p>
          <a:p>
            <a:r>
              <a:rPr lang="en-US" dirty="0" smtClean="0"/>
              <a:t>Bay of Pigs</a:t>
            </a:r>
          </a:p>
          <a:p>
            <a:pPr lvl="1"/>
            <a:r>
              <a:rPr lang="en-US" dirty="0" smtClean="0"/>
              <a:t>US sponsored invasion a disastrous failure</a:t>
            </a:r>
          </a:p>
          <a:p>
            <a:pPr lvl="1"/>
            <a:r>
              <a:rPr lang="en-US" dirty="0" smtClean="0"/>
              <a:t>Soviets placed nuclear missiles in Cuba pointing at US</a:t>
            </a:r>
          </a:p>
          <a:p>
            <a:pPr lvl="1"/>
            <a:r>
              <a:rPr lang="en-US" dirty="0" smtClean="0"/>
              <a:t>US demands removal, Soviets balks, US sends ships to quarantine island</a:t>
            </a:r>
          </a:p>
          <a:p>
            <a:pPr lvl="1"/>
            <a:r>
              <a:rPr lang="en-US" dirty="0" smtClean="0"/>
              <a:t>Soviets ships turn back at the last minute; missiles removed</a:t>
            </a:r>
          </a:p>
          <a:p>
            <a:r>
              <a:rPr lang="en-US" dirty="0" smtClean="0"/>
              <a:t>Cuba remained a ‘hot spot’ during Cold War and the decades that followed</a:t>
            </a:r>
          </a:p>
          <a:p>
            <a:endParaRPr lang="en-US" dirty="0" smtClean="0"/>
          </a:p>
        </p:txBody>
      </p:sp>
      <p:sp>
        <p:nvSpPr>
          <p:cNvPr id="3" name="Title 2"/>
          <p:cNvSpPr>
            <a:spLocks noGrp="1"/>
          </p:cNvSpPr>
          <p:nvPr>
            <p:ph type="title"/>
          </p:nvPr>
        </p:nvSpPr>
        <p:spPr/>
        <p:txBody>
          <a:bodyPr>
            <a:normAutofit/>
          </a:bodyPr>
          <a:lstStyle/>
          <a:p>
            <a:r>
              <a:rPr lang="en-US" dirty="0" smtClean="0"/>
              <a:t>Radical Governments in Cuba</a:t>
            </a:r>
            <a:endParaRPr lang="en-US" dirty="0"/>
          </a:p>
        </p:txBody>
      </p:sp>
      <p:pic>
        <p:nvPicPr>
          <p:cNvPr id="133122" name="Picture 2" descr="http://www.johndclare.net/images/Armwrestling.gif"/>
          <p:cNvPicPr>
            <a:picLocks noChangeAspect="1" noChangeArrowheads="1"/>
          </p:cNvPicPr>
          <p:nvPr/>
        </p:nvPicPr>
        <p:blipFill>
          <a:blip r:embed="rId2" cstate="print"/>
          <a:srcRect/>
          <a:stretch>
            <a:fillRect/>
          </a:stretch>
        </p:blipFill>
        <p:spPr bwMode="auto">
          <a:xfrm>
            <a:off x="457200" y="3657600"/>
            <a:ext cx="2684318" cy="1905000"/>
          </a:xfrm>
          <a:prstGeom prst="rect">
            <a:avLst/>
          </a:prstGeom>
          <a:noFill/>
        </p:spPr>
      </p:pic>
      <p:pic>
        <p:nvPicPr>
          <p:cNvPr id="133124" name="Picture 4" descr="http://13daysinoctober.weebly.com/uploads/8/1/8/1/8181736/4809789.jpg?651"/>
          <p:cNvPicPr>
            <a:picLocks noChangeAspect="1" noChangeArrowheads="1"/>
          </p:cNvPicPr>
          <p:nvPr/>
        </p:nvPicPr>
        <p:blipFill>
          <a:blip r:embed="rId3" cstate="print"/>
          <a:srcRect/>
          <a:stretch>
            <a:fillRect/>
          </a:stretch>
        </p:blipFill>
        <p:spPr bwMode="auto">
          <a:xfrm>
            <a:off x="304800" y="1828800"/>
            <a:ext cx="2688329" cy="1832200"/>
          </a:xfrm>
          <a:prstGeom prst="rect">
            <a:avLst/>
          </a:prstGeom>
          <a:noFill/>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4495800" cy="4525963"/>
          </a:xfrm>
        </p:spPr>
        <p:txBody>
          <a:bodyPr>
            <a:normAutofit fontScale="77500" lnSpcReduction="20000"/>
          </a:bodyPr>
          <a:lstStyle/>
          <a:p>
            <a:r>
              <a:rPr lang="en-US" dirty="0" smtClean="0"/>
              <a:t>Socialist government</a:t>
            </a:r>
          </a:p>
          <a:p>
            <a:r>
              <a:rPr lang="en-US" dirty="0" smtClean="0"/>
              <a:t>President Allende had nationalized industries and banks and worked for land redistribution</a:t>
            </a:r>
          </a:p>
          <a:p>
            <a:pPr lvl="1"/>
            <a:r>
              <a:rPr lang="en-US" dirty="0" smtClean="0"/>
              <a:t>Business interests, foreigners, and military opposed reforms</a:t>
            </a:r>
          </a:p>
          <a:p>
            <a:pPr lvl="1"/>
            <a:r>
              <a:rPr lang="en-US" dirty="0" smtClean="0"/>
              <a:t>Economy suffered, Pinochet led coup</a:t>
            </a:r>
          </a:p>
          <a:p>
            <a:pPr lvl="2"/>
            <a:r>
              <a:rPr lang="en-US" dirty="0" smtClean="0"/>
              <a:t>Supported by US</a:t>
            </a:r>
          </a:p>
          <a:p>
            <a:pPr lvl="1"/>
            <a:r>
              <a:rPr lang="en-US" dirty="0" smtClean="0"/>
              <a:t>Allende died, many died/tortured</a:t>
            </a:r>
          </a:p>
          <a:p>
            <a:r>
              <a:rPr lang="en-US" dirty="0" smtClean="0"/>
              <a:t>Pinochet rolled back reforms, encouraged foreign investment</a:t>
            </a:r>
          </a:p>
          <a:p>
            <a:pPr lvl="1"/>
            <a:r>
              <a:rPr lang="en-US" dirty="0" smtClean="0"/>
              <a:t>1990 a civilian government elected</a:t>
            </a:r>
            <a:endParaRPr lang="en-US" dirty="0"/>
          </a:p>
        </p:txBody>
      </p:sp>
      <p:sp>
        <p:nvSpPr>
          <p:cNvPr id="3" name="Title 2"/>
          <p:cNvSpPr>
            <a:spLocks noGrp="1"/>
          </p:cNvSpPr>
          <p:nvPr>
            <p:ph type="title"/>
          </p:nvPr>
        </p:nvSpPr>
        <p:spPr/>
        <p:txBody>
          <a:bodyPr>
            <a:normAutofit fontScale="90000"/>
          </a:bodyPr>
          <a:lstStyle/>
          <a:p>
            <a:r>
              <a:rPr lang="en-US" dirty="0" smtClean="0"/>
              <a:t>Chile: The Clash of Socialism and Militarism</a:t>
            </a:r>
            <a:endParaRPr lang="en-US" dirty="0"/>
          </a:p>
        </p:txBody>
      </p:sp>
      <p:pic>
        <p:nvPicPr>
          <p:cNvPr id="138242" name="Picture 2" descr="http://www.anglonautes.com/history/hist_us_20_cold_war/hist_us_20_cold_war_cov_time_allende_fall_24_sep_1973.jpg"/>
          <p:cNvPicPr>
            <a:picLocks noChangeAspect="1" noChangeArrowheads="1"/>
          </p:cNvPicPr>
          <p:nvPr/>
        </p:nvPicPr>
        <p:blipFill>
          <a:blip r:embed="rId2" cstate="print"/>
          <a:srcRect/>
          <a:stretch>
            <a:fillRect/>
          </a:stretch>
        </p:blipFill>
        <p:spPr bwMode="auto">
          <a:xfrm>
            <a:off x="5334000" y="1219200"/>
            <a:ext cx="2133302" cy="2823813"/>
          </a:xfrm>
          <a:prstGeom prst="rect">
            <a:avLst/>
          </a:prstGeom>
          <a:noFill/>
        </p:spPr>
      </p:pic>
      <p:pic>
        <p:nvPicPr>
          <p:cNvPr id="138244" name="Picture 4" descr="http://news.bbcimg.co.uk/media/images/69726000/jpg/_69726643_pinochet.jpg"/>
          <p:cNvPicPr>
            <a:picLocks noChangeAspect="1" noChangeArrowheads="1"/>
          </p:cNvPicPr>
          <p:nvPr/>
        </p:nvPicPr>
        <p:blipFill>
          <a:blip r:embed="rId3" cstate="print"/>
          <a:srcRect/>
          <a:stretch>
            <a:fillRect/>
          </a:stretch>
        </p:blipFill>
        <p:spPr bwMode="auto">
          <a:xfrm rot="20975584">
            <a:off x="4956338" y="3971028"/>
            <a:ext cx="3657600" cy="2057401"/>
          </a:xfrm>
          <a:prstGeom prst="rect">
            <a:avLst/>
          </a:prstGeom>
          <a:noFill/>
        </p:spPr>
      </p:pic>
      <p:sp>
        <p:nvSpPr>
          <p:cNvPr id="6" name="Rectangle 5"/>
          <p:cNvSpPr/>
          <p:nvPr/>
        </p:nvSpPr>
        <p:spPr>
          <a:xfrm>
            <a:off x="6934200" y="6096000"/>
            <a:ext cx="1140056" cy="369332"/>
          </a:xfrm>
          <a:prstGeom prst="rect">
            <a:avLst/>
          </a:prstGeom>
        </p:spPr>
        <p:txBody>
          <a:bodyPr wrap="none">
            <a:spAutoFit/>
          </a:bodyPr>
          <a:lstStyle/>
          <a:p>
            <a:r>
              <a:rPr lang="en-US" dirty="0" smtClean="0"/>
              <a:t>Pinochet</a:t>
            </a:r>
            <a:endParaRPr lang="en-US"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4114800" cy="4525963"/>
          </a:xfrm>
        </p:spPr>
        <p:txBody>
          <a:bodyPr>
            <a:normAutofit fontScale="85000" lnSpcReduction="20000"/>
          </a:bodyPr>
          <a:lstStyle/>
          <a:p>
            <a:r>
              <a:rPr lang="en-US" dirty="0" smtClean="0"/>
              <a:t>1945 – 1991;fierce competition between US and Soviets affected many parts of the globe</a:t>
            </a:r>
          </a:p>
          <a:p>
            <a:r>
              <a:rPr lang="en-US" dirty="0" smtClean="0"/>
              <a:t>Post WWII Soviets seized countries in Eastern Europe to protect them from aggressions of capitalism</a:t>
            </a:r>
          </a:p>
          <a:p>
            <a:r>
              <a:rPr lang="en-US" dirty="0" smtClean="0"/>
              <a:t>US sponsored Marshall Plan to help western European nations so they wouldn’t be vulnerable to communism</a:t>
            </a:r>
            <a:endParaRPr lang="en-US" dirty="0"/>
          </a:p>
        </p:txBody>
      </p:sp>
      <p:sp>
        <p:nvSpPr>
          <p:cNvPr id="3" name="Title 2"/>
          <p:cNvSpPr>
            <a:spLocks noGrp="1"/>
          </p:cNvSpPr>
          <p:nvPr>
            <p:ph type="title"/>
          </p:nvPr>
        </p:nvSpPr>
        <p:spPr/>
        <p:txBody>
          <a:bodyPr>
            <a:normAutofit/>
          </a:bodyPr>
          <a:lstStyle/>
          <a:p>
            <a:r>
              <a:rPr lang="en-US" dirty="0" smtClean="0"/>
              <a:t>The Three Worlds: Summary</a:t>
            </a:r>
            <a:endParaRPr lang="en-US" dirty="0"/>
          </a:p>
        </p:txBody>
      </p:sp>
      <p:pic>
        <p:nvPicPr>
          <p:cNvPr id="135170" name="Picture 2" descr="http://upload.wikimedia.org/wikipedia/commons/0/02/Cold_war_europe_military_alliances_map_en.png"/>
          <p:cNvPicPr>
            <a:picLocks noChangeAspect="1" noChangeArrowheads="1"/>
          </p:cNvPicPr>
          <p:nvPr/>
        </p:nvPicPr>
        <p:blipFill>
          <a:blip r:embed="rId2" cstate="print"/>
          <a:srcRect/>
          <a:stretch>
            <a:fillRect/>
          </a:stretch>
        </p:blipFill>
        <p:spPr bwMode="auto">
          <a:xfrm>
            <a:off x="4648200" y="1600200"/>
            <a:ext cx="4068763" cy="4191000"/>
          </a:xfrm>
          <a:prstGeom prst="rect">
            <a:avLst/>
          </a:prstGeom>
          <a:noFill/>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52800" y="1481328"/>
            <a:ext cx="5791200" cy="5224272"/>
          </a:xfrm>
        </p:spPr>
        <p:txBody>
          <a:bodyPr>
            <a:normAutofit fontScale="77500" lnSpcReduction="20000"/>
          </a:bodyPr>
          <a:lstStyle/>
          <a:p>
            <a:r>
              <a:rPr lang="en-US" dirty="0" smtClean="0"/>
              <a:t>US aided Turkey and Greece</a:t>
            </a:r>
          </a:p>
          <a:p>
            <a:r>
              <a:rPr lang="en-US" dirty="0" smtClean="0"/>
              <a:t>Wars in Korea and Vietnam pitted communist world vs non-communist</a:t>
            </a:r>
          </a:p>
          <a:p>
            <a:r>
              <a:rPr lang="en-US" dirty="0" smtClean="0"/>
              <a:t>Shrewd leaders (Nasser of Egypt) played both sides</a:t>
            </a:r>
          </a:p>
          <a:p>
            <a:r>
              <a:rPr lang="en-US" dirty="0" smtClean="0"/>
              <a:t>Latin America – US reacted to socialist movements fearing Soviets would win favor there</a:t>
            </a:r>
          </a:p>
          <a:p>
            <a:pPr lvl="1"/>
            <a:r>
              <a:rPr lang="en-US" dirty="0" smtClean="0"/>
              <a:t>Fear later realized in Cuba</a:t>
            </a:r>
          </a:p>
          <a:p>
            <a:r>
              <a:rPr lang="en-US" dirty="0" smtClean="0"/>
              <a:t>At the same time, rapid decolonization in Africa, Asia, and the Middle East left Europe in less control of world affairs</a:t>
            </a:r>
          </a:p>
          <a:p>
            <a:pPr lvl="1"/>
            <a:r>
              <a:rPr lang="en-US" dirty="0" smtClean="0"/>
              <a:t>New countries left vulnerable after years of dependency on imperial powers</a:t>
            </a:r>
          </a:p>
          <a:p>
            <a:r>
              <a:rPr lang="en-US" dirty="0" smtClean="0"/>
              <a:t>Collapse of Soviets union produced major changes as the 20</a:t>
            </a:r>
            <a:r>
              <a:rPr lang="en-US" baseline="30000" dirty="0" smtClean="0"/>
              <a:t>th</a:t>
            </a:r>
            <a:r>
              <a:rPr lang="en-US" dirty="0" smtClean="0"/>
              <a:t> C entered  its last decade</a:t>
            </a:r>
            <a:endParaRPr lang="en-US" dirty="0"/>
          </a:p>
        </p:txBody>
      </p:sp>
      <p:sp>
        <p:nvSpPr>
          <p:cNvPr id="3" name="Title 2"/>
          <p:cNvSpPr>
            <a:spLocks noGrp="1"/>
          </p:cNvSpPr>
          <p:nvPr>
            <p:ph type="title"/>
          </p:nvPr>
        </p:nvSpPr>
        <p:spPr/>
        <p:txBody>
          <a:bodyPr>
            <a:normAutofit fontScale="90000"/>
          </a:bodyPr>
          <a:lstStyle/>
          <a:p>
            <a:r>
              <a:rPr lang="en-US" dirty="0" smtClean="0"/>
              <a:t>The Three Worlds: Summary (cont)</a:t>
            </a:r>
            <a:endParaRPr lang="en-US" dirty="0"/>
          </a:p>
        </p:txBody>
      </p:sp>
      <p:pic>
        <p:nvPicPr>
          <p:cNvPr id="139266" name="Picture 2" descr="http://historyofrussia.org/wp-content/uploads/2011/08/Cold-War-Flags.jpg"/>
          <p:cNvPicPr>
            <a:picLocks noChangeAspect="1" noChangeArrowheads="1"/>
          </p:cNvPicPr>
          <p:nvPr/>
        </p:nvPicPr>
        <p:blipFill>
          <a:blip r:embed="rId2" cstate="print"/>
          <a:srcRect/>
          <a:stretch>
            <a:fillRect/>
          </a:stretch>
        </p:blipFill>
        <p:spPr bwMode="auto">
          <a:xfrm>
            <a:off x="228600" y="1981200"/>
            <a:ext cx="3077963" cy="2581275"/>
          </a:xfrm>
          <a:prstGeom prst="rect">
            <a:avLst/>
          </a:prstGeom>
          <a:noFill/>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A Globalized or Fragmented New World?</a:t>
            </a:r>
            <a:endParaRPr lang="en-US" dirty="0"/>
          </a:p>
        </p:txBody>
      </p:sp>
      <p:sp>
        <p:nvSpPr>
          <p:cNvPr id="5" name="Subtitle 4"/>
          <p:cNvSpPr>
            <a:spLocks noGrp="1"/>
          </p:cNvSpPr>
          <p:nvPr>
            <p:ph type="subTitle" idx="1"/>
          </p:nvPr>
        </p:nvSpPr>
        <p:spPr>
          <a:xfrm>
            <a:off x="6477000" y="3611607"/>
            <a:ext cx="1981200" cy="1199704"/>
          </a:xfrm>
        </p:spPr>
        <p:txBody>
          <a:bodyPr/>
          <a:lstStyle/>
          <a:p>
            <a:endParaRPr lang="en-US" dirty="0"/>
          </a:p>
        </p:txBody>
      </p:sp>
      <p:pic>
        <p:nvPicPr>
          <p:cNvPr id="14338" name="Picture 2" descr="http://nationalinterest.org/files/imagecache/resize-340/images/GlobepeopleFINAL.jpg"/>
          <p:cNvPicPr>
            <a:picLocks noChangeAspect="1" noChangeArrowheads="1"/>
          </p:cNvPicPr>
          <p:nvPr/>
        </p:nvPicPr>
        <p:blipFill>
          <a:blip r:embed="rId2" cstate="print"/>
          <a:srcRect/>
          <a:stretch>
            <a:fillRect/>
          </a:stretch>
        </p:blipFill>
        <p:spPr bwMode="auto">
          <a:xfrm>
            <a:off x="6248400" y="3505200"/>
            <a:ext cx="2705100" cy="2028825"/>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3050"/>
            <a:ext cx="8229600" cy="2089150"/>
          </a:xfrm>
        </p:spPr>
        <p:txBody>
          <a:bodyPr>
            <a:normAutofit/>
          </a:bodyPr>
          <a:lstStyle/>
          <a:p>
            <a:r>
              <a:rPr lang="en-US" dirty="0" smtClean="0"/>
              <a:t>The Course of the War</a:t>
            </a:r>
            <a:br>
              <a:rPr lang="en-US" dirty="0" smtClean="0"/>
            </a:br>
            <a:r>
              <a:rPr lang="en-US" sz="2400" dirty="0" smtClean="0"/>
              <a:t>Italy had allied w/Germany and Austria-Hungary but joined the Triple Entente (secret agreement)</a:t>
            </a:r>
            <a:r>
              <a:rPr lang="en-US" dirty="0" smtClean="0"/>
              <a:t/>
            </a:r>
            <a:br>
              <a:rPr lang="en-US" dirty="0" smtClean="0"/>
            </a:br>
            <a:endParaRPr lang="en-US" dirty="0"/>
          </a:p>
        </p:txBody>
      </p:sp>
      <p:sp>
        <p:nvSpPr>
          <p:cNvPr id="4" name="Text Placeholder 3"/>
          <p:cNvSpPr>
            <a:spLocks noGrp="1"/>
          </p:cNvSpPr>
          <p:nvPr>
            <p:ph type="body" idx="1"/>
          </p:nvPr>
        </p:nvSpPr>
        <p:spPr/>
        <p:txBody>
          <a:bodyPr/>
          <a:lstStyle/>
          <a:p>
            <a:r>
              <a:rPr lang="en-US" dirty="0" smtClean="0"/>
              <a:t>Triple Entente	</a:t>
            </a:r>
            <a:endParaRPr lang="en-US" dirty="0"/>
          </a:p>
        </p:txBody>
      </p:sp>
      <p:sp>
        <p:nvSpPr>
          <p:cNvPr id="6" name="Text Placeholder 5"/>
          <p:cNvSpPr>
            <a:spLocks noGrp="1"/>
          </p:cNvSpPr>
          <p:nvPr>
            <p:ph type="body" sz="half" idx="3"/>
          </p:nvPr>
        </p:nvSpPr>
        <p:spPr/>
        <p:txBody>
          <a:bodyPr/>
          <a:lstStyle/>
          <a:p>
            <a:r>
              <a:rPr lang="en-US" dirty="0" smtClean="0"/>
              <a:t>Central Powers</a:t>
            </a:r>
            <a:endParaRPr lang="en-US" dirty="0"/>
          </a:p>
        </p:txBody>
      </p:sp>
      <p:sp>
        <p:nvSpPr>
          <p:cNvPr id="5" name="Content Placeholder 4"/>
          <p:cNvSpPr>
            <a:spLocks noGrp="1"/>
          </p:cNvSpPr>
          <p:nvPr>
            <p:ph sz="quarter" idx="2"/>
          </p:nvPr>
        </p:nvSpPr>
        <p:spPr>
          <a:xfrm>
            <a:off x="457200" y="1828800"/>
            <a:ext cx="4040188" cy="3557257"/>
          </a:xfrm>
        </p:spPr>
        <p:txBody>
          <a:bodyPr>
            <a:normAutofit/>
          </a:bodyPr>
          <a:lstStyle/>
          <a:p>
            <a:r>
              <a:rPr lang="en-US" dirty="0" smtClean="0"/>
              <a:t>France</a:t>
            </a:r>
          </a:p>
          <a:p>
            <a:r>
              <a:rPr lang="en-US" dirty="0" smtClean="0"/>
              <a:t>Britain</a:t>
            </a:r>
          </a:p>
          <a:p>
            <a:r>
              <a:rPr lang="en-US" dirty="0" smtClean="0"/>
              <a:t>Russia</a:t>
            </a:r>
          </a:p>
          <a:p>
            <a:r>
              <a:rPr lang="en-US" dirty="0" smtClean="0"/>
              <a:t>Becomes known as the Allied Powers</a:t>
            </a:r>
          </a:p>
          <a:p>
            <a:r>
              <a:rPr lang="en-US" dirty="0" smtClean="0"/>
              <a:t>US and Japan join later (contribute to world-wide nature of war)</a:t>
            </a:r>
            <a:endParaRPr lang="en-US" dirty="0"/>
          </a:p>
        </p:txBody>
      </p:sp>
      <p:sp>
        <p:nvSpPr>
          <p:cNvPr id="7" name="Content Placeholder 6"/>
          <p:cNvSpPr>
            <a:spLocks noGrp="1"/>
          </p:cNvSpPr>
          <p:nvPr>
            <p:ph sz="quarter" idx="4"/>
          </p:nvPr>
        </p:nvSpPr>
        <p:spPr>
          <a:xfrm>
            <a:off x="4645025" y="2057400"/>
            <a:ext cx="4041775" cy="3328657"/>
          </a:xfrm>
        </p:spPr>
        <p:txBody>
          <a:bodyPr/>
          <a:lstStyle/>
          <a:p>
            <a:r>
              <a:rPr lang="en-US" dirty="0" smtClean="0"/>
              <a:t>Germany</a:t>
            </a:r>
          </a:p>
          <a:p>
            <a:r>
              <a:rPr lang="en-US" dirty="0" smtClean="0"/>
              <a:t>Austria-Hungary</a:t>
            </a:r>
          </a:p>
          <a:p>
            <a:r>
              <a:rPr lang="en-US" dirty="0" smtClean="0"/>
              <a:t>Ottoman Empire</a:t>
            </a:r>
            <a:endParaRPr lang="en-US" dirty="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5486400" cy="4525963"/>
          </a:xfrm>
        </p:spPr>
        <p:txBody>
          <a:bodyPr>
            <a:normAutofit fontScale="92500" lnSpcReduction="20000"/>
          </a:bodyPr>
          <a:lstStyle/>
          <a:p>
            <a:r>
              <a:rPr lang="en-US" dirty="0" smtClean="0"/>
              <a:t>1991 marks a new era in history following the unanticipated collapse of the Soviet Union</a:t>
            </a:r>
          </a:p>
          <a:p>
            <a:r>
              <a:rPr lang="en-US" dirty="0" smtClean="0"/>
              <a:t>European Union has become a major international force halting the trend of declining power</a:t>
            </a:r>
          </a:p>
          <a:p>
            <a:r>
              <a:rPr lang="en-US" dirty="0" smtClean="0"/>
              <a:t>This section analyzes various current economic, technological, political, social, and cultural trends; only time will reveal which are the true harbingers of the future.</a:t>
            </a:r>
          </a:p>
        </p:txBody>
      </p:sp>
      <p:sp>
        <p:nvSpPr>
          <p:cNvPr id="3" name="Title 2"/>
          <p:cNvSpPr>
            <a:spLocks noGrp="1"/>
          </p:cNvSpPr>
          <p:nvPr>
            <p:ph type="title"/>
          </p:nvPr>
        </p:nvSpPr>
        <p:spPr/>
        <p:txBody>
          <a:bodyPr>
            <a:normAutofit fontScale="90000"/>
          </a:bodyPr>
          <a:lstStyle/>
          <a:p>
            <a:r>
              <a:rPr lang="en-US" dirty="0" smtClean="0"/>
              <a:t>A Globalized or Fragmented New World: Introduction </a:t>
            </a:r>
            <a:endParaRPr lang="en-US" dirty="0"/>
          </a:p>
        </p:txBody>
      </p:sp>
      <p:pic>
        <p:nvPicPr>
          <p:cNvPr id="13314" name="Picture 2" descr="http://infoguides.gmu.edu/loader.php?type=d&amp;id=753267"/>
          <p:cNvPicPr>
            <a:picLocks noChangeAspect="1" noChangeArrowheads="1"/>
          </p:cNvPicPr>
          <p:nvPr/>
        </p:nvPicPr>
        <p:blipFill>
          <a:blip r:embed="rId2" cstate="print"/>
          <a:srcRect/>
          <a:stretch>
            <a:fillRect/>
          </a:stretch>
        </p:blipFill>
        <p:spPr bwMode="auto">
          <a:xfrm>
            <a:off x="5867400" y="1600200"/>
            <a:ext cx="3048000" cy="3048001"/>
          </a:xfrm>
          <a:prstGeom prst="rect">
            <a:avLst/>
          </a:prstGeom>
          <a:noFill/>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05200" y="1524000"/>
            <a:ext cx="5181600" cy="4983163"/>
          </a:xfrm>
        </p:spPr>
        <p:txBody>
          <a:bodyPr>
            <a:normAutofit fontScale="77500" lnSpcReduction="20000"/>
          </a:bodyPr>
          <a:lstStyle/>
          <a:p>
            <a:r>
              <a:rPr lang="en-US" dirty="0" smtClean="0"/>
              <a:t>Power struggle after Stalin died 1953</a:t>
            </a:r>
          </a:p>
          <a:p>
            <a:pPr lvl="1"/>
            <a:r>
              <a:rPr lang="en-US" dirty="0" smtClean="0"/>
              <a:t>Khrushchev came to power; denounced Stalin’s rules and practices</a:t>
            </a:r>
          </a:p>
          <a:p>
            <a:r>
              <a:rPr lang="en-US" b="1" dirty="0" smtClean="0"/>
              <a:t>deStalinization </a:t>
            </a:r>
            <a:r>
              <a:rPr lang="en-US" dirty="0" smtClean="0"/>
              <a:t>led to reforms</a:t>
            </a:r>
          </a:p>
          <a:p>
            <a:pPr lvl="1"/>
            <a:r>
              <a:rPr lang="en-US" dirty="0" smtClean="0"/>
              <a:t>Loosening govt censorship</a:t>
            </a:r>
          </a:p>
          <a:p>
            <a:pPr lvl="1"/>
            <a:r>
              <a:rPr lang="en-US" dirty="0" smtClean="0"/>
              <a:t>Decentralization of economic decision making</a:t>
            </a:r>
          </a:p>
          <a:p>
            <a:pPr lvl="1"/>
            <a:r>
              <a:rPr lang="en-US" dirty="0" smtClean="0"/>
              <a:t>Restructured collective farms</a:t>
            </a:r>
          </a:p>
          <a:p>
            <a:r>
              <a:rPr lang="en-US" dirty="0" smtClean="0"/>
              <a:t>Foreign policy – advocated peaceful coexistence w/US</a:t>
            </a:r>
          </a:p>
          <a:p>
            <a:pPr lvl="1"/>
            <a:r>
              <a:rPr lang="en-US" dirty="0" smtClean="0"/>
              <a:t>Some in Politburo criticized him</a:t>
            </a:r>
          </a:p>
          <a:p>
            <a:pPr lvl="2"/>
            <a:r>
              <a:rPr lang="en-US" dirty="0" smtClean="0"/>
              <a:t>Failure in Cuban Missile Crisis led to his removal early 1960s</a:t>
            </a:r>
          </a:p>
          <a:p>
            <a:pPr lvl="1"/>
            <a:r>
              <a:rPr lang="en-US" dirty="0" smtClean="0"/>
              <a:t>Replaced with Brezhnev who ended reforms and tried to work on economic problems</a:t>
            </a:r>
            <a:endParaRPr lang="en-US" dirty="0"/>
          </a:p>
        </p:txBody>
      </p:sp>
      <p:sp>
        <p:nvSpPr>
          <p:cNvPr id="3" name="Title 2"/>
          <p:cNvSpPr>
            <a:spLocks noGrp="1"/>
          </p:cNvSpPr>
          <p:nvPr>
            <p:ph type="title"/>
          </p:nvPr>
        </p:nvSpPr>
        <p:spPr/>
        <p:txBody>
          <a:bodyPr>
            <a:normAutofit fontScale="90000"/>
          </a:bodyPr>
          <a:lstStyle/>
          <a:p>
            <a:r>
              <a:rPr lang="en-US" dirty="0" smtClean="0"/>
              <a:t>The Break-Up of the Soviet Union</a:t>
            </a:r>
            <a:endParaRPr lang="en-US" dirty="0"/>
          </a:p>
        </p:txBody>
      </p:sp>
      <p:pic>
        <p:nvPicPr>
          <p:cNvPr id="12290" name="Picture 2" descr="http://img.timeinc.net/time/magazine/archive/covers/1953/1101531130_400.jpg"/>
          <p:cNvPicPr>
            <a:picLocks noChangeAspect="1" noChangeArrowheads="1"/>
          </p:cNvPicPr>
          <p:nvPr/>
        </p:nvPicPr>
        <p:blipFill>
          <a:blip r:embed="rId2" cstate="print"/>
          <a:srcRect/>
          <a:stretch>
            <a:fillRect/>
          </a:stretch>
        </p:blipFill>
        <p:spPr bwMode="auto">
          <a:xfrm>
            <a:off x="228600" y="1447800"/>
            <a:ext cx="3289469" cy="4333876"/>
          </a:xfrm>
          <a:prstGeom prst="rect">
            <a:avLst/>
          </a:prstGeom>
          <a:noFill/>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971800" y="1481328"/>
            <a:ext cx="5715000" cy="4995672"/>
          </a:xfrm>
        </p:spPr>
        <p:txBody>
          <a:bodyPr>
            <a:normAutofit fontScale="77500" lnSpcReduction="20000"/>
          </a:bodyPr>
          <a:lstStyle/>
          <a:p>
            <a:r>
              <a:rPr lang="en-US" dirty="0" smtClean="0"/>
              <a:t>Gorbachev more open to western reforms; inherited tons of problems – programs motivated by necessity.  </a:t>
            </a:r>
          </a:p>
          <a:p>
            <a:r>
              <a:rPr lang="en-US" dirty="0" smtClean="0"/>
              <a:t>Glasnost</a:t>
            </a:r>
          </a:p>
          <a:p>
            <a:pPr lvl="1"/>
            <a:r>
              <a:rPr lang="en-US" dirty="0" smtClean="0"/>
              <a:t>Openness</a:t>
            </a:r>
          </a:p>
          <a:p>
            <a:pPr lvl="1"/>
            <a:r>
              <a:rPr lang="en-US" dirty="0" smtClean="0"/>
              <a:t>People also vented hostilities</a:t>
            </a:r>
          </a:p>
          <a:p>
            <a:r>
              <a:rPr lang="en-US" dirty="0" smtClean="0"/>
              <a:t>Democratization</a:t>
            </a:r>
          </a:p>
          <a:p>
            <a:pPr lvl="1"/>
            <a:r>
              <a:rPr lang="en-US" dirty="0" smtClean="0"/>
              <a:t>Created Congress of People’s Deputies (directly elected reps)</a:t>
            </a:r>
          </a:p>
          <a:p>
            <a:pPr lvl="1"/>
            <a:r>
              <a:rPr lang="en-US" dirty="0" smtClean="0"/>
              <a:t>New position of President selected from Congress</a:t>
            </a:r>
          </a:p>
          <a:p>
            <a:r>
              <a:rPr lang="en-US" dirty="0" smtClean="0"/>
              <a:t>Perestroika</a:t>
            </a:r>
          </a:p>
          <a:p>
            <a:pPr lvl="1"/>
            <a:r>
              <a:rPr lang="en-US" dirty="0" smtClean="0"/>
              <a:t>Most radical, least successful</a:t>
            </a:r>
          </a:p>
          <a:p>
            <a:pPr lvl="1"/>
            <a:r>
              <a:rPr lang="en-US" dirty="0" smtClean="0"/>
              <a:t>Transferred economic powers to private hands</a:t>
            </a:r>
          </a:p>
          <a:p>
            <a:r>
              <a:rPr lang="en-US" dirty="0" smtClean="0"/>
              <a:t>None of the reforms fully carried out; Revolution in 1991 swept him out of office</a:t>
            </a:r>
            <a:endParaRPr lang="en-US" dirty="0"/>
          </a:p>
        </p:txBody>
      </p:sp>
      <p:sp>
        <p:nvSpPr>
          <p:cNvPr id="3" name="Title 2"/>
          <p:cNvSpPr>
            <a:spLocks noGrp="1"/>
          </p:cNvSpPr>
          <p:nvPr>
            <p:ph type="title"/>
          </p:nvPr>
        </p:nvSpPr>
        <p:spPr/>
        <p:txBody>
          <a:bodyPr/>
          <a:lstStyle/>
          <a:p>
            <a:r>
              <a:rPr lang="en-US" dirty="0" smtClean="0"/>
              <a:t>The Gorbachev Reforms</a:t>
            </a:r>
            <a:endParaRPr lang="en-US" dirty="0"/>
          </a:p>
        </p:txBody>
      </p:sp>
      <p:pic>
        <p:nvPicPr>
          <p:cNvPr id="11266" name="Picture 2" descr="http://russiapedia.rt.com/files/prominent-russians/leaders/mikhail-gorbachev/mikhail-gorbachev_8-t.jpg"/>
          <p:cNvPicPr>
            <a:picLocks noChangeAspect="1" noChangeArrowheads="1"/>
          </p:cNvPicPr>
          <p:nvPr/>
        </p:nvPicPr>
        <p:blipFill>
          <a:blip r:embed="rId2" cstate="print"/>
          <a:srcRect/>
          <a:stretch>
            <a:fillRect/>
          </a:stretch>
        </p:blipFill>
        <p:spPr bwMode="auto">
          <a:xfrm>
            <a:off x="304800" y="1600200"/>
            <a:ext cx="2552700" cy="3631797"/>
          </a:xfrm>
          <a:prstGeom prst="rect">
            <a:avLst/>
          </a:prstGeom>
          <a:noFill/>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0" y="1219200"/>
            <a:ext cx="5562600" cy="5364163"/>
          </a:xfrm>
        </p:spPr>
        <p:txBody>
          <a:bodyPr>
            <a:normAutofit fontScale="92500" lnSpcReduction="10000"/>
          </a:bodyPr>
          <a:lstStyle/>
          <a:p>
            <a:r>
              <a:rPr lang="en-US" dirty="0" smtClean="0"/>
              <a:t>Tried to remove Gorbachev but coup failed</a:t>
            </a:r>
          </a:p>
          <a:p>
            <a:pPr lvl="1"/>
            <a:r>
              <a:rPr lang="en-US" dirty="0" smtClean="0"/>
              <a:t>Leaders included VP, head of KGB, and top military advisors</a:t>
            </a:r>
          </a:p>
          <a:p>
            <a:pPr lvl="1"/>
            <a:r>
              <a:rPr lang="en-US" dirty="0" smtClean="0"/>
              <a:t>Boris Yeltsin led protestors</a:t>
            </a:r>
          </a:p>
          <a:p>
            <a:pPr lvl="2"/>
            <a:r>
              <a:rPr lang="en-US" dirty="0" smtClean="0"/>
              <a:t>Yeltsin advocated more extreme reform measures; Gorbachev restored to power but USSR had little time left</a:t>
            </a:r>
          </a:p>
          <a:p>
            <a:r>
              <a:rPr lang="en-US" dirty="0" smtClean="0"/>
              <a:t>12-1991; eleven republics had declared their independence</a:t>
            </a:r>
          </a:p>
          <a:p>
            <a:pPr lvl="1"/>
            <a:r>
              <a:rPr lang="en-US" dirty="0" smtClean="0"/>
              <a:t>Gorbachev forced to announce end of the union</a:t>
            </a:r>
          </a:p>
          <a:p>
            <a:pPr lvl="1"/>
            <a:r>
              <a:rPr lang="en-US" dirty="0" smtClean="0"/>
              <a:t>Fifteen republics went separate ways</a:t>
            </a:r>
          </a:p>
          <a:p>
            <a:pPr lvl="2"/>
            <a:r>
              <a:rPr lang="en-US" dirty="0" smtClean="0"/>
              <a:t>Yeltsin emerged as president of larges and most powerful republic; Russian Federation</a:t>
            </a:r>
          </a:p>
        </p:txBody>
      </p:sp>
      <p:sp>
        <p:nvSpPr>
          <p:cNvPr id="3" name="Title 2"/>
          <p:cNvSpPr>
            <a:spLocks noGrp="1"/>
          </p:cNvSpPr>
          <p:nvPr>
            <p:ph type="title"/>
          </p:nvPr>
        </p:nvSpPr>
        <p:spPr/>
        <p:txBody>
          <a:bodyPr>
            <a:normAutofit fontScale="90000"/>
          </a:bodyPr>
          <a:lstStyle/>
          <a:p>
            <a:r>
              <a:rPr lang="en-US" dirty="0" smtClean="0"/>
              <a:t>A Failed Coup and the Revolution of 1991</a:t>
            </a:r>
            <a:endParaRPr lang="en-US" dirty="0"/>
          </a:p>
        </p:txBody>
      </p:sp>
      <p:pic>
        <p:nvPicPr>
          <p:cNvPr id="10242" name="Picture 2" descr="http://graphics8.nytimes.com/images/2007/04/23/timestopics/yeltisintopic190.jpg"/>
          <p:cNvPicPr>
            <a:picLocks noChangeAspect="1" noChangeArrowheads="1"/>
          </p:cNvPicPr>
          <p:nvPr/>
        </p:nvPicPr>
        <p:blipFill>
          <a:blip r:embed="rId2" cstate="print"/>
          <a:srcRect/>
          <a:stretch>
            <a:fillRect/>
          </a:stretch>
        </p:blipFill>
        <p:spPr bwMode="auto">
          <a:xfrm>
            <a:off x="457200" y="1676400"/>
            <a:ext cx="2343150" cy="3712043"/>
          </a:xfrm>
          <a:prstGeom prst="rect">
            <a:avLst/>
          </a:prstGeom>
          <a:noFill/>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5257800" cy="4525963"/>
          </a:xfrm>
        </p:spPr>
        <p:txBody>
          <a:bodyPr>
            <a:normAutofit fontScale="92500" lnSpcReduction="10000"/>
          </a:bodyPr>
          <a:lstStyle/>
          <a:p>
            <a:r>
              <a:rPr lang="en-US" dirty="0" smtClean="0"/>
              <a:t>1990s a time of chaos and humiliation for Russia</a:t>
            </a:r>
          </a:p>
          <a:p>
            <a:pPr lvl="1"/>
            <a:r>
              <a:rPr lang="en-US" dirty="0" smtClean="0"/>
              <a:t>Had to turn to the US for loans to help boost the economy</a:t>
            </a:r>
          </a:p>
          <a:p>
            <a:pPr lvl="1"/>
            <a:r>
              <a:rPr lang="en-US" dirty="0" smtClean="0"/>
              <a:t>New President Putin had to redefine Russia’s role </a:t>
            </a:r>
          </a:p>
          <a:p>
            <a:r>
              <a:rPr lang="en-US" dirty="0" smtClean="0"/>
              <a:t>US emerged as lone superpower</a:t>
            </a:r>
          </a:p>
          <a:p>
            <a:pPr lvl="1"/>
            <a:r>
              <a:rPr lang="en-US" dirty="0" smtClean="0"/>
              <a:t>Bush and Clinton believed it was important to maintain a relationship with Russia and that an economic collapse would be disastrous for the world economy</a:t>
            </a:r>
            <a:endParaRPr lang="en-US" dirty="0"/>
          </a:p>
        </p:txBody>
      </p:sp>
      <p:sp>
        <p:nvSpPr>
          <p:cNvPr id="3" name="Title 2"/>
          <p:cNvSpPr>
            <a:spLocks noGrp="1"/>
          </p:cNvSpPr>
          <p:nvPr>
            <p:ph type="title"/>
          </p:nvPr>
        </p:nvSpPr>
        <p:spPr/>
        <p:txBody>
          <a:bodyPr/>
          <a:lstStyle/>
          <a:p>
            <a:r>
              <a:rPr lang="en-US" dirty="0" smtClean="0"/>
              <a:t>A New World Order</a:t>
            </a:r>
            <a:endParaRPr lang="en-US" dirty="0"/>
          </a:p>
        </p:txBody>
      </p:sp>
      <p:pic>
        <p:nvPicPr>
          <p:cNvPr id="9218" name="Picture 2" descr="http://nimg.sulekha.com/others/original700/vladimir-putin-bill-clinton-2010-6-29-14-11-36.jpg"/>
          <p:cNvPicPr>
            <a:picLocks noChangeAspect="1" noChangeArrowheads="1"/>
          </p:cNvPicPr>
          <p:nvPr/>
        </p:nvPicPr>
        <p:blipFill>
          <a:blip r:embed="rId2" cstate="print"/>
          <a:srcRect/>
          <a:stretch>
            <a:fillRect/>
          </a:stretch>
        </p:blipFill>
        <p:spPr bwMode="auto">
          <a:xfrm rot="1053058" flipH="1">
            <a:off x="5671884" y="2214590"/>
            <a:ext cx="2895600" cy="2182559"/>
          </a:xfrm>
          <a:prstGeom prst="rect">
            <a:avLst/>
          </a:prstGeom>
          <a:noFill/>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5181600" cy="4525963"/>
          </a:xfrm>
        </p:spPr>
        <p:txBody>
          <a:bodyPr>
            <a:normAutofit fontScale="92500" lnSpcReduction="20000"/>
          </a:bodyPr>
          <a:lstStyle/>
          <a:p>
            <a:r>
              <a:rPr lang="en-US" dirty="0" smtClean="0"/>
              <a:t>US policy first as containment then as détente</a:t>
            </a:r>
          </a:p>
          <a:p>
            <a:pPr lvl="1"/>
            <a:r>
              <a:rPr lang="en-US" dirty="0" smtClean="0"/>
              <a:t>After collapse of Soviet Union policy changed</a:t>
            </a:r>
          </a:p>
          <a:p>
            <a:r>
              <a:rPr lang="en-US" dirty="0" smtClean="0"/>
              <a:t>September 11</a:t>
            </a:r>
            <a:r>
              <a:rPr lang="en-US" baseline="30000" dirty="0" smtClean="0"/>
              <a:t>th</a:t>
            </a:r>
            <a:r>
              <a:rPr lang="en-US" dirty="0" smtClean="0"/>
              <a:t> shaped the country’s direction</a:t>
            </a:r>
          </a:p>
          <a:p>
            <a:pPr lvl="1"/>
            <a:r>
              <a:rPr lang="en-US" dirty="0" smtClean="0"/>
              <a:t>War on terrorism</a:t>
            </a:r>
          </a:p>
          <a:p>
            <a:pPr lvl="1"/>
            <a:r>
              <a:rPr lang="en-US" dirty="0" smtClean="0"/>
              <a:t>First on Osama bin Laden (Al-Qaeda)</a:t>
            </a:r>
          </a:p>
          <a:p>
            <a:pPr lvl="1"/>
            <a:r>
              <a:rPr lang="en-US" dirty="0" smtClean="0"/>
              <a:t>Then on Saddam Hussein on the premise of WMDs)</a:t>
            </a:r>
          </a:p>
          <a:p>
            <a:r>
              <a:rPr lang="en-US" dirty="0" smtClean="0"/>
              <a:t>US criticized for failure to bring stability to the region (and find WMDs)</a:t>
            </a:r>
            <a:endParaRPr lang="en-US" dirty="0"/>
          </a:p>
        </p:txBody>
      </p:sp>
      <p:sp>
        <p:nvSpPr>
          <p:cNvPr id="3" name="Title 2"/>
          <p:cNvSpPr>
            <a:spLocks noGrp="1"/>
          </p:cNvSpPr>
          <p:nvPr>
            <p:ph type="title"/>
          </p:nvPr>
        </p:nvSpPr>
        <p:spPr/>
        <p:txBody>
          <a:bodyPr>
            <a:noAutofit/>
          </a:bodyPr>
          <a:lstStyle/>
          <a:p>
            <a:r>
              <a:rPr lang="en-US" sz="3200" dirty="0" smtClean="0"/>
              <a:t>The United States: A Lone Superpower?</a:t>
            </a:r>
            <a:endParaRPr lang="en-US" sz="3200" dirty="0"/>
          </a:p>
        </p:txBody>
      </p:sp>
      <p:sp>
        <p:nvSpPr>
          <p:cNvPr id="15362" name="AutoShape 2" descr="data:image/jpeg;base64,/9j/4AAQSkZJRgABAQAAAQABAAD/2wCEAAkGBxQTEBUUEhQUFRQXFxwbFxcXFxgXGhgaGRcaHRsaHhkdHCggGholHBgYITEiJykuLi4uHB8zODMsNygtLisBCgoKDg0OGxAQGywkICY0LCwyLTQ0LC8sLCwwLSw0Mi0tLDQsLCwyLDQsLCwsNC8sLCwsLCwsLCwsLCwsLCwsLP/AABEIAO8A0wMBEQACEQEDEQH/xAAcAAACAgMBAQAAAAAAAAAAAAAABQYHAwQIAQL/xABOEAACAQMBBAcDBQoLCAMBAAABAgMABBEhBRIxQQYHEyJRYXEygZEUQlJyoSMzNWJzgpKxwdEWJENTVGOTorKzwggVF3SD0vDxZNPhJf/EABsBAQACAwEBAAAAAAAAAAAAAAAEBQIDBgcB/8QAQBEAAQMCAgULAgQFAwQDAAAAAQACAwQRBSESMUFRYQYTInGBkaGxwdHwFDIzQlLhIzRicvEVFlOCkrLSJKLi/9oADAMBAAIRAxEAPwC8aIiiIoiKIiiIoiKIiiIoiKIiiJdt/bUVpA007YUaADVnbkqjmxx+snABNfHODRcrZFE+V4YwXJ2KmekHWNeTu3ZSG3i1CpGBvlfFnOTvfVwBw14mvkrHH7F2FHybia29QdI7hkB6nwSrZnS+9gP3O5lI+jI3arrnk+canOmK1tq5BrzUubAKKQdEFvUfe6t7oL02S+Uo4WO4XigOjD6SZ1x4jiPMYJnxTNkGS5HEMNlon2dm06jsPsVLq3KuRREURFERREURFERREURFERREURFERREURFERREURFERREURFEXxNKqKWYhVUEsToAAMknyxRFz3016Ttf3BfhCmRAuMEKcZY895sAnwAA5HNVUzabrDUF3uCYb9NFzjx03eA3e/7KPE1GV4SALlGaJcXss1pctFIskbFXQhlYHBBH/nDmMismPLHaQWmpp2VERikGR+XXQfQvpMl/bCQDdkU7sqa918A6eKkEEHzxxBAuY3h7Q4LzWrpX00zon7PEbCn9ZqMiiIoiKIiiIoiKIiiIoiKIiiIoiKIiiIoiKIiiIoiKIiiIoirvrj28I7dbRG782rgHURKefk7Dd8wHFR6mTQZlrKuMEovqakF32tzPoO/wCpS9uRGm9jJ4AeJPAVWRR6brLt62rFNEZCLnUBvJ1BfMFr86TDP58F8lHL1r66TYzIfNa1wUmp9R0n+DeDRs69ZWWaBW9oeh4Eeh4isWvc3UpE1NFMOmO3aOo6wsFvOVk7Jzk4yjc2HgfxhWx7AW6be3godPUPjnNLMbm12na4bj/UPEZqY9XvSD5HeqztuwydyXJwoBPdc8u62NTwUv41spJNF+jsPmoXKCiE1Pzw+5n/jt7tfeugqtFwqKIiiIoiKIiiIoiKIiiIoiKIiiIoiKIiiIoiKIiiIoiKIiiLnTprtg3V9NLnKBtyPhgRoSBjBOhO8353uqpqn6UnUvQcCpeZpATrdmfTw81DNuSbrwk+zvZPuK/8A7WdK27X21291FxyURzU5d9odc9hb+6y3m2URioBZh4cKxjpXOFzkFvrMdggeY2gucN2r51BYF28Ae/Gyj/zkcVmaM26LrqK3lG0OtLEWj5syXzf3QaeAqc8/cxx+w19ijIieHfLLCvq2SVtMYjfUexxt7p0RUIG2a6dzQ4Fp1FdE9BdtfK7GKQkGQDck+umhPvGG/OFXcb9NocvL6unNPM6I7D4bD3J/WajooiKIiiIoiKIiiIoiKIiiIoiKIiiIoiKIiiIoiKIiiKN9Ye1za7OmdTiRh2cZBAIaQ7oYZ4lQS+PxTWL3aLS5b6WAzzNiG0gdm3wXOd7eLEuW9w5mqeOJ0pyXolZXQ0UYL+oDaUj2jPLMo+5EKDkaEnh+r3VPhZHEfuzXK4jUVtcwXhIaMxkSf8di+tk7Qw260e8x0DAd7Tka+Tw3FwbDwWzCcTDJObkj0nnLSA6WWw+9+tMNr3wRcNGWyNN7G7n48ajU8Jcbh1vNXGL4g2GPRfEXX1Xto37zmP8AB2pJamUyCRULEcNDjwwPSpz+bDdAmy5eldVunFSxmkRqyNt1hq1bANSeWO1N5tyRSj8gefx4GoMtPojSabhdVQ4wJn8zO3QfuO3v1Hh4q3epPaZE09seDKJVHgVIV+XMNHz+bUiifcFqqOU1PoyMmG0WPWNXgfBW5U1cuiiIoiKIiiIoiKIiiIoiKIiiIoiKIiiIoiKIiiIoiKIqt67to6W9uOZaVtfojdUY553nPlu1ErHWZbeui5NwadSZD+UeJ/a6pq2hDyNI2uCVQeAXQn1zmoj3aDAwdZXQUsAqKh9TIL2Ja3gBkT1k3Wr0hyGifkDr8Qf2GttJYhzVX8odKOSGa2QPqCt24VBicDOBnI+cpH/hrQwuP8I/CrWoZA0iuaL2F7ja0j01+CxrPHcHdAJVSGOdNdQB+s+6six8Ge05LS2opsUPNgEtbZx2Z5gD17LbVp7SO9cxIvzcZxy1yfsFboejC5x2qsxIibEoYY/y21bM7nuATW9tFkXB48jzBqLHIWG4XQVtFHVR6Ltew7QU96udrdje2sr/AE+zfhpv5jJ1PAEgnyBqRFZk9hqKp8QDqrCw933NzPWDY+q6SqyXEooiKIiiIoiKIiiIoiKIiiLx2ABJIAGpJ0AFESO46UR4+4K0+fnJgR/psQGH1d6q6qxWlpjovdnuGZ+da3R08j8wEsPSC9b+StY/LtJJs+eezjx6YNVb+U0A+1jj3D3UgUDtpCG25e8han3Sj/UawHKePbGe8ey+/QO/UskfSe5B79pFu407O5LNn0eFBjz3vdUhnKSkOsOHYPdYGhkGohbEHTBM4mguIeHeKCRc89YmcgDxYDj64nxYtRy/bIO3LzWl1PK3WE2sNrwTfepo3PNVYbw0BwV4qcEaEZqwa4OF2m4WogjIrer6viKIqC60bnf2rNx7ixxjOOATe08t6Rj7zVZWOu8Dcu35NQ6FM6T9R8B+91D7aPdBH4xI9GJP7ajvdpG/UrqmiMTSw73HsJJ9bIu7cSIVbgfsPjXyN5Y7SCVdLHUxGKTUfA70kdZIY3RyChGFPmdMDw01I8qnAslcHN17Vyz2VWHwSRTG8ZBDes5WG7LMjhktbZNw4DpHjfbGM+XHHnrn3Gts7GkhztQUHCaqdjZIoLabrW7NduOd+wpxsrZvZ5ZzvOefHHv5nzqHPPp9FupdLhWFGlJllOk8+HbvO0plUZXV7LDbxlUwCVbU5BwQSScg8iM8a2F/T0hst4KIymvTmJ35tK//AFX910/sK/FxawzD+UjR+fzlB561dLzIgg2K3qL4sN3dJEheV1jQalnYKoHmToKIks/TC2GRH2k5wSOxjZ1OACAJMCPXOhLAeelRJa+mi++Ro7c+4ZrY2J7tQK1pOlMpB7O0OdMdtKkY5ZzuCQjnyPDlVdJyho26iT1D3st7aOU8Fhbb94cYito/EGSSX3724nLlj31FdynhB6MZPcPdZ/QO3o/35eAju2zDmPuik+QOTj1wfQ1iOU8e2M949l9+gd+pbNl0nkz/ABi33Br3oZO3A05goj546BTy88TYeUFHIbElvWPa61Po5G6s09sNoRTKWidXAOG3Tkq2Ad1hxVsEd04IzVy1wcA5puDtUYgg2K2ayXxRHpHcdvM0HGGLHaDP3yQgMFYfRVSjYz3i+o7uvN4/iT4AIIzYkXJ4bu1TqOAO6btiwVxStFp3G1oEYrJPCjDirSIpHuJzW5lNM8aTWEjgCsDI0GxKyWm0Ipc9lLHJjjuOrYzwzg6cDXySGSP72kdYIX1r2u1FfV1dxxrvSOiLnGXYKM+GSeOhrFkb5DZgJPDNC4N1rWXblsSALmAk6ACVNT+lW00k4zMbu4+yx51m8LaurVJF3ZEV1PJlDD4GtTJHxm7CQeCyLQRYrRG3o00i2gkeCe6ZopFJweIkJIGTnCleAroKfE8Ti+5hcOLT5ix77qG+CB2o2TbZvS6TcLyiGeMAky2zY4HXMbMQMLxw5ORw1wLiDHoi4RzMcx3V8PgozqR1rtIIVI7Wu9+eSV1ZO2keRd9WQMJHLArvcRg8ia2yuEj3Oab23Z2tv3Ls8Hq6cU7IdKzrajlmd19fYtKeDewQSrDgR+ojmKwa+2RzCs56fnLOadFw1H0I2jgtd5JxwSNvMMR9h/fW0NhO0hQ3y4i0WEbHcbkeB91rHZbyNvTsMDgq8PTyrb9QyNtox2qCcIqKuUSVrxYflGr548VlvdkhiGQ7jDhjhpw9/nWEdSWizswt9bgsczhJAdBwtq1Zav8AK9ie4GjKjfjb2Pj/AOq+OEBzBIWcT8UZ0Xsa7je3f/hbCQs2DIRpqFXOM+JzxP2VrLmjJnepbIJZCHVBGWYaL2vvN8yRs1Abr5rM8oBAJ1PADUn0A1NYBpK3T1UMAvK4Dz7BrPYrc6vOkLx7PW3S3ftYncMJD2Sr2jGRScgvqJBoF94rbNi9PTRt0jpEjZnqy16ti8+qoeeqZHRfaSTnlrz1a07a/un1kmCa+zCgUY10LPvMxwR3hu8M4HCqKo5STOyhaGjjmfbwWbKFo+43Wutqm/v7uXxjfbLPjJON9stjU6Z5mqSesnnP8R5Pl3alKZExn2hZJZAoJYhQOJJAA95qO1pcbAXWZICTydLbEHBu4M/lFP6qmjDasi4jd3LVz8f6gt6w2tBP95mik+o6sfgDmtEtNNF+I0jrCzbI12orcrQs0URa8u9E/wAohGZlXVcsFlUa7jY4njusQd0nPAkG2wrE30kgBPQOseo+ZqNUQCRvFTm3nV0V0OVZQynxBGQdfKvQ1TKF7hE1wGILduxJC7uhVSg8yIyi554rguUIIrTfcLd3vdW9H+EvuqNS1S3XZY7t5FLykix+chIP2MvwrtuTUulTuj3Hz+FVVc2zwd6x9St5u37x8pIj8VII+zerLlJFpUofuPn8C+UTrSWTXrx2lrb24PDekYevdT/XUXkzBk+Y8APM+i2Vz9TVVaOQQRoQcg+YrqiARYqvXSlptoNs4Xf9R2h8iEyR7iCK80kpS2rNP/VbxV4JLx6fBc1E16YqNXts+0Nv0eCDO+1uccjvznQfGQCuClkE2K6R1B3g3/Ctmt0ae3DzUvexjaIROiugULusoYEAY4GqcSvD9NpIOvJStEEWKi21er+FtbZ2gb6Orxn80nK/mkDyq2gxmRuUw0hv1Hv29o7VIgqp4Pw3ZbjmPcdhUM2rsO5thmaI7gGTJHmRBjx0DL46gDzq5gq4KjKN2e45H2PYVbw41Gcpm6PHW3v1jtFuKXo4IyCCPEa1IIINirhj2vbpMNxvC+qLNe2kbyvuQI8rjiEGcZ4bzeyvvNfJHNjbpSENHH0Gs9irqnFKeA6N9J24Z9+wdpUt2T1fyud66kEa/wA3Ed5iPxpCMD0Ue+qifGY25Qtud51dg9z2KmnxOplyb0BwzPfs7B2qabK2Hb24+4xIh5tjLn1c94+81Sz1c0/4jieGzu1Kv0Re5179Z71p2j7u0505SQRSDTiVaRGPrjc+yt0g0qNjtznDvAI9VrabSkcAnlQFuWht3ayWtvJPL7KDOBxYnQKPMkgVIpaZ9RK2Jms/LrCR4Y0uK576T9J572UtKx3M9yMHuIOWBzPmdTXolFQQ0jNFgz2nafm5UsszpDcrFs3ozdzpvw28rp9ILofQnj7qymr6aF2jI8A7l8bE9wuAtAiSGT58ciHzVlP6wakdCVmwg9oKwzadxVxdV3TZ7km2uW3pVGY34F1HEH8Ycc8xnwyeNxzCW0/8aEWadY3Hhw8lZ0lQX9F2tWLXNqcvRRfE56EDGzbTTH8Xj0xjHcGmOVertBDQCufOvJaG34Ny6D/NmUD/AKkec+9kI90Zrl+UtMS1k42ZH08bqfQyWJZ2rUrkFZKvOuuw37KOXGsUmM+CuMH7VWuj5NzaNQ6P9Q8R8Kg1zbsB3Ks+gN52W0rZ/wCsC/2gKf6q6bFYuco5G8L92fooNO7RkaVn6x9pdvtKdgcqjdmvpH3T7t7ePvrDB4OZo2Dac+/9l9qX6UhSfaWzHhWFn4TRCRdORZh/pz7xUyGobKXhv5TY9w91rcwttfapzsfb2OjlzFnvI/Zgc92Vgf8A7Pgaoqijvi0b9hF+1o/wpTJP/jkfM1Adm2plmjiHGR1QfnMB+2ugmk5uNzzsBPcFEaNJwC6L6RRjsoIhoGuIFAHgjh8eWkf2V5xRuOm+Q7GuPeLequpBkBxCd1BW5eURe0XxV301i2fvNuZ+VcxbbvH+t/kx7+94V1eC0+Jz2a1t2f1auw6+7JRJcRjoTptfoncNvWNRUb6PwQb/AP8A0i4XTd7PPYn8oR3xr6L41eYrhtdTs0qVoO863Dq2eq1s5S/XdCR2jwGQPXmT2X7Fb2zUiES/JxGIsd3s93cx5buleezGQvPO30tt9anNDbdHUtmtSyRREhvu7tO2blJBNGfMgxuB8Axqwi6VFINzmnzHstDspQeB9E+qvW9Vn143pEFvECcO7MfPcAA+1q6fkzEDK+TcAO//AAoFc7ogKrNgWPb3UMJziSRVONDgsM/ZmuqqpuZgfJuBKr426TgF05DEqKFQBVUAKBoABwAFeYOcXEucbkq+AsLBVZ14bMQCC4AAckxsR84YyufHGCK6rkzO4l8J1axw3qvrmDJyrzopdGK+tnU4ImT3gsAw94JHvroq+MSU0jTuPkoURs8FdNV5ir1YLuAyL2SkhpT2YK4yob2mGdMqm82vhVjhVN9RVMbsGZ6h8t2rTUP0IyVOY4woCqAABgAaAAcAB4V6QqRam17ATRFM4OQyN9FlOQfTkRzBI51pqIGzxOjfqIssmOLHBwUVjfI1GCDhhzVhoQfMGvM6mnfTymJ+sfLq9Y8PaHBJOnNl22zrlMZPZFgPNO+PflakYXLzVXG7jbvy9VhUN0oyFzjFIVYMpwQQQfAjUGvSXNDgQdSowbLNDG88wUaySuBk82dv3msHObFGTsaPALIAuPWrV64tihbK2dBpARF6IVGPtQfGuT5PVRdUSNd+bpdt/wB1YVkdmAjZkqmW4YIyA9xirMPEqGCn3bzfGuuLGlwdtFx329gq65tZSjqsse12pDppGGkP5q6f3itVWOTc3RO42Hf+11vpW6UoV07aG9cWS4ziZ3OmfZt5Vz8XH2VxVMbRTHgB3ub7K1fm5o4+hTioS2pRt/pHBaAdoSzn2YkG87eg5DzOBU+gwyorX6MLe3YFHnqY4G6TzZQLbHSG5ushmMEP81G3eYfjyDX3Lgeteh4VyUp6ez5+k7wC5etx17+jDkN6WxRKowoAA5AYrrWtDRYLn3Pc83cblfdfVivbGeW3bftpDEc5K+1G/wBaPh7xg+dVGI4JSVzf4jbHeNas6TFZ6c2vcblNth9N45CI7lewlOgYnMTnwV+R8mA8s151ivJqqorvb02bxr7Quso8VhqcgbHcpbXNqzSDpEMXNg/hcMv9pbyjj6gVYUecM7f6Qe5zVol+5p4+hT6q9b1V3XnbEx20nIM6n1YAj/CfhXVcmJBpyM4A/O9V9eMgVW3Ri8EN7bytgKkqEk8AN4ZPwrpa2Iy072DWQVBidovBK6arzBXqrDryu17K3i+cXZ/cBj9bfZXU8mIzpySbLAKBXuyAVZdGoC97boOJmjH98V09a8Mp5HHcfJQIhd4HFdO15er5M+jNpvMZzwIKxjGNM95/MMQuPJcjIau8wGg+nh5x46TvAbPfuVTVy6btEagpDV6oiKIo70ksN0m4QE6ASqASSBoHAHzlHHxX6oFUmM4Z9XHps+9viN3t+6lUs/Nmx1FKhhl5FWHEHIII8fDFcHm08QrfWFy/tezMNxLEf5ORl/RYivUaeXnYmyDaAVQPbouIUk6qdndttOMnhEDIfVcBf7zKfdVbjs/NUbgPzdH52Bb6RmlIOGauTpps35RYXEWMkoSvjvJ3l+1QK4zDZ+YqmP459RyKs52acZC5rr0tUatTqNse9czEcAqKceJLNr7l+Ncpynl6McfWfnirCgbmXKdbXvFS/tzI6oiwTuxYgAYMSgkngO8aoqeJz6WTRFyXMH/kpb3ASC+4+ij+2+mry5SzBjTgZ3XvMP6tDw+s3w511OEckXPtJV5D9PuqWvxxkd2Q5nfsUYjhAJbVnbVnYlmY+JY6mvQIKeKBgZG0ALlJ6iSZ2lIbptsjYM9yfuSd3m7aKPfz9BmoOJYzR4eP478/0jNx7PU2C201DNUfYMt+xSy16vFx91mJPgigD4nOfhXGz8vXX/gw5cT6AepV1HgLbdN/css3V5H8yaQeqq36sVpj5eTj74WnqJHusnYDH+V58/ZIdq9CriIFkxKo+jnex9X9xNdFh3K+gqiGPvG479X/AHe9lXVGDzxC7ekOGvuUZkjyCrDI4EEfYRXU5OHBVQJadxW9sfblxaYEZ7WEfyLngPCN/mehyPSuXxbkvT1d5Iui/wACePztV9Q45JFZsuY3qTbQ29DcxQSRNh47qAtG2A6bz7h3l8MMQCNDyNcKMOqKOWSKZtrtdnsNhfI9i6YVEc7GvjN8wpjVEpqT9K9hre2kkDHdJ1RvouNVPpyPkTUygq3Us7ZRnvG8LVNGJGFq502tsyW2laKZCjryPMciPFTyNejwTxzsEkZuD871SPYWGxUg2R1h31vEIldWVRhd9QxUeAPh65qvqMEpJ36bgQTrsbXW5lVI0WBUf2ttSW5lMs7l3PM8gOAA4AeQqwgp44GCOMWC0ve55u5WV1R9EHEnyydSoA+4qwwTvDWTHIY0HjnPhnmsfxJhb9NGb/q9vfcp1HAb6buxWxaWvymRolYhFx2zKRlcgER+IZgc+S66EqahYJhZnfz0g6A1f1H2G3u3rbVVGgNFuvyUzijCqFUBVAAAAwABwAHIV3Cql9URFERRFC9r7P8Akj7y7xtnY559g7HhnOeyYnTkh09kgLy+OYTp3qIRn+Yb+I4796n0lRboO7FHNo9BrCeVpZYN6Rzlm7SUZPoHAHwqghxeshYI2PsBqyb7KW6mjcbkLb2H0YtbMsbaLsy4AY77tkDh7THHurTVV9RVACZ17cAPIBZxwsj+0JvUNbVFn6utmkkm2GScn7rMOPkHq1GN1wFhJ4N9lG+ki3eay2qW1jm2soS0rHfMSMzYyAN6SRyezXTmdcHAJrF5nrP41Q+zRlcgdwAtc/CQvo0IuiwZqHdMrWT5bGbl1kfsC26q4jjzIAAue8cbuSzcSeWgrteSDYXh5Y3IHbmScszs7B461z+PPexjRfX5blo13C5VNtmWkKQvd3jbttGcYHtSvyRfH/zhqRzeOYtLA4UlILzOF77GN/UfT/ANrh1CJv4kn2jxKVbF60pf94o0mI7P72IVACxoxGG82GASfDexjNcxV4C19K6xLpfuLjrcd3UfZdFHLokAZDcr1BzqOFcCpy9ovqrHrh6ava9nbWzlJjiR3HFVB7q+HeIyR4Dzrp+T2FMqNKaYXbqA3naezz6lGnlLcglexNqxbXRhgRbQRckDRLgKBkjkr+X6x7PTUtbNgr2xyHSpybA7Y7+bfg3GprKFtSC9mT/P9/nUrZSDg6EcQa7sEEXC5kgg2K1rtBlG1DLLFhhgMv3VNQSDr6giq/FmNNJISAbAqfhb3CpaAcj7K0DtR7Y7t5gx5wtyowvl2q/yR/G9g/i8K8e+nZPnBr/Qdf8A0nb1fd1613mmWff3+/yydg51HCoWpbVpbV2RBcruzxJIBw3hqPQ8R7q3QVMsDtKJxBWL42vFnBRp+rDZxOkTjyEj/tJNWYx+tH5h3BaPo4ty39ldBrG3bejgUsODOWkxjmAxIB8wKjz4vWTDRc/Lhl5LNlNG3MBP2jkkYRQAdoeLEZWJfpsM68DhfnHwAZhnhWGurJc8mDWfQcfJfKicRN4qX7MsEgiWNM4HEnVmY8WY82J1Jr0FjGxtDGiwGxUxJJuVtVmviKIiiIoi+ZIwylWAKkYIIyCDxBHMURQ/aWzzanmbcnusckw/isfoeDHhoDyNcljOC656cdbR5j1HarGmqvyP718VyasV4zADJ0A4k19AvkF8SH/eEl2StqTHCNGucZ3vEQg6N+UPdHINU/mWUwvOLu/Ru/u/9RnvstOkX5N1b/b3TXZuzo4E3Ylxk5YnVnbmzsdWY+JqLNO+Z2k8+wG4DYFsawNFgoN0/H8dQ/8Axx/mP+6vQeQ/4MvWPJcxyjObO1JLWAyOqL7TMFHqTgV2k8zYInSv1NBJ6gLrmo2F7wwazklPWvtcNcraRHEFqNwAHRpOLufE5OPcfGuFwlj5GurJfvlN+obB1W9Ny7AtbGBG3UFBauFgr96mulPym1+TSNmaAaZOrRfNP5vs/o1wHKLD+Ym55g6LvB376+9TqeS4sVNdv7XS0tpJ5fZjXOM4LHko8ycCqSlpn1MzYmaz4cexbnuDRdcs7X2lJczyTynLyMWbw9B4ADAHkBXqlPAyCJsTNQyVY4km5XzsvaElvMk0R3ZI2DKfMcj5HgR4Gvs8LJozG8XByQEg3Ct3pOEk7G6iGEuoxJu/RbA3x65Iz55rbyWqnup30shu6E6N97fy+RA4BUmLwBkokbqdn27VHrgaL+Uj/wAxaucS/lJOoqNh380zrV0OoOQRkHiDzrw4G2YXoiQts+W1Ja0G/Dxa1Jxu+JhY6J+TPdPLd5zxNHU9GfJ2x/8A7b/7te+606LmZt1bvb2TPZe047hN+JsgHDA6Mjc1ZTqrDwNRZ4JIXaLx7EbwdoWxjw4XC260rNEStJJ2UWC+ATnURqc95vgcDixB4AEizw3DJKx+WTRrPoOK0TztiHFSvZ1gsKbq5JOrMfaZubE+P2AAAYAAr0CCCOCMRxiwHzvVM95eblbVbliiiIoiKIiiIoiCKIod0gslso3n3j8mXvOvEwg49nmY8/N4jOmmFHNYrgYmPO04s7aNh4jcfA+c6nq9Hov1KKw2sl/uyT5jtOMcAOsw5NMR83mIx+dnhXPukZR3ZFnJtd+ng3j/AFd29TA0y5u1bt/X7KSqoAAAAA0AGgAqsJJNyt69r4vqrrp0c33pCmPe0hr0zkS0Ckkd/V6BcjyjcecYOBR0GQG+jJGd0MwHmEOKsuVb3NwqXROvRHYXBVuEtBqm34+Srm/6MbQklkkNpcZd2Y/c24sSTy86qIsQoo2NYJW5ADWNi6IseTeywfwPv/6Jcf2bfurZ/qdH/wAre8L5zb9ylXROxfZVvNtG5hkEysIbeJ99AWdcszAYygU+mQeeCKqvlbiMrKOFw0T0nEWOQ1Acb/La9jAWAuIW9Y9JH25FLZXMaiUI01u8RZRvouishJyCCRnz8dajy0LMIe2phd0bhrgbHI7Qcvncsg8yjRKg/wDA+/8A6Jcf2bfuq9/1Oj/5W94Wnm37kfwPv/6Jcf2bfup/qdH/AMre8Jzb9ysLZ1hNHsWFbiN43iuHVQ6lSEdd7nyLZ+FfMDqYnYtKInAhzATY7Wm3kVX4tGfp2kjUfNJ7r2D5YI9QQR9tdZWgGnkB3HyVNRG1Qy28K6TXhK9HXlF9Sba2xSz9vbOIbkY72MpKB8yVfnL4H2hyPKptPVBreamGkzdtHFp2HhqO1anx3Ok3I/NaydHtpSXjvAidlcREC43u8kO9ndIIx2m8ASoHvxjW1o8CM7w/SvFrB2nhbYd/hdR5avRFrdJTzY2yktotxN4knLuxy8jHizHmeAwMAAAAAAAdnFEyJgYwWA2Krc4uNyt6ti+IoiKIiiIoiKIiiLDeXaRIXkYKowMk8ycADxJJAAGpJrFzg0FzjYBfQCTYKIX1w9w+9JlYx7EWdOIIeQcGfQEDULyyda4rFsbdPeKA2ZtO137ee3crSnpdDpO1+SQvYyWh37Vd+Di9sCAV/GhzovnGcKeWDxrRMypGjMbO2P38Hf8Atr33GrdolmbdW729k12dtCOdN+Jt5c4PIqw4qynVWHMHUVEmhfC7ReLHz4jeOK2tcHC4WzWpZKvOni4vR4mFD8HkFel8iH3pZG7nei5LlG3+Ix3ArD0OuRHexE8Cd39IED7SKuOUtOZ8LmaNg0v+038gqnDJNCqaTty71bteJrtkURRbrJu7RLBlvd8xSMqgR4397OQy5OMrje9BjnVrg0dS6qBpraQuc9VuPXqWuYtDekoh1Yz7JS9MdmZ2neNt15woGBglFA+cQC3Dgp1q3xtmJPp9KfRDQRk2/eeGztWmExh2StiuTUpFEUM6zbnEMUfNnLe5Rj9bCu75CU+lUSzfpAH/AHH/APKosdktG1m837v8qtrkZXHiVH6TAftr0Ovdo00h4HyVDQi9QwcQrpNeFL0deE0RRyXasl2xjsjuxA4ku8ZUeKwjg78t72R51ZNp2UwD6gXdsZt63bhw1ngtBeZMmat/smezdlLbIBakxODkv7ZkOcntc6yBjxyc66FTgjZT4xUQzc4Tcai3ZbcBstsXx9MxzdHxUy2PthZhukbkwXLx5zjXG8pwN9M8/MZAOldzSVkVVHzkZ7No61VSRujNnJnUpa0URFERREURFEWttC+SGMySHCjyJJJ0CgDVmJ0AGpJxWLntY0ucbAbV9AJNgohNM88glmGMfeotCIgRjJI0aUgkFhoAd0cy3CYvi7qt3Nx5MHjxPoPgtqemEYuda+6o1LRREp2jsbek7eBuxuMYLYykgHBZU+cPA6MOR5VMhqrN5qUaTN20cWnZ5HaFqdHnpNyPzWvNmbcDP2M69hcfzbHKuB86J+Dr9o5gUmpC1vORnSZv2jg4bD4HYUbJc6Lsj81KJdP2/jyD/wCOD8JW/fXdchz/AAZRx9Aua5Rj7CkKOQQQcEHIPgRXcuaHAtOormGktNwrk6P7VW5gWQceDjwYcR+30IrwzGsMfh1W6E6tbTvadXseIXdUdSKiIPHb1pkTVUpS5u60elPy69O42YIspFjg30n95+wCvScEw/6Sn6Q6Tsz6Ds87qvmfpOUVsrt4pEkjYq6MGVhyIOQatpI2yMLHi4ORWsGxuF1H0S2+l9aR3CYBYYdR8xx7S/HUeRFeWV9G6kndE7ZqO8bD82qyjfpNunBNQwCTYLJVH0u2t8ouWZTmNe6nmBxb3n7MV7Xycws4fRNY8dN3Sd1nZ2DLruuKxKq+omJGoZD3UfuDgL+Uj+2VasMTNqOTqKww4Xqmdatza+1obZN+Zwi5wOZY/RVRqx8hXilPTSTu0Yxc+XWdi9Ce9rBcpCtlPf8AeuQ1va8rbhJKORmYHur+IPeanmWGjyhs6T9Wwf2jaeJ7Fp0XS/dkN3upPDCqKFQBVUYVQMAAcAByFVbnFxLnG5KkAACwX3WK+rHLFkqysUdTlHHFT+0EaEHQipdHWSUkokj7RsI3FapYmyNsVI9h7Y7YFHAWZR3lHBhw308UPxHA8ifQ6Ktiq4+cj7RtB+d6ppYnRusU2qWtaKIiiIoix3EyojO5wqglj4ADJNEUD23tQssl5IrhIYmeOE4yoVWYsRjSVhprndGg4tnisTxE107aaI2ZcC+8k2v1DZ3q0gh5phe7WoD/AMYbf+jzfFP31l/tmb9Y8V8+ubuTbov1iQ3twIFikRipILFcHdGcac8ZqJXYJLSxGUuBHC62RVTZHaNlMLiYIjO2iqpYnyAyfsFUzGl7g0azkpRNhcquf+MNv/R5vin766T/AGzN+tvioP1zdyy2XTi02lNHavbSd8ndZiuUZVJ3lYHeVtNCKwkwmpoI3TtkGWsb+B2Eda+ioZMQwhL+lmz7iK8jDM9yggfdYL91CLIud7H3wqWGoGcHJGmavOTWJ0sIc5w0LkA7rnURuvbqvqVZi9HLM0NbmRn2fClsUoYBlIIPAivQGuDhcLkHNLTZwsU46Pbce1k3l1U+2n0h+wjxqpxnBocTg5t+Th9rtx9QdoUuirX0r7jMHWFLulW1JbvZsg2aN+Vxuuu8FkRDnewDxY8NDzODXmUeFHDK1v14s0ana2uOzPxzz3hdXHVsqI7xHs2hc831jJC5SaN43HFXUqfgeVdzFKyVulGQRvGa0EEa1r1sXxW91M215bPI00TR2brlmlPZhWHssobjngfd4CuSx/6er0WQnSlByDcyRuy71IiJju52Q4p90u6X9qDDbkiPgz8C/kPBf1+nG85OclfpSKmrAL9jdjeJ3nwHXqpMSxXnLxQ6tp3/ALefnDq7hUS15FeQAQrvYmiUuc9mrmVN1WYak5xkLkga1R4xiFOyJ0DndIgmw12AufLvVzhdFMZGzWsBv23/AMqz9k9HFSTt7hzcXP8AOOO7Hn5sScI19NfOvKp64uZzUQ0Gbht/uO0+C7NkVjpOzPzUmW1r4QQSTMCwjQuQOJCjOBUanhM0rYxtICze7RaXKAf8Ybf+jzfFP310H+2Zv1jxUP65u5H/ABht/wCjzfFP30/2zN+seKfXN3Ld2b1r2cjBZFlhz85gGUepUkj4Vom5O1TBdpDuA1+Pus21sZNjkpsrBwksbDIw0bqcj7D3kI0IzqKraSqloptJuRGRG/gfmS3yRtlbYqV7F2l28eSu46nDpkHdPkeakag6acQDkD0SlqY6mISxnI+HAqlkYWO0SmFSFgiiIoiie274TybikGGNu9z35VbhnhhCP0vDc15blBiWiPpozmfu6t3vw61YUcF+m7sSHpb+D7v/AJab/KauaoP5qL+5vmFNm/Dd1Fc0RoWIA4k4Hvr00mwuVRJt0fujaX8Tt3TFMA/kA26/2ZqJVxippXNGekMvMLZGdCQE7Fd3WZf9jsycj2nAjH55AP8Ad3q4fBYedrGA6hn3fvZW1U7RiK5+jt2ZWYDupjJ9TgD1/ca9BLwCGnWVTAZXUj6svwrbfWb/AC3quxr+Rk7PMLdS/ihXdfxfx+1f+rnT49m3+iuHid/8WRvFp8x6q1cP4jT1+i1Nv9EI5yZIj2M51LAZVz+OnP6wwfPlVjhXKCqoDog6TNx9FFrMNhqh0hnvUBvraW3bduYzGc4DjvRN6SYxnyODXpWHY5SVw6DrO3HWuQrMKnp87XG9ewysp3lYqeRUkH4irWSNkjdF4BG45hVzXuabtNincXS65C7jskq+EiBv/dUE3JXDJHaYYWH+kkeGpWMeLVLRYm/WvV6WzDVEt0P0liUEehrUOSOH36ReRuLjZZHGKi2Vu5K9obTlnOZZGfwBOg9BwFXdHh9LRt0aeMN6tZ6zrKgzVMsxvI4laJfvBFDO7eyiAsx9AOXnwrZU1cNMzTlcAEgppZ3aMYupTsXoQ8mHvDur/MIdT5SOP8K/E15/i3K98l46QWH6tvZ+66uhwNkVny5nwT7pBAiR2sMahENzEFCgAAIS+MeHcrmKR7nulkcbnRdr45equZAAGgbwn9Vy3pN00/B13+Qk/wAJqbhv83F/cPNaZ/w3dS5qr0xUan+wurCS5tY51njXtFyFKtpqRxB8vCufqsfjp5nROYTbbdTI6QvaHAqIbd2NLaTtDOuHGDpqGB4MDzH/AO1cUtVHUxiSM5fNajSRljtFyn/Uv0gYStZucowLx5PssPaA8iNfUedc/wAo6IFgqGjMZHiNncplFKQdAq31neJhJFqwxvLp30zqvEa4yVOdDjkSDR4TiJo5c/sOv37PJS6iHnG5a1LrC7WaJJYySjqGGQQcHkQdQRwIOoORXoYIIuFS6lnr6iS9KdpNFEqRnE0zbiH6Axl5OB9lckZGC24DxqJX1QpYHSnZq69nzctkUfOPDUiijCqFGgAwPdXmb3ue4ucbk5q9AAFglnSz8H3f/LTf5TVJoP5qL+5vmFrm/Dd1Fc2Wf3xPrD9Yr0uT7D1FUbdakPWTs7sNpzgDuu3aD/qd4/3iwquwafnqNh2jLuy8luqGaMhTvrD6Q9vs/Z6A5LJ2j/WUdn+sSVBwii5mqnduNh25+VltqJdKNoSm02du7DnnI1kuY1H1UVv2sfhUySfSxJkQ2NJ7Tb2WsNtCXcVj6svwrbfWb/Lessa/kZOzzC+Uv4oV3bd0msm8Lgr7nt5h/i3a4elzjmb/AE37nN9Lq2k+5p4+hTioS2r4nhV1Kuqsp0KsAQR5g8aya9zDpNNivhAORUK2z0FxlrJgv9TISUP1X1ZD5ar6V1+FcrZ4LMqek3ftHz5dUtbgsU3SZ0SolLvI/ZzI8Un0HGM+akd1x5gmvQaLEqasbpQuB81ylVQTUx6Yy3r5nnVBljjOg5knwA4k+QqXJIyNuk82CjxxPkdosFynOyOitzcYLg20PiwBmb6qcEHm2vlXG4pyviiuyl6R37PnV3hdFRYCT0p+5TzY2woLVSIUAJ9pz3nb1c6n04VwFZX1FW/TmcT5dy6aGCOJuiwWTKoa3JFt7W7sE5dtI5/Mt5MfawqfS5QTu4Ad7h7LRJ97Rx9CntQFvSbpp+Drv8hJ/hNTcN/m4v7h5rTP+G7qXNVemKjXRnV3+C7X6n+pq84xf+dk6/QK6pvwgoJ16QgS2r8yjqfRWUj/ABGr7kw46EjeIPff2USvGYKiHV7KV2pakc5APcwIP2GrjFmh1FIDu8lGpzaQLoyvN1eLe2BfGObsW9iTJQ+Eg1Zfzhlh5q/iK7Tk7Xc5Gad5zbmOrd2evBVdbFY6Y2qT10qgqI7Ym7S7fgREojGucMwDvz0yDFyzp6Vx/KaoJeyEagL9+Xp4qyoWZFywVyysEq6Wfg+7/wCWm/ymqXQfzUX9zfMLVN+G7qK5ss/vifWH6xXpcn2HqKoxrVm9eez8SW84HENGx+qQyj+8/wAK5jkxNdr4jwPofRTq5uYcqueQkAEkhRgeQyTge8k++upAAvbaoF1avSjZ/YdG7dMYO9GzeOZN5zn9LHurlKGbnsXkd1jusPRWErdGnAUQ6svwrbfWb/LerjGv5GTs8wo1L+KFd/Sg7sCv9CaFvd2yAn0AYnNcNQi8hbva4f8A1KtpdV+I804qGtq8oi09qbWhtk355UjXlvHBPkBxY+QrfBTSzu0YmklYPe1gu4qremvWXFMjQwQLKv8AOTLkZ8VTiD4EkeldVhuBSwuEsjy07m+p+dar56trhogX61FuiHTA2cu+8KT5+c/3xR4K5zgeWKt8ToXVzbGRw8R2hRaZ7YPtaFc3R7praXeBHKFkP8nJ3Xz4Dk3uJriKvCqmmze243jMft2q2jqGP1FSKq5b15REhuDvbVhH83ayMf8AqSRqv+Bvt86sGdGhed7mjuBPqFoOcoG4FPqr1vSbpp+Drv8AISf4TU3Df5uL+4ea0z/hu6lzVXpio1f/AED2vbpsy3DzwoQmoaRFI7zccnSvPsUppn1khaxxz2A7lcU8jRELlVv1r9IY7q6RYWDxxLjeB0ZmOWI8tFGeePSulwGifTQEyCxcdW4bFBq5Q9+WoLW6q7Ay7TiIGVj3pG8sDA9+8Vrbjkwjo3DabD52L5St0pRwXQFeeq5WG8zubyjLoQ6DOMsh3lGcHQkY4cCal0NQaeoZJuOfVt8FqlZpsLVNbO6SWNJI2DI6hlYcCrDIPwNenKiUOdCs9wGJJ7YnJULkMiMo04gKVXPPd1rguULSK0k7QLeXmCreiI5pfVUalpZ0ojLWN0qgsxt5QABkkmNgABzOalULg2pjJ1aTfMLXMLxu6iufLXYF0JEJtrjAYfyMnj9WvQ5KynLT/Eb3j3VMIn31HuV19aOyTcbPcIpZ42V1AGScHBAA1PdY1xOCVIgqwXGwNwfnWFaVTNOPJU3sbotcyXESPbzqjSKGLROAFLDeJJGmma7KoxCBkTnNe0kA2zGtVjIXlwBBVudbFm8mztyJHc9qmFRSxwA3Ia4rkcBlayr0nkDI5nLcrGraTHYBV11d7GuI9p27yW8yKGbLNG6gfc2GpIwK6PF6qB9HI1r2k5ZAjeFCpo3iUEgq5elEBeyuFHEwvjlghSQc8tQK4uheGVMbjvHmrSUXYQk9/wBYVlDGjPLvuyBtyIb7aqDg8lOvAkVMiwWrleQ1tgDa5yHuewLU6qjaMyoDt/rYuJMraoIF+kcO5+PdX4H1roKTk5CzOY6R3ah7qHJWuP25KBX17JM5eV2kc8SxJP21fxRMibosAA4KG5xcblMti9E727Gba2lkX6QXC/pHA5jnWxfFn2r0H2hbJvzWkypzYLvAepXOPfRFHwaIpZsDrDvbbC7/AG0Y+ZL3vg/tD448qqKrBKWoubaJ3j21KRHVSM23Vi7E61LOXAmD276e0N9MnwZdfeQK5yp5PVMecdnDuPcfQlTmVrHa8k82JOk17czxuroI4YlZSGGgeQ4IP9YKg1LHxU0cTxY3c63cPRbWEOeXDgPnepBVct6U9L4mawuVUFmMLgAAkklTgADiamYe4NqoyTYaQ81qmF4yBuXPX8Hrv+i3H9jJ/wBteifW03/I3vHuqbmn/pPcj+D13/Rbj+xk/wC2n1tN/wAje8e6c0/9J7kx2Z0Fv5yN23dR9KT7mB+lr8BUabF6OIZvB6s/JZtppHbFc3Qjokmz4SoO/K+DI+MZxwUeCjX1/VxeJ4k+tkvqaNQ9TxVnBAIhxUkqsUhGaL4nvQ1CNnWoIIPYR6HT5g5V6uwENAK58m5Wr0h2Y2/28KbzEASoCAWUZw4GO868MZGV8SqiqnF8M+sjBZ97dXHh7fupFNPzRz1FJ7a6R87hzg4YcGU81ZTqrDmCARXCTQSQu0ZGkHirdr2uFwVlrSsl7RfEUX1YLq8jjGZHRB4uwXiccz41sjifIbMaT1C6xLgNZWSEu/3qKV/PcKKc54O+6pGnInl41ZwYHWS/l0Rxy8NfgtD6uJu26zxbEvHPeMEC5GoLTuRpkYwio3HXLjPjV1ByZjGczyeAy8c/IKK+uP5QmUXRO3I+7hrg41ExDIdP5oAR/wB3PnpV3TYfTU/4bBffrPeVFfM9+srlfp1sv5LtK6hwAFmbdAxgIx3k0Gg7rLpyqatSRURWH1KdEY7++Zp13oIFDsh4O5OEUjmujE+O6AdDRF08iAAAAAAYAGgAHLFEX1RFzR189HI7XaCyxKFS4QuVGgEinDkDkDlT6k0RVnREURdNdVHQ+Fdk2zurLLIDIzJIykhmJTO6QCNzc0Oa0T0sM4tK0Hsz79azZI5v2mykcvR6ZfvcqyDwkG43P56DHgMbnvqiqOTcL84XFp3HMe/mpbK5w+4XSu5eSL77BMozjeVDKvAnOY94quBxYDlVLPyfrI82gOHA+hspLKyN2vJeQ3kbHCupb6II3hpnVeI0Iqqlp5YjaRpHWFIa9rtRWetKyXlF9RRF7RFitrU3R7NATCciWZWwAMYKIRqznOMjRe9qCAD0eD4M+R4mmFmjMA63ft5qDU1QaNFuvyU4AxoOFdsqte0RL9p7FgnwZYwzDg4yrrrnR1IYD0PjWD42SDReARxzX0Eg3C1v4NxAndeZR4b5b7X3j9tV7sHoXG5jHiPIrcKmUfmR/B1P5yX4r/21j/olB/x+Lvdffqpv1eXsvY+jNuMZEjkfSllIPqu9unj4VIZhtIz7Y291/NYGeQ63FblhsuGEEQxRx547qgZ9cceJqYGhosBZaib61uV9RFERRFzR/tA7MMW1u0Aws8StkDGWXKMPM4VTnzFEVZ0RW3/s67VWK8uYn0Dwb+fyTajHo5P5tEU46IdcEd7tH5L2JjjckQPnJYqCe+Pm5A0xnHv0Ivrp51ups++W1WBpdwqZ2J3SAwBAQEd5sEHJOOXmCKB/7Q21kmurQRnK/Ju0DeIlY7vpomfeKIqmoizWds0siRr7TsFXPixAH2miLtTZ1msMMcSezGioOHBQAOAA5URbNERRFhubSOQYkRHAOQGUMM+Oo46miJZN0YtzqqvGcAfc5HQAA59kNu55ZxnHoKhyYfSyfdG3ut5LYJpBqcVrXHRQNjdurmMAYwvYNnzJeFjn31FdgdCTfQ8T7rYKuUbfJfEfRHBBN5dsAQSCLbB8ji3BwfIg18/0Kh/R4n3X36uXetyDo1ADlg8pyfvjs66/iZ3PsqXDh9NCbxsAPj3lanTSOyJThRgYGgqYta9oiKIiiIoiKIiiIoiKIiiIoiqL/aN2OHsobkDvQybpP4kg56fSVeJ0yfGiLnmiKQ9Aukf+77+K5Kl1XIdVOCVZSDjlkZzjnjlRFedjsmyuUuLvZKQwXsmUilckIhxGJJEUZVG3ZcZA1Y+Zoix3vRqygto227JFcvA+7HcZdZJE3WZUkAOZCCrgDLZ3R4kURUj1gbfF7tCaZNIshIRjAESDdTAwMZAzjlmiKO0RTrqV2T8o2zBkZWHemORn2B3Tx5OU9+KIuqaIiiIoiKIiiIoiKIiiIoiKIiiIoiKIiiIoiKIiiIoiKIk/S/YgvbGe2P8AKIQpwDhxqhwfBgDy9Rxoi49trTM6xOQmZAjE8E72CT6URWt1l9UC2lsLixM0oXAlRsO27j74u6o0BGoweOdAKItjq723YXNvBHc3HyS7h3V3+6glSOSJoxvuCgIEUa40J3c60RbnWENnxWMhkv8A5ZdMuIwHR++Qw39yPurjflO8de8BnIGSKA9WPQWTaV0u+ri1Q5lkGgOPmKebHhpwGtEW51z9F7WwvI47TeUPFvPGWLbp3iAQTrg4OmTwoinf+zhsErDPeOv3wiOMkfNTJcg8wWIHqh9xFc9ERREURFERREURFERREURFERREURFERREURFERREURFERRFy9139Hja7VeRRiK5+6oQMDe0Eg9d7vfniiL66Pdce0bfdWR1uY1AG7KoDYH9YoDE+bZ4URTKz6ObP6QRtPFbXFhPxaRUzA7Z72uiucnUgK2eOaIsUXVfabNg+VXi3G0SDpFbJ3PIthslfEk48jRFG9t9ct0yCKxjisoV0UIqswUcBkjdUei++iKBXd5cXk6mWSSeZyFUuxdiS2ijPAZOgGmtEXX3RXYq2dlBbJj7lGFYgYDPjLvj8ZiW99ETWiIoiKIiiIoiKIiiIoiKIiiIoiKIiiIoiKIiiIoiKIiiIoihfWz0X+XbOcKu9NCe1iA4sV9pB9Zcj13fCiKIW9vsC2sI9qfJlO+oCRMzSEyAYKBGJXeBU5YjHPwoirXpj1nXt8DHvdhbkY7GI4BHgzcW9NB5URKeinTO82e+baUhc5aJu9G3qnj5jB86Irb2Bf7I2+dy6t0t74/RbcMmBqUcY3zx7rAkDxxmiL3oZ0EtG208tqji1scJlzvCW5G8GIJ5JoTjHeA5URXPREURFERREURFERREURFERREURFERREURFERREURFERREURFERRFzj139Azazm8t1PyaZiXABxDI2M58Fc6jkDpp3ckVVURFET7oX0cuL67SK2yGBDNIMgRKDq5I4Y5cyeFEXWfR3YsVnbR28I7iDGTjeY82bA1YnUmiJlREURFERREURFERREURFERREURFERREURFERREURFERREURFERRFiubdJEZJFV0YYZWAZWB4gg6EeVEVP8AS3qKjkdpLCYQ517GQFkzj5rg7yjPIhuPliiJHsXqEuWf+N3EKRgj71vSMw5jvKoX119KIro6LdF7bZ8PZWse6DjeY6u5A4s3M/YMnAFETmiIoiKIiiIoiKIiiIoiKIiiIoiKIv/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5364" name="AutoShape 4" descr="data:image/jpeg;base64,/9j/4AAQSkZJRgABAQAAAQABAAD/2wCEAAkGBxQTEBUUEhQUFRQXFxwbFxcXFxgXGhgaGRcaHRsaHhkdHCggGholHBgYITEiJykuLi4uHB8zODMsNygtLisBCgoKDg0OGxAQGywkICY0LCwyLTQ0LC8sLCwwLSw0Mi0tLDQsLCwyLDQsLCwsNC8sLCwsLCwsLCwsLCwsLCwsLP/AABEIAO8A0wMBEQACEQEDEQH/xAAcAAACAgMBAQAAAAAAAAAAAAAABQYHAwQIAQL/xABOEAACAQMBBAcDBQoLCAMBAAABAgMABBEhBRIxQQYHEyJRYXEygZEUQlJyoSMzNWJzgpKxwdEWJENTVGOTorKzwggVF3SD0vDxZNPhJf/EABsBAQACAwEBAAAAAAAAAAAAAAAEBQIDBgcB/8QAQBEAAQMCAgULAgQFAwQDAAAAAQACAwQRBSESMUFRYQYTInGBkaGxwdHwFDIzQlLhIzRicvEVFlOCkrLSJKLi/9oADAMBAAIRAxEAPwC8aIiiIoiKIiiIoiKIiiIoiKIiiJdt/bUVpA007YUaADVnbkqjmxx+snABNfHODRcrZFE+V4YwXJ2KmekHWNeTu3ZSG3i1CpGBvlfFnOTvfVwBw14mvkrHH7F2FHybia29QdI7hkB6nwSrZnS+9gP3O5lI+jI3arrnk+canOmK1tq5BrzUubAKKQdEFvUfe6t7oL02S+Uo4WO4XigOjD6SZ1x4jiPMYJnxTNkGS5HEMNlon2dm06jsPsVLq3KuRREURFERREURFERREURFERREURFERREURFERREURFERREURFEXxNKqKWYhVUEsToAAMknyxRFz3016Ttf3BfhCmRAuMEKcZY895sAnwAA5HNVUzabrDUF3uCYb9NFzjx03eA3e/7KPE1GV4SALlGaJcXss1pctFIskbFXQhlYHBBH/nDmMismPLHaQWmpp2VERikGR+XXQfQvpMl/bCQDdkU7sqa918A6eKkEEHzxxBAuY3h7Q4LzWrpX00zon7PEbCn9ZqMiiIoiKIiiIoiKIiiIoiKIiiIoiKIiiIoiKIiiIoiKIiiIoirvrj28I7dbRG782rgHURKefk7Dd8wHFR6mTQZlrKuMEovqakF32tzPoO/wCpS9uRGm9jJ4AeJPAVWRR6brLt62rFNEZCLnUBvJ1BfMFr86TDP58F8lHL1r66TYzIfNa1wUmp9R0n+DeDRs69ZWWaBW9oeh4Eeh4isWvc3UpE1NFMOmO3aOo6wsFvOVk7Jzk4yjc2HgfxhWx7AW6be3godPUPjnNLMbm12na4bj/UPEZqY9XvSD5HeqztuwydyXJwoBPdc8u62NTwUv41spJNF+jsPmoXKCiE1Pzw+5n/jt7tfeugqtFwqKIiiIoiKIiiIoiKIiiIoiKIiiIoiKIiiIoiKIiiIoiKIiiLnTprtg3V9NLnKBtyPhgRoSBjBOhO8353uqpqn6UnUvQcCpeZpATrdmfTw81DNuSbrwk+zvZPuK/8A7WdK27X21291FxyURzU5d9odc9hb+6y3m2URioBZh4cKxjpXOFzkFvrMdggeY2gucN2r51BYF28Ae/Gyj/zkcVmaM26LrqK3lG0OtLEWj5syXzf3QaeAqc8/cxx+w19ijIieHfLLCvq2SVtMYjfUexxt7p0RUIG2a6dzQ4Fp1FdE9BdtfK7GKQkGQDck+umhPvGG/OFXcb9NocvL6unNPM6I7D4bD3J/WajooiKIiiIoiKIiiIoiKIiiIoiKIiiIoiKIiiIoiKIiiKN9Ye1za7OmdTiRh2cZBAIaQ7oYZ4lQS+PxTWL3aLS5b6WAzzNiG0gdm3wXOd7eLEuW9w5mqeOJ0pyXolZXQ0UYL+oDaUj2jPLMo+5EKDkaEnh+r3VPhZHEfuzXK4jUVtcwXhIaMxkSf8di+tk7Qw260e8x0DAd7Tka+Tw3FwbDwWzCcTDJObkj0nnLSA6WWw+9+tMNr3wRcNGWyNN7G7n48ajU8Jcbh1vNXGL4g2GPRfEXX1Xto37zmP8AB2pJamUyCRULEcNDjwwPSpz+bDdAmy5eldVunFSxmkRqyNt1hq1bANSeWO1N5tyRSj8gefx4GoMtPojSabhdVQ4wJn8zO3QfuO3v1Hh4q3epPaZE09seDKJVHgVIV+XMNHz+bUiifcFqqOU1PoyMmG0WPWNXgfBW5U1cuiiIoiKIiiIoiKIiiIoiKIiiIoiKIiiIoiKIiiIoiKIqt67to6W9uOZaVtfojdUY553nPlu1ErHWZbeui5NwadSZD+UeJ/a6pq2hDyNI2uCVQeAXQn1zmoj3aDAwdZXQUsAqKh9TIL2Ja3gBkT1k3Wr0hyGifkDr8Qf2GttJYhzVX8odKOSGa2QPqCt24VBicDOBnI+cpH/hrQwuP8I/CrWoZA0iuaL2F7ja0j01+CxrPHcHdAJVSGOdNdQB+s+6six8Ge05LS2opsUPNgEtbZx2Z5gD17LbVp7SO9cxIvzcZxy1yfsFboejC5x2qsxIibEoYY/y21bM7nuATW9tFkXB48jzBqLHIWG4XQVtFHVR6Ltew7QU96udrdje2sr/AE+zfhpv5jJ1PAEgnyBqRFZk9hqKp8QDqrCw933NzPWDY+q6SqyXEooiKIiiIoiKIiiIoiKIiiLx2ABJIAGpJ0AFESO46UR4+4K0+fnJgR/psQGH1d6q6qxWlpjovdnuGZ+da3R08j8wEsPSC9b+StY/LtJJs+eezjx6YNVb+U0A+1jj3D3UgUDtpCG25e8han3Sj/UawHKePbGe8ey+/QO/UskfSe5B79pFu407O5LNn0eFBjz3vdUhnKSkOsOHYPdYGhkGohbEHTBM4mguIeHeKCRc89YmcgDxYDj64nxYtRy/bIO3LzWl1PK3WE2sNrwTfepo3PNVYbw0BwV4qcEaEZqwa4OF2m4WogjIrer6viKIqC60bnf2rNx7ixxjOOATe08t6Rj7zVZWOu8Dcu35NQ6FM6T9R8B+91D7aPdBH4xI9GJP7ajvdpG/UrqmiMTSw73HsJJ9bIu7cSIVbgfsPjXyN5Y7SCVdLHUxGKTUfA70kdZIY3RyChGFPmdMDw01I8qnAslcHN17Vyz2VWHwSRTG8ZBDes5WG7LMjhktbZNw4DpHjfbGM+XHHnrn3Gts7GkhztQUHCaqdjZIoLabrW7NduOd+wpxsrZvZ5ZzvOefHHv5nzqHPPp9FupdLhWFGlJllOk8+HbvO0plUZXV7LDbxlUwCVbU5BwQSScg8iM8a2F/T0hst4KIymvTmJ35tK//AFX910/sK/FxawzD+UjR+fzlB561dLzIgg2K3qL4sN3dJEheV1jQalnYKoHmToKIks/TC2GRH2k5wSOxjZ1OACAJMCPXOhLAeelRJa+mi++Ro7c+4ZrY2J7tQK1pOlMpB7O0OdMdtKkY5ZzuCQjnyPDlVdJyho26iT1D3st7aOU8Fhbb94cYito/EGSSX3724nLlj31FdynhB6MZPcPdZ/QO3o/35eAju2zDmPuik+QOTj1wfQ1iOU8e2M949l9+gd+pbNl0nkz/ABi33Br3oZO3A05goj546BTy88TYeUFHIbElvWPa61Po5G6s09sNoRTKWidXAOG3Tkq2Ad1hxVsEd04IzVy1wcA5puDtUYgg2K2ayXxRHpHcdvM0HGGLHaDP3yQgMFYfRVSjYz3i+o7uvN4/iT4AIIzYkXJ4bu1TqOAO6btiwVxStFp3G1oEYrJPCjDirSIpHuJzW5lNM8aTWEjgCsDI0GxKyWm0Ipc9lLHJjjuOrYzwzg6cDXySGSP72kdYIX1r2u1FfV1dxxrvSOiLnGXYKM+GSeOhrFkb5DZgJPDNC4N1rWXblsSALmAk6ACVNT+lW00k4zMbu4+yx51m8LaurVJF3ZEV1PJlDD4GtTJHxm7CQeCyLQRYrRG3o00i2gkeCe6ZopFJweIkJIGTnCleAroKfE8Ti+5hcOLT5ix77qG+CB2o2TbZvS6TcLyiGeMAky2zY4HXMbMQMLxw5ORw1wLiDHoi4RzMcx3V8PgozqR1rtIIVI7Wu9+eSV1ZO2keRd9WQMJHLArvcRg8ia2yuEj3Oab23Z2tv3Ls8Hq6cU7IdKzrajlmd19fYtKeDewQSrDgR+ojmKwa+2RzCs56fnLOadFw1H0I2jgtd5JxwSNvMMR9h/fW0NhO0hQ3y4i0WEbHcbkeB91rHZbyNvTsMDgq8PTyrb9QyNtox2qCcIqKuUSVrxYflGr548VlvdkhiGQ7jDhjhpw9/nWEdSWizswt9bgsczhJAdBwtq1Zav8AK9ie4GjKjfjb2Pj/AOq+OEBzBIWcT8UZ0Xsa7je3f/hbCQs2DIRpqFXOM+JzxP2VrLmjJnepbIJZCHVBGWYaL2vvN8yRs1Abr5rM8oBAJ1PADUn0A1NYBpK3T1UMAvK4Dz7BrPYrc6vOkLx7PW3S3ftYncMJD2Sr2jGRScgvqJBoF94rbNi9PTRt0jpEjZnqy16ti8+qoeeqZHRfaSTnlrz1a07a/un1kmCa+zCgUY10LPvMxwR3hu8M4HCqKo5STOyhaGjjmfbwWbKFo+43Wutqm/v7uXxjfbLPjJON9stjU6Z5mqSesnnP8R5Pl3alKZExn2hZJZAoJYhQOJJAA95qO1pcbAXWZICTydLbEHBu4M/lFP6qmjDasi4jd3LVz8f6gt6w2tBP95mik+o6sfgDmtEtNNF+I0jrCzbI12orcrQs0URa8u9E/wAohGZlXVcsFlUa7jY4njusQd0nPAkG2wrE30kgBPQOseo+ZqNUQCRvFTm3nV0V0OVZQynxBGQdfKvQ1TKF7hE1wGILduxJC7uhVSg8yIyi554rguUIIrTfcLd3vdW9H+EvuqNS1S3XZY7t5FLykix+chIP2MvwrtuTUulTuj3Hz+FVVc2zwd6x9St5u37x8pIj8VII+zerLlJFpUofuPn8C+UTrSWTXrx2lrb24PDekYevdT/XUXkzBk+Y8APM+i2Vz9TVVaOQQRoQcg+YrqiARYqvXSlptoNs4Xf9R2h8iEyR7iCK80kpS2rNP/VbxV4JLx6fBc1E16YqNXts+0Nv0eCDO+1uccjvznQfGQCuClkE2K6R1B3g3/Ctmt0ae3DzUvexjaIROiugULusoYEAY4GqcSvD9NpIOvJStEEWKi21er+FtbZ2gb6Orxn80nK/mkDyq2gxmRuUw0hv1Hv29o7VIgqp4Pw3ZbjmPcdhUM2rsO5thmaI7gGTJHmRBjx0DL46gDzq5gq4KjKN2e45H2PYVbw41Gcpm6PHW3v1jtFuKXo4IyCCPEa1IIINirhj2vbpMNxvC+qLNe2kbyvuQI8rjiEGcZ4bzeyvvNfJHNjbpSENHH0Gs9irqnFKeA6N9J24Z9+wdpUt2T1fyud66kEa/wA3Ed5iPxpCMD0Ue+qifGY25Qtud51dg9z2KmnxOplyb0BwzPfs7B2qabK2Hb24+4xIh5tjLn1c94+81Sz1c0/4jieGzu1Kv0Re5179Z71p2j7u0505SQRSDTiVaRGPrjc+yt0g0qNjtznDvAI9VrabSkcAnlQFuWht3ayWtvJPL7KDOBxYnQKPMkgVIpaZ9RK2Jms/LrCR4Y0uK576T9J572UtKx3M9yMHuIOWBzPmdTXolFQQ0jNFgz2nafm5UsszpDcrFs3ozdzpvw28rp9ILofQnj7qymr6aF2jI8A7l8bE9wuAtAiSGT58ciHzVlP6wakdCVmwg9oKwzadxVxdV3TZ7km2uW3pVGY34F1HEH8Ycc8xnwyeNxzCW0/8aEWadY3Hhw8lZ0lQX9F2tWLXNqcvRRfE56EDGzbTTH8Xj0xjHcGmOVertBDQCufOvJaG34Ny6D/NmUD/AKkec+9kI90Zrl+UtMS1k42ZH08bqfQyWJZ2rUrkFZKvOuuw37KOXGsUmM+CuMH7VWuj5NzaNQ6P9Q8R8Kg1zbsB3Ks+gN52W0rZ/wCsC/2gKf6q6bFYuco5G8L92fooNO7RkaVn6x9pdvtKdgcqjdmvpH3T7t7ePvrDB4OZo2Dac+/9l9qX6UhSfaWzHhWFn4TRCRdORZh/pz7xUyGobKXhv5TY9w91rcwttfapzsfb2OjlzFnvI/Zgc92Vgf8A7Pgaoqijvi0b9hF+1o/wpTJP/jkfM1Adm2plmjiHGR1QfnMB+2ugmk5uNzzsBPcFEaNJwC6L6RRjsoIhoGuIFAHgjh8eWkf2V5xRuOm+Q7GuPeLequpBkBxCd1BW5eURe0XxV301i2fvNuZ+VcxbbvH+t/kx7+94V1eC0+Jz2a1t2f1auw6+7JRJcRjoTptfoncNvWNRUb6PwQb/AP8A0i4XTd7PPYn8oR3xr6L41eYrhtdTs0qVoO863Dq2eq1s5S/XdCR2jwGQPXmT2X7Fb2zUiES/JxGIsd3s93cx5buleezGQvPO30tt9anNDbdHUtmtSyRREhvu7tO2blJBNGfMgxuB8Axqwi6VFINzmnzHstDspQeB9E+qvW9Vn143pEFvECcO7MfPcAA+1q6fkzEDK+TcAO//AAoFc7ogKrNgWPb3UMJziSRVONDgsM/ZmuqqpuZgfJuBKr426TgF05DEqKFQBVUAKBoABwAFeYOcXEucbkq+AsLBVZ14bMQCC4AAckxsR84YyufHGCK6rkzO4l8J1axw3qvrmDJyrzopdGK+tnU4ImT3gsAw94JHvroq+MSU0jTuPkoURs8FdNV5ir1YLuAyL2SkhpT2YK4yob2mGdMqm82vhVjhVN9RVMbsGZ6h8t2rTUP0IyVOY4woCqAABgAaAAcAB4V6QqRam17ATRFM4OQyN9FlOQfTkRzBI51pqIGzxOjfqIssmOLHBwUVjfI1GCDhhzVhoQfMGvM6mnfTymJ+sfLq9Y8PaHBJOnNl22zrlMZPZFgPNO+PflakYXLzVXG7jbvy9VhUN0oyFzjFIVYMpwQQQfAjUGvSXNDgQdSowbLNDG88wUaySuBk82dv3msHObFGTsaPALIAuPWrV64tihbK2dBpARF6IVGPtQfGuT5PVRdUSNd+bpdt/wB1YVkdmAjZkqmW4YIyA9xirMPEqGCn3bzfGuuLGlwdtFx329gq65tZSjqsse12pDppGGkP5q6f3itVWOTc3RO42Hf+11vpW6UoV07aG9cWS4ziZ3OmfZt5Vz8XH2VxVMbRTHgB3ub7K1fm5o4+hTioS2pRt/pHBaAdoSzn2YkG87eg5DzOBU+gwyorX6MLe3YFHnqY4G6TzZQLbHSG5ushmMEP81G3eYfjyDX3Lgeteh4VyUp6ez5+k7wC5etx17+jDkN6WxRKowoAA5AYrrWtDRYLn3Pc83cblfdfVivbGeW3bftpDEc5K+1G/wBaPh7xg+dVGI4JSVzf4jbHeNas6TFZ6c2vcblNth9N45CI7lewlOgYnMTnwV+R8mA8s151ivJqqorvb02bxr7Quso8VhqcgbHcpbXNqzSDpEMXNg/hcMv9pbyjj6gVYUecM7f6Qe5zVol+5p4+hT6q9b1V3XnbEx20nIM6n1YAj/CfhXVcmJBpyM4A/O9V9eMgVW3Ri8EN7bytgKkqEk8AN4ZPwrpa2Iy072DWQVBidovBK6arzBXqrDryu17K3i+cXZ/cBj9bfZXU8mIzpySbLAKBXuyAVZdGoC97boOJmjH98V09a8Mp5HHcfJQIhd4HFdO15er5M+jNpvMZzwIKxjGNM95/MMQuPJcjIau8wGg+nh5x46TvAbPfuVTVy6btEagpDV6oiKIo70ksN0m4QE6ASqASSBoHAHzlHHxX6oFUmM4Z9XHps+9viN3t+6lUs/Nmx1FKhhl5FWHEHIII8fDFcHm08QrfWFy/tezMNxLEf5ORl/RYivUaeXnYmyDaAVQPbouIUk6qdndttOMnhEDIfVcBf7zKfdVbjs/NUbgPzdH52Bb6RmlIOGauTpps35RYXEWMkoSvjvJ3l+1QK4zDZ+YqmP459RyKs52acZC5rr0tUatTqNse9czEcAqKceJLNr7l+Ncpynl6McfWfnirCgbmXKdbXvFS/tzI6oiwTuxYgAYMSgkngO8aoqeJz6WTRFyXMH/kpb3ASC+4+ij+2+mry5SzBjTgZ3XvMP6tDw+s3w511OEckXPtJV5D9PuqWvxxkd2Q5nfsUYjhAJbVnbVnYlmY+JY6mvQIKeKBgZG0ALlJ6iSZ2lIbptsjYM9yfuSd3m7aKPfz9BmoOJYzR4eP478/0jNx7PU2C201DNUfYMt+xSy16vFx91mJPgigD4nOfhXGz8vXX/gw5cT6AepV1HgLbdN/css3V5H8yaQeqq36sVpj5eTj74WnqJHusnYDH+V58/ZIdq9CriIFkxKo+jnex9X9xNdFh3K+gqiGPvG479X/AHe9lXVGDzxC7ekOGvuUZkjyCrDI4EEfYRXU5OHBVQJadxW9sfblxaYEZ7WEfyLngPCN/mehyPSuXxbkvT1d5Iui/wACePztV9Q45JFZsuY3qTbQ29DcxQSRNh47qAtG2A6bz7h3l8MMQCNDyNcKMOqKOWSKZtrtdnsNhfI9i6YVEc7GvjN8wpjVEpqT9K9hre2kkDHdJ1RvouNVPpyPkTUygq3Us7ZRnvG8LVNGJGFq502tsyW2laKZCjryPMciPFTyNejwTxzsEkZuD871SPYWGxUg2R1h31vEIldWVRhd9QxUeAPh65qvqMEpJ36bgQTrsbXW5lVI0WBUf2ttSW5lMs7l3PM8gOAA4AeQqwgp44GCOMWC0ve55u5WV1R9EHEnyydSoA+4qwwTvDWTHIY0HjnPhnmsfxJhb9NGb/q9vfcp1HAb6buxWxaWvymRolYhFx2zKRlcgER+IZgc+S66EqahYJhZnfz0g6A1f1H2G3u3rbVVGgNFuvyUzijCqFUBVAAAAwABwAHIV3Cql9URFERRFC9r7P8Akj7y7xtnY559g7HhnOeyYnTkh09kgLy+OYTp3qIRn+Yb+I4796n0lRboO7FHNo9BrCeVpZYN6Rzlm7SUZPoHAHwqghxeshYI2PsBqyb7KW6mjcbkLb2H0YtbMsbaLsy4AY77tkDh7THHurTVV9RVACZ17cAPIBZxwsj+0JvUNbVFn6utmkkm2GScn7rMOPkHq1GN1wFhJ4N9lG+ki3eay2qW1jm2soS0rHfMSMzYyAN6SRyezXTmdcHAJrF5nrP41Q+zRlcgdwAtc/CQvo0IuiwZqHdMrWT5bGbl1kfsC26q4jjzIAAue8cbuSzcSeWgrteSDYXh5Y3IHbmScszs7B461z+PPexjRfX5blo13C5VNtmWkKQvd3jbttGcYHtSvyRfH/zhqRzeOYtLA4UlILzOF77GN/UfT/ANrh1CJv4kn2jxKVbF60pf94o0mI7P72IVACxoxGG82GASfDexjNcxV4C19K6xLpfuLjrcd3UfZdFHLokAZDcr1BzqOFcCpy9ovqrHrh6ava9nbWzlJjiR3HFVB7q+HeIyR4Dzrp+T2FMqNKaYXbqA3naezz6lGnlLcglexNqxbXRhgRbQRckDRLgKBkjkr+X6x7PTUtbNgr2xyHSpybA7Y7+bfg3GprKFtSC9mT/P9/nUrZSDg6EcQa7sEEXC5kgg2K1rtBlG1DLLFhhgMv3VNQSDr6giq/FmNNJISAbAqfhb3CpaAcj7K0DtR7Y7t5gx5wtyowvl2q/yR/G9g/i8K8e+nZPnBr/Qdf8A0nb1fd1613mmWff3+/yydg51HCoWpbVpbV2RBcruzxJIBw3hqPQ8R7q3QVMsDtKJxBWL42vFnBRp+rDZxOkTjyEj/tJNWYx+tH5h3BaPo4ty39ldBrG3bejgUsODOWkxjmAxIB8wKjz4vWTDRc/Lhl5LNlNG3MBP2jkkYRQAdoeLEZWJfpsM68DhfnHwAZhnhWGurJc8mDWfQcfJfKicRN4qX7MsEgiWNM4HEnVmY8WY82J1Jr0FjGxtDGiwGxUxJJuVtVmviKIiiIoi+ZIwylWAKkYIIyCDxBHMURQ/aWzzanmbcnusckw/isfoeDHhoDyNcljOC656cdbR5j1HarGmqvyP718VyasV4zADJ0A4k19AvkF8SH/eEl2StqTHCNGucZ3vEQg6N+UPdHINU/mWUwvOLu/Ru/u/9RnvstOkX5N1b/b3TXZuzo4E3Ylxk5YnVnbmzsdWY+JqLNO+Z2k8+wG4DYFsawNFgoN0/H8dQ/8Axx/mP+6vQeQ/4MvWPJcxyjObO1JLWAyOqL7TMFHqTgV2k8zYInSv1NBJ6gLrmo2F7wwazklPWvtcNcraRHEFqNwAHRpOLufE5OPcfGuFwlj5GurJfvlN+obB1W9Ny7AtbGBG3UFBauFgr96mulPym1+TSNmaAaZOrRfNP5vs/o1wHKLD+Ym55g6LvB376+9TqeS4sVNdv7XS0tpJ5fZjXOM4LHko8ycCqSlpn1MzYmaz4cexbnuDRdcs7X2lJczyTynLyMWbw9B4ADAHkBXqlPAyCJsTNQyVY4km5XzsvaElvMk0R3ZI2DKfMcj5HgR4Gvs8LJozG8XByQEg3Ct3pOEk7G6iGEuoxJu/RbA3x65Iz55rbyWqnup30shu6E6N97fy+RA4BUmLwBkokbqdn27VHrgaL+Uj/wAxaucS/lJOoqNh380zrV0OoOQRkHiDzrw4G2YXoiQts+W1Ja0G/Dxa1Jxu+JhY6J+TPdPLd5zxNHU9GfJ2x/8A7b/7te+606LmZt1bvb2TPZe047hN+JsgHDA6Mjc1ZTqrDwNRZ4JIXaLx7EbwdoWxjw4XC260rNEStJJ2UWC+ATnURqc95vgcDixB4AEizw3DJKx+WTRrPoOK0TztiHFSvZ1gsKbq5JOrMfaZubE+P2AAAYAAr0CCCOCMRxiwHzvVM95eblbVbliiiIoiKIiiIoiCKIod0gslso3n3j8mXvOvEwg49nmY8/N4jOmmFHNYrgYmPO04s7aNh4jcfA+c6nq9Hov1KKw2sl/uyT5jtOMcAOsw5NMR83mIx+dnhXPukZR3ZFnJtd+ng3j/AFd29TA0y5u1bt/X7KSqoAAAAA0AGgAqsJJNyt69r4vqrrp0c33pCmPe0hr0zkS0Ckkd/V6BcjyjcecYOBR0GQG+jJGd0MwHmEOKsuVb3NwqXROvRHYXBVuEtBqm34+Srm/6MbQklkkNpcZd2Y/c24sSTy86qIsQoo2NYJW5ADWNi6IseTeywfwPv/6Jcf2bfurZ/qdH/wAre8L5zb9ylXROxfZVvNtG5hkEysIbeJ99AWdcszAYygU+mQeeCKqvlbiMrKOFw0T0nEWOQ1Acb/La9jAWAuIW9Y9JH25FLZXMaiUI01u8RZRvouishJyCCRnz8dajy0LMIe2phd0bhrgbHI7Qcvncsg8yjRKg/wDA+/8A6Jcf2bfuq9/1Oj/5W94Wnm37kfwPv/6Jcf2bfup/qdH/AMre8Jzb9ysLZ1hNHsWFbiN43iuHVQ6lSEdd7nyLZ+FfMDqYnYtKInAhzATY7Wm3kVX4tGfp2kjUfNJ7r2D5YI9QQR9tdZWgGnkB3HyVNRG1Qy28K6TXhK9HXlF9Sba2xSz9vbOIbkY72MpKB8yVfnL4H2hyPKptPVBreamGkzdtHFp2HhqO1anx3Ok3I/NaydHtpSXjvAidlcREC43u8kO9ndIIx2m8ASoHvxjW1o8CM7w/SvFrB2nhbYd/hdR5avRFrdJTzY2yktotxN4knLuxy8jHizHmeAwMAAAAAAAdnFEyJgYwWA2Krc4uNyt6ti+IoiKIiiIoiKIiiLDeXaRIXkYKowMk8ycADxJJAAGpJrFzg0FzjYBfQCTYKIX1w9w+9JlYx7EWdOIIeQcGfQEDULyyda4rFsbdPeKA2ZtO137ee3crSnpdDpO1+SQvYyWh37Vd+Di9sCAV/GhzovnGcKeWDxrRMypGjMbO2P38Hf8Atr33GrdolmbdW729k12dtCOdN+Jt5c4PIqw4qynVWHMHUVEmhfC7ReLHz4jeOK2tcHC4WzWpZKvOni4vR4mFD8HkFel8iH3pZG7nei5LlG3+Ix3ArD0OuRHexE8Cd39IED7SKuOUtOZ8LmaNg0v+038gqnDJNCqaTty71bteJrtkURRbrJu7RLBlvd8xSMqgR4397OQy5OMrje9BjnVrg0dS6qBpraQuc9VuPXqWuYtDekoh1Yz7JS9MdmZ2neNt15woGBglFA+cQC3Dgp1q3xtmJPp9KfRDQRk2/eeGztWmExh2StiuTUpFEUM6zbnEMUfNnLe5Rj9bCu75CU+lUSzfpAH/AHH/APKosdktG1m837v8qtrkZXHiVH6TAftr0Ovdo00h4HyVDQi9QwcQrpNeFL0deE0RRyXasl2xjsjuxA4ku8ZUeKwjg78t72R51ZNp2UwD6gXdsZt63bhw1ngtBeZMmat/smezdlLbIBakxODkv7ZkOcntc6yBjxyc66FTgjZT4xUQzc4Tcai3ZbcBstsXx9MxzdHxUy2PthZhukbkwXLx5zjXG8pwN9M8/MZAOldzSVkVVHzkZ7No61VSRujNnJnUpa0URFERREURFEWttC+SGMySHCjyJJJ0CgDVmJ0AGpJxWLntY0ucbAbV9AJNgohNM88glmGMfeotCIgRjJI0aUgkFhoAd0cy3CYvi7qt3Nx5MHjxPoPgtqemEYuda+6o1LRREp2jsbek7eBuxuMYLYykgHBZU+cPA6MOR5VMhqrN5qUaTN20cWnZ5HaFqdHnpNyPzWvNmbcDP2M69hcfzbHKuB86J+Dr9o5gUmpC1vORnSZv2jg4bD4HYUbJc6Lsj81KJdP2/jyD/wCOD8JW/fXdchz/AAZRx9Aua5Rj7CkKOQQQcEHIPgRXcuaHAtOormGktNwrk6P7VW5gWQceDjwYcR+30IrwzGsMfh1W6E6tbTvadXseIXdUdSKiIPHb1pkTVUpS5u60elPy69O42YIspFjg30n95+wCvScEw/6Sn6Q6Tsz6Ds87qvmfpOUVsrt4pEkjYq6MGVhyIOQatpI2yMLHi4ORWsGxuF1H0S2+l9aR3CYBYYdR8xx7S/HUeRFeWV9G6kndE7ZqO8bD82qyjfpNunBNQwCTYLJVH0u2t8ouWZTmNe6nmBxb3n7MV7Xycws4fRNY8dN3Sd1nZ2DLruuKxKq+omJGoZD3UfuDgL+Uj+2VasMTNqOTqKww4Xqmdatza+1obZN+Zwi5wOZY/RVRqx8hXilPTSTu0Yxc+XWdi9Ce9rBcpCtlPf8AeuQ1va8rbhJKORmYHur+IPeanmWGjyhs6T9Wwf2jaeJ7Fp0XS/dkN3upPDCqKFQBVUYVQMAAcAByFVbnFxLnG5KkAACwX3WK+rHLFkqysUdTlHHFT+0EaEHQipdHWSUkokj7RsI3FapYmyNsVI9h7Y7YFHAWZR3lHBhw308UPxHA8ifQ6Ktiq4+cj7RtB+d6ppYnRusU2qWtaKIiiIoix3EyojO5wqglj4ADJNEUD23tQssl5IrhIYmeOE4yoVWYsRjSVhprndGg4tnisTxE107aaI2ZcC+8k2v1DZ3q0gh5phe7WoD/AMYbf+jzfFP31l/tmb9Y8V8+ubuTbov1iQ3twIFikRipILFcHdGcac8ZqJXYJLSxGUuBHC62RVTZHaNlMLiYIjO2iqpYnyAyfsFUzGl7g0azkpRNhcquf+MNv/R5vin766T/AGzN+tvioP1zdyy2XTi02lNHavbSd8ndZiuUZVJ3lYHeVtNCKwkwmpoI3TtkGWsb+B2Eda+ioZMQwhL+lmz7iK8jDM9yggfdYL91CLIud7H3wqWGoGcHJGmavOTWJ0sIc5w0LkA7rnURuvbqvqVZi9HLM0NbmRn2fClsUoYBlIIPAivQGuDhcLkHNLTZwsU46Pbce1k3l1U+2n0h+wjxqpxnBocTg5t+Th9rtx9QdoUuirX0r7jMHWFLulW1JbvZsg2aN+Vxuuu8FkRDnewDxY8NDzODXmUeFHDK1v14s0ana2uOzPxzz3hdXHVsqI7xHs2hc831jJC5SaN43HFXUqfgeVdzFKyVulGQRvGa0EEa1r1sXxW91M215bPI00TR2brlmlPZhWHssobjngfd4CuSx/6er0WQnSlByDcyRuy71IiJju52Q4p90u6X9qDDbkiPgz8C/kPBf1+nG85OclfpSKmrAL9jdjeJ3nwHXqpMSxXnLxQ6tp3/ALefnDq7hUS15FeQAQrvYmiUuc9mrmVN1WYak5xkLkga1R4xiFOyJ0DndIgmw12AufLvVzhdFMZGzWsBv23/AMqz9k9HFSTt7hzcXP8AOOO7Hn5sScI19NfOvKp64uZzUQ0Gbht/uO0+C7NkVjpOzPzUmW1r4QQSTMCwjQuQOJCjOBUanhM0rYxtICze7RaXKAf8Ybf+jzfFP310H+2Zv1jxUP65u5H/ABht/wCjzfFP30/2zN+seKfXN3Ld2b1r2cjBZFlhz85gGUepUkj4Vom5O1TBdpDuA1+Pus21sZNjkpsrBwksbDIw0bqcj7D3kI0IzqKraSqloptJuRGRG/gfmS3yRtlbYqV7F2l28eSu46nDpkHdPkeakag6acQDkD0SlqY6mISxnI+HAqlkYWO0SmFSFgiiIoiie274TybikGGNu9z35VbhnhhCP0vDc15blBiWiPpozmfu6t3vw61YUcF+m7sSHpb+D7v/AJab/KauaoP5qL+5vmFNm/Dd1Fc0RoWIA4k4Hvr00mwuVRJt0fujaX8Tt3TFMA/kA26/2ZqJVxippXNGekMvMLZGdCQE7Fd3WZf9jsycj2nAjH55AP8Ad3q4fBYedrGA6hn3fvZW1U7RiK5+jt2ZWYDupjJ9TgD1/ca9BLwCGnWVTAZXUj6svwrbfWb/AC3quxr+Rk7PMLdS/ihXdfxfx+1f+rnT49m3+iuHid/8WRvFp8x6q1cP4jT1+i1Nv9EI5yZIj2M51LAZVz+OnP6wwfPlVjhXKCqoDog6TNx9FFrMNhqh0hnvUBvraW3bduYzGc4DjvRN6SYxnyODXpWHY5SVw6DrO3HWuQrMKnp87XG9ewysp3lYqeRUkH4irWSNkjdF4BG45hVzXuabtNincXS65C7jskq+EiBv/dUE3JXDJHaYYWH+kkeGpWMeLVLRYm/WvV6WzDVEt0P0liUEehrUOSOH36ReRuLjZZHGKi2Vu5K9obTlnOZZGfwBOg9BwFXdHh9LRt0aeMN6tZ6zrKgzVMsxvI4laJfvBFDO7eyiAsx9AOXnwrZU1cNMzTlcAEgppZ3aMYupTsXoQ8mHvDur/MIdT5SOP8K/E15/i3K98l46QWH6tvZ+66uhwNkVny5nwT7pBAiR2sMahENzEFCgAAIS+MeHcrmKR7nulkcbnRdr45equZAAGgbwn9Vy3pN00/B13+Qk/wAJqbhv83F/cPNaZ/w3dS5qr0xUan+wurCS5tY51njXtFyFKtpqRxB8vCufqsfjp5nROYTbbdTI6QvaHAqIbd2NLaTtDOuHGDpqGB4MDzH/AO1cUtVHUxiSM5fNajSRljtFyn/Uv0gYStZucowLx5PssPaA8iNfUedc/wAo6IFgqGjMZHiNncplFKQdAq31neJhJFqwxvLp30zqvEa4yVOdDjkSDR4TiJo5c/sOv37PJS6iHnG5a1LrC7WaJJYySjqGGQQcHkQdQRwIOoORXoYIIuFS6lnr6iS9KdpNFEqRnE0zbiH6Axl5OB9lckZGC24DxqJX1QpYHSnZq69nzctkUfOPDUiijCqFGgAwPdXmb3ue4ucbk5q9AAFglnSz8H3f/LTf5TVJoP5qL+5vmFrm/Dd1Fc2Wf3xPrD9Yr0uT7D1FUbdakPWTs7sNpzgDuu3aD/qd4/3iwquwafnqNh2jLuy8luqGaMhTvrD6Q9vs/Z6A5LJ2j/WUdn+sSVBwii5mqnduNh25+VltqJdKNoSm02du7DnnI1kuY1H1UVv2sfhUySfSxJkQ2NJ7Tb2WsNtCXcVj6svwrbfWb/Lessa/kZOzzC+Uv4oV3bd0msm8Lgr7nt5h/i3a4elzjmb/AE37nN9Lq2k+5p4+hTioS2r4nhV1Kuqsp0KsAQR5g8aya9zDpNNivhAORUK2z0FxlrJgv9TISUP1X1ZD5ar6V1+FcrZ4LMqek3ftHz5dUtbgsU3SZ0SolLvI/ZzI8Un0HGM+akd1x5gmvQaLEqasbpQuB81ylVQTUx6Yy3r5nnVBljjOg5knwA4k+QqXJIyNuk82CjxxPkdosFynOyOitzcYLg20PiwBmb6qcEHm2vlXG4pyviiuyl6R37PnV3hdFRYCT0p+5TzY2woLVSIUAJ9pz3nb1c6n04VwFZX1FW/TmcT5dy6aGCOJuiwWTKoa3JFt7W7sE5dtI5/Mt5MfawqfS5QTu4Ad7h7LRJ97Rx9CntQFvSbpp+Drv8hJ/hNTcN/m4v7h5rTP+G7qXNVemKjXRnV3+C7X6n+pq84xf+dk6/QK6pvwgoJ16QgS2r8yjqfRWUj/ABGr7kw46EjeIPff2USvGYKiHV7KV2pakc5APcwIP2GrjFmh1FIDu8lGpzaQLoyvN1eLe2BfGObsW9iTJQ+Eg1Zfzhlh5q/iK7Tk7Xc5Gad5zbmOrd2evBVdbFY6Y2qT10qgqI7Ym7S7fgREojGucMwDvz0yDFyzp6Vx/KaoJeyEagL9+Xp4qyoWZFywVyysEq6Wfg+7/wCWm/ymqXQfzUX9zfMLVN+G7qK5ss/vifWH6xXpcn2HqKoxrVm9eez8SW84HENGx+qQyj+8/wAK5jkxNdr4jwPofRTq5uYcqueQkAEkhRgeQyTge8k++upAAvbaoF1avSjZ/YdG7dMYO9GzeOZN5zn9LHurlKGbnsXkd1jusPRWErdGnAUQ6svwrbfWb/LerjGv5GTs8wo1L+KFd/Sg7sCv9CaFvd2yAn0AYnNcNQi8hbva4f8A1KtpdV+I804qGtq8oi09qbWhtk355UjXlvHBPkBxY+QrfBTSzu0YmklYPe1gu4qremvWXFMjQwQLKv8AOTLkZ8VTiD4EkeldVhuBSwuEsjy07m+p+dar56trhogX61FuiHTA2cu+8KT5+c/3xR4K5zgeWKt8ToXVzbGRw8R2hRaZ7YPtaFc3R7praXeBHKFkP8nJ3Xz4Dk3uJriKvCqmmze243jMft2q2jqGP1FSKq5b15REhuDvbVhH83ayMf8AqSRqv+Bvt86sGdGhed7mjuBPqFoOcoG4FPqr1vSbpp+Drv8AISf4TU3Df5uL+4ea0z/hu6lzVXpio1f/AED2vbpsy3DzwoQmoaRFI7zccnSvPsUppn1khaxxz2A7lcU8jRELlVv1r9IY7q6RYWDxxLjeB0ZmOWI8tFGeePSulwGifTQEyCxcdW4bFBq5Q9+WoLW6q7Ay7TiIGVj3pG8sDA9+8Vrbjkwjo3DabD52L5St0pRwXQFeeq5WG8zubyjLoQ6DOMsh3lGcHQkY4cCal0NQaeoZJuOfVt8FqlZpsLVNbO6SWNJI2DI6hlYcCrDIPwNenKiUOdCs9wGJJ7YnJULkMiMo04gKVXPPd1rguULSK0k7QLeXmCreiI5pfVUalpZ0ojLWN0qgsxt5QABkkmNgABzOalULg2pjJ1aTfMLXMLxu6iufLXYF0JEJtrjAYfyMnj9WvQ5KynLT/Eb3j3VMIn31HuV19aOyTcbPcIpZ42V1AGScHBAA1PdY1xOCVIgqwXGwNwfnWFaVTNOPJU3sbotcyXESPbzqjSKGLROAFLDeJJGmma7KoxCBkTnNe0kA2zGtVjIXlwBBVudbFm8mztyJHc9qmFRSxwA3Ia4rkcBlayr0nkDI5nLcrGraTHYBV11d7GuI9p27yW8yKGbLNG6gfc2GpIwK6PF6qB9HI1r2k5ZAjeFCpo3iUEgq5elEBeyuFHEwvjlghSQc8tQK4uheGVMbjvHmrSUXYQk9/wBYVlDGjPLvuyBtyIb7aqDg8lOvAkVMiwWrleQ1tgDa5yHuewLU6qjaMyoDt/rYuJMraoIF+kcO5+PdX4H1roKTk5CzOY6R3ah7qHJWuP25KBX17JM5eV2kc8SxJP21fxRMibosAA4KG5xcblMti9E727Gba2lkX6QXC/pHA5jnWxfFn2r0H2hbJvzWkypzYLvAepXOPfRFHwaIpZsDrDvbbC7/AG0Y+ZL3vg/tD448qqKrBKWoubaJ3j21KRHVSM23Vi7E61LOXAmD276e0N9MnwZdfeQK5yp5PVMecdnDuPcfQlTmVrHa8k82JOk17czxuroI4YlZSGGgeQ4IP9YKg1LHxU0cTxY3c63cPRbWEOeXDgPnepBVct6U9L4mawuVUFmMLgAAkklTgADiamYe4NqoyTYaQ81qmF4yBuXPX8Hrv+i3H9jJ/wBteifW03/I3vHuqbmn/pPcj+D13/Rbj+xk/wC2n1tN/wAje8e6c0/9J7kx2Z0Fv5yN23dR9KT7mB+lr8BUabF6OIZvB6s/JZtppHbFc3Qjokmz4SoO/K+DI+MZxwUeCjX1/VxeJ4k+tkvqaNQ9TxVnBAIhxUkqsUhGaL4nvQ1CNnWoIIPYR6HT5g5V6uwENAK58m5Wr0h2Y2/28KbzEASoCAWUZw4GO868MZGV8SqiqnF8M+sjBZ97dXHh7fupFNPzRz1FJ7a6R87hzg4YcGU81ZTqrDmCARXCTQSQu0ZGkHirdr2uFwVlrSsl7RfEUX1YLq8jjGZHRB4uwXiccz41sjifIbMaT1C6xLgNZWSEu/3qKV/PcKKc54O+6pGnInl41ZwYHWS/l0Rxy8NfgtD6uJu26zxbEvHPeMEC5GoLTuRpkYwio3HXLjPjV1ByZjGczyeAy8c/IKK+uP5QmUXRO3I+7hrg41ExDIdP5oAR/wB3PnpV3TYfTU/4bBffrPeVFfM9+srlfp1sv5LtK6hwAFmbdAxgIx3k0Gg7rLpyqatSRURWH1KdEY7++Zp13oIFDsh4O5OEUjmujE+O6AdDRF08iAAAAAAYAGgAHLFEX1RFzR189HI7XaCyxKFS4QuVGgEinDkDkDlT6k0RVnREURdNdVHQ+Fdk2zurLLIDIzJIykhmJTO6QCNzc0Oa0T0sM4tK0Hsz79azZI5v2mykcvR6ZfvcqyDwkG43P56DHgMbnvqiqOTcL84XFp3HMe/mpbK5w+4XSu5eSL77BMozjeVDKvAnOY94quBxYDlVLPyfrI82gOHA+hspLKyN2vJeQ3kbHCupb6II3hpnVeI0Iqqlp5YjaRpHWFIa9rtRWetKyXlF9RRF7RFitrU3R7NATCciWZWwAMYKIRqznOMjRe9qCAD0eD4M+R4mmFmjMA63ft5qDU1QaNFuvyU4AxoOFdsqte0RL9p7FgnwZYwzDg4yrrrnR1IYD0PjWD42SDReARxzX0Eg3C1v4NxAndeZR4b5b7X3j9tV7sHoXG5jHiPIrcKmUfmR/B1P5yX4r/21j/olB/x+Lvdffqpv1eXsvY+jNuMZEjkfSllIPqu9unj4VIZhtIz7Y291/NYGeQ63FblhsuGEEQxRx547qgZ9cceJqYGhosBZaib61uV9RFERRFzR/tA7MMW1u0Aws8StkDGWXKMPM4VTnzFEVZ0RW3/s67VWK8uYn0Dwb+fyTajHo5P5tEU46IdcEd7tH5L2JjjckQPnJYqCe+Pm5A0xnHv0Ivrp51ups++W1WBpdwqZ2J3SAwBAQEd5sEHJOOXmCKB/7Q21kmurQRnK/Ju0DeIlY7vpomfeKIqmoizWds0siRr7TsFXPixAH2miLtTZ1msMMcSezGioOHBQAOAA5URbNERRFhubSOQYkRHAOQGUMM+Oo46miJZN0YtzqqvGcAfc5HQAA59kNu55ZxnHoKhyYfSyfdG3ut5LYJpBqcVrXHRQNjdurmMAYwvYNnzJeFjn31FdgdCTfQ8T7rYKuUbfJfEfRHBBN5dsAQSCLbB8ji3BwfIg18/0Kh/R4n3X36uXetyDo1ADlg8pyfvjs66/iZ3PsqXDh9NCbxsAPj3lanTSOyJThRgYGgqYta9oiKIiiIoiKIiiIoiKIiiIoiqL/aN2OHsobkDvQybpP4kg56fSVeJ0yfGiLnmiKQ9Aukf+77+K5Kl1XIdVOCVZSDjlkZzjnjlRFedjsmyuUuLvZKQwXsmUilckIhxGJJEUZVG3ZcZA1Y+Zoix3vRqygto227JFcvA+7HcZdZJE3WZUkAOZCCrgDLZ3R4kURUj1gbfF7tCaZNIshIRjAESDdTAwMZAzjlmiKO0RTrqV2T8o2zBkZWHemORn2B3Tx5OU9+KIuqaIiiIoiKIiiIoiKIiiIoiKIiiIoiKIiiIoiKIiiIoiKIk/S/YgvbGe2P8AKIQpwDhxqhwfBgDy9Rxoi49trTM6xOQmZAjE8E72CT6URWt1l9UC2lsLixM0oXAlRsO27j74u6o0BGoweOdAKItjq723YXNvBHc3HyS7h3V3+6glSOSJoxvuCgIEUa40J3c60RbnWENnxWMhkv8A5ZdMuIwHR++Qw39yPurjflO8de8BnIGSKA9WPQWTaV0u+ri1Q5lkGgOPmKebHhpwGtEW51z9F7WwvI47TeUPFvPGWLbp3iAQTrg4OmTwoinf+zhsErDPeOv3wiOMkfNTJcg8wWIHqh9xFc9ERREURFERREURFERREURFERREURFERREURFERREURFERRFy9139Hja7VeRRiK5+6oQMDe0Eg9d7vfniiL66Pdce0bfdWR1uY1AG7KoDYH9YoDE+bZ4URTKz6ObP6QRtPFbXFhPxaRUzA7Z72uiucnUgK2eOaIsUXVfabNg+VXi3G0SDpFbJ3PIthslfEk48jRFG9t9ct0yCKxjisoV0UIqswUcBkjdUei++iKBXd5cXk6mWSSeZyFUuxdiS2ijPAZOgGmtEXX3RXYq2dlBbJj7lGFYgYDPjLvj8ZiW99ETWiIoiKIiiIoiKIiiIoiKIiiIoiKIiiIoiKIiiIoiKIiiIoihfWz0X+XbOcKu9NCe1iA4sV9pB9Zcj13fCiKIW9vsC2sI9qfJlO+oCRMzSEyAYKBGJXeBU5YjHPwoirXpj1nXt8DHvdhbkY7GI4BHgzcW9NB5URKeinTO82e+baUhc5aJu9G3qnj5jB86Irb2Bf7I2+dy6t0t74/RbcMmBqUcY3zx7rAkDxxmiL3oZ0EtG208tqji1scJlzvCW5G8GIJ5JoTjHeA5URXPREURFERREURFERREURFERREURFERREURFERREURFERREURFERRFzj139Azazm8t1PyaZiXABxDI2M58Fc6jkDpp3ckVVURFET7oX0cuL67SK2yGBDNIMgRKDq5I4Y5cyeFEXWfR3YsVnbR28I7iDGTjeY82bA1YnUmiJlREURFERREURFERREURFERREURFERREURFERREURFERREURFERRFiubdJEZJFV0YYZWAZWB4gg6EeVEVP8AS3qKjkdpLCYQ517GQFkzj5rg7yjPIhuPliiJHsXqEuWf+N3EKRgj71vSMw5jvKoX119KIro6LdF7bZ8PZWse6DjeY6u5A4s3M/YMnAFETmiIoiKIiiIoiKIiiIoiKIiiIoiKIv/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5366" name="Picture 6" descr="http://womd.com/womd2.gif"/>
          <p:cNvPicPr>
            <a:picLocks noChangeAspect="1" noChangeArrowheads="1"/>
          </p:cNvPicPr>
          <p:nvPr/>
        </p:nvPicPr>
        <p:blipFill>
          <a:blip r:embed="rId2" cstate="print"/>
          <a:srcRect/>
          <a:stretch>
            <a:fillRect/>
          </a:stretch>
        </p:blipFill>
        <p:spPr bwMode="auto">
          <a:xfrm>
            <a:off x="5410200" y="1600200"/>
            <a:ext cx="3409950" cy="3857625"/>
          </a:xfrm>
          <a:prstGeom prst="rect">
            <a:avLst/>
          </a:prstGeom>
          <a:noFill/>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481328"/>
            <a:ext cx="8382000" cy="4005072"/>
          </a:xfrm>
        </p:spPr>
        <p:txBody>
          <a:bodyPr>
            <a:normAutofit fontScale="77500" lnSpcReduction="20000"/>
          </a:bodyPr>
          <a:lstStyle/>
          <a:p>
            <a:r>
              <a:rPr lang="en-US" dirty="0" smtClean="0"/>
              <a:t>Late 20</a:t>
            </a:r>
            <a:r>
              <a:rPr lang="en-US" baseline="30000" dirty="0" smtClean="0"/>
              <a:t>th</a:t>
            </a:r>
            <a:r>
              <a:rPr lang="en-US" dirty="0" smtClean="0"/>
              <a:t>/early 21</a:t>
            </a:r>
            <a:r>
              <a:rPr lang="en-US" baseline="30000" dirty="0" smtClean="0"/>
              <a:t>st</a:t>
            </a:r>
            <a:r>
              <a:rPr lang="en-US" dirty="0" smtClean="0"/>
              <a:t> China emerged as powerful country</a:t>
            </a:r>
          </a:p>
          <a:p>
            <a:pPr lvl="1"/>
            <a:r>
              <a:rPr lang="en-US" dirty="0" smtClean="0"/>
              <a:t>1949 – 1978: Command economy (Mao called this iron rice bowl or cradle to grave health care, work, and retirement security)</a:t>
            </a:r>
          </a:p>
          <a:p>
            <a:r>
              <a:rPr lang="en-US" dirty="0" smtClean="0"/>
              <a:t>Deng Xiaoping began series of reforms – socialist market economy- gradual infusion of capitalism</a:t>
            </a:r>
          </a:p>
          <a:p>
            <a:pPr lvl="1"/>
            <a:r>
              <a:rPr lang="en-US" dirty="0" smtClean="0"/>
              <a:t>New reforms included </a:t>
            </a:r>
            <a:r>
              <a:rPr lang="en-US" b="1" dirty="0" smtClean="0"/>
              <a:t>household responsibility system</a:t>
            </a:r>
          </a:p>
          <a:p>
            <a:pPr lvl="2"/>
            <a:r>
              <a:rPr lang="en-US" dirty="0" smtClean="0"/>
              <a:t>After govt taxes, etc, families may consume or sell what they produce</a:t>
            </a:r>
          </a:p>
          <a:p>
            <a:pPr lvl="3"/>
            <a:r>
              <a:rPr lang="en-US" dirty="0" smtClean="0"/>
              <a:t>Food production up</a:t>
            </a:r>
          </a:p>
          <a:p>
            <a:r>
              <a:rPr lang="en-US" dirty="0" smtClean="0"/>
              <a:t>1988 “private business” created under the control of the party</a:t>
            </a:r>
          </a:p>
          <a:p>
            <a:pPr lvl="1"/>
            <a:r>
              <a:rPr lang="en-US" dirty="0" smtClean="0"/>
              <a:t>Importance of China’s state sector has diminished but business is heavily regulated</a:t>
            </a:r>
          </a:p>
          <a:p>
            <a:pPr lvl="2"/>
            <a:r>
              <a:rPr lang="en-US" dirty="0" smtClean="0"/>
              <a:t>Price controls limited and private business up</a:t>
            </a:r>
          </a:p>
        </p:txBody>
      </p:sp>
      <p:sp>
        <p:nvSpPr>
          <p:cNvPr id="3" name="Title 2"/>
          <p:cNvSpPr>
            <a:spLocks noGrp="1"/>
          </p:cNvSpPr>
          <p:nvPr>
            <p:ph type="title"/>
          </p:nvPr>
        </p:nvSpPr>
        <p:spPr/>
        <p:txBody>
          <a:bodyPr/>
          <a:lstStyle/>
          <a:p>
            <a:r>
              <a:rPr lang="en-US" dirty="0" smtClean="0"/>
              <a:t>The Rise of China</a:t>
            </a:r>
            <a:endParaRPr lang="en-US" dirty="0"/>
          </a:p>
        </p:txBody>
      </p:sp>
      <p:pic>
        <p:nvPicPr>
          <p:cNvPr id="46082" name="Picture 2" descr="http://upload.wikimedia.org/wikipedia/commons/b/b3/Prc1952-2005gdp.gif"/>
          <p:cNvPicPr>
            <a:picLocks noChangeAspect="1" noChangeArrowheads="1"/>
          </p:cNvPicPr>
          <p:nvPr/>
        </p:nvPicPr>
        <p:blipFill>
          <a:blip r:embed="rId2" cstate="print"/>
          <a:srcRect/>
          <a:stretch>
            <a:fillRect/>
          </a:stretch>
        </p:blipFill>
        <p:spPr bwMode="auto">
          <a:xfrm>
            <a:off x="5105400" y="4876800"/>
            <a:ext cx="3065133" cy="1842235"/>
          </a:xfrm>
          <a:prstGeom prst="rect">
            <a:avLst/>
          </a:prstGeom>
          <a:noFill/>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124200" y="1481328"/>
            <a:ext cx="5638800" cy="4919472"/>
          </a:xfrm>
        </p:spPr>
        <p:txBody>
          <a:bodyPr>
            <a:normAutofit fontScale="85000" lnSpcReduction="20000"/>
          </a:bodyPr>
          <a:lstStyle/>
          <a:p>
            <a:r>
              <a:rPr lang="en-US" dirty="0" smtClean="0"/>
              <a:t>Four Special Economic Zones (SEZs) established 1979</a:t>
            </a:r>
          </a:p>
          <a:p>
            <a:pPr lvl="2"/>
            <a:r>
              <a:rPr lang="en-US" dirty="0" smtClean="0"/>
              <a:t>Foreign investors given preferential tax rates and incentives </a:t>
            </a:r>
          </a:p>
          <a:p>
            <a:pPr lvl="2"/>
            <a:r>
              <a:rPr lang="en-US" dirty="0" smtClean="0"/>
              <a:t>More established</a:t>
            </a:r>
          </a:p>
          <a:p>
            <a:pPr lvl="2"/>
            <a:r>
              <a:rPr lang="en-US" dirty="0" smtClean="0"/>
              <a:t>Free market mechanisms spread to most of urban China</a:t>
            </a:r>
          </a:p>
          <a:p>
            <a:pPr lvl="1"/>
            <a:r>
              <a:rPr lang="en-US" dirty="0" smtClean="0"/>
              <a:t>Trade and industry have expanded</a:t>
            </a:r>
          </a:p>
          <a:p>
            <a:pPr lvl="1"/>
            <a:r>
              <a:rPr lang="en-US" dirty="0" smtClean="0"/>
              <a:t>Rapid growth in production</a:t>
            </a:r>
          </a:p>
          <a:p>
            <a:pPr lvl="2"/>
            <a:r>
              <a:rPr lang="en-US" dirty="0" smtClean="0"/>
              <a:t>Wealthy class of businessmen has emerged</a:t>
            </a:r>
          </a:p>
          <a:p>
            <a:r>
              <a:rPr lang="en-US" dirty="0" smtClean="0"/>
              <a:t>China a member of WTO</a:t>
            </a:r>
          </a:p>
          <a:p>
            <a:r>
              <a:rPr lang="en-US" dirty="0" smtClean="0"/>
              <a:t>Most favored nation for trading with US; integrated into world community</a:t>
            </a:r>
          </a:p>
          <a:p>
            <a:r>
              <a:rPr lang="en-US" dirty="0" smtClean="0"/>
              <a:t>Quickly replacing Japan as the most powerful economy in Asia</a:t>
            </a:r>
          </a:p>
          <a:p>
            <a:endParaRPr lang="en-US" dirty="0"/>
          </a:p>
        </p:txBody>
      </p:sp>
      <p:sp>
        <p:nvSpPr>
          <p:cNvPr id="3" name="Title 2"/>
          <p:cNvSpPr>
            <a:spLocks noGrp="1"/>
          </p:cNvSpPr>
          <p:nvPr>
            <p:ph type="title"/>
          </p:nvPr>
        </p:nvSpPr>
        <p:spPr/>
        <p:txBody>
          <a:bodyPr/>
          <a:lstStyle/>
          <a:p>
            <a:r>
              <a:rPr lang="en-US" dirty="0" smtClean="0"/>
              <a:t>The Rise of China (cont)</a:t>
            </a:r>
            <a:endParaRPr lang="en-US" dirty="0"/>
          </a:p>
        </p:txBody>
      </p:sp>
      <p:pic>
        <p:nvPicPr>
          <p:cNvPr id="45058" name="Picture 2" descr="http://maryandmusic.files.wordpress.com/2011/11/growth_sez2.jpg"/>
          <p:cNvPicPr>
            <a:picLocks noChangeAspect="1" noChangeArrowheads="1"/>
          </p:cNvPicPr>
          <p:nvPr/>
        </p:nvPicPr>
        <p:blipFill>
          <a:blip r:embed="rId2" cstate="print"/>
          <a:srcRect/>
          <a:stretch>
            <a:fillRect/>
          </a:stretch>
        </p:blipFill>
        <p:spPr bwMode="auto">
          <a:xfrm>
            <a:off x="304800" y="2209800"/>
            <a:ext cx="3401001" cy="1905000"/>
          </a:xfrm>
          <a:prstGeom prst="rect">
            <a:avLst/>
          </a:prstGeom>
          <a:noFill/>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5867400" cy="4525963"/>
          </a:xfrm>
        </p:spPr>
        <p:txBody>
          <a:bodyPr>
            <a:normAutofit fontScale="92500" lnSpcReduction="20000"/>
          </a:bodyPr>
          <a:lstStyle/>
          <a:p>
            <a:r>
              <a:rPr lang="en-US" dirty="0" smtClean="0"/>
              <a:t>Since the Tiananmen Crisis of 1989 China has been under pressure to democratize political process</a:t>
            </a:r>
          </a:p>
          <a:p>
            <a:pPr lvl="1"/>
            <a:r>
              <a:rPr lang="en-US" dirty="0" smtClean="0"/>
              <a:t>Demonstration in Tiananmen Square</a:t>
            </a:r>
          </a:p>
          <a:p>
            <a:pPr lvl="2"/>
            <a:r>
              <a:rPr lang="en-US" dirty="0" smtClean="0"/>
              <a:t>Most students and intellectuals</a:t>
            </a:r>
          </a:p>
          <a:p>
            <a:pPr lvl="1"/>
            <a:r>
              <a:rPr lang="en-US" dirty="0" smtClean="0"/>
              <a:t>Protests erupted all over China</a:t>
            </a:r>
          </a:p>
          <a:p>
            <a:pPr lvl="2"/>
            <a:r>
              <a:rPr lang="en-US" dirty="0" smtClean="0"/>
              <a:t>Eventually the govt responded by sending in the army</a:t>
            </a:r>
          </a:p>
          <a:p>
            <a:pPr lvl="2"/>
            <a:r>
              <a:rPr lang="en-US" dirty="0" smtClean="0"/>
              <a:t>Shot its way through the square and recaptured control</a:t>
            </a:r>
          </a:p>
          <a:p>
            <a:pPr lvl="2"/>
            <a:r>
              <a:rPr lang="en-US" dirty="0" smtClean="0"/>
              <a:t>New waves of international protests from human rights advocates</a:t>
            </a:r>
          </a:p>
          <a:p>
            <a:pPr lvl="1"/>
            <a:r>
              <a:rPr lang="en-US" dirty="0" smtClean="0"/>
              <a:t>Unofficial estimates of fatalities from 700 to several thousand</a:t>
            </a:r>
            <a:endParaRPr lang="en-US" dirty="0"/>
          </a:p>
        </p:txBody>
      </p:sp>
      <p:sp>
        <p:nvSpPr>
          <p:cNvPr id="3" name="Title 2"/>
          <p:cNvSpPr>
            <a:spLocks noGrp="1"/>
          </p:cNvSpPr>
          <p:nvPr>
            <p:ph type="title"/>
          </p:nvPr>
        </p:nvSpPr>
        <p:spPr/>
        <p:txBody>
          <a:bodyPr/>
          <a:lstStyle/>
          <a:p>
            <a:r>
              <a:rPr lang="en-US" dirty="0" smtClean="0"/>
              <a:t>The Rise of China (cont)</a:t>
            </a:r>
            <a:endParaRPr lang="en-US" dirty="0"/>
          </a:p>
        </p:txBody>
      </p:sp>
      <p:pic>
        <p:nvPicPr>
          <p:cNvPr id="44034" name="Picture 2" descr="http://i.telegraph.co.uk/multimedia/archive/02232/tia_2232234b.jpg"/>
          <p:cNvPicPr>
            <a:picLocks noChangeAspect="1" noChangeArrowheads="1"/>
          </p:cNvPicPr>
          <p:nvPr/>
        </p:nvPicPr>
        <p:blipFill>
          <a:blip r:embed="rId2" cstate="print"/>
          <a:srcRect/>
          <a:stretch>
            <a:fillRect/>
          </a:stretch>
        </p:blipFill>
        <p:spPr bwMode="auto">
          <a:xfrm>
            <a:off x="6172200" y="2819400"/>
            <a:ext cx="2739666" cy="1714501"/>
          </a:xfrm>
          <a:prstGeom prst="rect">
            <a:avLst/>
          </a:prstGeom>
          <a:noFill/>
        </p:spPr>
      </p:pic>
      <p:pic>
        <p:nvPicPr>
          <p:cNvPr id="44036" name="Picture 4" descr="http://images.huffingtonpost.com/2012-06-02-ChaiLingatTiananmenSquare-thumb.png"/>
          <p:cNvPicPr>
            <a:picLocks noChangeAspect="1" noChangeArrowheads="1"/>
          </p:cNvPicPr>
          <p:nvPr/>
        </p:nvPicPr>
        <p:blipFill>
          <a:blip r:embed="rId3" cstate="print"/>
          <a:srcRect/>
          <a:stretch>
            <a:fillRect/>
          </a:stretch>
        </p:blipFill>
        <p:spPr bwMode="auto">
          <a:xfrm rot="1692059">
            <a:off x="6266794" y="1701014"/>
            <a:ext cx="2710193" cy="1387619"/>
          </a:xfrm>
          <a:prstGeom prst="rect">
            <a:avLst/>
          </a:prstGeom>
          <a:noFill/>
        </p:spPr>
      </p:pic>
      <p:pic>
        <p:nvPicPr>
          <p:cNvPr id="44038" name="Picture 6" descr="http://subversify.com/wp-content/uploads/2010/01/Tiananmen-Square-The-bodi-007.jpg"/>
          <p:cNvPicPr>
            <a:picLocks noChangeAspect="1" noChangeArrowheads="1"/>
          </p:cNvPicPr>
          <p:nvPr/>
        </p:nvPicPr>
        <p:blipFill>
          <a:blip r:embed="rId4" cstate="print"/>
          <a:srcRect/>
          <a:stretch>
            <a:fillRect/>
          </a:stretch>
        </p:blipFill>
        <p:spPr bwMode="auto">
          <a:xfrm>
            <a:off x="6429374" y="4419600"/>
            <a:ext cx="2714626" cy="1809751"/>
          </a:xfrm>
          <a:prstGeom prst="rect">
            <a:avLst/>
          </a:prstGeom>
          <a:noFill/>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143000"/>
            <a:ext cx="8382000" cy="4267199"/>
          </a:xfrm>
        </p:spPr>
        <p:txBody>
          <a:bodyPr>
            <a:normAutofit fontScale="85000" lnSpcReduction="20000"/>
          </a:bodyPr>
          <a:lstStyle/>
          <a:p>
            <a:r>
              <a:rPr lang="en-US" b="1" dirty="0" smtClean="0"/>
              <a:t>1750-1914</a:t>
            </a:r>
            <a:r>
              <a:rPr lang="en-US" dirty="0" smtClean="0"/>
              <a:t>: goods in high demand. Qing began to weaken after Qinglong died and Britain began trading opium.  </a:t>
            </a:r>
          </a:p>
          <a:p>
            <a:pPr lvl="1"/>
            <a:r>
              <a:rPr lang="en-US" dirty="0" smtClean="0"/>
              <a:t>Opium Wars resulted in unequal treaties</a:t>
            </a:r>
          </a:p>
          <a:p>
            <a:pPr lvl="1"/>
            <a:r>
              <a:rPr lang="en-US" dirty="0" smtClean="0"/>
              <a:t>Led to spheres of influence</a:t>
            </a:r>
          </a:p>
          <a:p>
            <a:pPr lvl="1"/>
            <a:r>
              <a:rPr lang="en-US" dirty="0" smtClean="0"/>
              <a:t>Self-strengthening efforts failed but nationalism grew</a:t>
            </a:r>
          </a:p>
          <a:p>
            <a:r>
              <a:rPr lang="en-US" b="1" dirty="0" smtClean="0"/>
              <a:t>1914</a:t>
            </a:r>
            <a:r>
              <a:rPr lang="en-US" dirty="0" smtClean="0"/>
              <a:t>-</a:t>
            </a:r>
            <a:r>
              <a:rPr lang="en-US" b="1" dirty="0" smtClean="0"/>
              <a:t>Present: </a:t>
            </a:r>
            <a:r>
              <a:rPr lang="en-US" dirty="0" smtClean="0"/>
              <a:t>Revolution 1911 led to decades of instability.  </a:t>
            </a:r>
          </a:p>
          <a:p>
            <a:pPr lvl="1"/>
            <a:r>
              <a:rPr lang="en-US" dirty="0" smtClean="0"/>
              <a:t>1949 Chiang Kai-shek driven to Taiwan; Mao est. PRC.  Followed Communist model until Mao’s death 1976 w/a command economy.  Deng Xiaoping changed direction w/socialist market economy.</a:t>
            </a:r>
          </a:p>
          <a:p>
            <a:r>
              <a:rPr lang="en-US" b="1" dirty="0" smtClean="0"/>
              <a:t>20</a:t>
            </a:r>
            <a:r>
              <a:rPr lang="en-US" b="1" baseline="30000" dirty="0" smtClean="0"/>
              <a:t>th</a:t>
            </a:r>
            <a:r>
              <a:rPr lang="en-US" b="1" dirty="0" smtClean="0"/>
              <a:t> C</a:t>
            </a:r>
            <a:r>
              <a:rPr lang="en-US" dirty="0" smtClean="0"/>
              <a:t> – economy growing w/authoritarian govt and status growing</a:t>
            </a:r>
            <a:endParaRPr lang="en-US" b="1" dirty="0" smtClean="0"/>
          </a:p>
        </p:txBody>
      </p:sp>
      <p:sp>
        <p:nvSpPr>
          <p:cNvPr id="3" name="Title 2"/>
          <p:cNvSpPr>
            <a:spLocks noGrp="1"/>
          </p:cNvSpPr>
          <p:nvPr>
            <p:ph type="title"/>
          </p:nvPr>
        </p:nvSpPr>
        <p:spPr>
          <a:xfrm>
            <a:off x="457200" y="274638"/>
            <a:ext cx="8229600" cy="792162"/>
          </a:xfrm>
        </p:spPr>
        <p:txBody>
          <a:bodyPr>
            <a:normAutofit fontScale="90000"/>
          </a:bodyPr>
          <a:lstStyle/>
          <a:p>
            <a:r>
              <a:rPr lang="en-US" dirty="0" smtClean="0"/>
              <a:t>China: Change Over Time </a:t>
            </a:r>
            <a:br>
              <a:rPr lang="en-US" dirty="0" smtClean="0"/>
            </a:br>
            <a:endParaRPr lang="en-US" dirty="0"/>
          </a:p>
        </p:txBody>
      </p:sp>
      <p:pic>
        <p:nvPicPr>
          <p:cNvPr id="154626" name="Picture 2" descr="http://upload.wikimedia.org/wikipedia/commons/f/f5/Chinese_Dragon_2012.jpg"/>
          <p:cNvPicPr>
            <a:picLocks noChangeAspect="1" noChangeArrowheads="1"/>
          </p:cNvPicPr>
          <p:nvPr/>
        </p:nvPicPr>
        <p:blipFill>
          <a:blip r:embed="rId2" cstate="print"/>
          <a:srcRect/>
          <a:stretch>
            <a:fillRect/>
          </a:stretch>
        </p:blipFill>
        <p:spPr bwMode="auto">
          <a:xfrm>
            <a:off x="4876800" y="4922520"/>
            <a:ext cx="3048000" cy="193548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4876800" cy="4843272"/>
          </a:xfrm>
        </p:spPr>
        <p:txBody>
          <a:bodyPr>
            <a:normAutofit fontScale="92500" lnSpcReduction="20000"/>
          </a:bodyPr>
          <a:lstStyle/>
          <a:p>
            <a:r>
              <a:rPr lang="en-US" dirty="0" smtClean="0"/>
              <a:t>Two major fronts</a:t>
            </a:r>
          </a:p>
          <a:p>
            <a:pPr lvl="1"/>
            <a:r>
              <a:rPr lang="en-US" dirty="0" smtClean="0"/>
              <a:t>Western Front (German faced Brits and French) and Eastern Front (Germany and Austria-Hungary fought Russians)</a:t>
            </a:r>
          </a:p>
          <a:p>
            <a:r>
              <a:rPr lang="en-US" dirty="0" smtClean="0"/>
              <a:t>Eventually an Italian front developed</a:t>
            </a:r>
          </a:p>
          <a:p>
            <a:r>
              <a:rPr lang="en-US" dirty="0" smtClean="0"/>
              <a:t>Trench warfare; Western Front</a:t>
            </a:r>
          </a:p>
          <a:p>
            <a:pPr lvl="1"/>
            <a:r>
              <a:rPr lang="en-US" dirty="0" smtClean="0"/>
              <a:t>1916 Germans lost 850,000 men</a:t>
            </a:r>
          </a:p>
          <a:p>
            <a:pPr lvl="1"/>
            <a:r>
              <a:rPr lang="en-US" dirty="0" smtClean="0"/>
              <a:t>French and English lost 1,100,000</a:t>
            </a:r>
          </a:p>
          <a:p>
            <a:pPr lvl="1"/>
            <a:r>
              <a:rPr lang="en-US" dirty="0" smtClean="0"/>
              <a:t>No real progress</a:t>
            </a:r>
          </a:p>
          <a:p>
            <a:pPr lvl="1"/>
            <a:r>
              <a:rPr lang="en-US" dirty="0" smtClean="0"/>
              <a:t>No Man’s Land –strewn with shells and body parts</a:t>
            </a:r>
            <a:endParaRPr lang="en-US" dirty="0"/>
          </a:p>
        </p:txBody>
      </p:sp>
      <p:sp>
        <p:nvSpPr>
          <p:cNvPr id="3" name="Title 2"/>
          <p:cNvSpPr>
            <a:spLocks noGrp="1"/>
          </p:cNvSpPr>
          <p:nvPr>
            <p:ph type="title"/>
          </p:nvPr>
        </p:nvSpPr>
        <p:spPr/>
        <p:txBody>
          <a:bodyPr/>
          <a:lstStyle/>
          <a:p>
            <a:r>
              <a:rPr lang="en-US" dirty="0" smtClean="0"/>
              <a:t>The Course of the War (cont)</a:t>
            </a:r>
            <a:endParaRPr lang="en-US" dirty="0"/>
          </a:p>
        </p:txBody>
      </p:sp>
      <p:pic>
        <p:nvPicPr>
          <p:cNvPr id="7170" name="Picture 2" descr="http://ww1facts.net/wp-content/uploads/2012/03/Life-in-the-trenches.jpg"/>
          <p:cNvPicPr>
            <a:picLocks noChangeAspect="1" noChangeArrowheads="1"/>
          </p:cNvPicPr>
          <p:nvPr/>
        </p:nvPicPr>
        <p:blipFill>
          <a:blip r:embed="rId2" cstate="print"/>
          <a:srcRect/>
          <a:stretch>
            <a:fillRect/>
          </a:stretch>
        </p:blipFill>
        <p:spPr bwMode="auto">
          <a:xfrm>
            <a:off x="5105400" y="1905000"/>
            <a:ext cx="3732231" cy="3657600"/>
          </a:xfrm>
          <a:prstGeom prst="rect">
            <a:avLst/>
          </a:prstGeom>
          <a:noFill/>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57400" y="1447800"/>
            <a:ext cx="6629400" cy="5257800"/>
          </a:xfrm>
        </p:spPr>
        <p:txBody>
          <a:bodyPr>
            <a:normAutofit fontScale="77500" lnSpcReduction="20000"/>
          </a:bodyPr>
          <a:lstStyle/>
          <a:p>
            <a:r>
              <a:rPr lang="en-US" dirty="0" smtClean="0"/>
              <a:t>Roles in the new international order still being shaped: US, Russia, China </a:t>
            </a:r>
          </a:p>
          <a:p>
            <a:r>
              <a:rPr lang="en-US" dirty="0" smtClean="0"/>
              <a:t>Supranational organizations go beyond a nations boundaries</a:t>
            </a:r>
          </a:p>
          <a:p>
            <a:pPr lvl="1"/>
            <a:r>
              <a:rPr lang="en-US" dirty="0" smtClean="0"/>
              <a:t>Reflect a trend towards integration</a:t>
            </a:r>
          </a:p>
          <a:p>
            <a:pPr lvl="1"/>
            <a:r>
              <a:rPr lang="en-US" dirty="0" smtClean="0"/>
              <a:t>States pool their sovereignty to gain political, economic, social clout</a:t>
            </a:r>
          </a:p>
          <a:p>
            <a:pPr lvl="1"/>
            <a:r>
              <a:rPr lang="en-US" dirty="0" smtClean="0"/>
              <a:t>20</a:t>
            </a:r>
            <a:r>
              <a:rPr lang="en-US" baseline="30000" dirty="0" smtClean="0"/>
              <a:t>th</a:t>
            </a:r>
            <a:r>
              <a:rPr lang="en-US" dirty="0" smtClean="0"/>
              <a:t> C: NATO, EU, NAFTA,OPEC, UN</a:t>
            </a:r>
          </a:p>
          <a:p>
            <a:r>
              <a:rPr lang="en-US" dirty="0" smtClean="0"/>
              <a:t>Reflects globalization which changed nature of world politics</a:t>
            </a:r>
          </a:p>
          <a:p>
            <a:pPr lvl="1"/>
            <a:r>
              <a:rPr lang="en-US" dirty="0" smtClean="0"/>
              <a:t>Breaks down the distinctions between international relations and domestic politics, making many aspects of domestic politics subject to global forces</a:t>
            </a:r>
          </a:p>
          <a:p>
            <a:pPr lvl="2"/>
            <a:r>
              <a:rPr lang="en-US" dirty="0" smtClean="0"/>
              <a:t>Events can have ripple effects across the globe</a:t>
            </a:r>
          </a:p>
          <a:p>
            <a:pPr lvl="2"/>
            <a:r>
              <a:rPr lang="en-US" dirty="0" smtClean="0"/>
              <a:t>Internet carries news rapidly; one event can affect many</a:t>
            </a:r>
          </a:p>
          <a:p>
            <a:r>
              <a:rPr lang="en-US" dirty="0" smtClean="0"/>
              <a:t>See counter trend; fragmentation – loyalty to ethnicity, language, religion, or cultural identity. </a:t>
            </a:r>
          </a:p>
          <a:p>
            <a:r>
              <a:rPr lang="en-US" dirty="0" smtClean="0"/>
              <a:t>Also transcends political borders</a:t>
            </a:r>
            <a:endParaRPr lang="en-US" dirty="0"/>
          </a:p>
        </p:txBody>
      </p:sp>
      <p:sp>
        <p:nvSpPr>
          <p:cNvPr id="3" name="Title 2"/>
          <p:cNvSpPr>
            <a:spLocks noGrp="1"/>
          </p:cNvSpPr>
          <p:nvPr>
            <p:ph type="title"/>
          </p:nvPr>
        </p:nvSpPr>
        <p:spPr/>
        <p:txBody>
          <a:bodyPr>
            <a:normAutofit fontScale="90000"/>
          </a:bodyPr>
          <a:lstStyle/>
          <a:p>
            <a:r>
              <a:rPr lang="en-US" dirty="0" smtClean="0"/>
              <a:t>Supranationalism and Globalization</a:t>
            </a:r>
            <a:endParaRPr lang="en-US" dirty="0"/>
          </a:p>
        </p:txBody>
      </p:sp>
      <p:pic>
        <p:nvPicPr>
          <p:cNvPr id="8194" name="Picture 2" descr="http://oneworldyouthproject.org/wp-content/uploads/2011/07/globalization.jpg"/>
          <p:cNvPicPr>
            <a:picLocks noChangeAspect="1" noChangeArrowheads="1"/>
          </p:cNvPicPr>
          <p:nvPr/>
        </p:nvPicPr>
        <p:blipFill>
          <a:blip r:embed="rId2" cstate="print"/>
          <a:srcRect/>
          <a:stretch>
            <a:fillRect/>
          </a:stretch>
        </p:blipFill>
        <p:spPr bwMode="auto">
          <a:xfrm rot="1040111">
            <a:off x="311928" y="2216558"/>
            <a:ext cx="1784497" cy="1342834"/>
          </a:xfrm>
          <a:prstGeom prst="rect">
            <a:avLst/>
          </a:prstGeom>
          <a:noFill/>
        </p:spPr>
      </p:pic>
      <p:pic>
        <p:nvPicPr>
          <p:cNvPr id="8196" name="Picture 4" descr="http://www.yallaitalia.it/wp-content/uploads/2012/11/Globalization-e1345102920445.jpg"/>
          <p:cNvPicPr>
            <a:picLocks noChangeAspect="1" noChangeArrowheads="1"/>
          </p:cNvPicPr>
          <p:nvPr/>
        </p:nvPicPr>
        <p:blipFill>
          <a:blip r:embed="rId3" cstate="print"/>
          <a:srcRect/>
          <a:stretch>
            <a:fillRect/>
          </a:stretch>
        </p:blipFill>
        <p:spPr bwMode="auto">
          <a:xfrm>
            <a:off x="228600" y="3810000"/>
            <a:ext cx="1752600" cy="1752600"/>
          </a:xfrm>
          <a:prstGeom prst="rect">
            <a:avLst/>
          </a:prstGeom>
          <a:noFill/>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4600" y="1481328"/>
            <a:ext cx="6172200" cy="4525963"/>
          </a:xfrm>
        </p:spPr>
        <p:txBody>
          <a:bodyPr>
            <a:normAutofit fontScale="92500" lnSpcReduction="20000"/>
          </a:bodyPr>
          <a:lstStyle/>
          <a:p>
            <a:r>
              <a:rPr lang="en-US" dirty="0" smtClean="0"/>
              <a:t>Member states who have agreed to rules of world trade among member nations</a:t>
            </a:r>
          </a:p>
          <a:p>
            <a:pPr lvl="1"/>
            <a:r>
              <a:rPr lang="en-US" dirty="0" smtClean="0"/>
              <a:t>Serves as a forum for settling trade disputes</a:t>
            </a:r>
          </a:p>
          <a:p>
            <a:pPr lvl="1"/>
            <a:r>
              <a:rPr lang="en-US" dirty="0" smtClean="0"/>
              <a:t>Most trading nations belong; Russia being a major exception</a:t>
            </a:r>
          </a:p>
          <a:p>
            <a:r>
              <a:rPr lang="en-US" dirty="0" smtClean="0"/>
              <a:t>Oversees agreements </a:t>
            </a:r>
          </a:p>
          <a:p>
            <a:r>
              <a:rPr lang="en-US" dirty="0" smtClean="0"/>
              <a:t>membership unique in regards to country’s economic development</a:t>
            </a:r>
          </a:p>
          <a:p>
            <a:pPr lvl="1"/>
            <a:r>
              <a:rPr lang="en-US" dirty="0" smtClean="0"/>
              <a:t>Application is involved; China denied membership for many years due to questions of human rights abuses</a:t>
            </a:r>
          </a:p>
          <a:p>
            <a:pPr lvl="1"/>
            <a:r>
              <a:rPr lang="en-US" dirty="0" smtClean="0"/>
              <a:t>Growing economy influenced member states to accept them</a:t>
            </a:r>
          </a:p>
        </p:txBody>
      </p:sp>
      <p:sp>
        <p:nvSpPr>
          <p:cNvPr id="3" name="Title 2"/>
          <p:cNvSpPr>
            <a:spLocks noGrp="1"/>
          </p:cNvSpPr>
          <p:nvPr>
            <p:ph type="title"/>
          </p:nvPr>
        </p:nvSpPr>
        <p:spPr/>
        <p:txBody>
          <a:bodyPr>
            <a:normAutofit fontScale="90000"/>
          </a:bodyPr>
          <a:lstStyle/>
          <a:p>
            <a:r>
              <a:rPr lang="en-US" dirty="0" smtClean="0"/>
              <a:t>World-Wide Organizations:</a:t>
            </a:r>
            <a:br>
              <a:rPr lang="en-US" dirty="0" smtClean="0"/>
            </a:br>
            <a:r>
              <a:rPr lang="en-US" dirty="0" smtClean="0"/>
              <a:t>The World Trade Organization</a:t>
            </a:r>
            <a:endParaRPr lang="en-US" dirty="0"/>
          </a:p>
        </p:txBody>
      </p:sp>
      <p:sp>
        <p:nvSpPr>
          <p:cNvPr id="8194" name="AutoShape 2" descr="data:image/jpeg;base64,/9j/4AAQSkZJRgABAQAAAQABAAD/2wCEAAkGBxQTEBUUEBIWFhUVFRQWFhUWFBQWFBYXGBQWFxUYGBQYHSggGBslGxUWJDEhJSkrLy4uFx8zODMsNygtLisBCgoKDg0OGxAQGy8kHyQsLCwsLDQsLCwsLSwsLCwsLCw1LDQsLCwsNCwsLCwsLC80LCwsLywuLCwsLCwsLCwsLP/AABEIALoBDwMBIgACEQEDEQH/xAAcAAEAAQUBAQAAAAAAAAAAAAAABQEDBAYHAgj/xAA+EAACAgECBAQEBQEFBgcAAAABAgADEQQhBRIxQQYTUWEHInGRFDJCgaEjUnKxwfAkM0NzgtEVNGKSs+Hx/8QAGgEBAAIDAQAAAAAAAAAAAAAAAAEEAgMFBv/EACwRAAICAQMDAwMDBQAAAAAAAAABAgMRBCExBRJBIlFhEzJxkdHxFEKBscH/2gAMAwEAAhEDEQA/AO4xEQBERAEREARExddaygcndgCx35QQd8d98D94BkmVkQ+nYAmtyLOvMx5gT6MvTl9hjHaZGh1/Mn9QcjqcOpPQ+x7qexkE42yXdRqGBwoB+pxIq3xQlVyVapfKNn+7fmzWxzjlLYHKdx19ZIM2SSOmdvtNM+J/CLL9IGoUtbU4ZQv5iCMHH02P/TDNlMYymoy4Z0DmlBYCcZGfSQ+j4uLKUK7WMq5Uggocbkg+hg/z695OTXKLT3JgmVDSK0GuLMVO/XfvgeskAYILxM8ZnnmlMwC4plS0tgwTALnNKiWxPeYB6iUBlYAiIgCIiAIiIAiIgCIiAIiIAiIgCImHxItgAHC5+Yjrj09s+sAykcHocy1rCAjZ6Y/nt/MxVPpPTP3J6faAVlGA6nH1MgNZ4jR6r/w74epCwdlHKcMykqCRzYZGBBx/IMjTw67UW+ZZR5blK8v5uVqurfmFlDdWRlYgjAB5QDnJgG06XWV2jNThhtuu6nPTDdCPcRqdQqDLsFGcZJxv6D1MwuCcLagMC4YEsQArAgF3ZQSWIIAbAwB0lziGiLvVYrANSzFeYFlPMhQ5AIIODsc+vrAMhLFYBlIYEZDAggjsQR1Et25wcdcHH17TTrOCX6e7z1HmrXXZgJgO5VLLVBHVVe2ywFRzf8P0OZXR8dHK7X3VFUChnVXQByoflXJYP8rDocjoRmAZ/hyl1aw3YBGAN9j3JElLdcB0GZiEy07YGTBLJfTXhxkfuD2PpLoMgOFaks/ydO/piTmZJB7jM8ZjMAuc0c08AyuYB7Vt5fltSJ7BkArERAEREAREQBERAEREAREQBERAEowzsZZ1V3KAQO+JinXN2Cj65P8AmIBYqb5nUZwhwCfpkj3xtv8A9pi8a4cb6+QWtX32AILAgpzA/mUEbr0OZ54gSKildq122BlR33+cgknAIycZOPaYPhip1a0MrIFIQqb3vQuACXraz5gCGXIPfPpkiXyXuG8DTn/Eaiqvz3ClwuGrDgY51yPzkAAn2A9zOEzWPFus1NDVX6ao3KosWysZJIbkIOACdinXBxNfu8e6yz5aOHOG9xZZj9gi/wAzB2JPDLtPT7boKcMY87pY/O+TfdfrUpray1gqKMkn/W59p50WtS6sWVOGRtwR/rY+05/T4X1uucPxK011g5FQxn9lHyr9TkzM43400fDqvI0oWyxNhWh+VW7mxx3z1G5mdUZ2SwkY6qmiiCXf3T84+1L8+WSej4sV4rdpCcqakvX1Rujrn0Oxx6k+sy+N8FS0cyqosDI2SPzcjcwUkflB6EjfBx0kB8PuCXK1ut1ufP1HRSMFE67jsTtt2AHrNt1moCIznoqlj22AyZtuSUsLwUoJs1vS8Ueq+xb2LB7wqkggk+XWMU1qMsgbmyegAzk7ya4nSXrIBIPt7SO41puW1L0GzjyrsVq7mtgeQ4IJIDHBUdQ3tLnh25PJFdd3neUApblZSBjKAg9+XG81Ek7wbTqlKhep3YnYkzO5pD+afU/cyyljrarBjyk4de31+skE/wA0ZlvMZgFzMqDLeYgFzMv0GUpqGN5fCyAViIgCIiAIiIAiIgCIiAIiIAiIgGNraCwGO0i84ODsfQydmFxNhyj6wDS/GOrcGtBp0urO7K6q2STgBcuGBAy3yqxOw2zJvgen8vT1r35cnqPmb5m2JJG5OxJkH4iVfMLN5IHlIjPfU7Ii874KuPlzk7qSOi7yR4xddXQLNMPMavlJQn/epjDAH+10YH294Ibwsk1zTU/Hvii/RipdNQLXt5+oduXl5cfKm5/N6jpIxfilphtZRqFYbFQKzg9xu4P8TE1fxWr/AOFpmJ7F3Vf4XP8AjELIqWXuaZX14+4jjw3jXEdtQ/4eo9QcVgj2qUlz/wBREl9DwPhvCeV9RZz3EgBmHMV90qUfKB/aO/v2kQ3iXimt201ZrQ961xt/zX/yxL+h8Bqn9biuoHqV5zv/AHrDufoPvNs9VOSxHZfGxhGUpvFcW37s6WlwZQykMpGQQcgg9CDNV8a8UBC6Oo5u1BCEDqlZPzk/UZ/mQfGPHaIgo4bXjGEVuXAHYCuvufr37GSXgrw29RbU6vJvszjmOSgPUk/2j/A29ZVcu7ZHer0j00fr37P+2Plv9kbXdVlCmSMqVyDgjbGQexkDwZ3Rq6/Lqqr5GxWlvmMD8rZbYb9d8nOZOraCxA/TjP77zVuC6ZV1GUQ5JsLf7PWlaA5wUuCAvnb9TZz2m05ZE+OeO6sayrSaJlDOFIGwLMxOAWbYLge03ngXD7VqX8UV8zA5lrJKZ9mPWa5xfwsLNfTrUch6mQsm2GVc7Kex3+k3HR69LCVVvmXco2zgE7benuNpC53N1mHFdvjkzCZUGW8xmZGguZjM8ZmRRpsjJOMwDymq5Tg7iSCHIzMZdGObOczKEgkrERAEREAREQBERAEREAREQBERAMLilzKo5TjJwT36GRBcnqSfrJ7VUB1Kn7zQOL6XjCWldPVpba/0uzMhx6Mpbr9JBklkveIOFPfZUa8Arn+ozkrUQRhlo/LY+5wTjEm6tgASSQACTjJ9ziY+kNnIovVVtAHmKrcyhsb4b0l7MkxPGo0VVhzZVW59WRWP8iYuq09NFVlqUVA1o74WtFJ5VLYyBt0kNx/j12itLvS12mcA89e71MBghh3U4yD9ZgH4naBlIPmkEYINQIIPUHfebFTNrMVkhSgpeohtR461uoPLpquXPTy0ax/vj/KedN4K1mpbn1dhTPdyXf8AZQcD6ZEz7vihpK1xTRYfQcqVj/GYFniLiuu+XSUeRWf19Dj3tfoP7ozMVopvebwvnY6r6vGtY01aj88v9f5Nl4RpeH6K9aRYn4hhsbGBffYAHopPZepmxa/WJVW1ljYRBkn/AF3mgaHwdpdEPxHErhY4PNgk8nN7L+a1vr9pRNXZxbUhQpTR1MGYHq5HQH1J9OwyfSLFXHaDycm7UznLM3mTNw8Ou70ec+z3lrcEflVv92MeyBZi8H4O1VpezkJ5SA1f9NBuNhSBgbdyWPvJwDAwOg6TH1zkVtj0+w7mYolLCwY/EuMU0LzXWBVzjOCQD7kdP3nP/FnHjfrtIOH3EMGCixD3sdQR7jA3HSdJ0ehSyr+qiuGHRhkY+npPOl8PaOuxWr09Suu64UBh7gDeQ0WKpQjltPJNZlQ0tlp4fVImDYVAOw5jjf0HvMvGTQk28Jbl/mkguqyAQPqPSYICkZDjHod/5HWe9s/L0/xkfgNY5M0X+svhtpGhpeFpkgyS89Bpih5draAX8ystGyeleQD3ERAEREAREQBERAEREATC4pquRdvzHYeg95my1qaA6lW6H7j0I94JRrK//pPUn1Mrma345s4jRy16PT+Z5m3nIOYg9AOT9Bxvk5EveBvCuu09Vj6/UBuf5/LJLlG7k2ZwMj9I2kZM3DEe5snsyP1PA9LYc2aWhz6tTWx+5WZuYzMk2uDWYel4NpqzmrTUofVKq1P3AmueL+I69bhVoqzyFAedUBOSTkczfKO02/MZkSbfLMJx7lhPBzjh3gTUXP5mvuOOpXnL2H25jso+83/QaKumsV0oFRegH8k+p95fzPJMhLBEKow4LOs11dQBtsVATgFmABPpvLoOR6gzjvjDzDq2OobnxkVgjCKp9BLPCeN20qa0tZEYEbfMFz3Cnp+2JXepipYZ34dEtspVkWsvwdJ8X69qtHaqMysApRl2IHOOZcjptmcp/G2c3N5j83Xm525v/dnMmf8Ax+z8K+nvsFo28t9ywAOd2PX995r8rX2d0so73SdHKihxsW+X+mx1r4ceI21NT13Pm2ojdurI3Qn1wQd5q/xN4x5uoFKnKVDf0Lkb/YbTUdPqHQ5rYqSMEg4OPrPFjkkljknqT1Mid7lDtGm6VCnUO7P4XsZ/CeOX6d+eq1l2xgnKke6nYzuXAtc1umqtfHM6KzY6bjt6T56YToQ8frToaqtOvNaK1Qlh8qEDBP8A6vabdPaop5KXV9BO+cXXH/J1MPLgefOdPHtQlxuS5xYTktnr7EdCPadb8DeMfxg8u1OW9Vy2AeRlyBzD+yeny/aWK71N4ONrOlWaePenleTdA0uB5iq09hpvwcwyg0v0iYStLivIBnSsxFtmSh2gHqIiAIiIAiIgCIiAIiIAmDxlyKjgdSAfYdT/AIfzM6UIgGoFpZ0ld1lvKgHL3yOgmb4w8HLrKSiWvSeYMOX8pI6cy+md9jJPwxwptNpkqstNtgHz2N1Y/wDYdBmDNpduc7kXqaGQ4brjO3Sar4945bpNMr0Y52sVASMgAqzE49cLN+47pyQGUE8oOcdcfTvOX/E6p7dInk1u3LaCeVSSPkZRkderCQ+DOiKlYlLgyfCOh4xc1V1z1NRYAcMUU8h7hUXIbE23UDkJD7Y9ZlcR1y8P4aDsTVUqID3flAA+85Zf8Q7Lv/M0o2D8rISjKPTfIb9xNUrYweGXK9Dfq051RWFt7GX4+0tdiebWw5kOCOmQeuM9d5z+TXiDjQvIFSsqY3DEEk+u2wkNKF0lKbaPX9Opsp08YWc/6+BESrqQSCMEEgg9QR1mkvFJSXKa+ZguQMkDJ2G/rM/j3BzpnCs4bIBGOuMb5/fI/aYuyKkot7s1ysipKLe7IszwZ6JngmbEYyZaufAJnZfhjwjyNILbBiy8BiDsRX+ge2RufrONmbDo/G2rq060pZsuwYgM4XsuT2HaWqZxjycTqWmuvwq3heTuqtLgecL4V4+1dD8zubk/Uj77Z35T1B/ido0eqWytLEOVdVZT6gjIlyFinweb1WknppKMjPDT2HmMGntXmwqErVR67y+JH1609xM6p8gH1kEnuIiAIiIAiIgCIiAIiIAiIgCIiAJQLKyhgEL4q8OV62g1WEjG6sD+Vuxx3+k4J4m8O26K4127j9Ljow/yPtPpQuO84h8YOIK+rCowIVBnBBwc9JV1MItd3k73Q9TbGz6S+1mhSonjMrmc89fk2zg3hGxnrsL1NVzAkoxOQD0xyzN8S+FHsve2pq1RgGbnYrg4+Y9Om2fvMLwZr1orttuchMhVTP5m6nC9z03mV4h4ymr0ZNLFWRgz1k4JXcHYbMNwf2nGnLU/1Oz2W2cbbnGnPULU7PZbZxtuabavKxAYHB2Zc4OO4yBMnh9fnXIlrkAk7nfGTk9Ttnff3zMAmXdHpmtcJWMsf9GdeS9L3x8nTsfpe+Pkv8a0qVXMlb869Q3bB3XB77EbyPJmTxDRvU5SwYI9+o9fpMQmZV/at8/PuaYy9K3z8+5QykRNpgyS8OeGr9c+K15agfntYfKvqAP1N7Cdv4DwtdLp66K2ZlrGAWOWO5J+m56ek0n4YcfqTSmi61UdbG5AxxlWGep265nQVYEZU5z0x0/YjrOjV29ux47XO52P6iZfDS/p6yxwsw8yT4Rcu46Mft9JtKJeTh57sP8AGSFa4AEqJWQSIiIAiIgCIiAIiIAiIgCIiAIiIAgxEA+cfHXF7zrb62usKLY6hOduUDOw5ek1nM+gPFHw50ursa089drdWQjBPqVO05N478Hnh7oPM8xLASG5eXBHUHeULapJts9doOoUTjGuO0scYNZzK5lvMrmV8HXUz3zRmeMymYwO8vUqGYAnAJAzjOM+0kuLaddNappt5jjIIAIUj5Tvk5OQdu0hsxmYODck87e3uaZ5cs529vcu6rUtYxZzljjJ7nAxvLJlImxJJYRHGyERKGSQVxNv+GHErfxy0eY3lGu1jXnK5UZBA7HPpPPw/wDBtespe7UvZhbORVRgoYBRkk4J6nG2Ok6f4R8KaPS3h6acPhgHZmZtxvuxlyqlxeTzuu6jG2DrUSbTh9hXOB9M4P1xK0aBy4BBUdSf/ubBiMS1k4hRFwJ6iJAEREAREQBERAEREAREQBERAEREAREQDG1usSpC9jBVUZLE4A/ecK+JvjRNa4qpX+nUxIsPVjjBIHZZ1n4g8DOr0FlafnA50Hqy7gfv0/efNlqlSQw5SNiDsQR1BBlbUSfB3Oj0Vtuxv1Lx/wBGYzKLuMjpnGcbZ+sSng9CpJrKK5jMpEE5EREAREQBEoTiTHh7w3qdbW76almFeAxyoyTvhc45iO4mUYOXBot1FdWO94ybr8M/EdIrTRvip8nkY/ksLHOCf0tn9j7Tquj4YQwZzjG+B6+5nzbqfDuqFyadtPaj2sqLz1sBliADnGMD69p9O8G0PkaeurmLeWirzMSWbAxkk7mXqnLt9R5fqMaVbmryZglYibSgIiIAiIgCIiAIiIAiIgCIiAIiIAiIgCIiAJF8Q8Paa4hrtPU5U5BZFJB9ZKRBKbXBw74w8ZrNiaOhVC0nmcKoA5+XAAx0wCfvObzpXxD+HN1dr6jShrq3Zmdd2sQk5P8AeX+ZovBeBX6u/wAnTJltuYnZaxnq57fTqZQnCTnweq0l9FWmTUuOffJHxN28e+Bl4fRQwuax3yr5UAFgMkrjoPYzSZrlFxeGXabo3Q74cCJQsO5H3lSJBtymIlMElVUZZmCgepJwB9zOgaT4S606d7LXrWzGUpGWY+xsGwPtgzONcpLKKt2tqqmoTe5z6wbd+ozjrjO+PfE+ofB2k09eioGjH9E1qyHu3MMlmPdj3nzHr6Wpc13KUdeqsCCPvO8/BunUpw/l1CFE5uajm/Ma233XsMnb6yxp8rZnI6v2SxOLN8Kg9ZWIlk4YiIgCIiAIiIAiIgCIiAIiIAiIgCIiAIiIAiIgCIiAJbWhQSVUAtuxAAJ+p7y5EA5l8bOGX200tTUzqjMX5AWK5AwSBvj3nErDjOeo7e/pPrqc/wDiVwqg0WO1FRYBsMa0LdPXGZXtqy+46+i6i6q/p9vvhkP8G/B9Y0bajVVK7ag5UOgPLWNlxn+0cn7TQ/iHwX8LrrFAwjHnr2wOU74H0ORPobhKAaeoAAAVoAAMAfKOgkd4x0ddmls82tHwpI51VsHHbImVkE4lfSayVNzfOT5t4Yv+0Uf8+n/5Vn1eBOTfCbhtLV87U1lg2zGtSw9N8ZnWVimPaiepXfVtzgxdbwum4qbqkcoQyFlDFSOhBPSZYErE3HPEREAREQBERAEREAREQD//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8196" name="AutoShape 4" descr="data:image/jpeg;base64,/9j/4AAQSkZJRgABAQAAAQABAAD/2wCEAAkGBxQTEBUUEBIWFhUVFRQWFhUWFBQWFBYXGBQWFxUYGBQYHSggGBslGxUWJDEhJSkrLy4uFx8zODMsNygtLisBCgoKDg0OGxAQGy8kHyQsLCwsLDQsLCwsLSwsLCwsLCw1LDQsLCwsNCwsLCwsLC80LCwsLywuLCwsLCwsLCwsLP/AABEIALoBDwMBIgACEQEDEQH/xAAcAAEAAQUBAQAAAAAAAAAAAAAABQEDBAYHAgj/xAA+EAACAgECBAQEBQEFBgcAAAABAgADEQQhBRIxQQYTUWEHInGRFDJCgaEjUnKxwfAkM0NzgtEVNGKSs+Hx/8QAGgEBAAIDAQAAAAAAAAAAAAAAAAEEAgMFBv/EACwRAAICAQMDAwMDBQAAAAAAAAABAgMRBCExBRJBIlFhEzJxkdHxFEKBscH/2gAMAwEAAhEDEQA/AO4xEQBERAEREARExddaygcndgCx35QQd8d98D94BkmVkQ+nYAmtyLOvMx5gT6MvTl9hjHaZGh1/Mn9QcjqcOpPQ+x7qexkE42yXdRqGBwoB+pxIq3xQlVyVapfKNn+7fmzWxzjlLYHKdx19ZIM2SSOmdvtNM+J/CLL9IGoUtbU4ZQv5iCMHH02P/TDNlMYymoy4Z0DmlBYCcZGfSQ+j4uLKUK7WMq5Uggocbkg+hg/z695OTXKLT3JgmVDSK0GuLMVO/XfvgeskAYILxM8ZnnmlMwC4plS0tgwTALnNKiWxPeYB6iUBlYAiIgCIiAIiIAiIgCIiAIiIAiIgCImHxItgAHC5+Yjrj09s+sAykcHocy1rCAjZ6Y/nt/MxVPpPTP3J6faAVlGA6nH1MgNZ4jR6r/w74epCwdlHKcMykqCRzYZGBBx/IMjTw67UW+ZZR5blK8v5uVqurfmFlDdWRlYgjAB5QDnJgG06XWV2jNThhtuu6nPTDdCPcRqdQqDLsFGcZJxv6D1MwuCcLagMC4YEsQArAgF3ZQSWIIAbAwB0lziGiLvVYrANSzFeYFlPMhQ5AIIODsc+vrAMhLFYBlIYEZDAggjsQR1Et25wcdcHH17TTrOCX6e7z1HmrXXZgJgO5VLLVBHVVe2ywFRzf8P0OZXR8dHK7X3VFUChnVXQByoflXJYP8rDocjoRmAZ/hyl1aw3YBGAN9j3JElLdcB0GZiEy07YGTBLJfTXhxkfuD2PpLoMgOFaks/ydO/piTmZJB7jM8ZjMAuc0c08AyuYB7Vt5fltSJ7BkArERAEREAREQBERAEREAREQBERAEowzsZZ1V3KAQO+JinXN2Cj65P8AmIBYqb5nUZwhwCfpkj3xtv8A9pi8a4cb6+QWtX32AILAgpzA/mUEbr0OZ54gSKildq122BlR33+cgknAIycZOPaYPhip1a0MrIFIQqb3vQuACXraz5gCGXIPfPpkiXyXuG8DTn/Eaiqvz3ClwuGrDgY51yPzkAAn2A9zOEzWPFus1NDVX6ao3KosWysZJIbkIOACdinXBxNfu8e6yz5aOHOG9xZZj9gi/wAzB2JPDLtPT7boKcMY87pY/O+TfdfrUpray1gqKMkn/W59p50WtS6sWVOGRtwR/rY+05/T4X1uucPxK011g5FQxn9lHyr9TkzM43400fDqvI0oWyxNhWh+VW7mxx3z1G5mdUZ2SwkY6qmiiCXf3T84+1L8+WSej4sV4rdpCcqakvX1Rujrn0Oxx6k+sy+N8FS0cyqosDI2SPzcjcwUkflB6EjfBx0kB8PuCXK1ut1ufP1HRSMFE67jsTtt2AHrNt1moCIznoqlj22AyZtuSUsLwUoJs1vS8Ueq+xb2LB7wqkggk+XWMU1qMsgbmyegAzk7ya4nSXrIBIPt7SO41puW1L0GzjyrsVq7mtgeQ4IJIDHBUdQ3tLnh25PJFdd3neUApblZSBjKAg9+XG81Ek7wbTqlKhep3YnYkzO5pD+afU/cyyljrarBjyk4de31+skE/wA0ZlvMZgFzMqDLeYgFzMv0GUpqGN5fCyAViIgCIiAIiIAiIgCIiAIiIAiIgGNraCwGO0i84ODsfQydmFxNhyj6wDS/GOrcGtBp0urO7K6q2STgBcuGBAy3yqxOw2zJvgen8vT1r35cnqPmb5m2JJG5OxJkH4iVfMLN5IHlIjPfU7Ii874KuPlzk7qSOi7yR4xddXQLNMPMavlJQn/epjDAH+10YH294Ibwsk1zTU/Hvii/RipdNQLXt5+oduXl5cfKm5/N6jpIxfilphtZRqFYbFQKzg9xu4P8TE1fxWr/AOFpmJ7F3Vf4XP8AjELIqWXuaZX14+4jjw3jXEdtQ/4eo9QcVgj2qUlz/wBREl9DwPhvCeV9RZz3EgBmHMV90qUfKB/aO/v2kQ3iXimt201ZrQ961xt/zX/yxL+h8Bqn9biuoHqV5zv/AHrDufoPvNs9VOSxHZfGxhGUpvFcW37s6WlwZQykMpGQQcgg9CDNV8a8UBC6Oo5u1BCEDqlZPzk/UZ/mQfGPHaIgo4bXjGEVuXAHYCuvufr37GSXgrw29RbU6vJvszjmOSgPUk/2j/A29ZVcu7ZHer0j00fr37P+2Plv9kbXdVlCmSMqVyDgjbGQexkDwZ3Rq6/Lqqr5GxWlvmMD8rZbYb9d8nOZOraCxA/TjP77zVuC6ZV1GUQ5JsLf7PWlaA5wUuCAvnb9TZz2m05ZE+OeO6sayrSaJlDOFIGwLMxOAWbYLge03ngXD7VqX8UV8zA5lrJKZ9mPWa5xfwsLNfTrUch6mQsm2GVc7Kex3+k3HR69LCVVvmXco2zgE7benuNpC53N1mHFdvjkzCZUGW8xmZGguZjM8ZmRRpsjJOMwDymq5Tg7iSCHIzMZdGObOczKEgkrERAEREAREQBERAEREAREQBERAMLilzKo5TjJwT36GRBcnqSfrJ7VUB1Kn7zQOL6XjCWldPVpba/0uzMhx6Mpbr9JBklkveIOFPfZUa8Arn+ozkrUQRhlo/LY+5wTjEm6tgASSQACTjJ9ziY+kNnIovVVtAHmKrcyhsb4b0l7MkxPGo0VVhzZVW59WRWP8iYuq09NFVlqUVA1o74WtFJ5VLYyBt0kNx/j12itLvS12mcA89e71MBghh3U4yD9ZgH4naBlIPmkEYINQIIPUHfebFTNrMVkhSgpeohtR461uoPLpquXPTy0ax/vj/KedN4K1mpbn1dhTPdyXf8AZQcD6ZEz7vihpK1xTRYfQcqVj/GYFniLiuu+XSUeRWf19Dj3tfoP7ozMVopvebwvnY6r6vGtY01aj88v9f5Nl4RpeH6K9aRYn4hhsbGBffYAHopPZepmxa/WJVW1ljYRBkn/AF3mgaHwdpdEPxHErhY4PNgk8nN7L+a1vr9pRNXZxbUhQpTR1MGYHq5HQH1J9OwyfSLFXHaDycm7UznLM3mTNw8Ou70ec+z3lrcEflVv92MeyBZi8H4O1VpezkJ5SA1f9NBuNhSBgbdyWPvJwDAwOg6TH1zkVtj0+w7mYolLCwY/EuMU0LzXWBVzjOCQD7kdP3nP/FnHjfrtIOH3EMGCixD3sdQR7jA3HSdJ0ehSyr+qiuGHRhkY+npPOl8PaOuxWr09Suu64UBh7gDeQ0WKpQjltPJNZlQ0tlp4fVImDYVAOw5jjf0HvMvGTQk28Jbl/mkguqyAQPqPSYICkZDjHod/5HWe9s/L0/xkfgNY5M0X+svhtpGhpeFpkgyS89Bpih5draAX8ystGyeleQD3ERAEREAREQBERAEREATC4pquRdvzHYeg95my1qaA6lW6H7j0I94JRrK//pPUn1Mrma345s4jRy16PT+Z5m3nIOYg9AOT9Bxvk5EveBvCuu09Vj6/UBuf5/LJLlG7k2ZwMj9I2kZM3DEe5snsyP1PA9LYc2aWhz6tTWx+5WZuYzMk2uDWYel4NpqzmrTUofVKq1P3AmueL+I69bhVoqzyFAedUBOSTkczfKO02/MZkSbfLMJx7lhPBzjh3gTUXP5mvuOOpXnL2H25jso+83/QaKumsV0oFRegH8k+p95fzPJMhLBEKow4LOs11dQBtsVATgFmABPpvLoOR6gzjvjDzDq2OobnxkVgjCKp9BLPCeN20qa0tZEYEbfMFz3Cnp+2JXepipYZ34dEtspVkWsvwdJ8X69qtHaqMysApRl2IHOOZcjptmcp/G2c3N5j83Xm525v/dnMmf8Ax+z8K+nvsFo28t9ywAOd2PX995r8rX2d0so73SdHKihxsW+X+mx1r4ceI21NT13Pm2ojdurI3Qn1wQd5q/xN4x5uoFKnKVDf0Lkb/YbTUdPqHQ5rYqSMEg4OPrPFjkkljknqT1Mid7lDtGm6VCnUO7P4XsZ/CeOX6d+eq1l2xgnKke6nYzuXAtc1umqtfHM6KzY6bjt6T56YToQ8frToaqtOvNaK1Qlh8qEDBP8A6vabdPaop5KXV9BO+cXXH/J1MPLgefOdPHtQlxuS5xYTktnr7EdCPadb8DeMfxg8u1OW9Vy2AeRlyBzD+yeny/aWK71N4ONrOlWaePenleTdA0uB5iq09hpvwcwyg0v0iYStLivIBnSsxFtmSh2gHqIiAIiIAiIgCIiAIiIAmDxlyKjgdSAfYdT/AIfzM6UIgGoFpZ0ld1lvKgHL3yOgmb4w8HLrKSiWvSeYMOX8pI6cy+md9jJPwxwptNpkqstNtgHz2N1Y/wDYdBmDNpduc7kXqaGQ4brjO3Sar4945bpNMr0Y52sVASMgAqzE49cLN+47pyQGUE8oOcdcfTvOX/E6p7dInk1u3LaCeVSSPkZRkderCQ+DOiKlYlLgyfCOh4xc1V1z1NRYAcMUU8h7hUXIbE23UDkJD7Y9ZlcR1y8P4aDsTVUqID3flAA+85Zf8Q7Lv/M0o2D8rISjKPTfIb9xNUrYweGXK9Dfq051RWFt7GX4+0tdiebWw5kOCOmQeuM9d5z+TXiDjQvIFSsqY3DEEk+u2wkNKF0lKbaPX9Opsp08YWc/6+BESrqQSCMEEgg9QR1mkvFJSXKa+ZguQMkDJ2G/rM/j3BzpnCs4bIBGOuMb5/fI/aYuyKkot7s1ysipKLe7IszwZ6JngmbEYyZaufAJnZfhjwjyNILbBiy8BiDsRX+ge2RufrONmbDo/G2rq060pZsuwYgM4XsuT2HaWqZxjycTqWmuvwq3heTuqtLgecL4V4+1dD8zubk/Uj77Z35T1B/ido0eqWytLEOVdVZT6gjIlyFinweb1WknppKMjPDT2HmMGntXmwqErVR67y+JH1609xM6p8gH1kEnuIiAIiIAiIgCIiAIiIAiIgCIiAJQLKyhgEL4q8OV62g1WEjG6sD+Vuxx3+k4J4m8O26K4127j9Ljow/yPtPpQuO84h8YOIK+rCowIVBnBBwc9JV1MItd3k73Q9TbGz6S+1mhSonjMrmc89fk2zg3hGxnrsL1NVzAkoxOQD0xyzN8S+FHsve2pq1RgGbnYrg4+Y9Om2fvMLwZr1orttuchMhVTP5m6nC9z03mV4h4ymr0ZNLFWRgz1k4JXcHYbMNwf2nGnLU/1Oz2W2cbbnGnPULU7PZbZxtuabavKxAYHB2Zc4OO4yBMnh9fnXIlrkAk7nfGTk9Ttnff3zMAmXdHpmtcJWMsf9GdeS9L3x8nTsfpe+Pkv8a0qVXMlb869Q3bB3XB77EbyPJmTxDRvU5SwYI9+o9fpMQmZV/at8/PuaYy9K3z8+5QykRNpgyS8OeGr9c+K15agfntYfKvqAP1N7Cdv4DwtdLp66K2ZlrGAWOWO5J+m56ek0n4YcfqTSmi61UdbG5AxxlWGep265nQVYEZU5z0x0/YjrOjV29ux47XO52P6iZfDS/p6yxwsw8yT4Rcu46Mft9JtKJeTh57sP8AGSFa4AEqJWQSIiIAiIgCIiAIiIAiIgCIiAIiIAgxEA+cfHXF7zrb62usKLY6hOduUDOw5ek1nM+gPFHw50ursa089drdWQjBPqVO05N478Hnh7oPM8xLASG5eXBHUHeULapJts9doOoUTjGuO0scYNZzK5lvMrmV8HXUz3zRmeMymYwO8vUqGYAnAJAzjOM+0kuLaddNappt5jjIIAIUj5Tvk5OQdu0hsxmYODck87e3uaZ5cs529vcu6rUtYxZzljjJ7nAxvLJlImxJJYRHGyERKGSQVxNv+GHErfxy0eY3lGu1jXnK5UZBA7HPpPPw/wDBtespe7UvZhbORVRgoYBRkk4J6nG2Ok6f4R8KaPS3h6acPhgHZmZtxvuxlyqlxeTzuu6jG2DrUSbTh9hXOB9M4P1xK0aBy4BBUdSf/ubBiMS1k4hRFwJ6iJAEREAREQBERAEREAREQBERAEREAREQDG1usSpC9jBVUZLE4A/ecK+JvjRNa4qpX+nUxIsPVjjBIHZZ1n4g8DOr0FlafnA50Hqy7gfv0/efNlqlSQw5SNiDsQR1BBlbUSfB3Oj0Vtuxv1Lx/wBGYzKLuMjpnGcbZ+sSng9CpJrKK5jMpEE5EREAREQBEoTiTHh7w3qdbW76almFeAxyoyTvhc45iO4mUYOXBot1FdWO94ybr8M/EdIrTRvip8nkY/ksLHOCf0tn9j7Tquj4YQwZzjG+B6+5nzbqfDuqFyadtPaj2sqLz1sBliADnGMD69p9O8G0PkaeurmLeWirzMSWbAxkk7mXqnLt9R5fqMaVbmryZglYibSgIiIAiIgCIiAIiIAiIgCIiAIiIAiIgCIiAJF8Q8Paa4hrtPU5U5BZFJB9ZKRBKbXBw74w8ZrNiaOhVC0nmcKoA5+XAAx0wCfvObzpXxD+HN1dr6jShrq3Zmdd2sQk5P8AeX+ZovBeBX6u/wAnTJltuYnZaxnq57fTqZQnCTnweq0l9FWmTUuOffJHxN28e+Bl4fRQwuax3yr5UAFgMkrjoPYzSZrlFxeGXabo3Q74cCJQsO5H3lSJBtymIlMElVUZZmCgepJwB9zOgaT4S606d7LXrWzGUpGWY+xsGwPtgzONcpLKKt2tqqmoTe5z6wbd+ozjrjO+PfE+ofB2k09eioGjH9E1qyHu3MMlmPdj3nzHr6Wpc13KUdeqsCCPvO8/BunUpw/l1CFE5uajm/Ma233XsMnb6yxp8rZnI6v2SxOLN8Kg9ZWIlk4YiIgCIiAIiIAiIgCIiAIiIAiIgCIiAIiIAiIgCIiAJbWhQSVUAtuxAAJ+p7y5EA5l8bOGX200tTUzqjMX5AWK5AwSBvj3nErDjOeo7e/pPrqc/wDiVwqg0WO1FRYBsMa0LdPXGZXtqy+46+i6i6q/p9vvhkP8G/B9Y0bajVVK7ag5UOgPLWNlxn+0cn7TQ/iHwX8LrrFAwjHnr2wOU74H0ORPobhKAaeoAAAVoAAMAfKOgkd4x0ddmls82tHwpI51VsHHbImVkE4lfSayVNzfOT5t4Yv+0Uf8+n/5Vn1eBOTfCbhtLV87U1lg2zGtSw9N8ZnWVimPaiepXfVtzgxdbwum4qbqkcoQyFlDFSOhBPSZYErE3HPEREAREQBERAEREAREQD//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8198" name="Picture 6" descr="http://knowledge.wharton.upenn.edu/wp-content/uploads/2011/12/121911_china.jpg"/>
          <p:cNvPicPr>
            <a:picLocks noChangeAspect="1" noChangeArrowheads="1"/>
          </p:cNvPicPr>
          <p:nvPr/>
        </p:nvPicPr>
        <p:blipFill>
          <a:blip r:embed="rId2" cstate="print"/>
          <a:srcRect/>
          <a:stretch>
            <a:fillRect/>
          </a:stretch>
        </p:blipFill>
        <p:spPr bwMode="auto">
          <a:xfrm>
            <a:off x="152400" y="2819400"/>
            <a:ext cx="2409823" cy="1752600"/>
          </a:xfrm>
          <a:prstGeom prst="rect">
            <a:avLst/>
          </a:prstGeom>
          <a:noFill/>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5105400" cy="4525963"/>
          </a:xfrm>
        </p:spPr>
        <p:txBody>
          <a:bodyPr>
            <a:normAutofit fontScale="92500" lnSpcReduction="10000"/>
          </a:bodyPr>
          <a:lstStyle/>
          <a:p>
            <a:r>
              <a:rPr lang="en-US" dirty="0" smtClean="0"/>
              <a:t>Created to help countries rebuild post WWII</a:t>
            </a:r>
          </a:p>
          <a:p>
            <a:pPr lvl="1"/>
            <a:r>
              <a:rPr lang="en-US" dirty="0" smtClean="0"/>
              <a:t>Focus today on loans to low and middle income countries</a:t>
            </a:r>
          </a:p>
          <a:p>
            <a:pPr lvl="2"/>
            <a:r>
              <a:rPr lang="en-US" dirty="0" smtClean="0"/>
              <a:t>Goals are to eliminate poverty and support economic development in projects that build business, improve transportation and communication, provide jobs, and eliminate corruption </a:t>
            </a:r>
          </a:p>
          <a:p>
            <a:r>
              <a:rPr lang="en-US" dirty="0" smtClean="0"/>
              <a:t>Supports health initiatives</a:t>
            </a:r>
          </a:p>
          <a:p>
            <a:r>
              <a:rPr lang="en-US" dirty="0" smtClean="0"/>
              <a:t>Supports efforts to reduce greenhouse gases</a:t>
            </a:r>
          </a:p>
        </p:txBody>
      </p:sp>
      <p:sp>
        <p:nvSpPr>
          <p:cNvPr id="3" name="Title 2"/>
          <p:cNvSpPr>
            <a:spLocks noGrp="1"/>
          </p:cNvSpPr>
          <p:nvPr>
            <p:ph type="title"/>
          </p:nvPr>
        </p:nvSpPr>
        <p:spPr/>
        <p:txBody>
          <a:bodyPr>
            <a:normAutofit fontScale="90000"/>
          </a:bodyPr>
          <a:lstStyle/>
          <a:p>
            <a:r>
              <a:rPr lang="en-US" dirty="0" smtClean="0"/>
              <a:t>World-Wide Organizations:</a:t>
            </a:r>
            <a:br>
              <a:rPr lang="en-US" dirty="0" smtClean="0"/>
            </a:br>
            <a:r>
              <a:rPr lang="en-US" dirty="0" smtClean="0"/>
              <a:t>The World Bank</a:t>
            </a:r>
            <a:endParaRPr lang="en-US" dirty="0"/>
          </a:p>
        </p:txBody>
      </p:sp>
      <p:pic>
        <p:nvPicPr>
          <p:cNvPr id="7170" name="Picture 2" descr="http://www.cantabdc.org/images/article_images/321.jpg"/>
          <p:cNvPicPr>
            <a:picLocks noChangeAspect="1" noChangeArrowheads="1"/>
          </p:cNvPicPr>
          <p:nvPr/>
        </p:nvPicPr>
        <p:blipFill>
          <a:blip r:embed="rId2" cstate="print"/>
          <a:srcRect/>
          <a:stretch>
            <a:fillRect/>
          </a:stretch>
        </p:blipFill>
        <p:spPr bwMode="auto">
          <a:xfrm>
            <a:off x="5943600" y="1600200"/>
            <a:ext cx="2755106" cy="3962400"/>
          </a:xfrm>
          <a:prstGeom prst="rect">
            <a:avLst/>
          </a:prstGeom>
          <a:noFill/>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52800" y="1524000"/>
            <a:ext cx="5410200" cy="4919472"/>
          </a:xfrm>
        </p:spPr>
        <p:txBody>
          <a:bodyPr>
            <a:normAutofit fontScale="77500" lnSpcReduction="20000"/>
          </a:bodyPr>
          <a:lstStyle/>
          <a:p>
            <a:r>
              <a:rPr lang="en-US" dirty="0" smtClean="0"/>
              <a:t>Countries chose sides depending on affiliation with Russia or US</a:t>
            </a:r>
          </a:p>
          <a:p>
            <a:r>
              <a:rPr lang="en-US" dirty="0" smtClean="0"/>
              <a:t>NATO – fourteen European members, the US, and Canada </a:t>
            </a:r>
          </a:p>
          <a:p>
            <a:pPr lvl="1"/>
            <a:r>
              <a:rPr lang="en-US" dirty="0" smtClean="0"/>
              <a:t>Purpose to provide mutual defense in case of attack</a:t>
            </a:r>
          </a:p>
          <a:p>
            <a:r>
              <a:rPr lang="en-US" dirty="0" smtClean="0"/>
              <a:t>Warsaw Pact formed in response</a:t>
            </a:r>
          </a:p>
          <a:p>
            <a:r>
              <a:rPr lang="en-US" dirty="0" smtClean="0"/>
              <a:t>Two pacts designed to maintain the bipolar balance of power in Europe</a:t>
            </a:r>
          </a:p>
          <a:p>
            <a:pPr lvl="1"/>
            <a:r>
              <a:rPr lang="en-US" dirty="0" smtClean="0"/>
              <a:t>Warsaw Pact disbanded with the break up of the Soviet Union</a:t>
            </a:r>
          </a:p>
          <a:p>
            <a:pPr lvl="1"/>
            <a:r>
              <a:rPr lang="en-US" dirty="0" smtClean="0"/>
              <a:t>NATO expanded</a:t>
            </a:r>
          </a:p>
          <a:p>
            <a:r>
              <a:rPr lang="en-US" dirty="0" smtClean="0"/>
              <a:t>Organization of American States promotes links in Western Hemisphere</a:t>
            </a:r>
          </a:p>
          <a:p>
            <a:r>
              <a:rPr lang="en-US" dirty="0" smtClean="0"/>
              <a:t>Organization for African Unity promotes elimination of white ruled governments in southern Africa</a:t>
            </a:r>
          </a:p>
        </p:txBody>
      </p:sp>
      <p:sp>
        <p:nvSpPr>
          <p:cNvPr id="3" name="Title 2"/>
          <p:cNvSpPr>
            <a:spLocks noGrp="1"/>
          </p:cNvSpPr>
          <p:nvPr>
            <p:ph type="title"/>
          </p:nvPr>
        </p:nvSpPr>
        <p:spPr/>
        <p:txBody>
          <a:bodyPr/>
          <a:lstStyle/>
          <a:p>
            <a:r>
              <a:rPr lang="en-US" dirty="0" smtClean="0"/>
              <a:t>Regional Organizations</a:t>
            </a:r>
            <a:endParaRPr lang="en-US" dirty="0"/>
          </a:p>
        </p:txBody>
      </p:sp>
      <p:pic>
        <p:nvPicPr>
          <p:cNvPr id="6146" name="Picture 2" descr="http://img3.wikia.nocookie.net/__cb20120915191018/wargameeuropeanescalation/images/8/88/NATO-vs-WPTO.png"/>
          <p:cNvPicPr>
            <a:picLocks noChangeAspect="1" noChangeArrowheads="1"/>
          </p:cNvPicPr>
          <p:nvPr/>
        </p:nvPicPr>
        <p:blipFill>
          <a:blip r:embed="rId2" cstate="print"/>
          <a:srcRect/>
          <a:stretch>
            <a:fillRect/>
          </a:stretch>
        </p:blipFill>
        <p:spPr bwMode="auto">
          <a:xfrm>
            <a:off x="152400" y="2362200"/>
            <a:ext cx="3048000" cy="2286000"/>
          </a:xfrm>
          <a:prstGeom prst="rect">
            <a:avLst/>
          </a:prstGeom>
          <a:noFill/>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5715000" cy="4525963"/>
          </a:xfrm>
        </p:spPr>
        <p:txBody>
          <a:bodyPr>
            <a:normAutofit fontScale="92500" lnSpcReduction="20000"/>
          </a:bodyPr>
          <a:lstStyle/>
          <a:p>
            <a:r>
              <a:rPr lang="en-US" dirty="0" smtClean="0"/>
              <a:t>States in Europe moving towards </a:t>
            </a:r>
            <a:r>
              <a:rPr lang="en-US" b="1" dirty="0" smtClean="0"/>
              <a:t>integration</a:t>
            </a:r>
            <a:r>
              <a:rPr lang="en-US" dirty="0" smtClean="0"/>
              <a:t> (pool sovereignty to gain political, social, economic clout)</a:t>
            </a:r>
          </a:p>
          <a:p>
            <a:pPr lvl="1"/>
            <a:r>
              <a:rPr lang="en-US" dirty="0" smtClean="0"/>
              <a:t>Binds states with common policies and shared rules</a:t>
            </a:r>
          </a:p>
          <a:p>
            <a:pPr lvl="2"/>
            <a:r>
              <a:rPr lang="en-US" dirty="0" smtClean="0"/>
              <a:t>Began to revitalize a war torn Europe post WWII</a:t>
            </a:r>
          </a:p>
          <a:p>
            <a:pPr lvl="2"/>
            <a:r>
              <a:rPr lang="en-US" dirty="0" smtClean="0"/>
              <a:t>Repair broken economies</a:t>
            </a:r>
          </a:p>
          <a:p>
            <a:r>
              <a:rPr lang="en-US" dirty="0" smtClean="0"/>
              <a:t>Maastricht Treaty created modern organization</a:t>
            </a:r>
          </a:p>
          <a:p>
            <a:pPr lvl="1"/>
            <a:r>
              <a:rPr lang="en-US" dirty="0" smtClean="0"/>
              <a:t>Focus on monetary policy, foreign affairs, national security, transportation, environment, justice, and tourism</a:t>
            </a:r>
          </a:p>
          <a:p>
            <a:endParaRPr lang="en-US" dirty="0"/>
          </a:p>
        </p:txBody>
      </p:sp>
      <p:sp>
        <p:nvSpPr>
          <p:cNvPr id="3" name="Title 2"/>
          <p:cNvSpPr>
            <a:spLocks noGrp="1"/>
          </p:cNvSpPr>
          <p:nvPr>
            <p:ph type="title"/>
          </p:nvPr>
        </p:nvSpPr>
        <p:spPr/>
        <p:txBody>
          <a:bodyPr/>
          <a:lstStyle/>
          <a:p>
            <a:r>
              <a:rPr lang="en-US" dirty="0" smtClean="0"/>
              <a:t>The European Union</a:t>
            </a:r>
            <a:endParaRPr lang="en-US" dirty="0"/>
          </a:p>
        </p:txBody>
      </p:sp>
      <p:pic>
        <p:nvPicPr>
          <p:cNvPr id="5122" name="Picture 2" descr="http://f2.thejournal.ie/media/2012/02/maastricht1-630x446.jpg"/>
          <p:cNvPicPr>
            <a:picLocks noChangeAspect="1" noChangeArrowheads="1"/>
          </p:cNvPicPr>
          <p:nvPr/>
        </p:nvPicPr>
        <p:blipFill>
          <a:blip r:embed="rId2" cstate="print"/>
          <a:srcRect/>
          <a:stretch>
            <a:fillRect/>
          </a:stretch>
        </p:blipFill>
        <p:spPr bwMode="auto">
          <a:xfrm rot="1761579">
            <a:off x="6412942" y="1201702"/>
            <a:ext cx="2202027" cy="1558896"/>
          </a:xfrm>
          <a:prstGeom prst="rect">
            <a:avLst/>
          </a:prstGeom>
          <a:noFill/>
        </p:spPr>
      </p:pic>
      <p:pic>
        <p:nvPicPr>
          <p:cNvPr id="5124" name="Picture 4" descr="http://jurist.law.pitt.edu/thisday/uploaded_images/P-010297-00-2-780370.jpg"/>
          <p:cNvPicPr>
            <a:picLocks noChangeAspect="1" noChangeArrowheads="1"/>
          </p:cNvPicPr>
          <p:nvPr/>
        </p:nvPicPr>
        <p:blipFill>
          <a:blip r:embed="rId3" cstate="print"/>
          <a:srcRect/>
          <a:stretch>
            <a:fillRect/>
          </a:stretch>
        </p:blipFill>
        <p:spPr bwMode="auto">
          <a:xfrm>
            <a:off x="6324600" y="2971800"/>
            <a:ext cx="2483556" cy="1600200"/>
          </a:xfrm>
          <a:prstGeom prst="rect">
            <a:avLst/>
          </a:prstGeom>
          <a:noFill/>
        </p:spPr>
      </p:pic>
      <p:pic>
        <p:nvPicPr>
          <p:cNvPr id="5126" name="Picture 6" descr="http://news.bbcimg.co.uk/media/images/57202000/jpg/_57202123_109948474.jpg"/>
          <p:cNvPicPr>
            <a:picLocks noChangeAspect="1" noChangeArrowheads="1"/>
          </p:cNvPicPr>
          <p:nvPr/>
        </p:nvPicPr>
        <p:blipFill>
          <a:blip r:embed="rId4" cstate="print"/>
          <a:srcRect/>
          <a:stretch>
            <a:fillRect/>
          </a:stretch>
        </p:blipFill>
        <p:spPr bwMode="auto">
          <a:xfrm rot="742676">
            <a:off x="6096000" y="4800600"/>
            <a:ext cx="2590800" cy="1457325"/>
          </a:xfrm>
          <a:prstGeom prst="rect">
            <a:avLst/>
          </a:prstGeom>
          <a:noFill/>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00400" y="1481328"/>
            <a:ext cx="5791200" cy="5148072"/>
          </a:xfrm>
        </p:spPr>
        <p:txBody>
          <a:bodyPr>
            <a:normAutofit fontScale="85000" lnSpcReduction="20000"/>
          </a:bodyPr>
          <a:lstStyle/>
          <a:p>
            <a:r>
              <a:rPr lang="en-US" dirty="0" smtClean="0"/>
              <a:t>Treaty established three pillars:</a:t>
            </a:r>
          </a:p>
          <a:p>
            <a:r>
              <a:rPr lang="en-US" dirty="0" smtClean="0"/>
              <a:t>1. Trade and other economic matters</a:t>
            </a:r>
          </a:p>
          <a:p>
            <a:pPr lvl="1"/>
            <a:r>
              <a:rPr lang="en-US" dirty="0" smtClean="0"/>
              <a:t>Monetary union into a single currency</a:t>
            </a:r>
          </a:p>
          <a:p>
            <a:pPr lvl="1"/>
            <a:r>
              <a:rPr lang="en-US" dirty="0" smtClean="0"/>
              <a:t>Creation of European Central Bank</a:t>
            </a:r>
          </a:p>
          <a:p>
            <a:r>
              <a:rPr lang="en-US" dirty="0" smtClean="0"/>
              <a:t>2. Justice and home affairs</a:t>
            </a:r>
          </a:p>
          <a:p>
            <a:pPr lvl="1"/>
            <a:r>
              <a:rPr lang="en-US" dirty="0" smtClean="0"/>
              <a:t>Including policy governing asylum, borders, immigration, terrorism</a:t>
            </a:r>
          </a:p>
          <a:p>
            <a:r>
              <a:rPr lang="en-US" dirty="0" smtClean="0"/>
              <a:t>3. Foreign and security policy</a:t>
            </a:r>
          </a:p>
          <a:p>
            <a:pPr lvl="1"/>
            <a:r>
              <a:rPr lang="en-US" dirty="0" smtClean="0"/>
              <a:t>Including positions and actions</a:t>
            </a:r>
          </a:p>
          <a:p>
            <a:pPr lvl="1"/>
            <a:r>
              <a:rPr lang="en-US" dirty="0" smtClean="0"/>
              <a:t>Common defense policy</a:t>
            </a:r>
          </a:p>
          <a:p>
            <a:r>
              <a:rPr lang="en-US" dirty="0" smtClean="0"/>
              <a:t>EU controls money supply and the euro and replaced old national currencies</a:t>
            </a:r>
          </a:p>
          <a:p>
            <a:pPr lvl="1"/>
            <a:r>
              <a:rPr lang="en-US" dirty="0" smtClean="0"/>
              <a:t>Britain and Sweden have kept their national currencies</a:t>
            </a:r>
          </a:p>
          <a:p>
            <a:endParaRPr lang="en-US" dirty="0"/>
          </a:p>
        </p:txBody>
      </p:sp>
      <p:sp>
        <p:nvSpPr>
          <p:cNvPr id="3" name="Title 2"/>
          <p:cNvSpPr>
            <a:spLocks noGrp="1"/>
          </p:cNvSpPr>
          <p:nvPr>
            <p:ph type="title"/>
          </p:nvPr>
        </p:nvSpPr>
        <p:spPr/>
        <p:txBody>
          <a:bodyPr/>
          <a:lstStyle/>
          <a:p>
            <a:r>
              <a:rPr lang="en-US" dirty="0" smtClean="0"/>
              <a:t>The European Union (cont)</a:t>
            </a:r>
            <a:endParaRPr lang="en-US" dirty="0"/>
          </a:p>
        </p:txBody>
      </p:sp>
      <p:sp>
        <p:nvSpPr>
          <p:cNvPr id="4098" name="AutoShape 2" descr="data:image/jpeg;base64,/9j/4AAQSkZJRgABAQAAAQABAAD/2wCEAAkGBxITEhUUExQVFRQWGRgYGRcYGBgdGRgaGhcYGBcbHBggHCggGhwlHRgYITEiJikrLi4vGB8zODMsNygtLisBCgoKDg0OGxAQGzAkICUsLCwsLCwsLCwsLCwsLCwsLCwsLCwsLCwsLCwsLC0sLCwsLCwsLCwsLCwsLCwsLCwsLP/AABEIANwA5QMBIgACEQEDEQH/xAAbAAEAAwEBAQEAAAAAAAAAAAAABAUGAwECB//EAEgQAAIBAgQDBQQFCQYFBAMAAAECEQADBBIhMQVBURMiYXGBBjKRoRQzQlJiByNygpKxwdHxU3OisuHwNEPC0tMVg5OjFiRj/8QAGQEBAAMBAQAAAAAAAAAAAAAAAAIDBAEF/8QALhEAAwACAgECBAUDBQAAAAAAAAECAxESITEEQVFhkfATIjJxsRSh0SMzUoHB/9oADAMBAAIRAxEAPwD9xpSlAKUpQClKUApSlAKUpQClKUApSlAKUpQCofEuJWrC5rjQNflv/U15xfiK2LTXGIgdTHz6AST4A1+f3Lr3rgu3T3iQVtn3l71sr3WIBJDEHXuyANZNZ8+f8PpeS3Hj5eS3xHtRfuki0otrPvNM7E+7E7DnlnkTXyovN7+IuE88oCj4EtUXB4Y6E7AaASAO4RtMtqB7xOu0VYqtefWS6fbNClLwjxXxCnuXz5Ok+kq6x8DUyz7Rvb/4hIT+1Uyg8zAK+bKo1EEmuaVxvHpXZzXPhkXCZrMPfVxmUyK6VgMLiWwjBk+p2a39m3OgI6W5gEfY0I7shd1hr4dQy7H/AGQfEbV6OHKsi+ZnuOLOtKUq4gKUpQClKUApSlAKUpQClKUApSlAKUoTQClQb3F7C73AfLX91cB7RYaYziq3lheaX1JcK+Ba0qPaxtttmGvXT99SKmmn2iLWhSlK6DGe0jm9i1tEdy13j4x2bx6s1vfcI451wxShJuPcGQMN4gd+0QNgN1Ik9RXvDznv4lgdSzAE67Xr6/wHoBXRQwFwCCc2hBac0CSVjuawQBI5868jNXK2zbC1KICJMFjrIgwpUajMMwgjcAAHbKQJmrWDGmp8THzg/urhatRAiANhLb9dfWPOu30gVUdI1y++oMKZjTXeNZO8T0GxrzE3yNFjMTAnUDmTHOACfSOdcHu7HwZ/9P8AF8q+LTd8/hEerGW/cvxrmzuj7DlWYM3aLAkMF2bMrAwBI0+BNWvsfiijvhySYnKTJkAKRJO5yMknmQ1UWMMyPvFE8xu3yLfCuvCL0Y6z4kL/APXiGM/AfAVf6a9ZEQyzuWfolKUr1jGKUpQClKUApSlAKUpQClKUApSoPGeIrYtFyROwnbaST4AAk+VcpqVtnUt9HDj3HrOFQtcYCBOpiJ0E+Z0A3J2rH3uKY3FRP/69tiAvaDvkHYi0NR/7hB02qFgUN5xi8QROrYe3c0CiQO2ccrjBhAPuKwAglqnozXHHvZTE6AMR2jggtJGWCRET4ivKz+pqul4+/r/H8mvHiSPcJ7N4VgGuo95iqmb7MSJ//me6p6gAVPHs/goj6Lh4/uk/7a7YCwVVAQQciyD1Mk/OamZazc2WaRUn2Ww41sZ8Mw2NpiE/Wte4w81pf41i8GA12321kDvPalioG5NqM2X9EtHSNatzXx2lWRlqXsi52W3CuKWsQge0wYEA6EHQ7EEbg9am1+cY+ycC5xVnu2C037Y2TMRN5RyE63FGhHf94HNvuH4wXUDDyI6GvVw5lkXzMlxxZigjriMSizPaySCoIVibqkZtDLXWHkh352VrBsRLs0nYSATyk5dCdjptoOs8valTYxVq+okXB2d0DePsPG5AlgfBjXG9xFcxOyzOY6fcJEEjcg15+eeOR7NEPcrR5ftOv1ZXKWCtIMax3wmkGdDBymc3KKjMpKz10+NScPiUYjVTrMBlPJh18RUe/hlQZmRzoSSsk+OgaT5CqdFhzxFtitxoOkQOuXvfEkkUsRDODKk5pGxGVYM7RXFz3oVQY2OYnTyzbfyrhYYEybSDmTK7kkzE77eZbwNNHTtaaTnOwnL4k+838B4E8iK+eA3e04hZA5Z3Pkqsq69CLs/qmofFrwkSSCoLFpjKsEMSdteXiJ2UxbfkvwRc3MUwgPAtgiIQbacpJZo5Zo5Vo9Lj5ZN+yK81anXxP0OlKV6hjFKUoBSlKAUpSgFKUoBSlKAVgPbJzicSmG/5edUfxQJ21weIeEtkdC1b+vz3AK1zHXbjTlVSy7atduOuvOUSyoH6Z35ZPWVqNff3vRbhW6JeOwrORERDAyBMypGvIGJP6IriUgcsnfzHKGXKzs0mRqACBG3fJ5VLIYXlJU5YI7uogHul2junU6TGvWBXuDwCh2ZVK6kiAgUk6l9ySeUmNBEERXla0bNkvh1tcpyyBOxDj/CwBTyAjY8653cSzEraXNBgsTCgjQgHmR4AxBBip6IFECjtXThWYfFtMPMg5TIEgmIII0Kmf6QRXmLxUEIoBcmBOw5knyAJ+A51GxN6XJHLKSegHujzLfKT0n3B+8zHWO6D5wzfHu/s1zZ3R9JiSpZLxRlgSYgZWBHeEkbhh5etZrh3FruFRsPZbPEhCPeFoMeyLFtEhISTJOSRrX1x/HFrhW2RqMsnYZCc7nqFJgDmY8xVquUqqEmWJDbm4xtkHtIPVgdoASNIFXRVT4IuU/JOs5rzzcdnLMoYISBBXMCbnvvpGsjfarvhnDrWVW7K3mIBnKCdvvGTVHwnClihMxNsquuVVNsmPksySNOW1a7h1vuL5D91Pc4dRhkIgohHiq/yr7Xh9se6Db/QMD9n3T8K7IK+yaloiUfE8EYlhIBB7S2IdSJgsn2hrync6AVn8aOzhma2LQWe1aCrTzVQ0s0DYwNZkxFbS43SqHi2DUKzZQ1ombtuJAO/aoORB1Zee4197mkd2ZnhnC7nELgRFYYUNmd2966erHpoNNtAIA0H67b7LC2gpIVVHxga6c+tQeE8SsphyQFTsx3gNBtIIP3SNZ5a9Kpbpa6+e7qTBCGAEG6yD9rnB0XTdpY+kqjHCU+5TMVkrdFlc9pnf6iwzj75iPmQGHirGvk8Vxw1Nq0fAEz82iuiyuWSDmPLXTKWn5fOvLt18oMjvRAA1Ewd5g6T0qHO/iW8Y8JCz7WopC4i29iftHvJ6sBp12gczWituGAIIIIkEagg7EHmKyGIlwQwkaAjTqRz3nu+nyr8DxA4C57xOEYxcUn6kk/WKfuyRnG2ubQhs04y96ojeBNbn6H6DSvAa9q8yilKUApSlAKUpQCsPw5wvasY7puBvDs7jD+JrcVirdzssdesna5+dTxnRgPI6/rVk9ZG438GXYa1WjrnZmUhUzxuGzLlJEFtBpMxEnU+NC15TPdJmMsRbYzqCQCyNOze6eYk6SL8WhC5VzSSYA1GUawI58659qxbU7MRty7Yp0+7H768xo0pnfD4sXBIVgOWYAE9dJkQdIMHwqPeuO5KW5A2Z40Hgv3m+Q57QSYcsqnOy5hJyhe8SASTIOsztG9cruDygk3rkDwtf+OoIkfGNtpbVV2zMu8yxkb9STGv8BUPHYjs7BIMO7Mqn8RZgD6KpPpXV+y1z3GYQRDKABMAnuoCDBjfmapeNklltC5mAR2EgZs7EW1MgQd3GlSU99jZEwWHJR7gEs4lZ+6AezHXX3v1zXTAYKGVjbyklCYVthYcAExJiYk8/hVtj8ttIXRo7g0G0aaggecaCa+8XYcqpVmVx0C843B5SBMeMRysRFs68Oswci6BFUZge9OwEEQdOZnWRyq4tLAHPxqtw/D+0KtdRZBLAd1o00U93kSTI5zrqRVzEVIicGvgbkDzIFcr2LWO6VJOg1B1O2lfeUakxr16D/WT61xcAawPhXdg9vXAASToKifSNYKlSRI1B0BAMgcxI08eetLrywHTvH/pHxk/q1Gxd+GHk371qLZ1Ir2AtXANraMjRyNtm0TyS4PRSBzNbTD2o15nWawuNuZ8o3zF7fkrq/8A1W0rY8Dvl8LZc7tatk+ZUfxrRhe1+xGto7DW94InzuNt6C2P2q+mwyfcX4D+XifjTDfbb7zn/DFv/on1r5xV8KDr5k8udXs4vJDxWWICgc5EDbQEHkB1+FVeNjLLAED3gdiu0HoNTA31qZlNzfYeJ89P5+Hwqr97Kz22P2WYNpsB3vNxK6/iHOZqZqhGo9hsUThuyZizYd2syTJZV1tMT1NsofWlVPsPci5iwNs2HPr9GtKf8tK3x3KZ52VcbaNxSlK6VilK53L6rufTc/CgOlKrr3GbS+8Qv6RA/jXyON2vv2/2x/KgLOst7c8Fe6i3rH19nVfxDmvrWgtY1WEjUdQQR8q7o4Oxo0mtMGH4Bxb6baMjJfQMpUnVW2OnPaZ6etTSCphgd5HNoW73RqdQYXx73jVX7Zey99Lv0zA6XPt2+TgfxqPwr23W7aftrTo9sqGzA+/IygfeYmIA11HWvNzencdrtGnHlVde5cvdhbYnQiMyydokAjUSA2vlziq/F4uzmKoTm0BW2CxHOSqe6du8TyFcrOFu3oa8WROVsGGjfvsD/hB8ydqucHZS2oVFVVGwAAHoBWZSi5srUsMw/wCHua6yWtqD6ZiQNToes714/B5bObFzN3R3blvZWzjRoG9aKyCdhUpcM3T5irlir/iVvIviZjFZSpUk2ydB2qsqk8hnBgztANdkS3aVVMICQACdCT486ucYcqmQx20C5jBIHu8x/Wqq/gRB7IqB3pQ62SAYg75CQeWm+lQc6CrZ3wOIVwYkMujIwhl8x48jsa+r4kRJHiIn5giqF7shgGdbid3Ixh0VvfXtB3oIGZWB3Ua1OwN4QEB2HdBJJZdNQxJLRsTM6a768fRI6XLB3VmDeLFlPgQToPKDXO5dkDkDBjpzrrffKJYgDqSIqrxTRDwcqbCDJGzMRuIGw30PWuHR2urHxj0AH8SarMbitWPSAB1PIepIFd8RfAUvIy7zIiIGs9PGqlLksCdAJKzoWPNo5DUwPEnpUGiSJWWMg6G38iT/ANJrVcAUnCYdhcYDsrZGiQBkHVdvGsDxDiGVXf7gYjxKqUUeru481q49nuLNhrdjCYr804tp2TH3LiZREE6FhoIJEHeYE6fTw+Lr9v8A049NpGyt3IPvsROoOUb6zAUanp4kmvjEksdCBy8uR9QBHnUftQY5E6ATrrJIB66SW15+kHHh2+ruZTETllD0GWRoOoIPjG9rZKY7JplBPLX46md/L4VncV3r6qTsjs8DVVYrHMyTlfzK17evYnmbQjdpcj1Uwq6xuSKjcDwBxbmzZLMhacRiDux07oMDvaQAIyxsCFCpnk9Itb4LkzYfk9wxNm7eIjt7rOOmXYR4aaeEV7WowuHW2ioohVAAHgKVvXS0eXVcm2da+blwKCSYA516TWX4rxB7zi3aMc82+RNRnjmzQQoOm5MwRQiS8bxlmY27Skt0mMvQu32Z6b/OI9nAM31rk/hXur8tT6mD0rrh7S2lyqIG56k7kk7knmTUTE8ZTNlDqD46nzCDX1I+NQvJMLdEpl14LbD4S2uiqo8gKlogqlw4D65i/nP+UxHwqZbwqfdX4Cs39WvZFn4PzJrYBGMlRPXY/Ea1yKEbHrAY6wOYcaj1nzoiRsSPI6fDb5VBbGi2CXhVzMNNFYzAB3Kk9RofCrozTXyIOGiTiuMLaRmfUqPd2aT7oPgeo0iek1ieFWziLhxVyIJJtDkAdO0jqw0HRf0jXT2txn0m9asgRyO2gYS4Dg6dxDHi46VbIAq6DQcv3Vm9VbdcEXYp0tnzicQEE66dAT8gJNfWExSMYUktExBUwIBMNBjUagcxXfB2J1NWJtguv4VJ9W0HyDVpw4VjXzKLyOn8jjhHbOq6DQsQPCBE+bT+rV5bOlU/Dkl7jeIQeSjNPxcj9WrA3ANzVxAj8YbuHzH+YVmbuOUNlBiS8adx5MnOApj7uaRqRuYFXfH+I27SqH+3IG+pEGAB3iYk6clJ5VS4zDNlY28rkFQynQBQCd4O7EMYEwRpsDXkxq12SmnJx4xZ7YZ7RU4hDC8gRkzNauaSFaGIOsEqdRIPPhXErd63lYZtyFYSTqQQQdmVpUzsd96l8OxBJCEqMpMgSwIgxlJgr8DzHSqDid36Piyw9y4DcjoVhb3gAVKNGksGNea1p8Wa12tl1dVVBa3bUONNE1Gkx3fTnGtVmMxd3WFmDtlbqfHoBrtrUzHXi3/L/wAh9D3vn5VT4tiTGXulpg5e7HhOx5/6moEkR8oLE9ko55skEGep3nfw51B4niQMoHvmcnhA7zGPsqNT10G5Fcbl9c7LbTNcXZZELpGZ3BOUHQ694xoDFVnE8Z2Oki5iLkROgHSRPdQbgTqdT4SmHVJI62ktsseGcPOKxVrCpqqlbl07wq+4rHqfePifGv2fjHAcPirPY37aukCAd1gQCpGqnxFUX5OPZX6HYzuc1+73nbz1rYV60wolSvtmF06rl96PzLEfk7xtgn6DjT2fK1fUOB4B+Q5bVEPs7x06E4QDqJOnkViv1ilReOX5RYs9rwz84wH5Ob1whsdijcA17O0MifzHpE1veG8PtWLYt2kCIugAEVKpUkkukQq6ryxSlK6RKX2mx4toEJ94MW65Egv8ZC/rGofD7BRJaO0Y5n/SPIHooAUfo9ai8XPa4zLyVraeWVTePxJUelTsbcyoTGwPx5fOjegjNe0fFHLjD2QTcbXTSBMEzsADueXQkqD7w32duKv1wVt+6gKyfvZjmfxMqT4VYYO3Vxh1ryLyO62bpnitETAK2WHADoSpy7eBHQEEGOUxyq2wzZlB6j+tVpxGXMQJZ2hR94wFUfIE9BJ5VLvv2dsKCS+WFAiWI0G4IEmBJ2mpY5K7ZNJgSdhWG40TfxC27bSMxgqxhSSczHSAVUE+g5mtWh7fDwwjtEIIIMgNI1GmtZrhvDmS8htNcuW4zM7NlOYaFXGWQCYYBRG4MDe1tIiuzPezl1HxNx0nIDcCgkkgBkRdyTOW36TWtLSQOp/d/WsdwIZcZi0HK9eP7VwXP3XBWzwtvUevz1/hUZ/3kTv9DLbC269NyM7E6TE9Aog/4sx9a7WyFUsdgCT6CTULE2yUW2d2hW8cx/OHzjMa9Ixlhwm1ltKSIJGYjoWJdh6EkVS8c4kU71w9kiuMpJUB9wQ2pAWOZgyV21BvsReAFUHGWfLmQ6cxAYMDofh8NwfACTfxsqDmCzHvKTIO4y6Hb9xqsbE27aZbbsx5HU89oPIDTmdNTOtVN66tuC75XaMgNyc0up7ykD3SUA0MT72tQ8fjxmdRKXFS3ltsyFic+rQpOsG2ZGoza70BZZijg6aQdPE6ioHtlYkWyeVyD5OrIQfVgfSqq3iC0W+0e3nudnvLWjsyBz9rRjMAd4QNdZXGbwUvbBJRDbnorgBoHIEhZKiNwY72vneoX+ps14f0kTD8TuNZtMcRaGZFMdlrJG0m9E+lVOO4phlk3cU9z8AYD0y2wCR5sa1Ps5+TPAXsLYuXbJzvbRnYXbolioLQufKus8o2gVaN+Tbhdm3cbsNUVmDs9wxCzJBaNPKrF6ed9v8AsjnN66X9z80tcXvX4s4GwVXYNlgLO5CjQeZ1rZeyvsZYsBruJm7f1kk7cpUzO438q3HD+HiyD2dq2inKYkgjQArGU9N55zHKuS4S5AHdnmQd5yhh7g5AkeMT1qe5hahf9+52YdPdv/BBsdrhiWwzFrYJBtN7pg6wRMHfUDNrLB9ANZwniVvEWxcSY2Kn3kYbqw6j4EEEEgg1m7gILbAk7qSdFywAYB2HePItuSah8Pxn0fELeH1d1havATlDTFu4OsN3CeYMnYUxZNPTJ5cXKeS8/wAm9pSlajEKUpQClKUBi8KJxl0k/bufEC2B8hUzi4/Nn9JP861DC5cdeXq63B+vbyaeq/OrnHYYvbZQNYkeY1HzFRyLctHZ8pkDCWq6Y3FKixOp001OuwAGpJ2AGpqNbx4Kjsh2jGIy7a/i2A8Tp5mAZvDuGlTnuHPc6/ZSdwv8WOp8BCjyJk20z3heDae0uCG1ypvkB3k7FzzOw2HMt34hh7etxlBdVMNkLMuh90DvTqdtda6YvEi2s6HbSY30EnlrGtU932hIY/m8yTAacvjrM6f78K0StLopfZHs8Re3aJScQCZ7RYWQQuUiRDMZO51yjeag4zE3MpJe4B9tZA+0RA7vk0fijbWvMJauX1z27SLEC3duM2xLSyr2SlgAdIZQ0iDzqvxFhwxW5lRtDbvPnyXNZCGzmAV9SCC2oQEDcCLZJIp+HMLXEWBJy3gGBM6sO4+pAM+4duRr9B7Rba52IUCJJ0A1gT+6vyv2mDl+0CBcRZfRVLOGUidT2YIBk7/eYbmv0j2V4umKw63FOsQw0kHbXxpaa1R1eNFk3HMMywLtszvLKNOmp9Kj/wDrNnOrG7bgEnR15gjr4mrAJ4A1yeOg+Fb8eRWtoy1LlkLinExdtsMOy3XAkojrmK84lgAehMDyqhw2AW6wVbd5FMF2uW4iBoFzgQ06SA0Cdpkau2K+QmWZYt5xp8AKsIlZcwFtbYti2uUqEcb5kykQzES+/PeSetZrHcNS5bbDg27ltAcmdQ7Wrn2cxzSxEg6wxG7GZN/x69+aufoP/lNVJUvcZjORWbaTI7JTt0k8t/WahdqFtnZl09Ih8B4fkAuXSTeukhgzAKB7oXLC9okjuyGOo1OhqF7VXSbduzlCswy5VjRn7kiNNAbjcttqtw0DMSMqZTrbysB2fiZzEleQI21ql9mEON4hnP1dqSOhbRWjrlELPi1YITyZNs1v8k6R+scJtZLFtfuqB8q4Y9e1PZD3ZBunwEEW/NtJ/Dv7wqRiA8AL3RzbmB+EdfE7dDXDEOLdqLYgkhV595jueupLEneCa00yMoktULF4gDTXyAMnw0G2h2+VdsRcIGnMH+H86osbcOcKO7Ok9O6WY+egE/yg1tlsTs8xGJB356QdA0TpOwRYPdB8TvVfil7S3cSR+ctOZ1zM1tZBA+yohddNT8ZPFLIdMsbg+fWZ3kHWeoqn4XxQtbuP9pVvoxndlm0sCNBMfEVWapno/SPZ3G9thrNw7uik+ca1Y1QewixgLH6H9Kv69E8ilpvQpSlDgpSlAY/2wtG1fsYke7rauHoraqfIMASegq5BuMFNvLHOSVM6RBAPj8ql8WwC37T22EhhH+vnWW9lOIPac4S+fziaKx/5iDY+cb+U6w0ADwq9ZuEIlnI5LLmuP3SSSygC3tJkeBjlU+3ZxH9nY/8Akf8A8daG5aV1g6j/AHrUJ7bJvLD7w/iP47eVYsuHT5JdF85NrTZCsYa4WBuKihZjI7MSSI1lFgAE9dxtFVj8AQPC38Qq/wBlKkRGoztbNzL459NgRtV92gOxmuNx6zu9eCxTvycr0DUf7is7xC4MvZgAIDkIgknuhhBnuwJ3Bq4xd8DnVR/6c7OzPKoLmaDozjsQvdB/EQPOoY4q30TbUrsr8JhluXhegKFQbmA2aSBPPLlnpr5xn7tq9w2/9JtfUXGIuICSBBgnXXcb+m0FdumHUKFAARFtwGQSAHga67hXgRPe+FLjx9MvfRba/mw03SJjU5sg8STmbw0+1p6cYVx4MyVkfLkavg/FrWIQNbI1ExOo/mKmOgNYrifsJfwp7XAvHM2zOUnw5r6fCotr8oD2ITG2WtnbMRofJxI+Imst4Lh7X1RarmjdNp0rhck8wPn/ACqjw/txgXEi7H7J+c/wrzFe2ODUSbs/s/xYVD8bL42S/Dn4HTi4ARyRmAUyCYEQZ15aVXNcg9pcgBXkyIyg25gEH84c2VZj7J0kTVFxL8oNokrYttebbmRPiAIH7VVZwePxpBvhrVnnljQcwY0UeI06kb0nFkvuvqyXKZ6R2xeNu411wmFzdmsKz8wAI3GmeOm09dv0jC+ztvBYe0VXS3o4H3GgMOuhCtpqSgHOp3sXwDDYe0Oxg9eonXXz3nnvrWkvWgylW1BEGt045mOKM7yN1tlC+AskT3o69pcjrvmqP2SK2YAiNi7O2WdM0MTDEGAo1113iq7GXjhGFm/ItE/mrsaAzIUjqOQ2HIQO73uYjKJJAUAkPuoBiG2hrjSeo8+eatrpmuZ337Ey7iAd9CI05gHWCRpJiY5aeZr2tpqw3JmZM76a8+nxqNi3BBSNekz2c65mM964Znw/zZ7F4TFAwl9WB/tbauw1+8In1E+NVtmiMZZ4/iKAMSwAQHMZ0HMk+Q5TzAjUTn8FbdcMqZSLuJbNl5qHYm0COsjMf7o9RX3iba2YOKuC46mVsgZUDSSGdRJ3OgJJOkAe8Nd7EcCuPc+l4gEb9khAkTALsBsSAABsAABtJtxRyfyI5sn4c/P2NnwzCi1Zt2xsihfgKlUpWw8oUpSgFKUoBVJ7RcDF8Bl7txdVYbzM778hV3SgM1wXjpBFrEDJdHX7UaSDsf8Ae2grRpcB2NQuKcItX1i4oPjzFZ9vZzF2f+HxJZRsl4ZgPJgQw9SfKunDUXsMjalRPXY/Ea1EuYC10P7b/wDdWbv8W4naHfwhuf3VxW/zharX9ssa2icPxJPlaHzL1Bwn5RLk17mx7JE91QD1A1+O9VWKuIhL3G91swzQYEcvud479FFUefjF/awllTzdyW/YUAf4q6YX2Au3TOLvm7t3IC2x5WwSD+uW2qSk5srL/FLuLK2cHItju9rGwGh7OfrG/FsPHatz7K+zyYW2Bu3M8+pk8zJMmrDhnCrdkQg16nep1d/Y4QuL8RSxaNxpOwVQJZmYhVVRzYkgAdTWJvcM+lF7lw2+0nKST3bek9nbgRoPefdidIWALTjmINy+xBlbEIoH9tcWWbzW0RH9+egrvwjBAIitMEG42pEltFBP6I1/QFZ6putI1xKmeTKCx+T3BMfztmy/jmYn4QK+7H5PuHSuTDWwSC2Y5j3ZhYE7kGd9K1v0C1GgMHo76/4q9vWQSGBKkCAVPLpG3Tlyru2vci9P2M4PZ2xaKqltQQH2MAyGCmCdIyk+dSXuMoOUaQNvs7g6dc0d2eQHjVi+EXq22XcbQRvE/abfmZqPibQAIBOrBztGhB100WVnx18YrptlkJIhB+zcPaIVjJycjqZMD7JO46nMO9o2p4Zj1vWw6yDqGU7qw0ZT4g89joRoaxmNmQVksdVAgFyJhZ5LLfL0qTwHHBL9tgR2eIBtvGwvW1lDH4kDKf7tBXcN96O58W1yRrsbhLd1DbuKrowgqwkGsNjvYXE2SW4dijbG/Y3hnT0O49Zr9ApWhpPyZJup8M/I7+H46mn0XDv+JW0PjGmtc7PA+O39G7LDKdysT46gZvnX7BSoLFHwLv6nJryYn2Z/J5Zw5Fy8xv3RsW91T4LtW1Ar2lWFDp09sUpShwUpSgFKUoBSlKAUpSgFKUoBSlKAV41e142xoDOcGw2a2zNu12+3xuuqfBFQelWC27g+0nlkMeU5vn8qjcG+rKgwQ94fC88fIqfWp1q5IB2PMdDzFUI0U3sjYp8mV9pZVYdcxCD1DEa9K6MajYlxccWxqFYM55AqQyLP3swVo5AaxmEyJ3PT+lcZ1eDldMCTp0qsxl2NgSNNzGZiQAY0nlppy8x94m4STzMiTyidRM6COQ1NcEIiSd9hOkk+O5IqtsvmSpxmIVlYgnTRp96d8oXly6adF342bn5m+BA7F7F1QuuQB1MT1ysQfhUH2mu9ke2TdIUnTZmA581zFgdx619cPvD6Ji2AOQratgnmXdQSPWajH6ky61+Rn6vaaQD1ANfVccIIRR+EfurtW48kUpSgFKUoBSlKAUpSgFKUoBSlKAUpSgFKUoBSlKAUpSgM8ihMRdtts5Drv7wUK0Hl3QpEayLnSu7YNTu1wjp2j/wMn1r32kwTMguWwc9vWB7xA10HNhuBzBZdmNVtjiXbWwyQe6ZQfbkECGMQkzvroVMEFaz2uLNMfmRYC4qgBFAUaAKIk9FG0dTtXM4nQ+G55T0B56/73iGcUpBOaRJUkcyNMieA/rGprhiHnTSQNvs21jfl3o56QNdBANbotUHrgxJJEQY03MzpGsR1ioGIuBY97oJ/RCgQOsdf31ScQ401lpZC6cribkA6Z7e43Pu76GFmKqsZ7ZW30UOx10CkTpoNR1jn1qPbNCk89qsU7WWB+2QFXLlPeJUE949S3jl86vlw5C4TBD6y463rvgo90H0BJ6SvWqXh+GKxjsaBlWfo+H2zt165RpLmdAAOQO39geE3CXxuI+tvaiREKeccpgADkFUcquxR3spz5NTo2qivaUrQeeKUpQClKUApSlAKUpQClKUApSlAKUpQClKUApSlAKUpQCsl7Qezl0Mb+Dy5ySz2WMJcJ3ZWg9ncMCTBVohga1tK40n5OzTT2j8u/wDyaznyYjNhcRBUC8FRhOhyM35p9h3g2v3RtU04U3ABbuBrYH2QTmMzmZxo3Xz110jc8R4ZZvqUvW0uKeTKCPnWQxv5L+Fk5hYyH8DFflVTwJ+GaZ9TryZrifAm3uX7dpfxsF+ExrVfhL+DstlwyNjL/IlT2YP6O7esA9a2uB/Jpw5T9WzeDOSPhWr4bwfD2BFq0ieQE/GiwJeWSr1bfgxvAPZK/fujE48ydCtrkI2BjQAclAj1Jn9AURoK9pV3jpGWqdPbFKUoRFKUoBSlKAUpSgFKUoBSlKA//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4100" name="AutoShape 4" descr="data:image/jpeg;base64,/9j/4AAQSkZJRgABAQAAAQABAAD/2wCEAAkGBxITEhUUExQVFRQWGRgYGRcYGBgdGRgaGhcYGBcbHBggHCggGhwlHRgYITEiJikrLi4vGB8zODMsNygtLisBCgoKDg0OGxAQGzAkICUsLCwsLCwsLCwsLCwsLCwsLCwsLCwsLCwsLCwsLC0sLCwsLCwsLCwsLCwsLCwsLCwsLP/AABEIANwA5QMBIgACEQEDEQH/xAAbAAEAAwEBAQEAAAAAAAAAAAAABAUGAwECB//EAEgQAAIBAgQDBQQFCQYFBAMAAAECEQADBBIhMQVBURMiYXGBBjKRoRQzQlJiByNygpKxwdHxU3OisuHwNEPC0tMVg5OjFiRj/8QAGQEBAAMBAQAAAAAAAAAAAAAAAAIDBAEF/8QALhEAAwACAgECBAUDBQAAAAAAAAECAxESITEEQVFhkfATIjJxsRSh0SMzUoHB/9oADAMBAAIRAxEAPwD9xpSlAKUpQClKUApSlAKUpQClKUApSlAKUpQCofEuJWrC5rjQNflv/U15xfiK2LTXGIgdTHz6AST4A1+f3Lr3rgu3T3iQVtn3l71sr3WIBJDEHXuyANZNZ8+f8PpeS3Hj5eS3xHtRfuki0otrPvNM7E+7E7DnlnkTXyovN7+IuE88oCj4EtUXB4Y6E7AaASAO4RtMtqB7xOu0VYqtefWS6fbNClLwjxXxCnuXz5Ok+kq6x8DUyz7Rvb/4hIT+1Uyg8zAK+bKo1EEmuaVxvHpXZzXPhkXCZrMPfVxmUyK6VgMLiWwjBk+p2a39m3OgI6W5gEfY0I7shd1hr4dQy7H/AGQfEbV6OHKsi+ZnuOLOtKUq4gKUpQClKUApSlAKUpQClKUApSlAKUoTQClQb3F7C73AfLX91cB7RYaYziq3lheaX1JcK+Ba0qPaxtttmGvXT99SKmmn2iLWhSlK6DGe0jm9i1tEdy13j4x2bx6s1vfcI451wxShJuPcGQMN4gd+0QNgN1Ik9RXvDznv4lgdSzAE67Xr6/wHoBXRQwFwCCc2hBac0CSVjuawQBI5868jNXK2zbC1KICJMFjrIgwpUajMMwgjcAAHbKQJmrWDGmp8THzg/urhatRAiANhLb9dfWPOu30gVUdI1y++oMKZjTXeNZO8T0GxrzE3yNFjMTAnUDmTHOACfSOdcHu7HwZ/9P8AF8q+LTd8/hEerGW/cvxrmzuj7DlWYM3aLAkMF2bMrAwBI0+BNWvsfiijvhySYnKTJkAKRJO5yMknmQ1UWMMyPvFE8xu3yLfCuvCL0Y6z4kL/APXiGM/AfAVf6a9ZEQyzuWfolKUr1jGKUpQClKUApSlAKUpQClKUApSoPGeIrYtFyROwnbaST4AAk+VcpqVtnUt9HDj3HrOFQtcYCBOpiJ0E+Z0A3J2rH3uKY3FRP/69tiAvaDvkHYi0NR/7hB02qFgUN5xi8QROrYe3c0CiQO2ccrjBhAPuKwAglqnozXHHvZTE6AMR2jggtJGWCRET4ivKz+pqul4+/r/H8mvHiSPcJ7N4VgGuo95iqmb7MSJ//me6p6gAVPHs/goj6Lh4/uk/7a7YCwVVAQQciyD1Mk/OamZazc2WaRUn2Ww41sZ8Mw2NpiE/Wte4w81pf41i8GA12321kDvPalioG5NqM2X9EtHSNatzXx2lWRlqXsi52W3CuKWsQge0wYEA6EHQ7EEbg9am1+cY+ycC5xVnu2C037Y2TMRN5RyE63FGhHf94HNvuH4wXUDDyI6GvVw5lkXzMlxxZigjriMSizPaySCoIVibqkZtDLXWHkh352VrBsRLs0nYSATyk5dCdjptoOs8valTYxVq+okXB2d0DePsPG5AlgfBjXG9xFcxOyzOY6fcJEEjcg15+eeOR7NEPcrR5ftOv1ZXKWCtIMax3wmkGdDBymc3KKjMpKz10+NScPiUYjVTrMBlPJh18RUe/hlQZmRzoSSsk+OgaT5CqdFhzxFtitxoOkQOuXvfEkkUsRDODKk5pGxGVYM7RXFz3oVQY2OYnTyzbfyrhYYEybSDmTK7kkzE77eZbwNNHTtaaTnOwnL4k+838B4E8iK+eA3e04hZA5Z3Pkqsq69CLs/qmofFrwkSSCoLFpjKsEMSdteXiJ2UxbfkvwRc3MUwgPAtgiIQbacpJZo5Zo5Vo9Lj5ZN+yK81anXxP0OlKV6hjFKUoBSlKAUpSgFKUoBSlKAVgPbJzicSmG/5edUfxQJ21weIeEtkdC1b+vz3AK1zHXbjTlVSy7atduOuvOUSyoH6Z35ZPWVqNff3vRbhW6JeOwrORERDAyBMypGvIGJP6IriUgcsnfzHKGXKzs0mRqACBG3fJ5VLIYXlJU5YI7uogHul2junU6TGvWBXuDwCh2ZVK6kiAgUk6l9ySeUmNBEERXla0bNkvh1tcpyyBOxDj/CwBTyAjY8653cSzEraXNBgsTCgjQgHmR4AxBBip6IFECjtXThWYfFtMPMg5TIEgmIII0Kmf6QRXmLxUEIoBcmBOw5knyAJ+A51GxN6XJHLKSegHujzLfKT0n3B+8zHWO6D5wzfHu/s1zZ3R9JiSpZLxRlgSYgZWBHeEkbhh5etZrh3FruFRsPZbPEhCPeFoMeyLFtEhISTJOSRrX1x/HFrhW2RqMsnYZCc7nqFJgDmY8xVquUqqEmWJDbm4xtkHtIPVgdoASNIFXRVT4IuU/JOs5rzzcdnLMoYISBBXMCbnvvpGsjfarvhnDrWVW7K3mIBnKCdvvGTVHwnClihMxNsquuVVNsmPksySNOW1a7h1vuL5D91Pc4dRhkIgohHiq/yr7Xh9se6Db/QMD9n3T8K7IK+yaloiUfE8EYlhIBB7S2IdSJgsn2hrync6AVn8aOzhma2LQWe1aCrTzVQ0s0DYwNZkxFbS43SqHi2DUKzZQ1ombtuJAO/aoORB1Zee4197mkd2ZnhnC7nELgRFYYUNmd2966erHpoNNtAIA0H67b7LC2gpIVVHxga6c+tQeE8SsphyQFTsx3gNBtIIP3SNZ5a9Kpbpa6+e7qTBCGAEG6yD9rnB0XTdpY+kqjHCU+5TMVkrdFlc9pnf6iwzj75iPmQGHirGvk8Vxw1Nq0fAEz82iuiyuWSDmPLXTKWn5fOvLt18oMjvRAA1Ewd5g6T0qHO/iW8Y8JCz7WopC4i29iftHvJ6sBp12gczWituGAIIIIkEagg7EHmKyGIlwQwkaAjTqRz3nu+nyr8DxA4C57xOEYxcUn6kk/WKfuyRnG2ubQhs04y96ojeBNbn6H6DSvAa9q8yilKUApSlAKUpQCsPw5wvasY7puBvDs7jD+JrcVirdzssdesna5+dTxnRgPI6/rVk9ZG438GXYa1WjrnZmUhUzxuGzLlJEFtBpMxEnU+NC15TPdJmMsRbYzqCQCyNOze6eYk6SL8WhC5VzSSYA1GUawI58659qxbU7MRty7Yp0+7H768xo0pnfD4sXBIVgOWYAE9dJkQdIMHwqPeuO5KW5A2Z40Hgv3m+Q57QSYcsqnOy5hJyhe8SASTIOsztG9cruDygk3rkDwtf+OoIkfGNtpbVV2zMu8yxkb9STGv8BUPHYjs7BIMO7Mqn8RZgD6KpPpXV+y1z3GYQRDKABMAnuoCDBjfmapeNklltC5mAR2EgZs7EW1MgQd3GlSU99jZEwWHJR7gEs4lZ+6AezHXX3v1zXTAYKGVjbyklCYVthYcAExJiYk8/hVtj8ttIXRo7g0G0aaggecaCa+8XYcqpVmVx0C843B5SBMeMRysRFs68Oswci6BFUZge9OwEEQdOZnWRyq4tLAHPxqtw/D+0KtdRZBLAd1o00U93kSTI5zrqRVzEVIicGvgbkDzIFcr2LWO6VJOg1B1O2lfeUakxr16D/WT61xcAawPhXdg9vXAASToKifSNYKlSRI1B0BAMgcxI08eetLrywHTvH/pHxk/q1Gxd+GHk371qLZ1Ir2AtXANraMjRyNtm0TyS4PRSBzNbTD2o15nWawuNuZ8o3zF7fkrq/8A1W0rY8Dvl8LZc7tatk+ZUfxrRhe1+xGto7DW94InzuNt6C2P2q+mwyfcX4D+XifjTDfbb7zn/DFv/on1r5xV8KDr5k8udXs4vJDxWWICgc5EDbQEHkB1+FVeNjLLAED3gdiu0HoNTA31qZlNzfYeJ89P5+Hwqr97Kz22P2WYNpsB3vNxK6/iHOZqZqhGo9hsUThuyZizYd2syTJZV1tMT1NsofWlVPsPci5iwNs2HPr9GtKf8tK3x3KZ52VcbaNxSlK6VilK53L6rufTc/CgOlKrr3GbS+8Qv6RA/jXyON2vv2/2x/KgLOst7c8Fe6i3rH19nVfxDmvrWgtY1WEjUdQQR8q7o4Oxo0mtMGH4Bxb6baMjJfQMpUnVW2OnPaZ6etTSCphgd5HNoW73RqdQYXx73jVX7Zey99Lv0zA6XPt2+TgfxqPwr23W7aftrTo9sqGzA+/IygfeYmIA11HWvNzencdrtGnHlVde5cvdhbYnQiMyydokAjUSA2vlziq/F4uzmKoTm0BW2CxHOSqe6du8TyFcrOFu3oa8WROVsGGjfvsD/hB8ydqucHZS2oVFVVGwAAHoBWZSi5srUsMw/wCHua6yWtqD6ZiQNToes714/B5bObFzN3R3blvZWzjRoG9aKyCdhUpcM3T5irlir/iVvIviZjFZSpUk2ydB2qsqk8hnBgztANdkS3aVVMICQACdCT486ucYcqmQx20C5jBIHu8x/Wqq/gRB7IqB3pQ62SAYg75CQeWm+lQc6CrZ3wOIVwYkMujIwhl8x48jsa+r4kRJHiIn5giqF7shgGdbid3Ixh0VvfXtB3oIGZWB3Ua1OwN4QEB2HdBJJZdNQxJLRsTM6a768fRI6XLB3VmDeLFlPgQToPKDXO5dkDkDBjpzrrffKJYgDqSIqrxTRDwcqbCDJGzMRuIGw30PWuHR2urHxj0AH8SarMbitWPSAB1PIepIFd8RfAUvIy7zIiIGs9PGqlLksCdAJKzoWPNo5DUwPEnpUGiSJWWMg6G38iT/ANJrVcAUnCYdhcYDsrZGiQBkHVdvGsDxDiGVXf7gYjxKqUUeru481q49nuLNhrdjCYr804tp2TH3LiZREE6FhoIJEHeYE6fTw+Lr9v8A049NpGyt3IPvsROoOUb6zAUanp4kmvjEksdCBy8uR9QBHnUftQY5E6ATrrJIB66SW15+kHHh2+ruZTETllD0GWRoOoIPjG9rZKY7JplBPLX46md/L4VncV3r6qTsjs8DVVYrHMyTlfzK17evYnmbQjdpcj1Uwq6xuSKjcDwBxbmzZLMhacRiDux07oMDvaQAIyxsCFCpnk9Itb4LkzYfk9wxNm7eIjt7rOOmXYR4aaeEV7WowuHW2ioohVAAHgKVvXS0eXVcm2da+blwKCSYA516TWX4rxB7zi3aMc82+RNRnjmzQQoOm5MwRQiS8bxlmY27Skt0mMvQu32Z6b/OI9nAM31rk/hXur8tT6mD0rrh7S2lyqIG56k7kk7knmTUTE8ZTNlDqD46nzCDX1I+NQvJMLdEpl14LbD4S2uiqo8gKlogqlw4D65i/nP+UxHwqZbwqfdX4Cs39WvZFn4PzJrYBGMlRPXY/Ea1yKEbHrAY6wOYcaj1nzoiRsSPI6fDb5VBbGi2CXhVzMNNFYzAB3Kk9RofCrozTXyIOGiTiuMLaRmfUqPd2aT7oPgeo0iek1ieFWziLhxVyIJJtDkAdO0jqw0HRf0jXT2txn0m9asgRyO2gYS4Dg6dxDHi46VbIAq6DQcv3Vm9VbdcEXYp0tnzicQEE66dAT8gJNfWExSMYUktExBUwIBMNBjUagcxXfB2J1NWJtguv4VJ9W0HyDVpw4VjXzKLyOn8jjhHbOq6DQsQPCBE+bT+rV5bOlU/Dkl7jeIQeSjNPxcj9WrA3ANzVxAj8YbuHzH+YVmbuOUNlBiS8adx5MnOApj7uaRqRuYFXfH+I27SqH+3IG+pEGAB3iYk6clJ5VS4zDNlY28rkFQynQBQCd4O7EMYEwRpsDXkxq12SmnJx4xZ7YZ7RU4hDC8gRkzNauaSFaGIOsEqdRIPPhXErd63lYZtyFYSTqQQQdmVpUzsd96l8OxBJCEqMpMgSwIgxlJgr8DzHSqDid36Piyw9y4DcjoVhb3gAVKNGksGNea1p8Wa12tl1dVVBa3bUONNE1Gkx3fTnGtVmMxd3WFmDtlbqfHoBrtrUzHXi3/L/wAh9D3vn5VT4tiTGXulpg5e7HhOx5/6moEkR8oLE9ko55skEGep3nfw51B4niQMoHvmcnhA7zGPsqNT10G5Fcbl9c7LbTNcXZZELpGZ3BOUHQ694xoDFVnE8Z2Oki5iLkROgHSRPdQbgTqdT4SmHVJI62ktsseGcPOKxVrCpqqlbl07wq+4rHqfePifGv2fjHAcPirPY37aukCAd1gQCpGqnxFUX5OPZX6HYzuc1+73nbz1rYV60wolSvtmF06rl96PzLEfk7xtgn6DjT2fK1fUOB4B+Q5bVEPs7x06E4QDqJOnkViv1ilReOX5RYs9rwz84wH5Ob1whsdijcA17O0MifzHpE1veG8PtWLYt2kCIugAEVKpUkkukQq6ryxSlK6RKX2mx4toEJ94MW65Egv8ZC/rGofD7BRJaO0Y5n/SPIHooAUfo9ai8XPa4zLyVraeWVTePxJUelTsbcyoTGwPx5fOjegjNe0fFHLjD2QTcbXTSBMEzsADueXQkqD7w32duKv1wVt+6gKyfvZjmfxMqT4VYYO3Vxh1ryLyO62bpnitETAK2WHADoSpy7eBHQEEGOUxyq2wzZlB6j+tVpxGXMQJZ2hR94wFUfIE9BJ5VLvv2dsKCS+WFAiWI0G4IEmBJ2mpY5K7ZNJgSdhWG40TfxC27bSMxgqxhSSczHSAVUE+g5mtWh7fDwwjtEIIIMgNI1GmtZrhvDmS8htNcuW4zM7NlOYaFXGWQCYYBRG4MDe1tIiuzPezl1HxNx0nIDcCgkkgBkRdyTOW36TWtLSQOp/d/WsdwIZcZi0HK9eP7VwXP3XBWzwtvUevz1/hUZ/3kTv9DLbC269NyM7E6TE9Aog/4sx9a7WyFUsdgCT6CTULE2yUW2d2hW8cx/OHzjMa9Ixlhwm1ltKSIJGYjoWJdh6EkVS8c4kU71w9kiuMpJUB9wQ2pAWOZgyV21BvsReAFUHGWfLmQ6cxAYMDofh8NwfACTfxsqDmCzHvKTIO4y6Hb9xqsbE27aZbbsx5HU89oPIDTmdNTOtVN66tuC75XaMgNyc0up7ykD3SUA0MT72tQ8fjxmdRKXFS3ltsyFic+rQpOsG2ZGoza70BZZijg6aQdPE6ioHtlYkWyeVyD5OrIQfVgfSqq3iC0W+0e3nudnvLWjsyBz9rRjMAd4QNdZXGbwUvbBJRDbnorgBoHIEhZKiNwY72vneoX+ps14f0kTD8TuNZtMcRaGZFMdlrJG0m9E+lVOO4phlk3cU9z8AYD0y2wCR5sa1Ps5+TPAXsLYuXbJzvbRnYXbolioLQufKus8o2gVaN+Tbhdm3cbsNUVmDs9wxCzJBaNPKrF6ed9v8AsjnN66X9z80tcXvX4s4GwVXYNlgLO5CjQeZ1rZeyvsZYsBruJm7f1kk7cpUzO438q3HD+HiyD2dq2inKYkgjQArGU9N55zHKuS4S5AHdnmQd5yhh7g5AkeMT1qe5hahf9+52YdPdv/BBsdrhiWwzFrYJBtN7pg6wRMHfUDNrLB9ANZwniVvEWxcSY2Kn3kYbqw6j4EEEEgg1m7gILbAk7qSdFywAYB2HePItuSah8Pxn0fELeH1d1havATlDTFu4OsN3CeYMnYUxZNPTJ5cXKeS8/wAm9pSlajEKUpQClKUBi8KJxl0k/bufEC2B8hUzi4/Nn9JP861DC5cdeXq63B+vbyaeq/OrnHYYvbZQNYkeY1HzFRyLctHZ8pkDCWq6Y3FKixOp001OuwAGpJ2AGpqNbx4Kjsh2jGIy7a/i2A8Tp5mAZvDuGlTnuHPc6/ZSdwv8WOp8BCjyJk20z3heDae0uCG1ypvkB3k7FzzOw2HMt34hh7etxlBdVMNkLMuh90DvTqdtda6YvEi2s6HbSY30EnlrGtU932hIY/m8yTAacvjrM6f78K0StLopfZHs8Re3aJScQCZ7RYWQQuUiRDMZO51yjeag4zE3MpJe4B9tZA+0RA7vk0fijbWvMJauX1z27SLEC3duM2xLSyr2SlgAdIZQ0iDzqvxFhwxW5lRtDbvPnyXNZCGzmAV9SCC2oQEDcCLZJIp+HMLXEWBJy3gGBM6sO4+pAM+4duRr9B7Rba52IUCJJ0A1gT+6vyv2mDl+0CBcRZfRVLOGUidT2YIBk7/eYbmv0j2V4umKw63FOsQw0kHbXxpaa1R1eNFk3HMMywLtszvLKNOmp9Kj/wDrNnOrG7bgEnR15gjr4mrAJ4A1yeOg+Fb8eRWtoy1LlkLinExdtsMOy3XAkojrmK84lgAehMDyqhw2AW6wVbd5FMF2uW4iBoFzgQ06SA0Cdpkau2K+QmWZYt5xp8AKsIlZcwFtbYti2uUqEcb5kykQzES+/PeSetZrHcNS5bbDg27ltAcmdQ7Wrn2cxzSxEg6wxG7GZN/x69+aufoP/lNVJUvcZjORWbaTI7JTt0k8t/WahdqFtnZl09Ih8B4fkAuXSTeukhgzAKB7oXLC9okjuyGOo1OhqF7VXSbduzlCswy5VjRn7kiNNAbjcttqtw0DMSMqZTrbysB2fiZzEleQI21ql9mEON4hnP1dqSOhbRWjrlELPi1YITyZNs1v8k6R+scJtZLFtfuqB8q4Y9e1PZD3ZBunwEEW/NtJ/Dv7wqRiA8AL3RzbmB+EdfE7dDXDEOLdqLYgkhV595jueupLEneCa00yMoktULF4gDTXyAMnw0G2h2+VdsRcIGnMH+H86osbcOcKO7Ok9O6WY+egE/yg1tlsTs8xGJB356QdA0TpOwRYPdB8TvVfil7S3cSR+ctOZ1zM1tZBA+yohddNT8ZPFLIdMsbg+fWZ3kHWeoqn4XxQtbuP9pVvoxndlm0sCNBMfEVWapno/SPZ3G9thrNw7uik+ca1Y1QewixgLH6H9Kv69E8ilpvQpSlDgpSlAY/2wtG1fsYke7rauHoraqfIMASegq5BuMFNvLHOSVM6RBAPj8ql8WwC37T22EhhH+vnWW9lOIPac4S+fziaKx/5iDY+cb+U6w0ADwq9ZuEIlnI5LLmuP3SSSygC3tJkeBjlU+3ZxH9nY/8Akf8A8daG5aV1g6j/AHrUJ7bJvLD7w/iP47eVYsuHT5JdF85NrTZCsYa4WBuKihZjI7MSSI1lFgAE9dxtFVj8AQPC38Qq/wBlKkRGoztbNzL459NgRtV92gOxmuNx6zu9eCxTvycr0DUf7is7xC4MvZgAIDkIgknuhhBnuwJ3Bq4xd8DnVR/6c7OzPKoLmaDozjsQvdB/EQPOoY4q30TbUrsr8JhluXhegKFQbmA2aSBPPLlnpr5xn7tq9w2/9JtfUXGIuICSBBgnXXcb+m0FdumHUKFAARFtwGQSAHga67hXgRPe+FLjx9MvfRba/mw03SJjU5sg8STmbw0+1p6cYVx4MyVkfLkavg/FrWIQNbI1ExOo/mKmOgNYrifsJfwp7XAvHM2zOUnw5r6fCotr8oD2ITG2WtnbMRofJxI+Imst4Lh7X1RarmjdNp0rhck8wPn/ACqjw/txgXEi7H7J+c/wrzFe2ODUSbs/s/xYVD8bL42S/Dn4HTi4ARyRmAUyCYEQZ15aVXNcg9pcgBXkyIyg25gEH84c2VZj7J0kTVFxL8oNokrYttebbmRPiAIH7VVZwePxpBvhrVnnljQcwY0UeI06kb0nFkvuvqyXKZ6R2xeNu411wmFzdmsKz8wAI3GmeOm09dv0jC+ztvBYe0VXS3o4H3GgMOuhCtpqSgHOp3sXwDDYe0Oxg9eonXXz3nnvrWkvWgylW1BEGt045mOKM7yN1tlC+AskT3o69pcjrvmqP2SK2YAiNi7O2WdM0MTDEGAo1113iq7GXjhGFm/ItE/mrsaAzIUjqOQ2HIQO73uYjKJJAUAkPuoBiG2hrjSeo8+eatrpmuZ337Ey7iAd9CI05gHWCRpJiY5aeZr2tpqw3JmZM76a8+nxqNi3BBSNekz2c65mM964Znw/zZ7F4TFAwl9WB/tbauw1+8In1E+NVtmiMZZ4/iKAMSwAQHMZ0HMk+Q5TzAjUTn8FbdcMqZSLuJbNl5qHYm0COsjMf7o9RX3iba2YOKuC46mVsgZUDSSGdRJ3OgJJOkAe8Nd7EcCuPc+l4gEb9khAkTALsBsSAABsAABtJtxRyfyI5sn4c/P2NnwzCi1Zt2xsihfgKlUpWw8oUpSgFKUoBVJ7RcDF8Bl7txdVYbzM778hV3SgM1wXjpBFrEDJdHX7UaSDsf8Ae2grRpcB2NQuKcItX1i4oPjzFZ9vZzF2f+HxJZRsl4ZgPJgQw9SfKunDUXsMjalRPXY/Ea1EuYC10P7b/wDdWbv8W4naHfwhuf3VxW/zharX9ssa2icPxJPlaHzL1Bwn5RLk17mx7JE91QD1A1+O9VWKuIhL3G91swzQYEcvud479FFUefjF/awllTzdyW/YUAf4q6YX2Au3TOLvm7t3IC2x5WwSD+uW2qSk5srL/FLuLK2cHItju9rGwGh7OfrG/FsPHatz7K+zyYW2Bu3M8+pk8zJMmrDhnCrdkQg16nep1d/Y4QuL8RSxaNxpOwVQJZmYhVVRzYkgAdTWJvcM+lF7lw2+0nKST3bek9nbgRoPefdidIWALTjmINy+xBlbEIoH9tcWWbzW0RH9+egrvwjBAIitMEG42pEltFBP6I1/QFZ6putI1xKmeTKCx+T3BMfztmy/jmYn4QK+7H5PuHSuTDWwSC2Y5j3ZhYE7kGd9K1v0C1GgMHo76/4q9vWQSGBKkCAVPLpG3Tlyru2vci9P2M4PZ2xaKqltQQH2MAyGCmCdIyk+dSXuMoOUaQNvs7g6dc0d2eQHjVi+EXq22XcbQRvE/abfmZqPibQAIBOrBztGhB100WVnx18YrptlkJIhB+zcPaIVjJycjqZMD7JO46nMO9o2p4Zj1vWw6yDqGU7qw0ZT4g89joRoaxmNmQVksdVAgFyJhZ5LLfL0qTwHHBL9tgR2eIBtvGwvW1lDH4kDKf7tBXcN96O58W1yRrsbhLd1DbuKrowgqwkGsNjvYXE2SW4dijbG/Y3hnT0O49Zr9ApWhpPyZJup8M/I7+H46mn0XDv+JW0PjGmtc7PA+O39G7LDKdysT46gZvnX7BSoLFHwLv6nJryYn2Z/J5Zw5Fy8xv3RsW91T4LtW1Ar2lWFDp09sUpShwUpSgFKUoBSlKAUpSgFKUoBSlKAV41e142xoDOcGw2a2zNu12+3xuuqfBFQelWC27g+0nlkMeU5vn8qjcG+rKgwQ94fC88fIqfWp1q5IB2PMdDzFUI0U3sjYp8mV9pZVYdcxCD1DEa9K6MajYlxccWxqFYM55AqQyLP3swVo5AaxmEyJ3PT+lcZ1eDldMCTp0qsxl2NgSNNzGZiQAY0nlppy8x94m4STzMiTyidRM6COQ1NcEIiSd9hOkk+O5IqtsvmSpxmIVlYgnTRp96d8oXly6adF342bn5m+BA7F7F1QuuQB1MT1ysQfhUH2mu9ke2TdIUnTZmA581zFgdx619cPvD6Ji2AOQratgnmXdQSPWajH6ky61+Rn6vaaQD1ANfVccIIRR+EfurtW48kUpSgFKUoBSlKAUpSgFKUoBSlKAUpSgFKUoBSlKAUpSgM8ihMRdtts5Drv7wUK0Hl3QpEayLnSu7YNTu1wjp2j/wMn1r32kwTMguWwc9vWB7xA10HNhuBzBZdmNVtjiXbWwyQe6ZQfbkECGMQkzvroVMEFaz2uLNMfmRYC4qgBFAUaAKIk9FG0dTtXM4nQ+G55T0B56/73iGcUpBOaRJUkcyNMieA/rGprhiHnTSQNvs21jfl3o56QNdBANbotUHrgxJJEQY03MzpGsR1ioGIuBY97oJ/RCgQOsdf31ScQ401lpZC6cribkA6Z7e43Pu76GFmKqsZ7ZW30UOx10CkTpoNR1jn1qPbNCk89qsU7WWB+2QFXLlPeJUE949S3jl86vlw5C4TBD6y463rvgo90H0BJ6SvWqXh+GKxjsaBlWfo+H2zt165RpLmdAAOQO39geE3CXxuI+tvaiREKeccpgADkFUcquxR3spz5NTo2qivaUrQeeKUpQClKUApSlAKUpQClKUApSlAKUpQClKUApSlAKUpQCsl7Qezl0Mb+Dy5ySz2WMJcJ3ZWg9ncMCTBVohga1tK40n5OzTT2j8u/wDyaznyYjNhcRBUC8FRhOhyM35p9h3g2v3RtU04U3ABbuBrYH2QTmMzmZxo3Xz110jc8R4ZZvqUvW0uKeTKCPnWQxv5L+Fk5hYyH8DFflVTwJ+GaZ9TryZrifAm3uX7dpfxsF+ExrVfhL+DstlwyNjL/IlT2YP6O7esA9a2uB/Jpw5T9WzeDOSPhWr4bwfD2BFq0ieQE/GiwJeWSr1bfgxvAPZK/fujE48ydCtrkI2BjQAclAj1Jn9AURoK9pV3jpGWqdPbFKUoRFKUoBSlKAUpSgFKUoBSlKA//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4102" name="Picture 6" descr="http://flagpedia.net/data/currency/eur/euro-coins-version-ii.png"/>
          <p:cNvPicPr>
            <a:picLocks noChangeAspect="1" noChangeArrowheads="1"/>
          </p:cNvPicPr>
          <p:nvPr/>
        </p:nvPicPr>
        <p:blipFill>
          <a:blip r:embed="rId2" cstate="print"/>
          <a:srcRect/>
          <a:stretch>
            <a:fillRect/>
          </a:stretch>
        </p:blipFill>
        <p:spPr bwMode="auto">
          <a:xfrm>
            <a:off x="152400" y="1905000"/>
            <a:ext cx="3021779" cy="2895600"/>
          </a:xfrm>
          <a:prstGeom prst="rect">
            <a:avLst/>
          </a:prstGeom>
          <a:noFill/>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5334000" cy="4919472"/>
          </a:xfrm>
        </p:spPr>
        <p:txBody>
          <a:bodyPr>
            <a:normAutofit fontScale="85000" lnSpcReduction="20000"/>
          </a:bodyPr>
          <a:lstStyle/>
          <a:p>
            <a:r>
              <a:rPr lang="en-US" dirty="0" smtClean="0"/>
              <a:t>1995 – goal to more closely integrate the countries’ economies by eliminating tariffs and reducing restrictions – companies can expand into all countries freely</a:t>
            </a:r>
          </a:p>
          <a:p>
            <a:r>
              <a:rPr lang="en-US" dirty="0" smtClean="0"/>
              <a:t>Mexico</a:t>
            </a:r>
          </a:p>
          <a:p>
            <a:pPr lvl="1"/>
            <a:r>
              <a:rPr lang="en-US" dirty="0" smtClean="0"/>
              <a:t>Hopes to stimulate growth and supply jobs</a:t>
            </a:r>
          </a:p>
          <a:p>
            <a:r>
              <a:rPr lang="en-US" dirty="0" smtClean="0"/>
              <a:t>US </a:t>
            </a:r>
          </a:p>
          <a:p>
            <a:pPr lvl="1"/>
            <a:r>
              <a:rPr lang="en-US" dirty="0" smtClean="0"/>
              <a:t>Firms gain access to inexpensive labor, raw materials, new markets to sell and invest in</a:t>
            </a:r>
          </a:p>
          <a:p>
            <a:r>
              <a:rPr lang="en-US" dirty="0" smtClean="0"/>
              <a:t>Many in US criticize NAFTA; jobs moving South</a:t>
            </a:r>
          </a:p>
          <a:p>
            <a:pPr lvl="1"/>
            <a:r>
              <a:rPr lang="en-US" dirty="0" smtClean="0"/>
              <a:t>Unlike EU – NAFTA does not allow for free flow of labor across borders</a:t>
            </a:r>
            <a:endParaRPr lang="en-US" dirty="0"/>
          </a:p>
        </p:txBody>
      </p:sp>
      <p:sp>
        <p:nvSpPr>
          <p:cNvPr id="3" name="Title 2"/>
          <p:cNvSpPr>
            <a:spLocks noGrp="1"/>
          </p:cNvSpPr>
          <p:nvPr>
            <p:ph type="title"/>
          </p:nvPr>
        </p:nvSpPr>
        <p:spPr/>
        <p:txBody>
          <a:bodyPr/>
          <a:lstStyle/>
          <a:p>
            <a:r>
              <a:rPr lang="en-US" dirty="0" smtClean="0"/>
              <a:t>NAFTA: US, Mexico, Canada</a:t>
            </a:r>
            <a:endParaRPr lang="en-US" dirty="0"/>
          </a:p>
        </p:txBody>
      </p:sp>
      <p:pic>
        <p:nvPicPr>
          <p:cNvPr id="3074" name="Picture 2" descr="http://www.reppa.ca/images/product/13659.jpg"/>
          <p:cNvPicPr>
            <a:picLocks noChangeAspect="1" noChangeArrowheads="1"/>
          </p:cNvPicPr>
          <p:nvPr/>
        </p:nvPicPr>
        <p:blipFill>
          <a:blip r:embed="rId2" cstate="print"/>
          <a:srcRect/>
          <a:stretch>
            <a:fillRect/>
          </a:stretch>
        </p:blipFill>
        <p:spPr bwMode="auto">
          <a:xfrm>
            <a:off x="5791200" y="1981200"/>
            <a:ext cx="3048000" cy="3200400"/>
          </a:xfrm>
          <a:prstGeom prst="rect">
            <a:avLst/>
          </a:prstGeom>
          <a:noFill/>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447800"/>
            <a:ext cx="5638800" cy="4843272"/>
          </a:xfrm>
        </p:spPr>
        <p:txBody>
          <a:bodyPr>
            <a:normAutofit fontScale="85000" lnSpcReduction="20000"/>
          </a:bodyPr>
          <a:lstStyle/>
          <a:p>
            <a:r>
              <a:rPr lang="en-US" dirty="0" smtClean="0"/>
              <a:t>Trends</a:t>
            </a:r>
          </a:p>
          <a:p>
            <a:pPr lvl="1"/>
            <a:r>
              <a:rPr lang="en-US" dirty="0" smtClean="0"/>
              <a:t>Gap in economic development between rich and poor</a:t>
            </a:r>
          </a:p>
          <a:p>
            <a:pPr lvl="1"/>
            <a:r>
              <a:rPr lang="en-US" dirty="0" smtClean="0"/>
              <a:t>Free market economies based on capitalism</a:t>
            </a:r>
          </a:p>
          <a:p>
            <a:r>
              <a:rPr lang="en-US" dirty="0" smtClean="0"/>
              <a:t>Categories: More developed countries (MDC) and less developed countries (LDC)</a:t>
            </a:r>
          </a:p>
          <a:p>
            <a:pPr lvl="1"/>
            <a:r>
              <a:rPr lang="en-US" dirty="0" smtClean="0"/>
              <a:t>More LDC but many subcategorized as newly industrializing</a:t>
            </a:r>
          </a:p>
          <a:p>
            <a:r>
              <a:rPr lang="en-US" dirty="0" smtClean="0"/>
              <a:t>Some in Latin America and Asia</a:t>
            </a:r>
          </a:p>
          <a:p>
            <a:pPr lvl="1"/>
            <a:r>
              <a:rPr lang="en-US" dirty="0" smtClean="0"/>
              <a:t>Example: South Korea</a:t>
            </a:r>
          </a:p>
          <a:p>
            <a:pPr lvl="2"/>
            <a:r>
              <a:rPr lang="en-US" dirty="0" smtClean="0"/>
              <a:t>Compressed modernity – rapid economic and political change (some democratic institutions)</a:t>
            </a:r>
          </a:p>
          <a:p>
            <a:pPr lvl="1"/>
            <a:r>
              <a:rPr lang="en-US" dirty="0" smtClean="0"/>
              <a:t>Mexico also cited as newly industrializing </a:t>
            </a:r>
          </a:p>
          <a:p>
            <a:endParaRPr lang="en-US" dirty="0" smtClean="0"/>
          </a:p>
          <a:p>
            <a:endParaRPr lang="en-US" dirty="0"/>
          </a:p>
        </p:txBody>
      </p:sp>
      <p:sp>
        <p:nvSpPr>
          <p:cNvPr id="3" name="Title 2"/>
          <p:cNvSpPr>
            <a:spLocks noGrp="1"/>
          </p:cNvSpPr>
          <p:nvPr>
            <p:ph type="title"/>
          </p:nvPr>
        </p:nvSpPr>
        <p:spPr/>
        <p:txBody>
          <a:bodyPr>
            <a:normAutofit fontScale="90000"/>
          </a:bodyPr>
          <a:lstStyle/>
          <a:p>
            <a:r>
              <a:rPr lang="en-US" dirty="0" smtClean="0"/>
              <a:t>Economic Trends: Inequalities in Economic Development</a:t>
            </a:r>
            <a:endParaRPr lang="en-US" dirty="0"/>
          </a:p>
        </p:txBody>
      </p:sp>
      <p:pic>
        <p:nvPicPr>
          <p:cNvPr id="2050" name="Picture 2" descr="http://static.guim.co.uk/sys-images/Environment/Pix/columnists/2013/4/4/1365088467083/MDG-Vakinankaratra-region-008.jpg"/>
          <p:cNvPicPr>
            <a:picLocks noChangeAspect="1" noChangeArrowheads="1"/>
          </p:cNvPicPr>
          <p:nvPr/>
        </p:nvPicPr>
        <p:blipFill>
          <a:blip r:embed="rId2" cstate="print"/>
          <a:srcRect/>
          <a:stretch>
            <a:fillRect/>
          </a:stretch>
        </p:blipFill>
        <p:spPr bwMode="auto">
          <a:xfrm rot="20747719">
            <a:off x="6103606" y="2597410"/>
            <a:ext cx="2743200" cy="1645920"/>
          </a:xfrm>
          <a:prstGeom prst="rect">
            <a:avLst/>
          </a:prstGeom>
          <a:noFill/>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481328"/>
            <a:ext cx="8305800" cy="4081272"/>
          </a:xfrm>
        </p:spPr>
        <p:txBody>
          <a:bodyPr>
            <a:normAutofit fontScale="92500"/>
          </a:bodyPr>
          <a:lstStyle/>
          <a:p>
            <a:r>
              <a:rPr lang="en-US" dirty="0" smtClean="0"/>
              <a:t>Modernization model (westernization model)</a:t>
            </a:r>
          </a:p>
          <a:p>
            <a:r>
              <a:rPr lang="en-US" dirty="0" smtClean="0"/>
              <a:t>Britain first to industrialize</a:t>
            </a:r>
          </a:p>
          <a:p>
            <a:pPr lvl="1"/>
            <a:r>
              <a:rPr lang="en-US" dirty="0" smtClean="0"/>
              <a:t>IR spurred by prosperity, trade, inventions, resources</a:t>
            </a:r>
          </a:p>
          <a:p>
            <a:pPr lvl="2"/>
            <a:r>
              <a:rPr lang="en-US" dirty="0" smtClean="0"/>
              <a:t>In Europe wealth seen as personal virtue</a:t>
            </a:r>
          </a:p>
          <a:p>
            <a:pPr lvl="2"/>
            <a:r>
              <a:rPr lang="en-US" dirty="0" smtClean="0"/>
              <a:t>Individualism replaced kinship and community</a:t>
            </a:r>
          </a:p>
          <a:p>
            <a:pPr lvl="1"/>
            <a:r>
              <a:rPr lang="en-US" dirty="0" smtClean="0"/>
              <a:t>British model spread to other European nations and US</a:t>
            </a:r>
          </a:p>
          <a:p>
            <a:r>
              <a:rPr lang="en-US" dirty="0" smtClean="0"/>
              <a:t>Modernization theory identifies tradition as the greatest barrier to economic development</a:t>
            </a:r>
          </a:p>
          <a:p>
            <a:pPr lvl="1"/>
            <a:r>
              <a:rPr lang="en-US" dirty="0" smtClean="0"/>
              <a:t>Societies with strong family systems tend to discourage the adoption of new technologies</a:t>
            </a:r>
            <a:endParaRPr lang="en-US" dirty="0"/>
          </a:p>
        </p:txBody>
      </p:sp>
      <p:sp>
        <p:nvSpPr>
          <p:cNvPr id="3" name="Title 2"/>
          <p:cNvSpPr>
            <a:spLocks noGrp="1"/>
          </p:cNvSpPr>
          <p:nvPr>
            <p:ph type="title"/>
          </p:nvPr>
        </p:nvSpPr>
        <p:spPr/>
        <p:txBody>
          <a:bodyPr>
            <a:normAutofit fontScale="90000"/>
          </a:bodyPr>
          <a:lstStyle/>
          <a:p>
            <a:r>
              <a:rPr lang="en-US" dirty="0" smtClean="0"/>
              <a:t>Economic Trends: Inequalities in Economic Development (cont)</a:t>
            </a:r>
            <a:endParaRPr lang="en-US" dirty="0"/>
          </a:p>
        </p:txBody>
      </p:sp>
      <p:pic>
        <p:nvPicPr>
          <p:cNvPr id="157698" name="Picture 2" descr="http://democracy.livingreviews.org/index.php/lrd/article/viewFile/4/13/94"/>
          <p:cNvPicPr>
            <a:picLocks noChangeAspect="1" noChangeArrowheads="1"/>
          </p:cNvPicPr>
          <p:nvPr/>
        </p:nvPicPr>
        <p:blipFill>
          <a:blip r:embed="rId2" cstate="print"/>
          <a:srcRect/>
          <a:stretch>
            <a:fillRect/>
          </a:stretch>
        </p:blipFill>
        <p:spPr bwMode="auto">
          <a:xfrm>
            <a:off x="5638800" y="5029200"/>
            <a:ext cx="3124071" cy="1619246"/>
          </a:xfrm>
          <a:prstGeom prst="rect">
            <a:avLst/>
          </a:prstGeom>
          <a:noFill/>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4600" y="1481328"/>
            <a:ext cx="6172200" cy="5071872"/>
          </a:xfrm>
        </p:spPr>
        <p:txBody>
          <a:bodyPr>
            <a:normAutofit lnSpcReduction="10000"/>
          </a:bodyPr>
          <a:lstStyle/>
          <a:p>
            <a:r>
              <a:rPr lang="en-US" dirty="0" smtClean="0"/>
              <a:t>Dependency theory</a:t>
            </a:r>
          </a:p>
          <a:p>
            <a:pPr lvl="1"/>
            <a:r>
              <a:rPr lang="en-US" dirty="0" smtClean="0"/>
              <a:t>Puts primary responsibility for global poverty on rich nations</a:t>
            </a:r>
          </a:p>
          <a:p>
            <a:pPr lvl="2"/>
            <a:r>
              <a:rPr lang="en-US" dirty="0" smtClean="0"/>
              <a:t>Believe that industrialized nations block many country’s economic development through exploitation</a:t>
            </a:r>
          </a:p>
          <a:p>
            <a:pPr lvl="2"/>
            <a:r>
              <a:rPr lang="en-US" dirty="0" smtClean="0"/>
              <a:t>Inequality has its roots in colonialism</a:t>
            </a:r>
          </a:p>
          <a:p>
            <a:pPr lvl="1"/>
            <a:r>
              <a:rPr lang="en-US" dirty="0" smtClean="0"/>
              <a:t>Outgrowth of Marxism</a:t>
            </a:r>
          </a:p>
          <a:p>
            <a:pPr lvl="2"/>
            <a:r>
              <a:rPr lang="en-US" dirty="0" smtClean="0"/>
              <a:t>Problems cannot be solved by westernization but by independence</a:t>
            </a:r>
          </a:p>
          <a:p>
            <a:pPr lvl="1"/>
            <a:r>
              <a:rPr lang="en-US" dirty="0" smtClean="0"/>
              <a:t>In reaction, many LDC’s have experimented with socialism; trying to narrow the gap between rich and poor</a:t>
            </a:r>
            <a:endParaRPr lang="en-US" dirty="0"/>
          </a:p>
        </p:txBody>
      </p:sp>
      <p:sp>
        <p:nvSpPr>
          <p:cNvPr id="3" name="Title 2"/>
          <p:cNvSpPr>
            <a:spLocks noGrp="1"/>
          </p:cNvSpPr>
          <p:nvPr>
            <p:ph type="title"/>
          </p:nvPr>
        </p:nvSpPr>
        <p:spPr/>
        <p:txBody>
          <a:bodyPr>
            <a:normAutofit fontScale="90000"/>
          </a:bodyPr>
          <a:lstStyle/>
          <a:p>
            <a:r>
              <a:rPr lang="en-US" dirty="0" smtClean="0"/>
              <a:t>Economic Trends: Inequalities in Economic Development (cont)</a:t>
            </a:r>
            <a:endParaRPr lang="en-US" dirty="0"/>
          </a:p>
        </p:txBody>
      </p:sp>
      <p:pic>
        <p:nvPicPr>
          <p:cNvPr id="156674" name="Picture 2" descr="http://capitalisminarchaeologicaltheory.files.wordpress.com/2012/05/y.jpg"/>
          <p:cNvPicPr>
            <a:picLocks noChangeAspect="1" noChangeArrowheads="1"/>
          </p:cNvPicPr>
          <p:nvPr/>
        </p:nvPicPr>
        <p:blipFill>
          <a:blip r:embed="rId2" cstate="print"/>
          <a:srcRect/>
          <a:stretch>
            <a:fillRect/>
          </a:stretch>
        </p:blipFill>
        <p:spPr bwMode="auto">
          <a:xfrm>
            <a:off x="228600" y="2362200"/>
            <a:ext cx="2381250" cy="2419351"/>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62400" y="1481328"/>
            <a:ext cx="5181600" cy="4525963"/>
          </a:xfrm>
        </p:spPr>
        <p:txBody>
          <a:bodyPr>
            <a:normAutofit/>
          </a:bodyPr>
          <a:lstStyle/>
          <a:p>
            <a:r>
              <a:rPr lang="en-US" dirty="0" smtClean="0"/>
              <a:t>Fighting in Eastern Front in Russia and spread to the Balkans</a:t>
            </a:r>
          </a:p>
          <a:p>
            <a:pPr lvl="1"/>
            <a:r>
              <a:rPr lang="en-US" dirty="0" smtClean="0"/>
              <a:t>Longer front than Western- Germany had to cover both</a:t>
            </a:r>
          </a:p>
          <a:p>
            <a:pPr lvl="1"/>
            <a:r>
              <a:rPr lang="en-US" dirty="0" smtClean="0"/>
              <a:t>Russians fought badly</a:t>
            </a:r>
          </a:p>
          <a:p>
            <a:pPr lvl="1"/>
            <a:r>
              <a:rPr lang="en-US" dirty="0" smtClean="0"/>
              <a:t>Heavy casualties and lack of leadership</a:t>
            </a:r>
          </a:p>
          <a:p>
            <a:pPr lvl="1"/>
            <a:r>
              <a:rPr lang="en-US" dirty="0" smtClean="0"/>
              <a:t>Overthrow of tsar</a:t>
            </a:r>
          </a:p>
          <a:p>
            <a:r>
              <a:rPr lang="en-US" dirty="0" smtClean="0"/>
              <a:t>US joined in 1917; fresh troops called doughboys</a:t>
            </a:r>
            <a:endParaRPr lang="en-US" dirty="0"/>
          </a:p>
        </p:txBody>
      </p:sp>
      <p:sp>
        <p:nvSpPr>
          <p:cNvPr id="3" name="Title 2"/>
          <p:cNvSpPr>
            <a:spLocks noGrp="1"/>
          </p:cNvSpPr>
          <p:nvPr>
            <p:ph type="title"/>
          </p:nvPr>
        </p:nvSpPr>
        <p:spPr/>
        <p:txBody>
          <a:bodyPr/>
          <a:lstStyle/>
          <a:p>
            <a:r>
              <a:rPr lang="en-US" dirty="0" smtClean="0"/>
              <a:t>The Course of the War (cont)</a:t>
            </a:r>
            <a:endParaRPr lang="en-US" dirty="0"/>
          </a:p>
        </p:txBody>
      </p:sp>
      <p:sp>
        <p:nvSpPr>
          <p:cNvPr id="6146" name="AutoShape 2" descr="data:image/jpeg;base64,/9j/4AAQSkZJRgABAQAAAQABAAD/2wCEAAkGBhQSERUUExQVFRUWGBwYGBgYGR0YGhgYGBgXHBocGhccHCceFxwkGRwYHy8gJCcpLCwsGh4xNTAqNSYrLCkBCQoKDgwOFw8PFykcHBwpKSkpKSkpKSkpKSkpKSkpKSkpKSksLCkpKSkpKSkpKSkpKSkpLCwpKSksKSwsKSksLP/AABEIAMcA/gMBIgACEQEDEQH/xAAcAAACAgMBAQAAAAAAAAAAAAAFBgMEAAIHAQj/xABBEAACAQMDAgQEAwYFAwIHAQABAhEAAyEEEjEFQQYiUWETcYGRMkKhBxQjscHwFVJi0eEzcpKi8RZTc4KTssJE/8QAFwEBAQEBAAAAAAAAAAAAAAAAAQACA//EABwRAQEBAAMBAQEAAAAAAAAAAAABEQIhMUFhUf/aAAwDAQACEQMRAD8A7PFROKmrxlmsVqVXrNtbFKwCs43ra2tbxXoFZNaYrAKyquq6kttlQnzsCwXvAIBP3NaL1RT2P6U6l6vQap/4kv8Aq+1YOppMSf8Axb+cRUsXKyKjTVKeGFZ+8qOWFQSV7UP74n+YVt+8L/mH3qTevJrT468bh8prN01Jrp7pKyRBziZ4Mc/OpKG2epAX3sRNwRcAjGx/zE8YYMPt60RR5qLeKwCsr2oPKyK9ryKkw1XRh8RvUKP1mrEVXtL/ABHP/aPsD/vQU26sms21kUhk15NexWVF4RXhr2K8qSJlqFh61YY1GwoKytbVqK2pZRGtkXvWEZrcChp5WV7FDPEfVxpdLdvH8iEj/uOF/wDURSHHvGHi243Wd1oki0wtKMQyri4Pqd39iul6XUi4quvBz2/vmuR+C+mG5cu6l5IWYJ7s3J/X9a6P4c1pH8I8ZKn0IIkR+tc2zAGqQGtPh1vtNaDZTW272qMCpAKk9ArzZUg4r0LikIWt+oE1R1mkJAKgYzAwT+lEHtGZDQPcf1qpqmeY2Ky5nzQZ7Y4+s0IpdT10a+yh3Ir22VwTAMFiJIgsPbg/emnTXtp2BiSAPKswBx24HsTSn4hKjW6JltndvKFYGdwwQ0x9fnRPrGrt6O3cu3bvm2+W0GUFm4GwHLtJyx/Tihoy/FP+Z/8AyNe2NQwadzN7E4pD8G62/dvB5U2ynnh2O0Hj8u0sGwRjvTyppGDSvIkV7NDtFfgweD/Or5NaZx7UGnA3XD/qj7KKmmodOMt7t/QVJPFZWTWTUHleGtga1JqTwitSa2NakVFGWrSakIrRqEtAVgFVxqDXo1NKWIr2arjU+1ejU+1SQ3urooB80Hjytn9K59+0DxEupsfABZPPJ8p80TGTECfnmKeLV8/DtHnzL9oI/rV/94rN7LjHRLJFkrubbuOAYA7+lEF0u1lba2DPJbPvn09audC07Kt0AiBcb80d+auOjdiG+p/mTWGyi37RNep2/wAI8gSnGREQc4xWiftH1xMbrf8A+Mf71DqNDL7Tx2IEZkVvpujiZmB/f/H3q1Ytr+0TXHg25/8Apirq+ONd+Y2xMR/D4/WmvoGjP7ughSAMeXMfOefpW3XtInwyGjt2E809gv2fGeqM5t+mE4/Won8cazdsHwjnn4Z/lNV79mG2rgRJ7TmB/WvOn6Em4ZAiOT2P0o2kQ/8AjfVqMpbPzBAn6Nih+p/ajqU//wA9o/8A3MKm1SC8WNsnapW27A+T4kTgzmRyfWa2fo9naWcqkYLF4EkERnB+Qk1bQF6rxvc1Gy5csKjaW4txVVj58NgyMDFKXjnqz3r/AMd9qbgNoBkr5QQJPIHHGc10P+CFui3l7Y3uWAEGGAGyJxzn2xXNxr7mre5c22Sg/IVLAkDt3iMzNKCvCfV3say1cXLbxOfxDuD8xIrr9r9qSsYGkv8A3WuWXer6DfY+HpHQqf4xa6Tu4/CAPL6/0PNOuhuJftC4rM3qoElOMECCfmF7dqaj10LximquraFt0dgSNxU4UTnaTFOtmdvm5rlfgo2/8QUq6kC24M4IMcEHIPtXVA+KeLNDfFHWv3TSXb52yiyoPBY4UY965Dp/GHUGv/HVj50AiPIAYaAvbPf0NH/2ydW+K2n0KNBuN8S57IJA/wD6P0FLH+KszbECqitBB52wpWPn/tRypkdV8E6rUX0a/qCNx8gQADaF5MDuSf0pnFc/8Eao/GGSFKGV7kqQBP0kzT3+8imUVLQbTdfBvXLLSHRjBgwUORn1AIFReLPEn7ppXuqAzCAoPG5jEn2HJrnR8Qi8dzypc7iwECARgH19p9KrcMjqem1pe7cX8qBIPuwJP9KtzSR0HxCLWo1NkBmRSHUlp2ghREnJBBBFMeh8Q27pIBgjt7YqlFgmajZqiOtEVXua/wD0mrRiYA9qjuM4/LmrCVsTSQ57jn2Pv6/OOKjs69wwVin3yflRIgGom0ac7R9hNGFX09+baT6r/MVd+OtVX6Oh4YrPEbefbHNb2Om7Rly32FQB7umUM+xQAXBAGJ8okgRHrUQ0kNkcj3bJn3xRsdLAyP0qullpgIQYkSRke/PejDpM1nTVN8tJIMciO3GR/v2rdOnqvEST/f5aa9P0Qgks2W5EAx9fT2qwnS1HMZ9gP5GjDqv0q8BaUHkCP74rzq4VrZOOB6eoojZ0qKAAJ/WvL2iQ+39+9aBIvabzZIiAOAPc84/N+lA/F+re3pmW3Cs7KkiN2eYj2p8fpyMpO6d2RI49IPPFKXizRBLmlZW3D4yc5AO+Tj7GsY0tdN0X7lYAM27AALuBLO5ET6nM4HYGqfhTpvx3F47G2E+Y5bdmAsnbbJiTABjkmtfHfUSWt21YsS2Q0QxJAgrwBGPlNHerBrbWRZW3bR1ZSFUbfibZxHIIBGaUpdJ8NlH1DuxPxF2lQQQJYe34ue9IF7o66TaLSu2WF0kHdtJESv5YgiYg7vaul+E9FdW1eNyTc+IwJaYdSF2lT6YPb7VSu69m1LSigWvKIQnctzvBOTI7e9Cci6r4bUB7q3OSCiR6mGkzj2waJeFtbetXDbUC6BEgYaPVCRk11rS9LsWjuXTfDzDXYgbQCYKl57D2oFqdX8S+9xIX8ixjAMD3z+I/UVAW0XTB8cXfhgysZba4GM4iG9YiOM1a1HULFpvPfe3OFC8yZgbiuT259PWqOo6glkhF8z92JMme1BtXrjcdrjNIjZbA/KAckHtJHA7H3q0gfiVy2sfUgu4W2qKWZXYzhpK4EZFLmg1m6634pwFnGB+GJ5wKI9f1fkv/AIduFU95WJ+53H60q9M6k1q4r5KjBEnIPIn8uD24gHtTE6d4c6hct3FZ2CNg7SwBKmQCccE4o9c8UXBdBBcIszJBH/pweMegk+lc66/esXbovAsoUINpbeYUgEbjkzM/etdX11RZRLZgN5ccgDLH5nifc0J54j8TPqCXZiA9xgRMgKVXaAOAYB7dzVnoHUjdJHlKjgSAewJE/eKF9TveQeYncRtDeYiPn65qLwuJvFYG4qwGJliMQIgGfpj2qTq/Qen77puq6x8NVdZyTkGc4EBTPvRNOni2Q29Rng4595oJ4O0JtW7pu+QscLEHHc+3/NFXYnGRkf8Abj0iP7NSWnKjhl+pn7ZqG/f9Hj64/nQzUO4ORuE9jmPlWjP32mPkOfrUjT4P6/8AvGkW7cYTLqx4/Cx/pFR9D8WfHuMGCrb27kY+WYMH8RkiM8dq5H1HVvYsWLSsQGZ7hzzuMD9BP1qv0fUkC9ckyqwJ9XPI+x+VOjHU+qsDrVcagIu5RBWRAWfxboj/AHNOYvAgEEEHIIMg/KvnpeoOwUGQTtEZEkjme3Iro3gTrZTQstwlms3WQgHdAA3GCOQIbvFMqwx9R60iXlYsTbtAnClgzsCPxdoE/wDlRvpPUUv2luJO1picHBI/pXD9P4mdpDSw+I7/AIiMtHBniV/nXSvAnim3eVbAG0ogI8xYtnzHPfv9apRYchWlx1GTA/SqnW7wXTXT/pj/AMiB2+dLfjfzXUQGdqEsvxCgEtC8IcnPf8prVuCG62wYSCCPYyK2+GPQUveBrJWw2AAXJABLcQCZPrHoOKZQKp2Ki+EK0bTAgigXX/FK2rjW1ZtygbtqM+1m4kgQDHapPBPXG1Nly7q7I5WQCDBAKyCB7/ar8IqOmrA9vrS34u6Alz4Aa6loLc3mcEqsTtIHljGTgYpyAoFq9P8AEvXzIO22qBSMAEMxM95x/wCOarFK5DqOivY1xt6gljJIZjO6cq0/KnG9ZX4DKqEMoDhgcEp5o5kEru7VT8bab4ljT3wx+Ig2GZ3MwImMQYO4Z9Kr9C8VMihbvwrg4MNscfQ4OPcVzaN3hxMSWcyMA7tpBAI5xj1ml3VOwIaRK3mtPgSYeUPt5WB+lMfhnXqbfw8wnk3NjcSJAAP4jHpNL2o1tuzqNSl5wgd1dS3HmEfbaQfpSk/VPEOzQg3CwJ/GokMyltrAN7LNKWo6psuLdQAW7qFk77GChSCfUAz9RR3qdwXtNcTINweRnXavIMgmJUwciuf6vqnw7K2xd+KwcEjZ5QVnhmyTnnaKCK3b7srbMu3lB4Czydxxwefep7F+2ltEZhAHbiZ4Hc47xS1rNVeuXCzvLTzPpjBHvHHpUNvqQCBTlgTmMye/9+lST+JNQDb2K2NxMxyf7NK8EmSf0oxrNWr4I47zmqYacARHHvSG247cmBImB6cR39aICzb2ALbIbjfccCZ52riPnmormh2OULBgQIj3g5Hr2rRtGQYYEH3oKXU6doG4H2Ihv5UweF+jl9RsWMk987RkmhGn0GyWbgyB798fp+tdS8DdIFqyLpQtduDd+GYSfLHpME/apCes7wBn0gccUPd3Cnn6e/8AzFFtbr2BhkdY/wBMgTMfKhL6tT6zH0Hr/WoK5utHH6ZqP94Xup+xr3UahTkswxzz/f8AxVN7wJ/60CP8pn54PBoIH4r2bLTXAx2jYYAK7oBK7p7D0BzI7VS0OjB0134asTs+IYBwnmAJ+QMz7imTxhogbXkgqGgYjmc8+U+2eatamzcsuVF4qE0+1I7FVBQbQII38zOT86U5ultCIkkHPPH9zTToernTWBYtAXXvqztkbQsOpU/JFmRFC9Fotz3XZRuGCAoAmMwBA96bfEeqX91t2QgVSATdAniV2BgIGJJz3qDnuj1MAKTiOO0+po74Y69csalbigMRAj1HGY9u9Cr3SgFZ14mI9piaP+D/AIV25FxShQK28CcK0GcwAVIEnuPeouo+LPE4t6RCF/6wDZjyqIJx6zifY1z3q/ii64Dllk98z7AxyAQSKJ+IdxugXGY2QpNtl4ZBJ8uD25FAPEHiHSXbVqxpbJQISzXLkBnwTBI95/SKh4m6b1m7YK3hc86txPKvE7vY457muuajxdYt2bd1iYuLuAUSY749s/Y1w7w+lu/dNpi03EYI24IFcDcpacESsR3kVN4g1rW7du1JgDaI7xMx7FpplxWabep+PC91riKYdAF2xvQCdsjuZ3HP+b2pl8OeLbSvY0y2iu+2h3kgSzpuGPzAzzPJri12GZNnlIWDBJJxn2Hyq1puqsl2wwYna0Ce2wgjPp8qpVj6VU0qeIbxs6n4puG3aZVFyASSBuyOwIwCf9Qo1d60iojZJuAFFGS24TgUteMPF4s2v+mhvEbVV/NtBIJLAdsDHqBW7WIoarqGluJ8Ozpmuqrb/Lvgk/iO6eTHemjR+EdHtBGnTzAHzSSJHEkyPlXNdHfW8d2ouknfJUOUthCeVQGNu30zXU+ia7TtZUaYr8JcALwveI7Gs8WqA6nRbNVFjTr8Ozs3QwQKzMHJCxloCz6jFBfGgQfCuPbYMQUDIybgAe5ZCVyYketEfFOmuDU7rTsDdC7l/LAIT0/EWgD0AJqTxPofi3ki18SbZCBvwhnmGnjAg59KqnNtQmlZoddQWM+Z7y/qfhGhw8Ppfv27Vjl7gXL78ESTIUQAAZxXcOmeENOmn+E1tGJHnfaJLE5gkYE8VU8baGxa0z6j4dtHtjDhdpAaVIG3kkEgTVi0j6zw50yzc2EXrg4JFyNpJI8o25j60reK/C1vSkXbTlrdyQquPOpGSGjB9jRqz1G/eYFNFKcWxcchQFB7YknM0P8AEnUrjW2t6ixbSICG2ThzBPJO6FkH51loE6b4LvPesBoC3QjlgZFtHJ/GfyGATHyo74o8Aro7iXLbrdssexkoR2Oc4yD7Gn/QdAt3NZpybS/AfQqSvALjbBKj8wDc0S65+z/SmxdNq1tubGK7Wb8QBIwSQc04NJX7KfC6Xr92/dTcLRAQNkbjOY7wo/WnLqPhHRgNbu20VXB2PwykwNob1kyPtSl4A6X+8ble7cRc7CjBW3LEiCDIg/pTbrfBtxbZ2627Cgn+IAyx3n6U/BXNU0VpNV+73SXtWroBjBIH4iB7/wBK62ekBwrW7zqIBXbG2IEQI4iuc2ekfE0FzVuoW691QjDBbzHeY95P/jXVumaT4dm2kk7UAn3Az+s1SK1Qv6G7I/iA44K88cwap3OnFZOxG/WJ5xGPlTC61E604NKz6dTlrSxGCMZ7zx/Kqx0tsk+RQPkpH0mTTTe088xVdtEJ9PliaMOl3VaAE7SMA8RxnFUdX0tWLukAkH3jiI+36mmNLCHzAFTGZGD6bieY9KgbQx+ZcgYIIM/b24owud6Lpzrp3fOLjcYBO0e2cLXQdTatsltdoMIvAmMTgdzJNV+oaJlUoxClgSJAIBIImOCcmp+laYqol97iIMbfqY96k5f4o6cFYuh5MMBj5GPnT3+zbpaDSfEcLLbiTABOSBJ5PsOPnXO9WrPdKndO7aBzndED610DQaa4ttN8hETai/mB4Bgd9xPJ9aolPxv1BEF2ymQ6oTE+XzCI7DyiD3O6OxpV0tnTLc3MR8MYBgkkxJaBmJwPajvVNIXjdu/iuRtxlLSEzESBvbjjFIuqTJAGfahD3QUtNeXaisU3N3EgA7Zj32n6VR6sxd23+ZiMHjbDCI4ERIiIzRbwTpLn8VlUEbVUif8A5jqJxkxzH9KBdTIYg8Ak+Zm5GIAHYD17z7VFBZSZEQYMcnd7CO9eWSkW1PdhuP8Al7ED2iCaupYgDa05kRxgTUHTfiLqEuKAYfcJyOcjOIEmpOhP4k2i9dBIVB8O17CIge0YpFbxI5vfE/EVYNLH8QHIPsQSPlRDxhrIRUmclmOfMfXOffPrSdo77LJUxP8A7x+lSHrN/wAu4DH3AgzjPyH2rpv7HXldQPdD/wDuK5BY1GInmc+5rr37GmEXgO6ox+csK1PRfHQ9RoVfbP5WDDPcf0oeuiJwsIfxMBkSe09xPejUVRN6NQRiNkkntBNarEUb1m5bXcbnsABuJJ4AHc0q+I+pLetPp7pIYkbQSJ3KZExgcER2Md6l8aeI5tyvB/D/ANvr9Y+0VzSx1k3S0YKkncvJJPlJ7CDFYtakMGs6+Q5+HGySWBJm1GWVoBDZk9vnUp1ul1Wm0ouMEIupcvs4MlchlUqDtBB7xzzSK9wWCfiM/ugMfEzIDe05k1K+sa0lsqNiOS20GROeJ9jQ07nqNetvWWYMqy7V2xCqwEH5GMdqY2bBJ4pB8Ev+8WAxCsbflzyFiR8u9MQ0zmQS0EHvj5HHFbjNhH8C6zZeUKsg3CCZ4DcfLmugeJbxGmdQDLjZgSfNzge00t+GeiXdIbqN8P4ZO5SpnIxGR6e/b3orqNReZTsiexn/AHo+KhVvrVm3Zt2doPwRDKezjuR6STVd/GrHiSfbiovFKvp9K9/4dkXiRJeJY+oAw7AZjHE0r6ddYSv8W3B5OxRB9OKLS6N4W8QtqDcR+UAM+xMf7fejrvSL4O6fqxe+Kz2jayjrt2s2JlSBmDHf1p1Y/atTwV65FRtFe7q9DTUFTQ3N4/iJtgY3CJPy9e/1qtrL9sMhlvb0GScVS1+qusVIU+gJx88jBxjivUa6ASdoB7H2yO3tQRC41oiWM7u5AMY7mfKBVX9327QvnfmAOYiOeOf+Ko2yCwUAAmSu3HJAM5zGPt71JpdU0EFjgklRiZjE9szUg690i2Ly3dhw05wOD7diTW/VdZckbFn39AeCTTCL5tWfMC0ztLLKgHKgj7j/AN6Ea9rj5trbIP5UUgiQD6CeP0PrRSpLoiXS8xO5EZQFGCGDSSDn8x9O1c+6OFGttbsgOZ7zAMfcxXQbuqYwAIbE+kgdx6fSuc9Q32L7bNwZSYMCBIIxI7g0J50/VlrosDCv5cTmJKc+4Aj3qbrOnHwEVsMgiO0uZ47d6u+EOnojW7l0S24N/wBqqYHPdmk/JferHi7RQjMFA/iQT8twg1EhW9XcRvK0fr+lG+g6cHZdLzca8BAwFVRuYnsScDHrQXVafuPrRDpQJZbasQWdYiOxBP8AIUpF4l1UuR2Bj7Y+tUNJaEzBgRI9f9sUQ65ahJMyWz+pqnp7y/DYg5g/MdqgI9P0iloZeeJMfrT1+y+7dS9dS18MNEHeSBAYcQOaRNEC+11JZu6ehHeewNNWi0d4MzwFdyCQDIULtn5k8xUXVT4hcO262+xSAXA3JEfiBEtn0oD4o8Q/Ff4elDXLl1NpKzCrMk+0dz2pd6d1rUKXHmRbh3Z4w2SD6wAPemDUeI5S6+0bzbFsMBwA2Z7matGE/wAWasTtBkL5AfZQAM98Dt61z/Ta1kD7I8+DIBiCDIkY+Y96ZOtXQWacnOSePoOKWLZJGz3kYk+/9+woLa4WZSSAYMsx5mDAH0BPHarYWbLBmi5bKOqkiNj4aB3Pmtn2ANajS6f93cs9wXhO1VA2kQMtiRkmh1mzu2qskk5mOw7fSaQ6z+yzqoS6bJbFzt/qjH64+tdW/dFPz9QYNcB6BuQhiRIIIkQQfmII+9d46bqzctJcA/Gob7jNa40VqvR0Vt25j6ycfyoZ1PrVqyJDIQDBYng+gz5m9hWvinxCthAp27n4WJOIyVniuQ9c60S5YsC3yj9O3pRb/FIMdW8TnXlrTCPhvutn1iQZ9TGeOARQi31i5ZlLw8qfhO6J29sTuBxmhYuqXfa7KwAfdEHdHAg/5oz7zVXW6l71zdcfcSM4iAvEAQAJ9PWay06Z0r9py20tI9kxtBlPMIPJyZkGQRninqxrkuItxDuRhIIr511uqKbSOwEf6TAJx3kYp2/Zn4vIuDTu0KwME9n7R6Dn9K1KHWFuV4zTUPxv7FeF/wC81BSTUruI3Due5Ppndge1D7m8SUh++2fN9/75olqdL8BYuXgPnyT7YjPpmquuvFVRzfBX0Chcg9xz64+VCCtLfuo+5oA3AxyAMe+ewNb3dSxOGEseOAJjn+c15eui80gk8DiIHYiK8uacAQFPcHaJPse8D/igjGmvqtsAncy+aJMFjgRmfQenHFQXdcSMlgTMGYyDke4C4oZpdMqsHZtvbzEnaIiVgzu9Km+At0AsS/AQTtMZnAiO+OaUsLZwu4iY8oGcD3A9x8qG9V6KDJZd0HOQ3aMxPr3q+vRbirJXcZwGYWzEAGPMc8/btVdOp3rYdGDK3aGDyeBLRAME+vapF19I0wAFQCR23Ed+OZmq3je7/DJGAbsx6mJ+kTR61p2+HJU4wSSSRiAZJ/DPf1xih2s0/wAYEMpbY4LAED2An1j0zAoIN4dX9zS5qbyMX2xbXbO0MQCzTgSPKJzk1X1viH494C1p7G5pIPw9jJIEqNphogwzT+LtTD163+8WHAABwRBzII59qU+m9M+E1xrv4h5RJjj8WR8wPrVqE+u+I7LJb0962LSCVuG2u9pG0zJ/1T68UAbwgjru019bxb/ppGxjBz5Wjd6eU8xiqvXNV8QhceX2g98e/amfT9DQ21BHCgDtzn/f71Jr0jShBtYNbccqyt29BzPypn0XXbcwAFz8oxkD0MxSW+tewpTz7VY7e4BWQJzjB7/pUZ13m2sGDP5xMQJ83bkT9IqR7t9RWcxC+ZhIB2gBmEnGRj3/AJ0dV4itapbxshoG0ElVt7ueAmAIMepilrQalZMkEKQQC0SFJbHf8vscivPDuuZ7mokQrDcDCqoKle5gDHpz9akzqa+RiBiMwQf6ARQvp1tSFO6CBtiApwTmRyc8n2o5rtCRaa8Uf4ZkbhbJXOAdwEc96XdJ0E3LZdWO7stUSrdBXn1I/XP6g1Uyrgr2Mj6Vvd1RAKmdwPBHf51JpNK9xXYCSi7jA7cH6ZpDofRlU21J3bSNzMq72GBtAWRIiSeTMfKukdB8RWFsrb+MpZF4ebbQJPDgTiucdE6at3Uae6+bHw9zWcqN6WyIAGGBZQfrTR4m0lm3Zc2UQO21rat2JUSF7EA9uxnHFU6VAPFfiFbrsVuqpOCVHPsWIk/Q1znqV0bsGc5P9imVLzKVJHuxHPoO3kEyYHtRax+7oEu6m1bFjeqtKAmGPaBJwJP1oJM6Zd33bYAYsVZX7zMwQAJAGJmansdFv3XANplHdiNogc7Z5JrrXQ/FPTUBGkFpJmdoCk/fzf0pJ/aN151up8NipdCWyTy0CQTA4OQB2pAf1fw9P8C0WuXc3NsA4EmJAwSOJ5iljp2qNm4GkiDnkce1Weh+I302oW9O7zDfOSU4YT7j9QK6P4n8L2tag1On2lmG4bRi6IxPo/v7QasQr4c8aWdQiKX/AIsAEZyR3yOccUygCPzAVxjQ3DbO1Ttg+kHHb1roXSOt/GWGbKjmeatOGv8AcrTMVa+xYGAuOR6bgZPPeqz6vS2AUu2zJPBO+MYkzC/Kj2q0xIlS0jiIn6SKF63qJA89pYHe5j7mCB3rTCDT9O0l0nYXWMld2Mx2OY7YMVZ1WhFhJt5g8GODGJJ7e5qsdFp78fDJRmI3G2ew7TlYx2FBet2L1ofD+G11ATDNLAj3I4PzoKF9MhueRS5LYgDHJxHMEzzR7R9GQhRvYNyyggHmcxxmeM5pWuakIgi2bbLmMmDgepx3mo9M7/jBZo5CAsw9fcDmgiHUrpTUi2isGGBB3zPmwDzHFHtDoLN1Bustv25LJs3epHY/Kguhb4aB38oLAgXg1ufUKwE5EnNENZ4r8iG2UG6RlvwkHt6gjuf0pVD9T0W6jmFgmYY4hQSZIU+0cZmo7mhdlDuJH+f8QPJnA9ZA45qLX+LGJK3mQkERtOG2EnImD7g1t03qDlS1tHydgRcsAQTIUmEXMk4xFCRanRwBtLMILCcZESNuT6Zofd6ULqkQVggmfWJ5Oc4HyNGdcL0K7KkEhcMJMYAFuBLE5+vpVdtwUEqIJkBjg9+eRjcJ7c0FzTxH0l11BURDR5uBkf8AH6U8W9OoXzhgQFUZkSBBJxPaceverur0S3Np2sYgrjgiY4+ffnHNZ1a5tA2qCSSZ5H09p7VImdXhLzkmQYJ7TMY7GZxg1VfRLctqVYkEmZyZBiCYzAirPinRO9y28COIHIBwPmTBNXendEdOVeMsARAIYCM8DIqQVpegN+YeWcCj2m8LLzcMCSYxJkRwcSB3qbTncYHI57985+dSdR1WzBgCIlokHsBMgn50Jf6n40uLaXS/uwKFQk7pBQYziBKj14IIpDbR3bDtbYERkAQTB4OY3fSeOKcEdEtWtxZrt0koAWLuUBUeY4XzEduwzioPFvT0F62oU7yhcCfORu4OSGIAJxzyeaU571jRurB2Xbu9AQJ9OBmM07eBOn/C07NcHm1JCqpwShB4PbdLfQA1VeyrgC6MAg7e/lPH1Ej61c6j1ZLhBMAgSESAV25VfQfMcmTVqSdJ13wbbJ5zcsMUAyQyc8jjyGp7/jGwk3MMwQ7RAYxz37z8qFLq9pNwbgzKoIYgSJPmjmAJzGapDoam47ISEJgqM+WAzjjj0qTa9ryu2+q7QV3EEAgjOCDIzH60H8QeJhqbSjzSGLEEiJiBAGIEn9Kp67qFx7OzdNtW2DidvIE9x/xVDUacK5VSHE4I7z/f6UpCgNEdfYGxLiNKsIKkyyMsbgfbuD6GOQamudDMKN3mPAOMxkfpUa2CgJiIMFT9KhilpNI15xbQSxnAk8ewmul+E+ovprFuwbluQWZ1aQyEn8I/nPr96XvCVj4N794BHlSQD/qGff0GPWml9fZvHfetW2g4LAyAPX1z7VFW8W9JIU6pSDn+Ionj/PH8/vQjQa9vyktPoTR/SaG1cZmW89tYzbABQjIkSePURSzo+hWzu/jXAm9gu3y4B9YJoT6KUn1FRuQcHNbg1GW83P0j+tdGCj1TqnwHJEEY852xxwAvHyiptL1VjbY722MMMpTHfyz3jtFMl3SIxBZVMeoFAuqdJsXD5rqmOF8uM9toHrFZpAtT02yGkayO/mG4yYHbE0a0PUbNi2u0HdBBxBbvJJOBM596Eaoi3t2+ZQcEd+efftGBVDNwFnaQCROVAUyOe8HvHJo0mLqfXFawu4gkxnmTI5xIz2mhHULDOu5mVE9+cf6TnHvUfT0tkIrwDMCclsAiBMHIAA+fFETqrd3crCS3mEEHf5RBxJ3YPI5HtV6ivd0tq26XNjszE5aCCARJXaY/CTM8Ej5Vc/xn4bhbVvaCPNuJ3LIAiQIUepPp7UwXumouJhXG0yYJMTA42tiMZMfOudaixqjqT/FK24MlngMSTuwefNMiBwRPFBMvUNeXQ22baQzGRnbgwQzQVzBn3NC7/iU2hsS95SIfcis0qO7NkEtxHYUKPUWt3LgU+YMAIIO7AH5iI7CP9qGdZ6ibpG2Ap4BXjbPLASeRNSOHSPE1tlLb9sxzIDMMx/XOIo5Y1qOYceRm/EAYG4ZInHtP9KR+n9MuX03MiiYWYKiVAAYgjsoGQeO1G+nn93VmLl+MwYIAic547x9KkYtX0zynbLBSOI8ufzAZHA9qWusaDUXFNs3CyFYgZjMQAOYnk+3pTD0Meb4kmbqeUKNyyq+clvymDPGak62fhOp2hVK425G8idgwM5H6moAnT9AlpBtClUISAfOTHvyYz9apf45u8r2zdUAqoMIiC5+ZsSSYkSfyimP4KOCrLPHHlMZJ+XcH2NaazoFtf4ttStyYYttY5hQAIhYmZqKj0fphAW9e81weUThlUQO5niPkPnSX4qlteWd/NvVVXdHwlJHOcYyfmadr3VX3m0wO8wxMjMQAQYySNv61zq5pz+8o7gwWlo9WJ4754k49KkK625HlQm5kqDyS3t3CgdzUv7hcBBWM/ikSAYK8jOKA6hk37R8RIwB5QD3/ALJ3E0zdM14S0AhghcgeaCeZJHzqKlrdEQDvYEyPNJx3AyYCxnGZNS6Pddby/iYjO4QO2QBJkferGovpcAUwUMR759R8qLdFsWrUbQqkEgl/0AxP8uakAdR8BulplQhtzh84xgcc4z+tL/WOipadUDAsYkKGIBJ/zECcV2waYFSzbTgbjAx/Uc0q9S8Nozq4BG04kRnnE8jnFQKVvw5dSGE3R2EwwPYrOD8jVHWa+zLhxcDhvw7NpjaBmTEyKf8ASoVJDAiPak3x701UvrcA/wCqIP8A3LA+kiPtVEsdJvIlhLYLb4VmJwAAfL7wPYGaibqCu5ChtrHlj5iIMkGPKO8Z5ozq9MbO2cTbECOVHOeGHeht34e6RB3TA/TGJ+lRU9SxCFVLruBIiZ2mIBz3Pc1nh2+1hCs5Jkzg+3PbB49azUWZbavpsAH4oXj7E1X1ctcMmWgTBEe8QflipPpFTWpE814PtW4ro5omtrERM8iqn+FWlEraX5Y/maIVG4JoWhy9FtLlUgzPPf39aXNZomDQHCtJ2kbuO/HP1xTYxyR5vmQI+lVOpaJ7ilVJGOQRzj+lFjRCtpvcbvIytO9WKmPRFOJJA9O471dZb1pbb2GLqWILHnB3HavrBJhvWvdT4Z1LSCyKPXJJ9BA475mrWl6PqFNsbVABhvMTC4OAZg7h6xWSz98+KFFwbO4dhG7cYA9jzEfWgOp6NqCHmHuloG3gASTI7YMZPf50e61bupba2LNu4pIKudi7PckQS3uI9qrNpN21bhh9pGDONvIPG6CMzUiDquiOHJNomeSo2hW9yAQ3bAGfnVcaC9ZdR8MFXg4KsQBM7gCYODjnFdBOn/DbhzAA3wSQPpg571Bc8JKHHw3/ABZwNvBzLYgc4J5qQBp9UV3sjOluADb/AAgkgwc459jVbT9Uc3JAfywQJkCfWRmBOQPWmv8A+DntAlWDru3wAZ/0xGAPnVnp9i2ebN0ASS+1V3ExIPmnPrj61JV8P9Uti0zPtDKwxEMAcgrjknke9ONq5bvWzZKsWIBhuGiMhsiRg+3zoP07owLrcKIseZd0bp49MDirH+OvYYrcZJckghGEQMngSBjJP1pFErXQVU+Z4BxAUeuBmeR96i1XRXSQPOh9IBnsDPPpj7VJpOpretgiWBjHHOOPQmrOs1W60RMRBB9lYHPpMU9Dsu3tKrGbqgNuySIbiBP+nml7q3hoOQB+BSIEwScyT3LQQBJxTr1LX2rgBhQfMAWME54HrnP39ao2e0j2M8HAz9DMfrQXNdZ4Xa3clv8Ap485gEnAMLJkbsSJqxqNN2tPIWVEcF85GIjtnMrT8ltOFMEKRugEwYPl9IjI759qhPTES9KA72WDiRxkgTiTH60Eg6bpTuxVye0NHm8v+UHgc9pOKJdKRjcAIdDPDduIkd+2OKPazQ7V+GRuY5JGAFiD/Ot9D0xlRWCsQSpaZHB4AiYipCQfZCsWMmZGJnvNBuua5lICQW7TyP8AfA70Y1MszbREEzyQRMCPTBnvxxQXqJW0pe6rQMkKJOTHeAMx3qTx9rbfjb1cCds+WP770K8Q6L41tAonbdQxzCzBP2NUeoC3bc3U+LxAIH8NCwmJGWPeDVHo/W3e4QWAEHJBx6COB7z2NBE+qCQ9oXJWDuYIIGZhG/KAOwNKzXRbJVHn35k57H+lOuqY/DBUgGIaD3OYCxBzSZq9C+9jEdz8z8uJ9qYE2jv3HwG5nIjyk955Peqf+H3AsR35ER9+9G+k6Xcu1DHr2KnMiCTuB9RR/S9KtNhzuPqAYqTrsVsKysrowwtWpNeVlSQEzPtioVsQSR9u32rKygtEtE54Hb/eqRtOr7g7MCeJAH8s96ysrKW7eRnInt/WsNgEGDH9P7Ne1lKQvpjxGJBJnJPy4H94qHWWQDzAOABKkE/6gfWsrKU0tdJYn8QGDnLEegyf1rVunmCFQiTkvtaMRiDPPuK9rKzUG3EALKQSy9x5TA82IMAd/Wa30+na9y38MQpkmdpOF7zkjPPvWVlRV1sXLTOtuQOee0mRE4Akn3I96n0dp3cANu28rkKZyG554/4rKyhVfbo5bcDEhVGDEAzzIO7g1U0fSrlsgMZiczyZ/s+1eVlKWv3LIJG0LIjkGe/zknJFaX9OyAMCMCI+kHNZWVJlt58xWQT+EY7fr689qnFvcIIwRI78ZiJgzHtwKysqCfTaUAExHmwZmN4Gf14pU8SdPLqVnbbIlm7mGzAHeVgTWVlXIwn9W1uqdPgKFFs3IXjcGSCDv5wGj3q1c6Zq0KX76W/yqSIMgc7h3PeRFe1lDS6uhdjuuFyG8wDNugcQDPFET0YMZBE+kV7WVfRVg9MtjzhRInPvUXw5zMdjHqOf6VlZU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6148" name="AutoShape 4" descr="data:image/jpeg;base64,/9j/4AAQSkZJRgABAQAAAQABAAD/2wCEAAkGBhQSERUUExQVFRUWGBwYGBgYGR0YGhgYGBgXHBocGhccHCceFxwkGRwYHy8gJCcpLCwsGh4xNTAqNSYrLCkBCQoKDgwOFw8PFykcHBwpKSkpKSkpKSkpKSkpKSkpKSkpKSksLCkpKSkpKSkpKSkpKSkpLCwpKSksKSwsKSksLP/AABEIAMcA/gMBIgACEQEDEQH/xAAcAAACAgMBAQAAAAAAAAAAAAAFBgMEAAIHAQj/xABBEAACAQMDAgQEAwYFAwIHAQABAhEAAyEEEjEFQQYiUWETcYGRMkKhBxQjscHwFVJi0eEzcpKi8RZTc4KTssJE/8QAFwEBAQEBAAAAAAAAAAAAAAAAAQACA//EABwRAQEBAAMBAQEAAAAAAAAAAAABEQIhMUFhUf/aAAwDAQACEQMRAD8A7PFROKmrxlmsVqVXrNtbFKwCs43ra2tbxXoFZNaYrAKyquq6kttlQnzsCwXvAIBP3NaL1RT2P6U6l6vQap/4kv8Aq+1YOppMSf8Axb+cRUsXKyKjTVKeGFZ+8qOWFQSV7UP74n+YVt+8L/mH3qTevJrT468bh8prN01Jrp7pKyRBziZ4Mc/OpKG2epAX3sRNwRcAjGx/zE8YYMPt60RR5qLeKwCsr2oPKyK9ryKkw1XRh8RvUKP1mrEVXtL/ABHP/aPsD/vQU26sms21kUhk15NexWVF4RXhr2K8qSJlqFh61YY1GwoKytbVqK2pZRGtkXvWEZrcChp5WV7FDPEfVxpdLdvH8iEj/uOF/wDURSHHvGHi243Wd1oki0wtKMQyri4Pqd39iul6XUi4quvBz2/vmuR+C+mG5cu6l5IWYJ7s3J/X9a6P4c1pH8I8ZKn0IIkR+tc2zAGqQGtPh1vtNaDZTW272qMCpAKk9ArzZUg4r0LikIWt+oE1R1mkJAKgYzAwT+lEHtGZDQPcf1qpqmeY2Ky5nzQZ7Y4+s0IpdT10a+yh3Ir22VwTAMFiJIgsPbg/emnTXtp2BiSAPKswBx24HsTSn4hKjW6JltndvKFYGdwwQ0x9fnRPrGrt6O3cu3bvm2+W0GUFm4GwHLtJyx/Tihoy/FP+Z/8AyNe2NQwadzN7E4pD8G62/dvB5U2ynnh2O0Hj8u0sGwRjvTyppGDSvIkV7NDtFfgweD/Or5NaZx7UGnA3XD/qj7KKmmodOMt7t/QVJPFZWTWTUHleGtga1JqTwitSa2NakVFGWrSakIrRqEtAVgFVxqDXo1NKWIr2arjU+1ejU+1SQ3urooB80Hjytn9K59+0DxEupsfABZPPJ8p80TGTECfnmKeLV8/DtHnzL9oI/rV/94rN7LjHRLJFkrubbuOAYA7+lEF0u1lba2DPJbPvn09audC07Kt0AiBcb80d+auOjdiG+p/mTWGyi37RNep2/wAI8gSnGREQc4xWiftH1xMbrf8A+Mf71DqNDL7Tx2IEZkVvpujiZmB/f/H3q1Ytr+0TXHg25/8Apirq+ONd+Y2xMR/D4/WmvoGjP7ughSAMeXMfOefpW3XtInwyGjt2E809gv2fGeqM5t+mE4/Won8cazdsHwjnn4Z/lNV79mG2rgRJ7TmB/WvOn6Em4ZAiOT2P0o2kQ/8AjfVqMpbPzBAn6Nih+p/ajqU//wA9o/8A3MKm1SC8WNsnapW27A+T4kTgzmRyfWa2fo9naWcqkYLF4EkERnB+Qk1bQF6rxvc1Gy5csKjaW4txVVj58NgyMDFKXjnqz3r/AMd9qbgNoBkr5QQJPIHHGc10P+CFui3l7Y3uWAEGGAGyJxzn2xXNxr7mre5c22Sg/IVLAkDt3iMzNKCvCfV3say1cXLbxOfxDuD8xIrr9r9qSsYGkv8A3WuWXer6DfY+HpHQqf4xa6Tu4/CAPL6/0PNOuhuJftC4rM3qoElOMECCfmF7dqaj10LximquraFt0dgSNxU4UTnaTFOtmdvm5rlfgo2/8QUq6kC24M4IMcEHIPtXVA+KeLNDfFHWv3TSXb52yiyoPBY4UY965Dp/GHUGv/HVj50AiPIAYaAvbPf0NH/2ydW+K2n0KNBuN8S57IJA/wD6P0FLH+KszbECqitBB52wpWPn/tRypkdV8E6rUX0a/qCNx8gQADaF5MDuSf0pnFc/8Eao/GGSFKGV7kqQBP0kzT3+8imUVLQbTdfBvXLLSHRjBgwUORn1AIFReLPEn7ppXuqAzCAoPG5jEn2HJrnR8Qi8dzypc7iwECARgH19p9KrcMjqem1pe7cX8qBIPuwJP9KtzSR0HxCLWo1NkBmRSHUlp2ghREnJBBBFMeh8Q27pIBgjt7YqlFgmajZqiOtEVXua/wD0mrRiYA9qjuM4/LmrCVsTSQ57jn2Pv6/OOKjs69wwVin3yflRIgGom0ac7R9hNGFX09+baT6r/MVd+OtVX6Oh4YrPEbefbHNb2Om7Rly32FQB7umUM+xQAXBAGJ8okgRHrUQ0kNkcj3bJn3xRsdLAyP0qullpgIQYkSRke/PejDpM1nTVN8tJIMciO3GR/v2rdOnqvEST/f5aa9P0Qgks2W5EAx9fT2qwnS1HMZ9gP5GjDqv0q8BaUHkCP74rzq4VrZOOB6eoojZ0qKAAJ/WvL2iQ+39+9aBIvabzZIiAOAPc84/N+lA/F+re3pmW3Cs7KkiN2eYj2p8fpyMpO6d2RI49IPPFKXizRBLmlZW3D4yc5AO+Tj7GsY0tdN0X7lYAM27AALuBLO5ET6nM4HYGqfhTpvx3F47G2E+Y5bdmAsnbbJiTABjkmtfHfUSWt21YsS2Q0QxJAgrwBGPlNHerBrbWRZW3bR1ZSFUbfibZxHIIBGaUpdJ8NlH1DuxPxF2lQQQJYe34ue9IF7o66TaLSu2WF0kHdtJESv5YgiYg7vaul+E9FdW1eNyTc+IwJaYdSF2lT6YPb7VSu69m1LSigWvKIQnctzvBOTI7e9Cci6r4bUB7q3OSCiR6mGkzj2waJeFtbetXDbUC6BEgYaPVCRk11rS9LsWjuXTfDzDXYgbQCYKl57D2oFqdX8S+9xIX8ixjAMD3z+I/UVAW0XTB8cXfhgysZba4GM4iG9YiOM1a1HULFpvPfe3OFC8yZgbiuT259PWqOo6glkhF8z92JMme1BtXrjcdrjNIjZbA/KAckHtJHA7H3q0gfiVy2sfUgu4W2qKWZXYzhpK4EZFLmg1m6634pwFnGB+GJ5wKI9f1fkv/AIduFU95WJ+53H60q9M6k1q4r5KjBEnIPIn8uD24gHtTE6d4c6hct3FZ2CNg7SwBKmQCccE4o9c8UXBdBBcIszJBH/pweMegk+lc66/esXbovAsoUINpbeYUgEbjkzM/etdX11RZRLZgN5ccgDLH5nifc0J54j8TPqCXZiA9xgRMgKVXaAOAYB7dzVnoHUjdJHlKjgSAewJE/eKF9TveQeYncRtDeYiPn65qLwuJvFYG4qwGJliMQIgGfpj2qTq/Qen77puq6x8NVdZyTkGc4EBTPvRNOni2Q29Rng4595oJ4O0JtW7pu+QscLEHHc+3/NFXYnGRkf8Abj0iP7NSWnKjhl+pn7ZqG/f9Hj64/nQzUO4ORuE9jmPlWjP32mPkOfrUjT4P6/8AvGkW7cYTLqx4/Cx/pFR9D8WfHuMGCrb27kY+WYMH8RkiM8dq5H1HVvYsWLSsQGZ7hzzuMD9BP1qv0fUkC9ckyqwJ9XPI+x+VOjHU+qsDrVcagIu5RBWRAWfxboj/AHNOYvAgEEEHIIMg/KvnpeoOwUGQTtEZEkjme3Iro3gTrZTQstwlms3WQgHdAA3GCOQIbvFMqwx9R60iXlYsTbtAnClgzsCPxdoE/wDlRvpPUUv2luJO1picHBI/pXD9P4mdpDSw+I7/AIiMtHBniV/nXSvAnim3eVbAG0ogI8xYtnzHPfv9apRYchWlx1GTA/SqnW7wXTXT/pj/AMiB2+dLfjfzXUQGdqEsvxCgEtC8IcnPf8prVuCG62wYSCCPYyK2+GPQUveBrJWw2AAXJABLcQCZPrHoOKZQKp2Ki+EK0bTAgigXX/FK2rjW1ZtygbtqM+1m4kgQDHapPBPXG1Nly7q7I5WQCDBAKyCB7/ar8IqOmrA9vrS34u6Alz4Aa6loLc3mcEqsTtIHljGTgYpyAoFq9P8AEvXzIO22qBSMAEMxM95x/wCOarFK5DqOivY1xt6gljJIZjO6cq0/KnG9ZX4DKqEMoDhgcEp5o5kEru7VT8bab4ljT3wx+Ig2GZ3MwImMQYO4Z9Kr9C8VMihbvwrg4MNscfQ4OPcVzaN3hxMSWcyMA7tpBAI5xj1ml3VOwIaRK3mtPgSYeUPt5WB+lMfhnXqbfw8wnk3NjcSJAAP4jHpNL2o1tuzqNSl5wgd1dS3HmEfbaQfpSk/VPEOzQg3CwJ/GokMyltrAN7LNKWo6psuLdQAW7qFk77GChSCfUAz9RR3qdwXtNcTINweRnXavIMgmJUwciuf6vqnw7K2xd+KwcEjZ5QVnhmyTnnaKCK3b7srbMu3lB4Czydxxwefep7F+2ltEZhAHbiZ4Hc47xS1rNVeuXCzvLTzPpjBHvHHpUNvqQCBTlgTmMye/9+lST+JNQDb2K2NxMxyf7NK8EmSf0oxrNWr4I47zmqYacARHHvSG247cmBImB6cR39aICzb2ALbIbjfccCZ52riPnmormh2OULBgQIj3g5Hr2rRtGQYYEH3oKXU6doG4H2Ihv5UweF+jl9RsWMk987RkmhGn0GyWbgyB798fp+tdS8DdIFqyLpQtduDd+GYSfLHpME/apCes7wBn0gccUPd3Cnn6e/8AzFFtbr2BhkdY/wBMgTMfKhL6tT6zH0Hr/WoK5utHH6ZqP94Xup+xr3UahTkswxzz/f8AxVN7wJ/60CP8pn54PBoIH4r2bLTXAx2jYYAK7oBK7p7D0BzI7VS0OjB0134asTs+IYBwnmAJ+QMz7imTxhogbXkgqGgYjmc8+U+2eatamzcsuVF4qE0+1I7FVBQbQII38zOT86U5ultCIkkHPPH9zTToernTWBYtAXXvqztkbQsOpU/JFmRFC9Fotz3XZRuGCAoAmMwBA96bfEeqX91t2QgVSATdAniV2BgIGJJz3qDnuj1MAKTiOO0+po74Y69csalbigMRAj1HGY9u9Cr3SgFZ14mI9piaP+D/AIV25FxShQK28CcK0GcwAVIEnuPeouo+LPE4t6RCF/6wDZjyqIJx6zifY1z3q/ii64Dllk98z7AxyAQSKJ+IdxugXGY2QpNtl4ZBJ8uD25FAPEHiHSXbVqxpbJQISzXLkBnwTBI95/SKh4m6b1m7YK3hc86txPKvE7vY457muuajxdYt2bd1iYuLuAUSY749s/Y1w7w+lu/dNpi03EYI24IFcDcpacESsR3kVN4g1rW7du1JgDaI7xMx7FpplxWabep+PC91riKYdAF2xvQCdsjuZ3HP+b2pl8OeLbSvY0y2iu+2h3kgSzpuGPzAzzPJri12GZNnlIWDBJJxn2Hyq1puqsl2wwYna0Ce2wgjPp8qpVj6VU0qeIbxs6n4puG3aZVFyASSBuyOwIwCf9Qo1d60iojZJuAFFGS24TgUteMPF4s2v+mhvEbVV/NtBIJLAdsDHqBW7WIoarqGluJ8Ozpmuqrb/Lvgk/iO6eTHemjR+EdHtBGnTzAHzSSJHEkyPlXNdHfW8d2ouknfJUOUthCeVQGNu30zXU+ia7TtZUaYr8JcALwveI7Gs8WqA6nRbNVFjTr8Ozs3QwQKzMHJCxloCz6jFBfGgQfCuPbYMQUDIybgAe5ZCVyYketEfFOmuDU7rTsDdC7l/LAIT0/EWgD0AJqTxPofi3ki18SbZCBvwhnmGnjAg59KqnNtQmlZoddQWM+Z7y/qfhGhw8Ppfv27Vjl7gXL78ESTIUQAAZxXcOmeENOmn+E1tGJHnfaJLE5gkYE8VU8baGxa0z6j4dtHtjDhdpAaVIG3kkEgTVi0j6zw50yzc2EXrg4JFyNpJI8o25j60reK/C1vSkXbTlrdyQquPOpGSGjB9jRqz1G/eYFNFKcWxcchQFB7YknM0P8AEnUrjW2t6ixbSICG2ThzBPJO6FkH51loE6b4LvPesBoC3QjlgZFtHJ/GfyGATHyo74o8Aro7iXLbrdssexkoR2Oc4yD7Gn/QdAt3NZpybS/AfQqSvALjbBKj8wDc0S65+z/SmxdNq1tubGK7Wb8QBIwSQc04NJX7KfC6Xr92/dTcLRAQNkbjOY7wo/WnLqPhHRgNbu20VXB2PwykwNob1kyPtSl4A6X+8ble7cRc7CjBW3LEiCDIg/pTbrfBtxbZ2627Cgn+IAyx3n6U/BXNU0VpNV+73SXtWroBjBIH4iB7/wBK62ekBwrW7zqIBXbG2IEQI4iuc2ekfE0FzVuoW691QjDBbzHeY95P/jXVumaT4dm2kk7UAn3Az+s1SK1Qv6G7I/iA44K88cwap3OnFZOxG/WJ5xGPlTC61E604NKz6dTlrSxGCMZ7zx/Kqx0tsk+RQPkpH0mTTTe088xVdtEJ9PliaMOl3VaAE7SMA8RxnFUdX0tWLukAkH3jiI+36mmNLCHzAFTGZGD6bieY9KgbQx+ZcgYIIM/b24owud6Lpzrp3fOLjcYBO0e2cLXQdTatsltdoMIvAmMTgdzJNV+oaJlUoxClgSJAIBIImOCcmp+laYqol97iIMbfqY96k5f4o6cFYuh5MMBj5GPnT3+zbpaDSfEcLLbiTABOSBJ5PsOPnXO9WrPdKndO7aBzndED610DQaa4ttN8hETai/mB4Bgd9xPJ9aolPxv1BEF2ymQ6oTE+XzCI7DyiD3O6OxpV0tnTLc3MR8MYBgkkxJaBmJwPajvVNIXjdu/iuRtxlLSEzESBvbjjFIuqTJAGfahD3QUtNeXaisU3N3EgA7Zj32n6VR6sxd23+ZiMHjbDCI4ERIiIzRbwTpLn8VlUEbVUif8A5jqJxkxzH9KBdTIYg8Ak+Zm5GIAHYD17z7VFBZSZEQYMcnd7CO9eWSkW1PdhuP8Al7ED2iCaupYgDa05kRxgTUHTfiLqEuKAYfcJyOcjOIEmpOhP4k2i9dBIVB8O17CIge0YpFbxI5vfE/EVYNLH8QHIPsQSPlRDxhrIRUmclmOfMfXOffPrSdo77LJUxP8A7x+lSHrN/wAu4DH3AgzjPyH2rpv7HXldQPdD/wDuK5BY1GInmc+5rr37GmEXgO6ox+csK1PRfHQ9RoVfbP5WDDPcf0oeuiJwsIfxMBkSe09xPejUVRN6NQRiNkkntBNarEUb1m5bXcbnsABuJJ4AHc0q+I+pLetPp7pIYkbQSJ3KZExgcER2Md6l8aeI5tyvB/D/ANvr9Y+0VzSx1k3S0YKkncvJJPlJ7CDFYtakMGs6+Q5+HGySWBJm1GWVoBDZk9vnUp1ul1Wm0ouMEIupcvs4MlchlUqDtBB7xzzSK9wWCfiM/ugMfEzIDe05k1K+sa0lsqNiOS20GROeJ9jQ07nqNetvWWYMqy7V2xCqwEH5GMdqY2bBJ4pB8Ev+8WAxCsbflzyFiR8u9MQ0zmQS0EHvj5HHFbjNhH8C6zZeUKsg3CCZ4DcfLmugeJbxGmdQDLjZgSfNzge00t+GeiXdIbqN8P4ZO5SpnIxGR6e/b3orqNReZTsiexn/AHo+KhVvrVm3Zt2doPwRDKezjuR6STVd/GrHiSfbiovFKvp9K9/4dkXiRJeJY+oAw7AZjHE0r6ddYSv8W3B5OxRB9OKLS6N4W8QtqDcR+UAM+xMf7fejrvSL4O6fqxe+Kz2jayjrt2s2JlSBmDHf1p1Y/atTwV65FRtFe7q9DTUFTQ3N4/iJtgY3CJPy9e/1qtrL9sMhlvb0GScVS1+qusVIU+gJx88jBxjivUa6ASdoB7H2yO3tQRC41oiWM7u5AMY7mfKBVX9327QvnfmAOYiOeOf+Ko2yCwUAAmSu3HJAM5zGPt71JpdU0EFjgklRiZjE9szUg690i2Ly3dhw05wOD7diTW/VdZckbFn39AeCTTCL5tWfMC0ztLLKgHKgj7j/AN6Ea9rj5trbIP5UUgiQD6CeP0PrRSpLoiXS8xO5EZQFGCGDSSDn8x9O1c+6OFGttbsgOZ7zAMfcxXQbuqYwAIbE+kgdx6fSuc9Q32L7bNwZSYMCBIIxI7g0J50/VlrosDCv5cTmJKc+4Aj3qbrOnHwEVsMgiO0uZ47d6u+EOnojW7l0S24N/wBqqYHPdmk/JferHi7RQjMFA/iQT8twg1EhW9XcRvK0fr+lG+g6cHZdLzca8BAwFVRuYnsScDHrQXVafuPrRDpQJZbasQWdYiOxBP8AIUpF4l1UuR2Bj7Y+tUNJaEzBgRI9f9sUQ65ahJMyWz+pqnp7y/DYg5g/MdqgI9P0iloZeeJMfrT1+y+7dS9dS18MNEHeSBAYcQOaRNEC+11JZu6ehHeewNNWi0d4MzwFdyCQDIULtn5k8xUXVT4hcO262+xSAXA3JEfiBEtn0oD4o8Q/Ff4elDXLl1NpKzCrMk+0dz2pd6d1rUKXHmRbh3Z4w2SD6wAPemDUeI5S6+0bzbFsMBwA2Z7matGE/wAWasTtBkL5AfZQAM98Dt61z/Ta1kD7I8+DIBiCDIkY+Y96ZOtXQWacnOSePoOKWLZJGz3kYk+/9+woLa4WZSSAYMsx5mDAH0BPHarYWbLBmi5bKOqkiNj4aB3Pmtn2ANajS6f93cs9wXhO1VA2kQMtiRkmh1mzu2qskk5mOw7fSaQ6z+yzqoS6bJbFzt/qjH64+tdW/dFPz9QYNcB6BuQhiRIIIkQQfmII+9d46bqzctJcA/Gob7jNa40VqvR0Vt25j6ycfyoZ1PrVqyJDIQDBYng+gz5m9hWvinxCthAp27n4WJOIyVniuQ9c60S5YsC3yj9O3pRb/FIMdW8TnXlrTCPhvutn1iQZ9TGeOARQi31i5ZlLw8qfhO6J29sTuBxmhYuqXfa7KwAfdEHdHAg/5oz7zVXW6l71zdcfcSM4iAvEAQAJ9PWay06Z0r9py20tI9kxtBlPMIPJyZkGQRninqxrkuItxDuRhIIr511uqKbSOwEf6TAJx3kYp2/Zn4vIuDTu0KwME9n7R6Dn9K1KHWFuV4zTUPxv7FeF/wC81BSTUruI3Due5Ppndge1D7m8SUh++2fN9/75olqdL8BYuXgPnyT7YjPpmquuvFVRzfBX0Chcg9xz64+VCCtLfuo+5oA3AxyAMe+ewNb3dSxOGEseOAJjn+c15eui80gk8DiIHYiK8uacAQFPcHaJPse8D/igjGmvqtsAncy+aJMFjgRmfQenHFQXdcSMlgTMGYyDke4C4oZpdMqsHZtvbzEnaIiVgzu9Km+At0AsS/AQTtMZnAiO+OaUsLZwu4iY8oGcD3A9x8qG9V6KDJZd0HOQ3aMxPr3q+vRbirJXcZwGYWzEAGPMc8/btVdOp3rYdGDK3aGDyeBLRAME+vapF19I0wAFQCR23Ed+OZmq3je7/DJGAbsx6mJ+kTR61p2+HJU4wSSSRiAZJ/DPf1xih2s0/wAYEMpbY4LAED2An1j0zAoIN4dX9zS5qbyMX2xbXbO0MQCzTgSPKJzk1X1viH494C1p7G5pIPw9jJIEqNphogwzT+LtTD163+8WHAABwRBzII59qU+m9M+E1xrv4h5RJjj8WR8wPrVqE+u+I7LJb0962LSCVuG2u9pG0zJ/1T68UAbwgjru019bxb/ppGxjBz5Wjd6eU8xiqvXNV8QhceX2g98e/amfT9DQ21BHCgDtzn/f71Jr0jShBtYNbccqyt29BzPypn0XXbcwAFz8oxkD0MxSW+tewpTz7VY7e4BWQJzjB7/pUZ13m2sGDP5xMQJ83bkT9IqR7t9RWcxC+ZhIB2gBmEnGRj3/AJ0dV4itapbxshoG0ElVt7ueAmAIMepilrQalZMkEKQQC0SFJbHf8vscivPDuuZ7mokQrDcDCqoKle5gDHpz9akzqa+RiBiMwQf6ARQvp1tSFO6CBtiApwTmRyc8n2o5rtCRaa8Uf4ZkbhbJXOAdwEc96XdJ0E3LZdWO7stUSrdBXn1I/XP6g1Uyrgr2Mj6Vvd1RAKmdwPBHf51JpNK9xXYCSi7jA7cH6ZpDofRlU21J3bSNzMq72GBtAWRIiSeTMfKukdB8RWFsrb+MpZF4ebbQJPDgTiucdE6at3Uae6+bHw9zWcqN6WyIAGGBZQfrTR4m0lm3Zc2UQO21rat2JUSF7EA9uxnHFU6VAPFfiFbrsVuqpOCVHPsWIk/Q1znqV0bsGc5P9imVLzKVJHuxHPoO3kEyYHtRax+7oEu6m1bFjeqtKAmGPaBJwJP1oJM6Zd33bYAYsVZX7zMwQAJAGJmansdFv3XANplHdiNogc7Z5JrrXQ/FPTUBGkFpJmdoCk/fzf0pJ/aN151up8NipdCWyTy0CQTA4OQB2pAf1fw9P8C0WuXc3NsA4EmJAwSOJ5iljp2qNm4GkiDnkce1Weh+I302oW9O7zDfOSU4YT7j9QK6P4n8L2tag1On2lmG4bRi6IxPo/v7QasQr4c8aWdQiKX/AIsAEZyR3yOccUygCPzAVxjQ3DbO1Ttg+kHHb1roXSOt/GWGbKjmeatOGv8AcrTMVa+xYGAuOR6bgZPPeqz6vS2AUu2zJPBO+MYkzC/Kj2q0xIlS0jiIn6SKF63qJA89pYHe5j7mCB3rTCDT9O0l0nYXWMld2Mx2OY7YMVZ1WhFhJt5g8GODGJJ7e5qsdFp78fDJRmI3G2ew7TlYx2FBet2L1ofD+G11ATDNLAj3I4PzoKF9MhueRS5LYgDHJxHMEzzR7R9GQhRvYNyyggHmcxxmeM5pWuakIgi2bbLmMmDgepx3mo9M7/jBZo5CAsw9fcDmgiHUrpTUi2isGGBB3zPmwDzHFHtDoLN1Bustv25LJs3epHY/Kguhb4aB38oLAgXg1ufUKwE5EnNENZ4r8iG2UG6RlvwkHt6gjuf0pVD9T0W6jmFgmYY4hQSZIU+0cZmo7mhdlDuJH+f8QPJnA9ZA45qLX+LGJK3mQkERtOG2EnImD7g1t03qDlS1tHydgRcsAQTIUmEXMk4xFCRanRwBtLMILCcZESNuT6Zofd6ULqkQVggmfWJ5Oc4HyNGdcL0K7KkEhcMJMYAFuBLE5+vpVdtwUEqIJkBjg9+eRjcJ7c0FzTxH0l11BURDR5uBkf8AH6U8W9OoXzhgQFUZkSBBJxPaceverur0S3Np2sYgrjgiY4+ffnHNZ1a5tA2qCSSZ5H09p7VImdXhLzkmQYJ7TMY7GZxg1VfRLctqVYkEmZyZBiCYzAirPinRO9y28COIHIBwPmTBNXendEdOVeMsARAIYCM8DIqQVpegN+YeWcCj2m8LLzcMCSYxJkRwcSB3qbTncYHI57985+dSdR1WzBgCIlokHsBMgn50Jf6n40uLaXS/uwKFQk7pBQYziBKj14IIpDbR3bDtbYERkAQTB4OY3fSeOKcEdEtWtxZrt0koAWLuUBUeY4XzEduwzioPFvT0F62oU7yhcCfORu4OSGIAJxzyeaU571jRurB2Xbu9AQJ9OBmM07eBOn/C07NcHm1JCqpwShB4PbdLfQA1VeyrgC6MAg7e/lPH1Ej61c6j1ZLhBMAgSESAV25VfQfMcmTVqSdJ13wbbJ5zcsMUAyQyc8jjyGp7/jGwk3MMwQ7RAYxz37z8qFLq9pNwbgzKoIYgSJPmjmAJzGapDoam47ISEJgqM+WAzjjj0qTa9ryu2+q7QV3EEAgjOCDIzH60H8QeJhqbSjzSGLEEiJiBAGIEn9Kp67qFx7OzdNtW2DidvIE9x/xVDUacK5VSHE4I7z/f6UpCgNEdfYGxLiNKsIKkyyMsbgfbuD6GOQamudDMKN3mPAOMxkfpUa2CgJiIMFT9KhilpNI15xbQSxnAk8ewmul+E+ovprFuwbluQWZ1aQyEn8I/nPr96XvCVj4N794BHlSQD/qGff0GPWml9fZvHfetW2g4LAyAPX1z7VFW8W9JIU6pSDn+Ionj/PH8/vQjQa9vyktPoTR/SaG1cZmW89tYzbABQjIkSePURSzo+hWzu/jXAm9gu3y4B9YJoT6KUn1FRuQcHNbg1GW83P0j+tdGCj1TqnwHJEEY852xxwAvHyiptL1VjbY722MMMpTHfyz3jtFMl3SIxBZVMeoFAuqdJsXD5rqmOF8uM9toHrFZpAtT02yGkayO/mG4yYHbE0a0PUbNi2u0HdBBxBbvJJOBM596Eaoi3t2+ZQcEd+efftGBVDNwFnaQCROVAUyOe8HvHJo0mLqfXFawu4gkxnmTI5xIz2mhHULDOu5mVE9+cf6TnHvUfT0tkIrwDMCclsAiBMHIAA+fFETqrd3crCS3mEEHf5RBxJ3YPI5HtV6ivd0tq26XNjszE5aCCARJXaY/CTM8Ej5Vc/xn4bhbVvaCPNuJ3LIAiQIUepPp7UwXumouJhXG0yYJMTA42tiMZMfOudaixqjqT/FK24MlngMSTuwefNMiBwRPFBMvUNeXQ22baQzGRnbgwQzQVzBn3NC7/iU2hsS95SIfcis0qO7NkEtxHYUKPUWt3LgU+YMAIIO7AH5iI7CP9qGdZ6ibpG2Ap4BXjbPLASeRNSOHSPE1tlLb9sxzIDMMx/XOIo5Y1qOYceRm/EAYG4ZInHtP9KR+n9MuX03MiiYWYKiVAAYgjsoGQeO1G+nn93VmLl+MwYIAic547x9KkYtX0zynbLBSOI8ufzAZHA9qWusaDUXFNs3CyFYgZjMQAOYnk+3pTD0Meb4kmbqeUKNyyq+clvymDPGak62fhOp2hVK425G8idgwM5H6moAnT9AlpBtClUISAfOTHvyYz9apf45u8r2zdUAqoMIiC5+ZsSSYkSfyimP4KOCrLPHHlMZJ+XcH2NaazoFtf4ttStyYYttY5hQAIhYmZqKj0fphAW9e81weUThlUQO5niPkPnSX4qlteWd/NvVVXdHwlJHOcYyfmadr3VX3m0wO8wxMjMQAQYySNv61zq5pz+8o7gwWlo9WJ4754k49KkK625HlQm5kqDyS3t3CgdzUv7hcBBWM/ikSAYK8jOKA6hk37R8RIwB5QD3/ALJ3E0zdM14S0AhghcgeaCeZJHzqKlrdEQDvYEyPNJx3AyYCxnGZNS6Pddby/iYjO4QO2QBJkferGovpcAUwUMR759R8qLdFsWrUbQqkEgl/0AxP8uakAdR8BulplQhtzh84xgcc4z+tL/WOipadUDAsYkKGIBJ/zECcV2waYFSzbTgbjAx/Uc0q9S8Nozq4BG04kRnnE8jnFQKVvw5dSGE3R2EwwPYrOD8jVHWa+zLhxcDhvw7NpjaBmTEyKf8ASoVJDAiPak3x701UvrcA/wCqIP8A3LA+kiPtVEsdJvIlhLYLb4VmJwAAfL7wPYGaibqCu5ChtrHlj5iIMkGPKO8Z5ozq9MbO2cTbECOVHOeGHeht34e6RB3TA/TGJ+lRU9SxCFVLruBIiZ2mIBz3Pc1nh2+1hCs5Jkzg+3PbB49azUWZbavpsAH4oXj7E1X1ctcMmWgTBEe8QflipPpFTWpE814PtW4ro5omtrERM8iqn+FWlEraX5Y/maIVG4JoWhy9FtLlUgzPPf39aXNZomDQHCtJ2kbuO/HP1xTYxyR5vmQI+lVOpaJ7ilVJGOQRzj+lFjRCtpvcbvIytO9WKmPRFOJJA9O471dZb1pbb2GLqWILHnB3HavrBJhvWvdT4Z1LSCyKPXJJ9BA475mrWl6PqFNsbVABhvMTC4OAZg7h6xWSz98+KFFwbO4dhG7cYA9jzEfWgOp6NqCHmHuloG3gASTI7YMZPf50e61bupba2LNu4pIKudi7PckQS3uI9qrNpN21bhh9pGDONvIPG6CMzUiDquiOHJNomeSo2hW9yAQ3bAGfnVcaC9ZdR8MFXg4KsQBM7gCYODjnFdBOn/DbhzAA3wSQPpg571Bc8JKHHw3/ABZwNvBzLYgc4J5qQBp9UV3sjOluADb/AAgkgwc459jVbT9Uc3JAfywQJkCfWRmBOQPWmv8A+DntAlWDru3wAZ/0xGAPnVnp9i2ebN0ASS+1V3ExIPmnPrj61JV8P9Uti0zPtDKwxEMAcgrjknke9ONq5bvWzZKsWIBhuGiMhsiRg+3zoP07owLrcKIseZd0bp49MDirH+OvYYrcZJckghGEQMngSBjJP1pFErXQVU+Z4BxAUeuBmeR96i1XRXSQPOh9IBnsDPPpj7VJpOpretgiWBjHHOOPQmrOs1W60RMRBB9lYHPpMU9Dsu3tKrGbqgNuySIbiBP+nml7q3hoOQB+BSIEwScyT3LQQBJxTr1LX2rgBhQfMAWME54HrnP39ao2e0j2M8HAz9DMfrQXNdZ4Xa3clv8Ap485gEnAMLJkbsSJqxqNN2tPIWVEcF85GIjtnMrT8ltOFMEKRugEwYPl9IjI759qhPTES9KA72WDiRxkgTiTH60Eg6bpTuxVye0NHm8v+UHgc9pOKJdKRjcAIdDPDduIkd+2OKPazQ7V+GRuY5JGAFiD/Ot9D0xlRWCsQSpaZHB4AiYipCQfZCsWMmZGJnvNBuua5lICQW7TyP8AfA70Y1MszbREEzyQRMCPTBnvxxQXqJW0pe6rQMkKJOTHeAMx3qTx9rbfjb1cCds+WP770K8Q6L41tAonbdQxzCzBP2NUeoC3bc3U+LxAIH8NCwmJGWPeDVHo/W3e4QWAEHJBx6COB7z2NBE+qCQ9oXJWDuYIIGZhG/KAOwNKzXRbJVHn35k57H+lOuqY/DBUgGIaD3OYCxBzSZq9C+9jEdz8z8uJ9qYE2jv3HwG5nIjyk955Peqf+H3AsR35ER9+9G+k6Xcu1DHr2KnMiCTuB9RR/S9KtNhzuPqAYqTrsVsKysrowwtWpNeVlSQEzPtioVsQSR9u32rKygtEtE54Hb/eqRtOr7g7MCeJAH8s96ysrKW7eRnInt/WsNgEGDH9P7Ne1lKQvpjxGJBJnJPy4H94qHWWQDzAOABKkE/6gfWsrKU0tdJYn8QGDnLEegyf1rVunmCFQiTkvtaMRiDPPuK9rKzUG3EALKQSy9x5TA82IMAd/Wa30+na9y38MQpkmdpOF7zkjPPvWVlRV1sXLTOtuQOee0mRE4Akn3I96n0dp3cANu28rkKZyG554/4rKyhVfbo5bcDEhVGDEAzzIO7g1U0fSrlsgMZiczyZ/s+1eVlKWv3LIJG0LIjkGe/zknJFaX9OyAMCMCI+kHNZWVJlt58xWQT+EY7fr689qnFvcIIwRI78ZiJgzHtwKysqCfTaUAExHmwZmN4Gf14pU8SdPLqVnbbIlm7mGzAHeVgTWVlXIwn9W1uqdPgKFFs3IXjcGSCDv5wGj3q1c6Zq0KX76W/yqSIMgc7h3PeRFe1lDS6uhdjuuFyG8wDNugcQDPFET0YMZBE+kV7WVfRVg9MtjzhRInPvUXw5zMdjHqOf6VlZU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6150" name="Picture 6" descr="https://encrypted-tbn0.gstatic.com/images?q=tbn:ANd9GcRR3nokjL_V-PxgTRvZw7ssQmg-psg16WdMLXIdoYW_1mHIBCVrCw"/>
          <p:cNvPicPr>
            <a:picLocks noChangeAspect="1" noChangeArrowheads="1"/>
          </p:cNvPicPr>
          <p:nvPr/>
        </p:nvPicPr>
        <p:blipFill>
          <a:blip r:embed="rId3" cstate="print"/>
          <a:srcRect/>
          <a:stretch>
            <a:fillRect/>
          </a:stretch>
        </p:blipFill>
        <p:spPr bwMode="auto">
          <a:xfrm rot="20348923">
            <a:off x="578006" y="1754519"/>
            <a:ext cx="3405638" cy="2161736"/>
          </a:xfrm>
          <a:prstGeom prst="rect">
            <a:avLst/>
          </a:prstGeom>
          <a:noFill/>
        </p:spPr>
      </p:pic>
      <p:pic>
        <p:nvPicPr>
          <p:cNvPr id="6152" name="Picture 8" descr="http://4.bp.blogspot.com/_oIAhQMTG-dU/S6r5-zsc7LI/AAAAAAAADgA/1Qnxd5_xkSg/s1600/eastern-front-russian-front-ww2-second-world-war-incredible-amazing-images-pictures-photos-rare-016.jpg"/>
          <p:cNvPicPr>
            <a:picLocks noChangeAspect="1" noChangeArrowheads="1"/>
          </p:cNvPicPr>
          <p:nvPr/>
        </p:nvPicPr>
        <p:blipFill>
          <a:blip r:embed="rId4" cstate="print"/>
          <a:srcRect/>
          <a:stretch>
            <a:fillRect/>
          </a:stretch>
        </p:blipFill>
        <p:spPr bwMode="auto">
          <a:xfrm>
            <a:off x="1066800" y="3733800"/>
            <a:ext cx="2890007" cy="2286000"/>
          </a:xfrm>
          <a:prstGeom prst="rect">
            <a:avLst/>
          </a:prstGeom>
          <a:noFill/>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52800" y="1481328"/>
            <a:ext cx="5334000" cy="5376672"/>
          </a:xfrm>
        </p:spPr>
        <p:txBody>
          <a:bodyPr>
            <a:normAutofit fontScale="77500" lnSpcReduction="20000"/>
          </a:bodyPr>
          <a:lstStyle/>
          <a:p>
            <a:r>
              <a:rPr lang="en-US" dirty="0" smtClean="0"/>
              <a:t>Many economists claim competition between socialism and competition is over</a:t>
            </a:r>
          </a:p>
          <a:p>
            <a:pPr lvl="1"/>
            <a:r>
              <a:rPr lang="en-US" dirty="0" smtClean="0"/>
              <a:t>Command economies fading; some combine with market economies (mixed economy)</a:t>
            </a:r>
          </a:p>
          <a:p>
            <a:pPr lvl="2"/>
            <a:r>
              <a:rPr lang="en-US" dirty="0" smtClean="0"/>
              <a:t>Germany – social market economy; cooperation between management and organized labor</a:t>
            </a:r>
          </a:p>
          <a:p>
            <a:pPr lvl="2"/>
            <a:r>
              <a:rPr lang="en-US" dirty="0" smtClean="0"/>
              <a:t>US – more individualistic and anti-govt control</a:t>
            </a:r>
          </a:p>
          <a:p>
            <a:r>
              <a:rPr lang="en-US" dirty="0" smtClean="0"/>
              <a:t>Why the move toward market economies?</a:t>
            </a:r>
          </a:p>
          <a:p>
            <a:pPr lvl="1"/>
            <a:r>
              <a:rPr lang="en-US" dirty="0" smtClean="0"/>
              <a:t>Government is too big; command economies require active, centralized govt</a:t>
            </a:r>
          </a:p>
          <a:p>
            <a:pPr lvl="1"/>
            <a:r>
              <a:rPr lang="en-US" dirty="0" smtClean="0"/>
              <a:t>Lack of success of command economies; collapse of Soviet Union best example</a:t>
            </a:r>
          </a:p>
          <a:p>
            <a:pPr lvl="2"/>
            <a:r>
              <a:rPr lang="en-US" dirty="0" smtClean="0"/>
              <a:t>China slowly infusing capitalism into its system: socialist market economy</a:t>
            </a:r>
            <a:endParaRPr lang="en-US" dirty="0"/>
          </a:p>
        </p:txBody>
      </p:sp>
      <p:sp>
        <p:nvSpPr>
          <p:cNvPr id="3" name="Title 2"/>
          <p:cNvSpPr>
            <a:spLocks noGrp="1"/>
          </p:cNvSpPr>
          <p:nvPr>
            <p:ph type="title"/>
          </p:nvPr>
        </p:nvSpPr>
        <p:spPr/>
        <p:txBody>
          <a:bodyPr>
            <a:normAutofit fontScale="90000"/>
          </a:bodyPr>
          <a:lstStyle/>
          <a:p>
            <a:r>
              <a:rPr lang="en-US" dirty="0" smtClean="0"/>
              <a:t>Movement toward Market Economies</a:t>
            </a:r>
            <a:endParaRPr lang="en-US" dirty="0"/>
          </a:p>
        </p:txBody>
      </p:sp>
      <p:pic>
        <p:nvPicPr>
          <p:cNvPr id="163842" name="Picture 2" descr="http://euromonitor.typepad.com/.a/6a01310f54565d970c014e89f70322970d-800wi"/>
          <p:cNvPicPr>
            <a:picLocks noChangeAspect="1" noChangeArrowheads="1"/>
          </p:cNvPicPr>
          <p:nvPr/>
        </p:nvPicPr>
        <p:blipFill>
          <a:blip r:embed="rId2" cstate="print"/>
          <a:srcRect/>
          <a:stretch>
            <a:fillRect/>
          </a:stretch>
        </p:blipFill>
        <p:spPr bwMode="auto">
          <a:xfrm rot="20435320">
            <a:off x="600568" y="2103175"/>
            <a:ext cx="2959224" cy="2286000"/>
          </a:xfrm>
          <a:prstGeom prst="rect">
            <a:avLst/>
          </a:prstGeom>
          <a:noFill/>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438400" y="1481328"/>
            <a:ext cx="6248400" cy="5529072"/>
          </a:xfrm>
        </p:spPr>
        <p:txBody>
          <a:bodyPr>
            <a:normAutofit fontScale="85000" lnSpcReduction="20000"/>
          </a:bodyPr>
          <a:lstStyle/>
          <a:p>
            <a:r>
              <a:rPr lang="en-US" b="1" dirty="0" smtClean="0"/>
              <a:t>Marketization: </a:t>
            </a:r>
            <a:r>
              <a:rPr lang="en-US" dirty="0" smtClean="0"/>
              <a:t>state’s creation of a market in which property, labor, goods, and services all function in a competitive environment to determine their value</a:t>
            </a:r>
          </a:p>
          <a:p>
            <a:r>
              <a:rPr lang="en-US" b="1" dirty="0" smtClean="0"/>
              <a:t>Privatization</a:t>
            </a:r>
            <a:r>
              <a:rPr lang="en-US" dirty="0" smtClean="0"/>
              <a:t>: transfer of state-owned property to private ownership</a:t>
            </a:r>
          </a:p>
          <a:p>
            <a:r>
              <a:rPr lang="en-US" dirty="0" smtClean="0"/>
              <a:t>Look at China since 1978</a:t>
            </a:r>
          </a:p>
          <a:p>
            <a:pPr lvl="1"/>
            <a:r>
              <a:rPr lang="en-US" dirty="0" smtClean="0"/>
              <a:t>Political leaders allowed marketization and privatization </a:t>
            </a:r>
          </a:p>
          <a:p>
            <a:pPr lvl="1"/>
            <a:r>
              <a:rPr lang="en-US" dirty="0" smtClean="0"/>
              <a:t>By early 21</a:t>
            </a:r>
            <a:r>
              <a:rPr lang="en-US" baseline="30000" dirty="0" smtClean="0"/>
              <a:t>st</a:t>
            </a:r>
            <a:r>
              <a:rPr lang="en-US" dirty="0" smtClean="0"/>
              <a:t> C experiencing rapid economic growth</a:t>
            </a:r>
          </a:p>
          <a:p>
            <a:pPr lvl="1"/>
            <a:r>
              <a:rPr lang="en-US" dirty="0" smtClean="0"/>
              <a:t>Trend towards marketization reinforced globalization</a:t>
            </a:r>
          </a:p>
          <a:p>
            <a:r>
              <a:rPr lang="en-US" dirty="0" smtClean="0"/>
              <a:t>Europe, Asia, Africa, South Pacific, Americas – banks and corporations have encouraged standardization of trade practices</a:t>
            </a:r>
            <a:endParaRPr lang="en-US" dirty="0"/>
          </a:p>
        </p:txBody>
      </p:sp>
      <p:sp>
        <p:nvSpPr>
          <p:cNvPr id="3" name="Title 2"/>
          <p:cNvSpPr>
            <a:spLocks noGrp="1"/>
          </p:cNvSpPr>
          <p:nvPr>
            <p:ph type="title"/>
          </p:nvPr>
        </p:nvSpPr>
        <p:spPr/>
        <p:txBody>
          <a:bodyPr>
            <a:normAutofit fontScale="90000"/>
          </a:bodyPr>
          <a:lstStyle/>
          <a:p>
            <a:r>
              <a:rPr lang="en-US" dirty="0" smtClean="0"/>
              <a:t>Movement toward Market Economies (cont)</a:t>
            </a:r>
            <a:endParaRPr lang="en-US" dirty="0"/>
          </a:p>
        </p:txBody>
      </p:sp>
      <p:pic>
        <p:nvPicPr>
          <p:cNvPr id="161794" name="Picture 2" descr="http://theglobaldairy.com/wp-content/uploads/2013/11/china-markets.jpeg"/>
          <p:cNvPicPr>
            <a:picLocks noChangeAspect="1" noChangeArrowheads="1"/>
          </p:cNvPicPr>
          <p:nvPr/>
        </p:nvPicPr>
        <p:blipFill>
          <a:blip r:embed="rId2" cstate="print"/>
          <a:srcRect/>
          <a:stretch>
            <a:fillRect/>
          </a:stretch>
        </p:blipFill>
        <p:spPr bwMode="auto">
          <a:xfrm>
            <a:off x="152400" y="3733800"/>
            <a:ext cx="2385548" cy="1524000"/>
          </a:xfrm>
          <a:prstGeom prst="rect">
            <a:avLst/>
          </a:prstGeom>
          <a:noFill/>
        </p:spPr>
      </p:pic>
      <p:pic>
        <p:nvPicPr>
          <p:cNvPr id="161796" name="Picture 4" descr="http://images.intomobile.com/wp-content/uploads/2009/03/increase-chart-1.jpg"/>
          <p:cNvPicPr>
            <a:picLocks noChangeAspect="1" noChangeArrowheads="1"/>
          </p:cNvPicPr>
          <p:nvPr/>
        </p:nvPicPr>
        <p:blipFill>
          <a:blip r:embed="rId3" cstate="print"/>
          <a:srcRect/>
          <a:stretch>
            <a:fillRect/>
          </a:stretch>
        </p:blipFill>
        <p:spPr bwMode="auto">
          <a:xfrm>
            <a:off x="533400" y="1600200"/>
            <a:ext cx="1524000" cy="2033516"/>
          </a:xfrm>
          <a:prstGeom prst="rect">
            <a:avLst/>
          </a:prstGeom>
          <a:noFill/>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6096000" cy="4995672"/>
          </a:xfrm>
        </p:spPr>
        <p:txBody>
          <a:bodyPr>
            <a:normAutofit fontScale="85000" lnSpcReduction="20000"/>
          </a:bodyPr>
          <a:lstStyle/>
          <a:p>
            <a:r>
              <a:rPr lang="en-US" dirty="0" smtClean="0"/>
              <a:t>Technology changed interconnectedness worldwide</a:t>
            </a:r>
          </a:p>
          <a:p>
            <a:pPr lvl="1"/>
            <a:r>
              <a:rPr lang="en-US" dirty="0" smtClean="0"/>
              <a:t>Telephones, cell phones</a:t>
            </a:r>
          </a:p>
          <a:p>
            <a:pPr lvl="1"/>
            <a:r>
              <a:rPr lang="en-US" dirty="0" smtClean="0"/>
              <a:t>Electricity – work or play at any hour</a:t>
            </a:r>
          </a:p>
          <a:p>
            <a:r>
              <a:rPr lang="en-US" dirty="0" smtClean="0"/>
              <a:t>Communication expanded with spread of radio, film, television</a:t>
            </a:r>
          </a:p>
          <a:p>
            <a:pPr lvl="1"/>
            <a:r>
              <a:rPr lang="en-US" dirty="0" smtClean="0"/>
              <a:t>First in limited regions in US, then global</a:t>
            </a:r>
          </a:p>
          <a:p>
            <a:r>
              <a:rPr lang="en-US" dirty="0" smtClean="0"/>
              <a:t>Late 20</a:t>
            </a:r>
            <a:r>
              <a:rPr lang="en-US" baseline="30000" dirty="0" smtClean="0"/>
              <a:t>th</a:t>
            </a:r>
            <a:r>
              <a:rPr lang="en-US" dirty="0" smtClean="0"/>
              <a:t>/early 21</a:t>
            </a:r>
            <a:r>
              <a:rPr lang="en-US" baseline="30000" dirty="0" smtClean="0"/>
              <a:t>st</a:t>
            </a:r>
            <a:r>
              <a:rPr lang="en-US" dirty="0" smtClean="0"/>
              <a:t> computer technology encouraged information sharing</a:t>
            </a:r>
          </a:p>
          <a:p>
            <a:pPr lvl="1"/>
            <a:r>
              <a:rPr lang="en-US" dirty="0" smtClean="0"/>
              <a:t>Movies, music, videos, television shows can be downloaded; geographic distances are no longer a barrier</a:t>
            </a:r>
          </a:p>
          <a:p>
            <a:r>
              <a:rPr lang="en-US" dirty="0" smtClean="0"/>
              <a:t>Technology still unequal; people in LDC less likely to be internationally connected than those in MDC</a:t>
            </a:r>
            <a:endParaRPr lang="en-US" dirty="0"/>
          </a:p>
        </p:txBody>
      </p:sp>
      <p:sp>
        <p:nvSpPr>
          <p:cNvPr id="3" name="Title 2"/>
          <p:cNvSpPr>
            <a:spLocks noGrp="1"/>
          </p:cNvSpPr>
          <p:nvPr>
            <p:ph type="title"/>
          </p:nvPr>
        </p:nvSpPr>
        <p:spPr/>
        <p:txBody>
          <a:bodyPr/>
          <a:lstStyle/>
          <a:p>
            <a:r>
              <a:rPr lang="en-US" dirty="0" smtClean="0"/>
              <a:t>Technological Trends</a:t>
            </a:r>
            <a:endParaRPr lang="en-US" dirty="0"/>
          </a:p>
        </p:txBody>
      </p:sp>
      <p:pic>
        <p:nvPicPr>
          <p:cNvPr id="4098" name="Picture 2" descr="http://beck-technology.com/images/bt_image00_home.jpg"/>
          <p:cNvPicPr>
            <a:picLocks noChangeAspect="1" noChangeArrowheads="1"/>
          </p:cNvPicPr>
          <p:nvPr/>
        </p:nvPicPr>
        <p:blipFill>
          <a:blip r:embed="rId2" cstate="print"/>
          <a:srcRect/>
          <a:stretch>
            <a:fillRect/>
          </a:stretch>
        </p:blipFill>
        <p:spPr bwMode="auto">
          <a:xfrm rot="624168">
            <a:off x="6385425" y="4620378"/>
            <a:ext cx="2381743" cy="1734531"/>
          </a:xfrm>
          <a:prstGeom prst="rect">
            <a:avLst/>
          </a:prstGeom>
          <a:noFill/>
        </p:spPr>
      </p:pic>
      <p:pic>
        <p:nvPicPr>
          <p:cNvPr id="4100" name="Picture 4" descr="http://www.beepzoid.com/images/europe-1920s.jpg"/>
          <p:cNvPicPr>
            <a:picLocks noChangeAspect="1" noChangeArrowheads="1"/>
          </p:cNvPicPr>
          <p:nvPr/>
        </p:nvPicPr>
        <p:blipFill>
          <a:blip r:embed="rId3" cstate="print"/>
          <a:srcRect/>
          <a:stretch>
            <a:fillRect/>
          </a:stretch>
        </p:blipFill>
        <p:spPr bwMode="auto">
          <a:xfrm>
            <a:off x="6553200" y="2209800"/>
            <a:ext cx="2133600" cy="1792225"/>
          </a:xfrm>
          <a:prstGeom prst="rect">
            <a:avLst/>
          </a:prstGeom>
          <a:noFill/>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52800" y="1481328"/>
            <a:ext cx="5334000" cy="5376672"/>
          </a:xfrm>
        </p:spPr>
        <p:txBody>
          <a:bodyPr>
            <a:normAutofit fontScale="77500" lnSpcReduction="20000"/>
          </a:bodyPr>
          <a:lstStyle/>
          <a:p>
            <a:r>
              <a:rPr lang="en-US" dirty="0" smtClean="0"/>
              <a:t>Urbanization accelerated due to industrial development</a:t>
            </a:r>
          </a:p>
          <a:p>
            <a:r>
              <a:rPr lang="en-US" dirty="0" smtClean="0"/>
              <a:t>LDCs are seeing the same pattern </a:t>
            </a:r>
          </a:p>
          <a:p>
            <a:pPr lvl="1"/>
            <a:r>
              <a:rPr lang="en-US" dirty="0" smtClean="0"/>
              <a:t>By 2000; 48 cities 5,000,000+</a:t>
            </a:r>
          </a:p>
          <a:p>
            <a:pPr lvl="1"/>
            <a:r>
              <a:rPr lang="en-US" dirty="0" smtClean="0"/>
              <a:t>32 in less developed nations</a:t>
            </a:r>
          </a:p>
          <a:p>
            <a:pPr lvl="2"/>
            <a:r>
              <a:rPr lang="en-US" dirty="0" smtClean="0"/>
              <a:t>Why? </a:t>
            </a:r>
          </a:p>
          <a:p>
            <a:pPr lvl="3"/>
            <a:r>
              <a:rPr lang="en-US" dirty="0" smtClean="0"/>
              <a:t>Longevity has increased</a:t>
            </a:r>
          </a:p>
          <a:p>
            <a:pPr lvl="3"/>
            <a:r>
              <a:rPr lang="en-US" dirty="0" smtClean="0"/>
              <a:t>Mostly people looking for jobs and conveniences (running water, electricity, etc)</a:t>
            </a:r>
          </a:p>
          <a:p>
            <a:r>
              <a:rPr lang="en-US" dirty="0" smtClean="0"/>
              <a:t>As countries industrialize, pull of the city stimulates migration</a:t>
            </a:r>
          </a:p>
          <a:p>
            <a:pPr lvl="1"/>
            <a:r>
              <a:rPr lang="en-US" dirty="0" smtClean="0"/>
              <a:t>Commonalities globally:</a:t>
            </a:r>
          </a:p>
          <a:p>
            <a:pPr lvl="2"/>
            <a:r>
              <a:rPr lang="en-US" dirty="0" smtClean="0"/>
              <a:t>Proportion of people living in cities growing</a:t>
            </a:r>
          </a:p>
          <a:p>
            <a:pPr lvl="2"/>
            <a:r>
              <a:rPr lang="en-US" dirty="0" smtClean="0"/>
              <a:t>Cities themselves are large and growing</a:t>
            </a:r>
          </a:p>
          <a:p>
            <a:pPr lvl="1"/>
            <a:r>
              <a:rPr lang="en-US" dirty="0" smtClean="0"/>
              <a:t>By 2000 19 megacities (10,000,000+)</a:t>
            </a:r>
            <a:r>
              <a:rPr lang="en-US" dirty="0"/>
              <a:t> </a:t>
            </a:r>
            <a:r>
              <a:rPr lang="en-US" dirty="0" smtClean="0"/>
              <a:t>with 6 more estimated to have reached that number today</a:t>
            </a:r>
          </a:p>
        </p:txBody>
      </p:sp>
      <p:sp>
        <p:nvSpPr>
          <p:cNvPr id="3" name="Title 2"/>
          <p:cNvSpPr>
            <a:spLocks noGrp="1"/>
          </p:cNvSpPr>
          <p:nvPr>
            <p:ph type="title"/>
          </p:nvPr>
        </p:nvSpPr>
        <p:spPr/>
        <p:txBody>
          <a:bodyPr>
            <a:normAutofit fontScale="90000"/>
          </a:bodyPr>
          <a:lstStyle/>
          <a:p>
            <a:r>
              <a:rPr lang="en-US" dirty="0" smtClean="0"/>
              <a:t>Social and Demographic Trends: </a:t>
            </a:r>
            <a:r>
              <a:rPr lang="en-US" sz="3100" dirty="0" smtClean="0"/>
              <a:t>Rural-Urban Migration and Urban Growth</a:t>
            </a:r>
            <a:endParaRPr lang="en-US" sz="3100" dirty="0"/>
          </a:p>
        </p:txBody>
      </p:sp>
      <p:pic>
        <p:nvPicPr>
          <p:cNvPr id="3074" name="Picture 2" descr="http://forwallpapers.com/wp-content/uploads/2014/01/Tokyo-Building-Wallpaper.jpg"/>
          <p:cNvPicPr>
            <a:picLocks noChangeAspect="1" noChangeArrowheads="1"/>
          </p:cNvPicPr>
          <p:nvPr/>
        </p:nvPicPr>
        <p:blipFill>
          <a:blip r:embed="rId2" cstate="print"/>
          <a:srcRect/>
          <a:stretch>
            <a:fillRect/>
          </a:stretch>
        </p:blipFill>
        <p:spPr bwMode="auto">
          <a:xfrm rot="20132230">
            <a:off x="280810" y="2423489"/>
            <a:ext cx="3322320" cy="2076450"/>
          </a:xfrm>
          <a:prstGeom prst="rect">
            <a:avLst/>
          </a:prstGeom>
          <a:noFill/>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481328"/>
            <a:ext cx="6172200" cy="4843272"/>
          </a:xfrm>
        </p:spPr>
        <p:txBody>
          <a:bodyPr>
            <a:normAutofit fontScale="92500" lnSpcReduction="10000"/>
          </a:bodyPr>
          <a:lstStyle/>
          <a:p>
            <a:r>
              <a:rPr lang="en-US" dirty="0" smtClean="0"/>
              <a:t>21</a:t>
            </a:r>
            <a:r>
              <a:rPr lang="en-US" baseline="30000" dirty="0" smtClean="0"/>
              <a:t>st</a:t>
            </a:r>
            <a:r>
              <a:rPr lang="en-US" dirty="0" smtClean="0"/>
              <a:t> C: population 6.5 billion</a:t>
            </a:r>
          </a:p>
          <a:p>
            <a:pPr lvl="1"/>
            <a:r>
              <a:rPr lang="en-US" dirty="0" smtClean="0"/>
              <a:t>Growth rates less in more industrialized countries that experienced </a:t>
            </a:r>
            <a:r>
              <a:rPr lang="en-US" b="1" dirty="0" smtClean="0"/>
              <a:t>demographic transition </a:t>
            </a:r>
            <a:r>
              <a:rPr lang="en-US" dirty="0" smtClean="0"/>
              <a:t>(era 5)</a:t>
            </a:r>
          </a:p>
          <a:p>
            <a:r>
              <a:rPr lang="en-US" dirty="0" smtClean="0"/>
              <a:t>Increase due to improvements in health care</a:t>
            </a:r>
          </a:p>
          <a:p>
            <a:pPr lvl="1"/>
            <a:r>
              <a:rPr lang="en-US" dirty="0" smtClean="0"/>
              <a:t>Revolution in food production</a:t>
            </a:r>
          </a:p>
          <a:p>
            <a:pPr lvl="2"/>
            <a:r>
              <a:rPr lang="en-US" dirty="0" smtClean="0"/>
              <a:t>Green revolution – higher yield seeds and use of fertilizer</a:t>
            </a:r>
          </a:p>
          <a:p>
            <a:pPr lvl="1"/>
            <a:r>
              <a:rPr lang="en-US" dirty="0" smtClean="0"/>
              <a:t>Failed to provide famine relief in parts of sub-Saharan Africa</a:t>
            </a:r>
          </a:p>
          <a:p>
            <a:pPr lvl="2"/>
            <a:r>
              <a:rPr lang="en-US" dirty="0" smtClean="0"/>
              <a:t>Traditionally limited agriculture and pastoral nomadism</a:t>
            </a:r>
          </a:p>
          <a:p>
            <a:pPr lvl="3"/>
            <a:r>
              <a:rPr lang="en-US" dirty="0" smtClean="0"/>
              <a:t>Overgrazing, exhausted soils, soil erosion</a:t>
            </a:r>
          </a:p>
        </p:txBody>
      </p:sp>
      <p:sp>
        <p:nvSpPr>
          <p:cNvPr id="3" name="Title 2"/>
          <p:cNvSpPr>
            <a:spLocks noGrp="1"/>
          </p:cNvSpPr>
          <p:nvPr>
            <p:ph type="title"/>
          </p:nvPr>
        </p:nvSpPr>
        <p:spPr/>
        <p:txBody>
          <a:bodyPr>
            <a:normAutofit fontScale="90000"/>
          </a:bodyPr>
          <a:lstStyle/>
          <a:p>
            <a:r>
              <a:rPr lang="en-US" dirty="0" smtClean="0"/>
              <a:t>Social and Demographic Trends: </a:t>
            </a:r>
            <a:r>
              <a:rPr lang="en-US" sz="3100" dirty="0" smtClean="0"/>
              <a:t>Population Growth</a:t>
            </a:r>
            <a:endParaRPr lang="en-US" sz="3100" dirty="0"/>
          </a:p>
        </p:txBody>
      </p:sp>
      <p:pic>
        <p:nvPicPr>
          <p:cNvPr id="2050" name="Picture 2" descr="http://www.earthtimes.org/newsimage/world-population-day-2012_110712.jpg"/>
          <p:cNvPicPr>
            <a:picLocks noChangeAspect="1" noChangeArrowheads="1"/>
          </p:cNvPicPr>
          <p:nvPr/>
        </p:nvPicPr>
        <p:blipFill>
          <a:blip r:embed="rId2" cstate="print"/>
          <a:srcRect/>
          <a:stretch>
            <a:fillRect/>
          </a:stretch>
        </p:blipFill>
        <p:spPr bwMode="auto">
          <a:xfrm>
            <a:off x="6477000" y="1828800"/>
            <a:ext cx="2277373" cy="1705797"/>
          </a:xfrm>
          <a:prstGeom prst="rect">
            <a:avLst/>
          </a:prstGeom>
          <a:noFill/>
        </p:spPr>
      </p:pic>
      <p:pic>
        <p:nvPicPr>
          <p:cNvPr id="2052" name="Picture 4" descr="http://1.bp.blogspot.com/_mCu21bovdjc/SYvdfuh11nI/AAAAAAAAATw/-ysvm5ZY5mo/s400/famine.jpg"/>
          <p:cNvPicPr>
            <a:picLocks noChangeAspect="1" noChangeArrowheads="1"/>
          </p:cNvPicPr>
          <p:nvPr/>
        </p:nvPicPr>
        <p:blipFill>
          <a:blip r:embed="rId3" cstate="print"/>
          <a:srcRect/>
          <a:stretch>
            <a:fillRect/>
          </a:stretch>
        </p:blipFill>
        <p:spPr bwMode="auto">
          <a:xfrm rot="1041807">
            <a:off x="6314595" y="4123883"/>
            <a:ext cx="2382800" cy="1828800"/>
          </a:xfrm>
          <a:prstGeom prst="rect">
            <a:avLst/>
          </a:prstGeom>
          <a:noFill/>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43200" y="1481328"/>
            <a:ext cx="6400800" cy="5071872"/>
          </a:xfrm>
        </p:spPr>
        <p:txBody>
          <a:bodyPr>
            <a:normAutofit fontScale="92500" lnSpcReduction="20000"/>
          </a:bodyPr>
          <a:lstStyle/>
          <a:p>
            <a:r>
              <a:rPr lang="en-US" dirty="0" smtClean="0"/>
              <a:t>Historically, social status tied to land ownership</a:t>
            </a:r>
          </a:p>
          <a:p>
            <a:pPr lvl="1"/>
            <a:r>
              <a:rPr lang="en-US" dirty="0" smtClean="0"/>
              <a:t>Industrial Revolution – social status tied to $$</a:t>
            </a:r>
          </a:p>
          <a:p>
            <a:r>
              <a:rPr lang="en-US" dirty="0" smtClean="0"/>
              <a:t>Late 20</a:t>
            </a:r>
            <a:r>
              <a:rPr lang="en-US" baseline="30000" dirty="0" smtClean="0"/>
              <a:t>th</a:t>
            </a:r>
            <a:r>
              <a:rPr lang="en-US" dirty="0" smtClean="0"/>
              <a:t> – aristocracies and landlord classes less important </a:t>
            </a:r>
          </a:p>
          <a:p>
            <a:pPr lvl="1"/>
            <a:r>
              <a:rPr lang="en-US" dirty="0" smtClean="0"/>
              <a:t>Urbanized societies place emphasis on capital and knowledge</a:t>
            </a:r>
          </a:p>
          <a:p>
            <a:pPr lvl="1"/>
            <a:r>
              <a:rPr lang="en-US" dirty="0" smtClean="0"/>
              <a:t>Clear pattern in the West and eastern Europe</a:t>
            </a:r>
          </a:p>
          <a:p>
            <a:pPr lvl="2"/>
            <a:r>
              <a:rPr lang="en-US" dirty="0" smtClean="0"/>
              <a:t>Pattern also emerging in Africa and Asia</a:t>
            </a:r>
          </a:p>
          <a:p>
            <a:r>
              <a:rPr lang="en-US" dirty="0" smtClean="0"/>
              <a:t>Tensions between classes reduced as workers were able to own consumer goods – appliances, electronics, cars</a:t>
            </a:r>
          </a:p>
          <a:p>
            <a:r>
              <a:rPr lang="en-US" dirty="0" smtClean="0"/>
              <a:t>Social lines blurred by mobility</a:t>
            </a:r>
          </a:p>
          <a:p>
            <a:pPr lvl="1"/>
            <a:r>
              <a:rPr lang="en-US" dirty="0" smtClean="0"/>
              <a:t>Wealth gap continues to grow</a:t>
            </a:r>
          </a:p>
          <a:p>
            <a:endParaRPr lang="en-US" dirty="0"/>
          </a:p>
        </p:txBody>
      </p:sp>
      <p:sp>
        <p:nvSpPr>
          <p:cNvPr id="3" name="Title 2"/>
          <p:cNvSpPr>
            <a:spLocks noGrp="1"/>
          </p:cNvSpPr>
          <p:nvPr>
            <p:ph type="title"/>
          </p:nvPr>
        </p:nvSpPr>
        <p:spPr/>
        <p:txBody>
          <a:bodyPr>
            <a:normAutofit fontScale="90000"/>
          </a:bodyPr>
          <a:lstStyle/>
          <a:p>
            <a:r>
              <a:rPr lang="en-US" dirty="0" smtClean="0"/>
              <a:t>Social and Demographic Trends: </a:t>
            </a:r>
            <a:r>
              <a:rPr lang="en-US" sz="3100" dirty="0" smtClean="0"/>
              <a:t>The Changing Nature of Social Class</a:t>
            </a:r>
            <a:endParaRPr lang="en-US" dirty="0"/>
          </a:p>
        </p:txBody>
      </p:sp>
      <p:pic>
        <p:nvPicPr>
          <p:cNvPr id="9218" name="Picture 2" descr="http://static.guim.co.uk/sys-images/Guardian/Pix/pictures/2010/1/18/1263810268197/18.01.2010-Martin-Rowson--001.jpg"/>
          <p:cNvPicPr>
            <a:picLocks noChangeAspect="1" noChangeArrowheads="1"/>
          </p:cNvPicPr>
          <p:nvPr/>
        </p:nvPicPr>
        <p:blipFill>
          <a:blip r:embed="rId2" cstate="print"/>
          <a:srcRect/>
          <a:stretch>
            <a:fillRect/>
          </a:stretch>
        </p:blipFill>
        <p:spPr bwMode="auto">
          <a:xfrm>
            <a:off x="152400" y="2209800"/>
            <a:ext cx="2714729" cy="2009775"/>
          </a:xfrm>
          <a:prstGeom prst="rect">
            <a:avLst/>
          </a:prstGeom>
          <a:noFill/>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481328"/>
            <a:ext cx="8077200" cy="3700272"/>
          </a:xfrm>
        </p:spPr>
        <p:txBody>
          <a:bodyPr>
            <a:normAutofit fontScale="85000" lnSpcReduction="20000"/>
          </a:bodyPr>
          <a:lstStyle/>
          <a:p>
            <a:r>
              <a:rPr lang="en-US" dirty="0" smtClean="0"/>
              <a:t>Early 21</a:t>
            </a:r>
            <a:r>
              <a:rPr lang="en-US" baseline="30000" dirty="0" smtClean="0"/>
              <a:t>st</a:t>
            </a:r>
            <a:r>
              <a:rPr lang="en-US" dirty="0" smtClean="0"/>
              <a:t> signs show the gap between men and women narrowing</a:t>
            </a:r>
          </a:p>
          <a:p>
            <a:pPr lvl="1"/>
            <a:r>
              <a:rPr lang="en-US" dirty="0" smtClean="0"/>
              <a:t>Feminists believed that greater equality in the West would influence other areas of the world</a:t>
            </a:r>
          </a:p>
          <a:p>
            <a:pPr lvl="2"/>
            <a:r>
              <a:rPr lang="en-US" dirty="0" smtClean="0"/>
              <a:t>Women went to work during WWII – after the war a movement towards equality</a:t>
            </a:r>
          </a:p>
          <a:p>
            <a:pPr lvl="1"/>
            <a:r>
              <a:rPr lang="en-US" dirty="0" smtClean="0"/>
              <a:t>Today women have more education, birth rates falling, and voting rates fairly common</a:t>
            </a:r>
          </a:p>
          <a:p>
            <a:r>
              <a:rPr lang="en-US" dirty="0" smtClean="0"/>
              <a:t>Women rejecting purely domestic roles in the West</a:t>
            </a:r>
          </a:p>
          <a:p>
            <a:pPr lvl="1"/>
            <a:r>
              <a:rPr lang="en-US" dirty="0" smtClean="0"/>
              <a:t>Women’s movement gained momentum along with the civil rights movements in the US</a:t>
            </a:r>
          </a:p>
          <a:p>
            <a:pPr lvl="2"/>
            <a:r>
              <a:rPr lang="en-US" dirty="0" smtClean="0"/>
              <a:t>Growing number of middle class women entering jobs traditionally reserved for men</a:t>
            </a:r>
          </a:p>
        </p:txBody>
      </p:sp>
      <p:sp>
        <p:nvSpPr>
          <p:cNvPr id="3" name="Title 2"/>
          <p:cNvSpPr>
            <a:spLocks noGrp="1"/>
          </p:cNvSpPr>
          <p:nvPr>
            <p:ph type="title"/>
          </p:nvPr>
        </p:nvSpPr>
        <p:spPr/>
        <p:txBody>
          <a:bodyPr>
            <a:normAutofit fontScale="90000"/>
          </a:bodyPr>
          <a:lstStyle/>
          <a:p>
            <a:r>
              <a:rPr lang="en-US" dirty="0" smtClean="0"/>
              <a:t>Social and Demographic Trends: </a:t>
            </a:r>
            <a:r>
              <a:rPr lang="en-US" sz="3100" dirty="0" smtClean="0"/>
              <a:t>Equality between Men and Women</a:t>
            </a:r>
            <a:endParaRPr lang="en-US" dirty="0"/>
          </a:p>
        </p:txBody>
      </p:sp>
      <p:pic>
        <p:nvPicPr>
          <p:cNvPr id="8194" name="Picture 2" descr="http://www.gilderlehrman.org/sites/default/files/imagecache/top-3col-full/essay-images/03095u.jpg"/>
          <p:cNvPicPr>
            <a:picLocks noChangeAspect="1" noChangeArrowheads="1"/>
          </p:cNvPicPr>
          <p:nvPr/>
        </p:nvPicPr>
        <p:blipFill>
          <a:blip r:embed="rId2" cstate="print"/>
          <a:srcRect/>
          <a:stretch>
            <a:fillRect/>
          </a:stretch>
        </p:blipFill>
        <p:spPr bwMode="auto">
          <a:xfrm>
            <a:off x="5257800" y="4876800"/>
            <a:ext cx="3295650" cy="1647825"/>
          </a:xfrm>
          <a:prstGeom prst="rect">
            <a:avLst/>
          </a:prstGeom>
          <a:noFill/>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481328"/>
            <a:ext cx="6705600" cy="4919472"/>
          </a:xfrm>
        </p:spPr>
        <p:txBody>
          <a:bodyPr>
            <a:normAutofit fontScale="85000" lnSpcReduction="20000"/>
          </a:bodyPr>
          <a:lstStyle/>
          <a:p>
            <a:r>
              <a:rPr lang="en-US" dirty="0" smtClean="0"/>
              <a:t>Women in Africa and Asia made limited political and economic gains in the 20</a:t>
            </a:r>
            <a:r>
              <a:rPr lang="en-US" baseline="30000" dirty="0" smtClean="0"/>
              <a:t>th</a:t>
            </a:r>
            <a:r>
              <a:rPr lang="en-US" dirty="0" smtClean="0"/>
              <a:t> c</a:t>
            </a:r>
          </a:p>
          <a:p>
            <a:pPr lvl="1"/>
            <a:r>
              <a:rPr lang="en-US" dirty="0" smtClean="0"/>
              <a:t>Indira Gandhi (India), Corazon Aquino (Philippines) , and Benazir Bhutto (Pakistan) emerged as heads of state</a:t>
            </a:r>
          </a:p>
          <a:p>
            <a:r>
              <a:rPr lang="en-US" dirty="0" smtClean="0"/>
              <a:t>Some countries have passed laws requiring a minimum number of women in govt</a:t>
            </a:r>
          </a:p>
          <a:p>
            <a:pPr lvl="1"/>
            <a:r>
              <a:rPr lang="en-US" dirty="0" smtClean="0"/>
              <a:t>Economic barriers for women still overwhelming in most emerging nations</a:t>
            </a:r>
          </a:p>
          <a:p>
            <a:pPr lvl="2"/>
            <a:r>
              <a:rPr lang="en-US" dirty="0" smtClean="0"/>
              <a:t>Early marriages and large families the norm (Africa and Asia)</a:t>
            </a:r>
          </a:p>
          <a:p>
            <a:pPr lvl="2"/>
            <a:r>
              <a:rPr lang="en-US" dirty="0" smtClean="0"/>
              <a:t>Low levels of nutrition affect more women than men (men served the best food)</a:t>
            </a:r>
          </a:p>
          <a:p>
            <a:pPr lvl="2"/>
            <a:r>
              <a:rPr lang="en-US" dirty="0" smtClean="0"/>
              <a:t>These customs, along with high death rates in childbirth, result in overall lower life expectancies</a:t>
            </a:r>
          </a:p>
          <a:p>
            <a:r>
              <a:rPr lang="en-US" dirty="0" smtClean="0"/>
              <a:t>UN supports international women’s movements</a:t>
            </a:r>
            <a:endParaRPr lang="en-US" dirty="0"/>
          </a:p>
        </p:txBody>
      </p:sp>
      <p:sp>
        <p:nvSpPr>
          <p:cNvPr id="3" name="Title 2"/>
          <p:cNvSpPr>
            <a:spLocks noGrp="1"/>
          </p:cNvSpPr>
          <p:nvPr>
            <p:ph type="title"/>
          </p:nvPr>
        </p:nvSpPr>
        <p:spPr/>
        <p:txBody>
          <a:bodyPr>
            <a:normAutofit fontScale="90000"/>
          </a:bodyPr>
          <a:lstStyle/>
          <a:p>
            <a:r>
              <a:rPr lang="en-US" dirty="0" smtClean="0"/>
              <a:t>Social and Demographic Trends: </a:t>
            </a:r>
            <a:r>
              <a:rPr lang="en-US" sz="3100" dirty="0" smtClean="0"/>
              <a:t>Equality between Men and Women</a:t>
            </a:r>
            <a:endParaRPr lang="en-US" dirty="0"/>
          </a:p>
        </p:txBody>
      </p:sp>
      <p:pic>
        <p:nvPicPr>
          <p:cNvPr id="168962" name="Picture 2" descr="http://www.gatesfoundation.org/~/media/GFO/What%20We%20Do/NUTR_MotherFeedingCompFoods_Bangladesh_225x200.jpg"/>
          <p:cNvPicPr>
            <a:picLocks noChangeAspect="1" noChangeArrowheads="1"/>
          </p:cNvPicPr>
          <p:nvPr/>
        </p:nvPicPr>
        <p:blipFill>
          <a:blip r:embed="rId2" cstate="print"/>
          <a:srcRect/>
          <a:stretch>
            <a:fillRect/>
          </a:stretch>
        </p:blipFill>
        <p:spPr bwMode="auto">
          <a:xfrm>
            <a:off x="152400" y="3505200"/>
            <a:ext cx="2143125" cy="1905000"/>
          </a:xfrm>
          <a:prstGeom prst="rect">
            <a:avLst/>
          </a:prstGeom>
          <a:noFill/>
        </p:spPr>
      </p:pic>
      <p:pic>
        <p:nvPicPr>
          <p:cNvPr id="168964" name="Picture 4" descr="http://upload.wikimedia.org/wikipedia/commons/7/7d/Indira2.jpg"/>
          <p:cNvPicPr>
            <a:picLocks noChangeAspect="1" noChangeArrowheads="1"/>
          </p:cNvPicPr>
          <p:nvPr/>
        </p:nvPicPr>
        <p:blipFill>
          <a:blip r:embed="rId3" cstate="print"/>
          <a:srcRect/>
          <a:stretch>
            <a:fillRect/>
          </a:stretch>
        </p:blipFill>
        <p:spPr bwMode="auto">
          <a:xfrm>
            <a:off x="457200" y="1447800"/>
            <a:ext cx="1368769" cy="2046817"/>
          </a:xfrm>
          <a:prstGeom prst="rect">
            <a:avLst/>
          </a:prstGeom>
          <a:noFill/>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438400" y="1481328"/>
            <a:ext cx="6248400" cy="5224272"/>
          </a:xfrm>
        </p:spPr>
        <p:txBody>
          <a:bodyPr>
            <a:normAutofit fontScale="70000" lnSpcReduction="20000"/>
          </a:bodyPr>
          <a:lstStyle/>
          <a:p>
            <a:r>
              <a:rPr lang="en-US" dirty="0" smtClean="0"/>
              <a:t>Enlightenment documents of 18</a:t>
            </a:r>
            <a:r>
              <a:rPr lang="en-US" baseline="30000" dirty="0" smtClean="0"/>
              <a:t>th</a:t>
            </a:r>
            <a:r>
              <a:rPr lang="en-US" dirty="0" smtClean="0"/>
              <a:t> C began the formal recognition of human rights</a:t>
            </a:r>
          </a:p>
          <a:p>
            <a:pPr lvl="1"/>
            <a:r>
              <a:rPr lang="en-US" dirty="0" smtClean="0"/>
              <a:t>US Declaration of Independence</a:t>
            </a:r>
          </a:p>
          <a:p>
            <a:pPr lvl="1"/>
            <a:r>
              <a:rPr lang="en-US" dirty="0" smtClean="0"/>
              <a:t>US Constitution</a:t>
            </a:r>
          </a:p>
          <a:p>
            <a:pPr lvl="1"/>
            <a:r>
              <a:rPr lang="en-US" dirty="0" smtClean="0"/>
              <a:t>French Declaration of the Rights of Man</a:t>
            </a:r>
          </a:p>
          <a:p>
            <a:pPr lvl="1"/>
            <a:r>
              <a:rPr lang="en-US" dirty="0" smtClean="0"/>
              <a:t>US Bill of Rights</a:t>
            </a:r>
          </a:p>
          <a:p>
            <a:r>
              <a:rPr lang="en-US" dirty="0" smtClean="0"/>
              <a:t>Anti-slavery movements claimed that slavery violated individual rights</a:t>
            </a:r>
          </a:p>
          <a:p>
            <a:r>
              <a:rPr lang="en-US" dirty="0" smtClean="0"/>
              <a:t>Mid 20</a:t>
            </a:r>
            <a:r>
              <a:rPr lang="en-US" baseline="30000" dirty="0" smtClean="0"/>
              <a:t>th</a:t>
            </a:r>
            <a:r>
              <a:rPr lang="en-US" dirty="0" smtClean="0"/>
              <a:t> C civil rights movements sought to gain political, economic, and social equality</a:t>
            </a:r>
          </a:p>
          <a:p>
            <a:r>
              <a:rPr lang="en-US" dirty="0" smtClean="0"/>
              <a:t>20</a:t>
            </a:r>
            <a:r>
              <a:rPr lang="en-US" baseline="30000" dirty="0" smtClean="0"/>
              <a:t>th</a:t>
            </a:r>
            <a:r>
              <a:rPr lang="en-US" dirty="0" smtClean="0"/>
              <a:t> C Universal Declaration of Human Rights affirms the principle of equality</a:t>
            </a:r>
          </a:p>
          <a:p>
            <a:pPr lvl="1"/>
            <a:r>
              <a:rPr lang="en-US" dirty="0" smtClean="0"/>
              <a:t>Condemns slavery, torture, cruel and inhumane punishment, etc.</a:t>
            </a:r>
          </a:p>
          <a:p>
            <a:pPr lvl="1"/>
            <a:r>
              <a:rPr lang="en-US" dirty="0" smtClean="0"/>
              <a:t>Many praised UN for creating a universal standard for human rights</a:t>
            </a:r>
          </a:p>
          <a:p>
            <a:pPr lvl="1"/>
            <a:r>
              <a:rPr lang="en-US" dirty="0" smtClean="0"/>
              <a:t>Some say West is trying to impose cultural values</a:t>
            </a:r>
          </a:p>
          <a:p>
            <a:r>
              <a:rPr lang="en-US" dirty="0" smtClean="0"/>
              <a:t>NGOs have joined the UN in promoting human rights</a:t>
            </a:r>
          </a:p>
          <a:p>
            <a:pPr lvl="1"/>
            <a:r>
              <a:rPr lang="en-US" dirty="0" smtClean="0"/>
              <a:t>Amnesty International</a:t>
            </a:r>
          </a:p>
          <a:p>
            <a:pPr lvl="1"/>
            <a:r>
              <a:rPr lang="en-US" dirty="0" smtClean="0"/>
              <a:t>Doctors Without Borders</a:t>
            </a:r>
          </a:p>
          <a:p>
            <a:endParaRPr lang="en-US" dirty="0" smtClean="0"/>
          </a:p>
          <a:p>
            <a:endParaRPr lang="en-US" dirty="0" smtClean="0"/>
          </a:p>
          <a:p>
            <a:endParaRPr lang="en-US" dirty="0"/>
          </a:p>
        </p:txBody>
      </p:sp>
      <p:sp>
        <p:nvSpPr>
          <p:cNvPr id="3" name="Title 2"/>
          <p:cNvSpPr>
            <a:spLocks noGrp="1"/>
          </p:cNvSpPr>
          <p:nvPr>
            <p:ph type="title"/>
          </p:nvPr>
        </p:nvSpPr>
        <p:spPr/>
        <p:txBody>
          <a:bodyPr>
            <a:normAutofit fontScale="90000"/>
          </a:bodyPr>
          <a:lstStyle/>
          <a:p>
            <a:r>
              <a:rPr lang="en-US" dirty="0" smtClean="0"/>
              <a:t>Social and Demographic Trends:</a:t>
            </a:r>
            <a:br>
              <a:rPr lang="en-US" dirty="0" smtClean="0"/>
            </a:br>
            <a:r>
              <a:rPr lang="en-US" dirty="0" smtClean="0"/>
              <a:t>Human Rights</a:t>
            </a:r>
            <a:endParaRPr lang="en-US" dirty="0"/>
          </a:p>
        </p:txBody>
      </p:sp>
      <p:pic>
        <p:nvPicPr>
          <p:cNvPr id="7170" name="Picture 2" descr="http://3.bp.blogspot.com/-p32lCQRa878/UYrD356Vu3I/AAAAAAAAA2k/202l86Vdtms/s1600/humanrights.jpg"/>
          <p:cNvPicPr>
            <a:picLocks noChangeAspect="1" noChangeArrowheads="1"/>
          </p:cNvPicPr>
          <p:nvPr/>
        </p:nvPicPr>
        <p:blipFill>
          <a:blip r:embed="rId2" cstate="print"/>
          <a:srcRect/>
          <a:stretch>
            <a:fillRect/>
          </a:stretch>
        </p:blipFill>
        <p:spPr bwMode="auto">
          <a:xfrm>
            <a:off x="228600" y="1752600"/>
            <a:ext cx="2214917" cy="1562100"/>
          </a:xfrm>
          <a:prstGeom prst="rect">
            <a:avLst/>
          </a:prstGeom>
          <a:noFill/>
        </p:spPr>
      </p:pic>
      <p:pic>
        <p:nvPicPr>
          <p:cNvPr id="7172" name="Picture 4" descr="http://www.tunisia-live.net/wp-content/uploads/2011/12/human-rights-day.jpg"/>
          <p:cNvPicPr>
            <a:picLocks noChangeAspect="1" noChangeArrowheads="1"/>
          </p:cNvPicPr>
          <p:nvPr/>
        </p:nvPicPr>
        <p:blipFill>
          <a:blip r:embed="rId3" cstate="print"/>
          <a:srcRect/>
          <a:stretch>
            <a:fillRect/>
          </a:stretch>
        </p:blipFill>
        <p:spPr bwMode="auto">
          <a:xfrm rot="20645458">
            <a:off x="505674" y="3326879"/>
            <a:ext cx="1796375" cy="2272632"/>
          </a:xfrm>
          <a:prstGeom prst="rect">
            <a:avLst/>
          </a:prstGeom>
          <a:noFill/>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altavistagardens.org/assets/images/earth-day-2011-what-act-green_313111.jpg"/>
          <p:cNvPicPr>
            <a:picLocks noChangeAspect="1" noChangeArrowheads="1"/>
          </p:cNvPicPr>
          <p:nvPr/>
        </p:nvPicPr>
        <p:blipFill>
          <a:blip r:embed="rId2" cstate="print"/>
          <a:srcRect/>
          <a:stretch>
            <a:fillRect/>
          </a:stretch>
        </p:blipFill>
        <p:spPr bwMode="auto">
          <a:xfrm>
            <a:off x="0" y="2667000"/>
            <a:ext cx="2895600" cy="1930400"/>
          </a:xfrm>
          <a:prstGeom prst="rect">
            <a:avLst/>
          </a:prstGeom>
          <a:noFill/>
        </p:spPr>
      </p:pic>
      <p:sp>
        <p:nvSpPr>
          <p:cNvPr id="2" name="Content Placeholder 1"/>
          <p:cNvSpPr>
            <a:spLocks noGrp="1"/>
          </p:cNvSpPr>
          <p:nvPr>
            <p:ph idx="1"/>
          </p:nvPr>
        </p:nvSpPr>
        <p:spPr>
          <a:xfrm>
            <a:off x="2057400" y="1600200"/>
            <a:ext cx="6781800" cy="4953000"/>
          </a:xfrm>
        </p:spPr>
        <p:txBody>
          <a:bodyPr>
            <a:normAutofit fontScale="70000" lnSpcReduction="20000"/>
          </a:bodyPr>
          <a:lstStyle/>
          <a:p>
            <a:r>
              <a:rPr lang="en-US" dirty="0" smtClean="0"/>
              <a:t>Western values spreading through TV, radio, movies, internet</a:t>
            </a:r>
          </a:p>
          <a:p>
            <a:r>
              <a:rPr lang="en-US" dirty="0" smtClean="0"/>
              <a:t>19</a:t>
            </a:r>
            <a:r>
              <a:rPr lang="en-US" baseline="30000" dirty="0" smtClean="0"/>
              <a:t>th</a:t>
            </a:r>
            <a:r>
              <a:rPr lang="en-US" dirty="0" smtClean="0"/>
              <a:t> C – industrialization impacted economies; accompanied by set of values called </a:t>
            </a:r>
            <a:r>
              <a:rPr lang="en-US" b="1" u="sng" dirty="0" smtClean="0"/>
              <a:t>modernism</a:t>
            </a:r>
          </a:p>
          <a:p>
            <a:pPr lvl="1"/>
            <a:r>
              <a:rPr lang="en-US" dirty="0" smtClean="0"/>
              <a:t>Include </a:t>
            </a:r>
            <a:r>
              <a:rPr lang="en-US" b="1" u="sng" dirty="0" smtClean="0"/>
              <a:t>secularism</a:t>
            </a:r>
            <a:r>
              <a:rPr lang="en-US" u="sng" dirty="0" smtClean="0"/>
              <a:t> </a:t>
            </a:r>
          </a:p>
          <a:p>
            <a:pPr lvl="2"/>
            <a:r>
              <a:rPr lang="en-US" dirty="0" smtClean="0"/>
              <a:t>Emphasis on non-religious aspects</a:t>
            </a:r>
          </a:p>
          <a:p>
            <a:pPr lvl="2"/>
            <a:r>
              <a:rPr lang="en-US" dirty="0" smtClean="0"/>
              <a:t>Emphasis on reason</a:t>
            </a:r>
          </a:p>
          <a:p>
            <a:pPr lvl="2"/>
            <a:r>
              <a:rPr lang="en-US" dirty="0" smtClean="0"/>
              <a:t>Materialism</a:t>
            </a:r>
          </a:p>
          <a:p>
            <a:pPr lvl="2"/>
            <a:r>
              <a:rPr lang="en-US" dirty="0" smtClean="0"/>
              <a:t>Technology</a:t>
            </a:r>
          </a:p>
          <a:p>
            <a:pPr lvl="2"/>
            <a:r>
              <a:rPr lang="en-US" dirty="0" smtClean="0"/>
              <a:t>Bureaucracy</a:t>
            </a:r>
          </a:p>
          <a:p>
            <a:pPr lvl="2"/>
            <a:r>
              <a:rPr lang="en-US" dirty="0" smtClean="0"/>
              <a:t>Freedom</a:t>
            </a:r>
          </a:p>
          <a:p>
            <a:r>
              <a:rPr lang="en-US" dirty="0" smtClean="0"/>
              <a:t>20</a:t>
            </a:r>
            <a:r>
              <a:rPr lang="en-US" baseline="30000" dirty="0" smtClean="0"/>
              <a:t>th</a:t>
            </a:r>
            <a:r>
              <a:rPr lang="en-US" dirty="0" smtClean="0"/>
              <a:t> C – economies went into post-industrialization</a:t>
            </a:r>
          </a:p>
          <a:p>
            <a:pPr lvl="1"/>
            <a:r>
              <a:rPr lang="en-US" dirty="0" smtClean="0"/>
              <a:t>Many in service jobs: technology, health care, business and legal services, finance, and education</a:t>
            </a:r>
          </a:p>
          <a:p>
            <a:r>
              <a:rPr lang="en-US" dirty="0" smtClean="0"/>
              <a:t>Post-industrialization accompanied by post-modernism, values that emphasize quality of life over concern with material gain</a:t>
            </a:r>
          </a:p>
          <a:p>
            <a:pPr lvl="1"/>
            <a:r>
              <a:rPr lang="en-US" dirty="0" smtClean="0"/>
              <a:t>Preservation of environment</a:t>
            </a:r>
          </a:p>
          <a:p>
            <a:pPr lvl="1"/>
            <a:r>
              <a:rPr lang="en-US" dirty="0" smtClean="0"/>
              <a:t>Health care</a:t>
            </a:r>
          </a:p>
          <a:p>
            <a:pPr lvl="1"/>
            <a:r>
              <a:rPr lang="en-US" dirty="0" smtClean="0"/>
              <a:t>Education</a:t>
            </a:r>
          </a:p>
          <a:p>
            <a:pPr>
              <a:buNone/>
            </a:pPr>
            <a:endParaRPr lang="en-US" dirty="0" smtClean="0"/>
          </a:p>
          <a:p>
            <a:endParaRPr lang="en-US" dirty="0"/>
          </a:p>
        </p:txBody>
      </p:sp>
      <p:sp>
        <p:nvSpPr>
          <p:cNvPr id="3" name="Title 2"/>
          <p:cNvSpPr>
            <a:spLocks noGrp="1"/>
          </p:cNvSpPr>
          <p:nvPr>
            <p:ph type="title"/>
          </p:nvPr>
        </p:nvSpPr>
        <p:spPr/>
        <p:txBody>
          <a:bodyPr/>
          <a:lstStyle/>
          <a:p>
            <a:r>
              <a:rPr lang="en-US" dirty="0" smtClean="0"/>
              <a:t>Cultural Trends</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0" y="1524000"/>
            <a:ext cx="5638800" cy="5029200"/>
          </a:xfrm>
        </p:spPr>
        <p:txBody>
          <a:bodyPr>
            <a:normAutofit fontScale="85000" lnSpcReduction="20000"/>
          </a:bodyPr>
          <a:lstStyle/>
          <a:p>
            <a:r>
              <a:rPr lang="en-US" dirty="0" smtClean="0"/>
              <a:t>US saw this as a European war; sold goods to both sides but mainly pro-British.</a:t>
            </a:r>
          </a:p>
          <a:p>
            <a:r>
              <a:rPr lang="en-US" dirty="0" smtClean="0"/>
              <a:t>German submarine warfare brought the US in on the side of Britain and France</a:t>
            </a:r>
          </a:p>
          <a:p>
            <a:pPr lvl="1"/>
            <a:r>
              <a:rPr lang="en-US" dirty="0" smtClean="0"/>
              <a:t>US involved for 18 months</a:t>
            </a:r>
          </a:p>
          <a:p>
            <a:pPr lvl="1"/>
            <a:r>
              <a:rPr lang="en-US" dirty="0" smtClean="0"/>
              <a:t>No fighting in US/didn’t suffer nearly as much as European nations</a:t>
            </a:r>
          </a:p>
          <a:p>
            <a:r>
              <a:rPr lang="en-US" dirty="0" smtClean="0"/>
              <a:t>British dominions in Canada, Australia, New Zealand sent troops</a:t>
            </a:r>
          </a:p>
          <a:p>
            <a:pPr lvl="1"/>
            <a:r>
              <a:rPr lang="en-US" dirty="0" smtClean="0"/>
              <a:t>Skirmishes in Africa around the colonies</a:t>
            </a:r>
          </a:p>
          <a:p>
            <a:pPr lvl="1"/>
            <a:r>
              <a:rPr lang="en-US" dirty="0" smtClean="0"/>
              <a:t>African colonial troops sent to Western Front</a:t>
            </a:r>
          </a:p>
          <a:p>
            <a:pPr lvl="1"/>
            <a:r>
              <a:rPr lang="en-US" dirty="0" smtClean="0"/>
              <a:t>Indian troops fought (hoped their support would promote independence)</a:t>
            </a:r>
          </a:p>
          <a:p>
            <a:endParaRPr lang="en-US" dirty="0" smtClean="0"/>
          </a:p>
          <a:p>
            <a:endParaRPr lang="en-US" dirty="0"/>
          </a:p>
        </p:txBody>
      </p:sp>
      <p:sp>
        <p:nvSpPr>
          <p:cNvPr id="3" name="Title 2"/>
          <p:cNvSpPr>
            <a:spLocks noGrp="1"/>
          </p:cNvSpPr>
          <p:nvPr>
            <p:ph type="title"/>
          </p:nvPr>
        </p:nvSpPr>
        <p:spPr/>
        <p:txBody>
          <a:bodyPr/>
          <a:lstStyle/>
          <a:p>
            <a:r>
              <a:rPr lang="en-US" dirty="0" smtClean="0"/>
              <a:t>The War Outside Europe</a:t>
            </a:r>
            <a:endParaRPr lang="en-US" dirty="0"/>
          </a:p>
        </p:txBody>
      </p:sp>
      <p:sp>
        <p:nvSpPr>
          <p:cNvPr id="18434" name="AutoShape 2" descr="data:image/jpeg;base64,/9j/4AAQSkZJRgABAQAAAQABAAD/2wCEAAkGBxQTEhUUExQWFhUXGRoaGBYYGBgcFxwYGBQXGBccFxgcHCggHB4mHRQUITEiJSkrLi4uGB8zODMsNygtLisBCgoKBQUFDgUFDisZExkrKysrKysrKysrKysrKysrKysrKysrKysrKysrKysrKysrKysrKysrKysrKysrKysrK//AABEIAMgA9gMBIgACEQEDEQH/xAAbAAABBQEBAAAAAAAAAAAAAAAEAAIDBQYBB//EADwQAAIBAgQDBgMECgIDAQAAAAECEQADBBIhMQVBURMiYXGBkQYyoRRCUrEjM1NicpLB0eHwFRYHQ/E0/8QAFAEBAAAAAAAAAAAAAAAAAAAAAP/EABQRAQAAAAAAAAAAAAAAAAAAAAD/2gAMAwEAAhEDEQA/ACcZabM57RgcxgSYifOn8Pw12cwMnlnJ/Klfv9m7sCGljAI0GtDYnjJ6QYiRQXyXMVrICDTfVfSBVJ8SYZ0AuK0DUMFJgNy05aUHg+JuG7z5QCNTP9KMxGMLjsrrBrdyQrg7MNpP9DQVfD+JsDqxjzqbE8SJY5WMeZrO4jMjFGABUkHzFMa8etBsLPH3JUZjA5CtFca4QSCTMEa9OVeXWcTBnmK1vBePBgLbEn97mKAu5jmn5j5VwY8xuaquI3Stxgd6GOKNBdnGN+I0z7UfxH3qlOK8a4MVQXFzFtHzH3pgxrfib3NVf2iui+aC2XHN+I+9PGNb8R/mNU3b9a6t+guxjm/EfeufbX/Gfc/3qlTE077TQXP25vxt7n+9P/5Bvxn+Y1TLdpdvQXa8QePnb3NNPE3/ABN7n+9U6XaYblBcNxK5+0b3NMbidz9o38x/vVO17xrgvUFuOK3f2jfzGnLxS7+1f+Y1Si7TxeoLg8XvftX/AJjXTxe8P/a/uapDerueaC6HGL37V/5qR4ven9a/81UvaUs1Bdrxi7+1b3pVThqVAdjX77TqAxj3NVuJuyalx7HO38R/M1X37lB268eNTWMQMoUzBOscvKq25cJo7hmCnvs4Repkn0FBFxuyVusZmffYRNVpWteow7H9JLsNZOikeXKhsRwexdBa03ZnkhIK++4oMwFqz4bbIOYVM/CDaBN9XVeoj/NT9zsibRMqRvzn8jQTcXxOYqZ1Ag1Wg+dRXHYmTTS/jQSkGuLUU04HnQSlq7mNDu9IMaAoPSDULmNdUneaAsGlNRZqWegIU13tqgBrgO9ARnphuU1H8qbfVQTBkdaBOaapprRHjUYNBN2ldDTzjxodhryFTJZLc19TFBIzAc59K4X8fSoSsH5lMdJpgM0BiyaItqOpnmIOlA2Xj/NSh/LppvQGqs0qGX/daVBNjz3215n8zUWHwoYyx0+lF/ZgbjFvlk+utQ4jEqswoAoH/Y0jdSvgOVBcTuiFC/KNvegjeIPdNJ3Ea8qCMXyDNcW53hHWoWuzpU1m0CdNTQXdnjbllVQCIh82x8/SKKxGERVuFSCrAMUGpU+HhWU7UgkSateFMHdpeGyQsmJnQiaBDDMy5gJ8xUF7DssSInlzrV4BMog8qlSyrNmImKDFhW/CfrXCxnpXocAj5RWI44mW5oZoAa5SrooOZqcDTYpUBE6UvP6U0Meg+pNdB/00HQKlDA7TUGxqeyisTLBIGg3J8qDot6wK66RInQ+ESfKdKg011PtUYbSZigkcgaSDTIIM9Nq4qE613sDmywSelB2J1nXpXGTlrPlrRdnBNlksiSNNVzHny8qYLlsLlynN/FuZ6UEJwzATlMdSDUjLPeOUeGvlTheTRchMdWJjyWK5fuKIHysOR0EcuooCLZEEiAZEAK0nloZ0pxtEMZBX6fSh7THmwg7zH++1Epd1zKqiT5g8tiZoHZB1UAeMUq72TQDBAO0KYpUE9y4Rm15keUmqfENOk0biLpDt0n+poLEMKAM6GmXOlPCljlXU+FWNnhQGr3Qp6KMx96CsGGMbj31poulTG1W9zhiNqHa2dJ7RdDO3eER5UNxXhToubUhTBMRE7c9RQVbNqZo/guD7R+9oBr5xyoW1hM2xE9Dp9avfh6FzqymdB68qDR2oI0ipsNhdzO9AW7kcqs8JcY7D+1BPYtkHWguLcNS4pBUD94b1b2G5Ea0TfsqVNB5NesMmhGkxNRsa03xRhGldorONhyOVBGDU9q2pB1bP0A05etRWbLOwVRJ6VpeHfBzuJchZG2/vQZ42mAEqwzbT0qS5ZKaMpmNQdI+taHi/wx2SznnTQZRyrLlgCdJnlsZoJGGvQeYpdovjvr0j+tJrZyzAg9FPtJp1u2hA0M6zJ0Gvl/WglDZpyKV5dTHlp7123hHjRSNJM5R7daiN2JWR6L9JO9cF2dBmA6zpPjQShj3YAAHKRqfEkaeVczPBgnXXcZdOfj0py2RJh1JiSWBPMc+e+3WumzrGR3O4AOnhI5aCgjZneCzsTtseR5xTksEHvL5d0A+086YqaklYP4T93+E8+W1F3FaAQQpAGgcyZ2I8TQKW+QqROqAysEiByE6Ukxty2DB02I13mNKSWSxh3IIiQRBmdBJ8Y18an+zMsiWzSSYKxtI72f8ApQCF2c5mzGBoBBOnQbxUy4dokhlnaSQY6nSu2b+ViwYTEEsdSecD/wC0SXbaM07DMk67gLlnSgZZsWToVXT99j+Q0pVZYG27llIvqF5KQeQjppvSoBuIcMI23kz7mqLGJ4VecQxTF215n86qXskyTtQC4Nsqsee1RdsQIBjy51Ne0EaUJcuTyoDcFxBwwGYkHQgmdDRhxhAuIrErAhW3gHUTWfzxRVjEgMTJCkEHrtQcS0mcrmIE+elWyiMrEzHykbMuxzeIrOK0GrjCFQmfNoNCvjvIPpQXWD/ExgdKsLWPMwNulZLEY4seg6UVw/FfeY7UG+wzZgCaK7dCIzCelYdviY7KNKF4djjnknY/7rQbbi3D1dMp9DWTXAdk8TJatjgcSLq76j/Yqi41hLi30ZRP0G9APwbhYW6XNwHXaIP1rcYa+NIFZtbXabFQw3AOtXOHLAbbUD+McOa6JXeCOXPzrEt8NX+8sEAbElY01GsV6XhbkipL2FDqVOxFB43ftsjKGPePMsDHWP8AedWVrhByZrruqxMKMx+pgDyrb2eAhT3srx8rRBA9ZoxOHq0huYjbSg82u3MOAEQ3mmQ3dRVnlzk+cjypjlCAzRoDlBZY05ssyaP49w42r2RUZswOXusTvuAp+WgBwwd3tGyxMgqwY66ZTBoFYuBVCm6mWScqgwJM/N10PI061eENlZO8YgSCfMBp9xXL1m1sFyGNWzo0DyCj/RRtvGIoOiRlywN9BMnx5yZoI7VnMe+URf3kIIMfhLaifzpuIKW2h3WSdCLZA122bQ+FRtxFF0tNdkjvZci6cysCR03pYi1adMxuNIIjMGcRMQWkQd4oInxVvUrn1JnVQD4ddeprn2ZGYbgkaEuC09IVSdKfa4X+47rqZC90n7sEifOuJeIYZkFqANO8TMx8wII96Aw4ZWUDK1zLIkuYE8jK6UM3DlUjRTpvsPKYJb2BrtpZJmzn3IKKfrmBNE4fC3s36vKuk6hCOcTAnyoO8OtKqx11gZwYmJgiIpVOzOxI7NSBzFz6fNtSoKLiNw528z+dC37/AHR5VZ8Stl2OaAQTqPM1R3jyoGXLk1C1JjTZoOAUTbIyjXWenLnQ8ijMOFbRSVblsQTQLFYQHvIZ6+X+zQvaQMvUyfSjLjuEcMI1HKOdVpNARh1zGOXOicTiljIggfUmhHcRpp60/AXgrZiAY60DL0qe8CD0NWPC+HtcBIZV6A8/KjMatu+oOoYc9NulQYG2q7v3RqJoL/ht17KjNr/D4VNxfizOwDaW47071RYji8GLWw+8evhQPFuKNdVSx1GlBouCYyzauBgWJJ1JOw8q1xxJgEd4HnXjllyTA51qcLjr1tMo70/hM0G4wfHrYvdiR3us6TFX6343rxZnfOLwkkHWAdI11rXYH4qFwxzoPQReFJXBrK4Ti0mKtlx6jnQG47houQRIj8Jyn1O8eFYvjHw8bZB7NFWWLPMmdxmBI95rYW8cIkmBSOPt3gUYBlbQg86Dzq5aCQptqysAVdAAsn94kyZ5UrXD2TKLxt2pIOYFT3T4RrBI051osV8MW1ZgvZqhjKGQXDEzGpldSdqocbwi6bjC4bNsLAU5QoI6gA9NYoIBdeW/SG4k6jJlDwdBmyk/Tap3a5c+/C9PmAIGq7Ty5a0zEcHNth2ZztEqAoK/vEEOTtz5VIiODDBBAEfpABPOcsknXlJoB7qrEM5aYkXCxnw1uTHmBSXD21hR2asNf0YZ484b1p91bIBa4ltekM5YjkVHdB1/OgFxNtgpXOpOhW2oE6wBMx6mgsMW5uAZHc8tLbgHkRrc38Ipi4VlKyrxMGVyyT7meVQ2M6nKBcAn5Wck67nuiDpNNxOOJOUQANJPasDryJP/AMoLcY82Tk7Fo6C5z5zC0qqcPiQD+ks5jG+w35Dn50qALHqQ7azqfzqovPNbHiOHUsQRGp19apcfwgE9xh5UFEy123h2bRRNPvoQY1/pVhw+zCseQGp/tQDf8JcykwJG6yJjr0oS5h3ttlbQ6HT6GaMw5JmGI5eJ8qdxZCrICJyjf8QJkT0jagWNe7lysJB6a7c6r1Uc6sruIYnMttlC6kCY25nlTceqXBnRhIElNm3+ulBXZfmI/wBmokNTEwg8SfYAf3qBqCYXzTbl81Ca7QSC+YimtckVHTnEUHVeKmtY1l+ViPKhwppG3QXvC8fdLwrCY1kwI5z1qbhuGFtmuyGtgmQoM+QrP29iOZorC4m6kZGI68qDeYNwIeCAQCJ1NQY/iUtv7Vkm4ldZtXMiOe9FHEnegucbxg7AnarHg3FVRM7kg8hyrD4q6S01w4o89fCg29z4jF26NT0AFXuLwNjFQpEuF3GXN9RrXnHDuIokMUGYHf8ArVzgfjZVBLA5x8rQD5ig1f8A1/M2RlvOF2a5e7kaRCoBOnLShcV8PtbXuWwAN5Y666xOb8tKI+EPjIYtuxKNnVS3aGACARplHPWtNe15wRQYhheUBlVEM5VXs1JY8u8ygga7xFVgOMZXRriZQ7KwGRdZzGSRMa1c/E2HS22YAzcPeIysfWRtWb4dgALtzIUEEGXVmgFFbZeutAY2BcAowtt0HajvDeQBvTUxt1FKNhwQo0LKzga6QIjz8alsLbQkm+0yTCWsq7Sd9edMwlsMzntZUyYa24iBOmsR4mglw2IuXSWNkuQAICQB5CaVcsXLRJJu3GPPIgAG2h71doCeJjMWg6zt60JhuDXGOa5KKN55+FXNqLTsxBBnnT34qrbmR0O9AOzYe2CIBJ5bj60FxXh9u9kZWFsaggLqfarJ+ArfAyuEI1+n5bUsPwi3bB/TZo+bQwGHQ9KDI43htuwJDZ2Py7rHSR1qsu2GdFAMkZpn00X66Vt3v4R2CvbzswCyT9R0rG3LhV3W0PkY5dR8oP8A9oKyzjGBHeOn+61Lw6w1xmCAGQdzA18aMxODZ07dlGUfNBhtTocvOhcImaEU5QRrrziZ/wAUEXErBtsEMSo5eOtBA1ecZsdoFa2pJWQdNYA7pkctDVLdtFdwRO0gig7TKQFNmgca7NMmlNBMHppeo67QPV4p5LEA6xUJqZT3ImO9+YoCsOYE5Z86a94yTHpQrvyB0qW0x9v986A1RmXpURwvjUKX9RO3hRdq2HMWySRyOh9KAO5ZKmKGujWrZiZIYQRyI1qvxaAa0Fl8GcWGGxK3G+XKwPqNPrFel8I+KFvuViDyrxzDKSwA1NadfiN17kDMN+6ARHQ70HqWNsI69+ANNzzOgqhw3Dba4u+qlgBatOBneJLOp0nXVBWRxfxg9yzk+VtJ5/eH1q34Jx1Bc7QnNFvKR1IaVk+ZJoNNd4D99WVbkfMEGxEEHroaoMVglskvdkL+LMFE8uk+VGYj40UW86qo7xEMeSrm0A11GYDxArP/AB18S2L9hBYfM2YNBUzGu87EUEl7jCAAq1y5Ow0Uga882o8qVZvC8WlVU2czqsSuUSszqCp60qDaYzEnvHxNZ975zTVnxFzqPE/nVNcoLDCcae0c076e3jR1njFs3MyuVndSZE+B6VSEzbCxzJn1qO5h5XKpGpHdidz1oNLdxVlLhvZVdj06xFCYq724kWreaDqIDCq7/rmIcylsMJjumPoaWF4PdVmFxjZYRAbnJ3nYj1oILBYKUuSiH5mIMyNooTE4HKC+4nuNtJJEaVq04Fij3rb27i7HxEaTEgUJd4TioHaYdmXfuEN9Br9KCmTNZZZ08ZOnWaT4y1k1CudZA38wSNPSafxC2m6sbL7FXBk6cp2qCzwW6bZbsiQRJZBKjfRiOenKgIODkBgYXcHKGG0nWQJ8hQV2xmHzGAfP1idKlwuNyGGXKsQBGv8AF5/nRDYmCuUAwdAABr+9prQUl7CAagmP4dJ6TND3LMeNaq7Ztun62ObDK5APQkHUzQN3h9sD5ifAW2k8+bf0oM8a7VgcDm0RWJnoJ300nwoY4Vvwtp0BoIKep0I9anXB3DAFtyf4TV1b+FWNkMxZLzXFRbbrGYNpIO+h8KDNTXQaveKfCGKw/wCsSTpohzaGYJjlofaqNVHtQOSSKSkrBB9a4FMwDRfC8Kr3VS4/ZoSMzxOUczHlQQtiWkydTUbKSNTRePwqJdYLc7S2DCvEEjkY5UIRLQOZigjtkjbQ9aeLxKwZPjz967jcKbblGIkRMEEajqNKiBoOvU+FsXHBCSROusKD40Ka5JAiSAdxJ1oDcXh+zgMbYbopzH1I0mgs52/33po02qfC5YuFgGIWFB6swE+MCTFB6D8J21s2A+GZHd/1lwgzp90LyA+tdrJ8AxWJtuzWD8w1GZVnUaxPgfelQazi+HAZgLmYyYAH9aprmFeJkR51tcZiznbJbygn5hakz4SdJqiu8OZmi6wtyd239pGnjQUZxKhcuXbnUF64CP8ANXGJ4fZVf16FidQFaAP4pqOzhMOwjJeZ9oEFfAyNfoaCow/ELlsyl119TVm/xbeIAds8GRI6cj4VOeAyCeyxIMwAtru+csZPtUdzgeWJS4OoKMCehUAbUAuC+J7lm6biQA05kGimZ5etXdr/AMiP2YQ2QTBBuB4PpA5ULg8DlJ/QZzoJuLEeQOvPnVncwA1LqRliRlyiPJTQRj/yCx0ayrLAGVjM+pFH8O+Ks9i/FhLSoAQEuMFbU5gYGhiKfhb1uVVbUga5VGknTXmfOjrCWCW7PDAqdWJUFImN51oPNOJ3bZhgpUHZc2aI31O1AIgMZSRXrF6AStuxhFAgm4WVQCT46gACoM9nNOKxCdFS04yhRqCco1JPKgrfhHillLOTEWSzqxIvOuZTPLMRplEVq8HxTCXLfayi5jEgAnTYaTqeQoW/xUXLUrYDAHe4Rl1EBiNN46UA+INw5VFklBmy2izAHXe0i6n1oCsJxO2l7ElQYbIEbs9AVX5T5kydt6Mw/EiLQi4CsHNcdQSDJkQYnaB5ihWFxAFXDXLgb5iRbRRI8czaeNMHFcOGLveY3DoEUFgI0hZGusidBpQW443lChFutIMfo9SANwwgDnpTEvW7jIb9nYwpdpuBjtKgaE+BoDF/EKhT2L3CyAfcHZT0JJ94GlU+M+JbrkAOLRzd11yRBUSGUEtoZ1BoNoURX7RbYFzL2YbOQAskw3hJOlUfxDhsO91Tft2SzaZ8qtAgnXvDw1ioVv4YWyL2La5MCArBdeoMgyfxGDTjgOHhs73RmIG5CSBsYUDyA1oKnGfDOBVgWvMpb5ezNpR6c+lV3/TrVzN2F5y0623ZVYjqN9PA71rxgsHcm5bJ7n4TpmI55tGPhUeaw5zG5kI0LdiM2h07wJE+QoPPeJfA1+0dQSOoK6aSAdd6pMdwe5bALLoTAOh94O/hXrGNweEcszXGu5gBLZAqmNCxEETVPeOHw7KGuq4OgXsg+2veIuH3ig8/wnBLjrmJVEmJYj1IUb0ZgvhkXWhcTajaWBWSBtB516JgeP2zogGp17O3qo6s5G5gaVDieM2LnzW7rldNVGY8idwY9KDHN8DNrGIssZjKMxM+YqIfBF4jMGTJ+KWjziJFbt8ZcYgWrBRY3ZgBPKYE0DiMBdLZzca4fvKoAgT92KDJt8C3jIttngblCoJ/cljI8TFSf9Avj7yzz6Aeda3A3cSDAtMLc7O/e9BsB478qfjVUnM3bPGyK0CegyiTQUGA+HTZ0V0cxqADI+hnbwpVdXMVcSAq9kv77Ak+YiZrtATcu3VZyC1uCRowE+jVVYo2mbUMpMEkEMfMy2tXeKId2ydqDP4c0kb+VAlnsEDIMx17wgjbYKe9QVlvjOTujKde6XCmPNSDv4GlcxD3ATbw6WyB+sQPmnrmBEVo84C/qmM7qthACfBmMx6GqvFWg7EOLlsETLryjlAUGgqsJi74jLccsd4cszD+n9aO+z3Dbzm3eLHTV7u86mARptRHCsBbLfogrCNcyO7geEQuvSrP/i7DnVWEbnsgJHSIoIOF8IVGVjcsoDOYdoCzHpLfLtUl+yCSttAxO5NzMfDvaaD2rn6IMq2sJbP7zqQNNy0jQVBfBLlXt4dgozDKkjUHQRv9KCexZgENdMiZW2FjrJcqdN6biLYaCmbIfvAkAxoddB7Cg8NbupbDSlpSZCHKsRpBG/vRSO7IzG7by7GLa5denc+utBXJ8OZmc3LluFjKmfTVvvHqImn/APX7S3CxvWiu8QzQJ1zHKQBFSXuCWGPfxIImQqgqBOgBhdJNaDh2CwaQNGnu97tMpPTUR03oMtfwuCW5ma61zkqLlUfzRqPHKKNwvFCqhsjokxbDXtCR1IHeHnWge7h8kWbJKgwOzFoExvBb/FFYbFLm0TKQACbjMSBznSKDHiypJLC6VPekBmUt0C2wAPUmrfC2byWj2DXQqkGB2ZOY9MwXKOoMmrnEcYtgw2JHeEKiQI5fNrv6U049A62lv20MDMTldzrETEDzNBSXcbmYi5ZxN8EDMS3cDc1hdPShk+zEwuDt23AzMbrsoHjKgk6DfSry9xbCo2X7Tdd11JUgr1g6ZaD4lxpcxCqrZl3e5lJnbS3JjxY0CsfD9pgjW1RWnMWS2XB5yGcxHjr5U7GcPtZs1xLhIOwYrrpErbWQOc6da7c4ddNsKBZtrpIFy5tMnUiD5RUq4RQT3kLlYV0QCB94ljvrQQX+A27i/IznYReckGdf1inw3qy4PguyGtkCObXVPdiJIgRoOkUBhMG6GCH1gdwZRvCkjNqNZ5bVy78NEuW7R9fvZQSdTuDy9edBYYm5hwMyWbd126AsDy3C/LoRO1AnhzuAfstiwBMA95gpMmRoBOp9aIsYVog/aCBuuVVk7d1gwyr4UBc+GxmYsbyqTqSyHcQYbdR70BN2yJy9tZU7922ojSRqSddNzQ7i2pznEJuSHIzEDbRpjT2p2HwdgKy2rmctAIKm6IHI6gR9KcMG2cK6220/ZgHTocx18IoIrnEgwhLjt+8EAXXxMCPI0CynN+mxYC/d7NhJ8wPyom/gLRLk2FDTCyM8z0A28hQrcLJ/9RY6SAsCN410oB8RfwynMXuvrykgmPPwqa/cDoGNs2zyzXFRiJ3Mb+tT2uGEISbTSRqAVnfYEVV4vh7uDNm5IgCLqxA25UEyi2ACww89WYMY8Sa7U/CMH2S920AxAnMbec+enpSoNzi7qa57g8lEeW9Vhx1oNIWT+9dAPsKNvXSNUtddZP8ARap7926xM25PIG0CZ2+Z42oJcbjpECyCTqRlzHzgcvGo14iqpItZZMFmDHL0AlaQ4finTdkH4VyKTt0GnvUWG+GrhLd+TPyF5g+cmPQUEw4uzLpdCgj5coZ5A5ZdBrXeHcYYyC2g0LsygA/waHruanwnDLlssCjEEzCkxtyOcR61HdEKFbDXJmFHaTv5a+1AJi8Redv1soNZEBYJ0zQdt9qL+03QYBuJbjTLbhJ56nUbjU+9Q2+BkH9UAu4D3TzjkAPqadZwCKGDXSktIB1jafvazGgoOYfOQTnJU6gsr5BB2mBz6k0FbOJvN3uxucgCq93219qvreJs/PnW4JgQsmZG++1F4ziAUa2iwYHYjl1oKAcPv20YG6yDXuWbfdGg2dtQaFv8IxF5TnvZEA0ZmZiy9GGg+laGVu25dMqD7ihifDwHKorfZd5iXKGCMzE+BgbAeFBk8MiIYOIeNosWygiIJ135+VH2cGroMtu8U1YZi2s9Y1I0q3cWDbRu8q7jMFG5IiCNz/poj7YqoD23zckAY7etBm7nBSMrfoxyy/pJBPNGgwYPMUsJwh5IyCWPzOXIYTsGYiPY61YjHveJFoX3Mxmcqqr4lRrp41N/wl2STaS5IAzOzBh5GDA8ooOXOxsAJcFhSTlHdLHUSR8u+9LBYO0qsA8C4wB7K1rqNAzEEz46RU1nAXbQJRsPZBGrEBi0HToB9dq41+6UMOrjQShC6nfUb0EVzCWl+Ww93NMs5JjzPIGdhSwl4KMoS0pH4dQI5ajeozhb11hF7ER+5kyjmBmnUny0op3a2IuG8oG5JXY6Eyok+1ATh+ItoFtBj4Zo6fMVAox8eflAOaYICz9dNPGqvEcRXIQQ8xz3y9cpIJ011oXCY1nAFoXmkkGGVFHoBCjxNBeXscwWSYPJWB38OZoY41o76kMfuhoB8NV6UhgbkSoC3IiWYkgc+8NTpTMLwIDvXGNw6yDqNf8AFAsRjFRc5tqo6syjU9Y3oAs95ZyoA22UyfRim3jVhiOFITLFp2HeAgeEf1oU8KsGMxLxMKWJHiY50Ay8MZJJKIOUmfKYiRtVXfOJB/8A0K0HcJlEaek6nnV39hw2eBuB8nQf7ypXeF2plVcHTbMB4Sd4oMvav2jJe69y5qCfkWf5iPWmXcdcuQqMyxoci9oo05sOfkK0x4UZlVSSdWZdfGOYMV02svP00j/NBQKjK3ev3tQNBbUfU70qtvtqnb200rlBpsRgk+87E75pP942oNLNvMVQ3Z5wRB99KVKgfZwtwZgqgSfmZzPht+VEXVuwFW6kj09xzFKlQBBroIBuoSBqO8Z67VPdx1xV/R2C9xuYBC+pImlSoIsVhsVdEhhbGmkGfoP9gU7BcICrOZ1Y7scgJ8xHOlSoO/8AHGSftV2I2AUDz+X60EOCYcvq+djHzsSfb/FKlQcTgQM5r9wjN8qlVjpOs6Ubf4FYIzXA7CI1dmpUqAG19lR4t2wr7BsmczHj4UXhgzABCFA3Z7JBJJ1hVgRXKVBPaKLKC4BqTCWyoEjrMe9TG1bAzHMepLGNIknWBSpUFe2Bw10luzLGBAzmCCdxrt40SCloqoVF/CARMnpuaVKgBa932LqyHXdmQPy07u22tQDhuGYqwVc5JgjtHJ2mNRJ5SaVKgfhsFJMYc5CdQ/dY9ZUKZ9TV6LBygBcgGgAYwANtABSpUEF3DuxgtH8BjSec70HiMDdM6knZQT/UEQKVKgdcwpyqSO+BuiFonxnUaUJ9utpKs1125yvegn7oApUqCe1fnVMPcAPP5SectTheYzmJTwgTtyM0qVA1DbKjNnYciSdfagMXet5SFtSF3B0FKlQVtvFd45cPtzAB/KlSpU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8436" name="AutoShape 4" descr="data:image/jpeg;base64,/9j/4AAQSkZJRgABAQAAAQABAAD/2wCEAAkGBxQTEhUUExQWFhUXGRoaGBYYGBgcFxwYGBQXGBccFxgcHCggHB4mHRQUITEiJSkrLi4uGB8zODMsNygtLisBCgoKBQUFDgUFDisZExkrKysrKysrKysrKysrKysrKysrKysrKysrKysrKysrKysrKysrKysrKysrKysrKysrK//AABEIAMgA9gMBIgACEQEDEQH/xAAbAAABBQEBAAAAAAAAAAAAAAAEAAIDBQYBB//EADwQAAIBAgQDBgMECgIDAQAAAAECEQADBBIhMQVBURMiYXGBkQYyoRRCUrEjM1NicpLB0eHwFRYHQ/E0/8QAFAEBAAAAAAAAAAAAAAAAAAAAAP/EABQRAQAAAAAAAAAAAAAAAAAAAAD/2gAMAwEAAhEDEQA/ACcZabM57RgcxgSYifOn8Pw12cwMnlnJ/Klfv9m7sCGljAI0GtDYnjJ6QYiRQXyXMVrICDTfVfSBVJ8SYZ0AuK0DUMFJgNy05aUHg+JuG7z5QCNTP9KMxGMLjsrrBrdyQrg7MNpP9DQVfD+JsDqxjzqbE8SJY5WMeZrO4jMjFGABUkHzFMa8etBsLPH3JUZjA5CtFca4QSCTMEa9OVeXWcTBnmK1vBePBgLbEn97mKAu5jmn5j5VwY8xuaquI3Stxgd6GOKNBdnGN+I0z7UfxH3qlOK8a4MVQXFzFtHzH3pgxrfib3NVf2iui+aC2XHN+I+9PGNb8R/mNU3b9a6t+guxjm/EfeufbX/Gfc/3qlTE077TQXP25vxt7n+9P/5Bvxn+Y1TLdpdvQXa8QePnb3NNPE3/ABN7n+9U6XaYblBcNxK5+0b3NMbidz9o38x/vVO17xrgvUFuOK3f2jfzGnLxS7+1f+Y1Si7TxeoLg8XvftX/AJjXTxe8P/a/uapDerueaC6HGL37V/5qR4ven9a/81UvaUs1Bdrxi7+1b3pVThqVAdjX77TqAxj3NVuJuyalx7HO38R/M1X37lB268eNTWMQMoUzBOscvKq25cJo7hmCnvs4Repkn0FBFxuyVusZmffYRNVpWteow7H9JLsNZOikeXKhsRwexdBa03ZnkhIK++4oMwFqz4bbIOYVM/CDaBN9XVeoj/NT9zsibRMqRvzn8jQTcXxOYqZ1Ag1Wg+dRXHYmTTS/jQSkGuLUU04HnQSlq7mNDu9IMaAoPSDULmNdUneaAsGlNRZqWegIU13tqgBrgO9ARnphuU1H8qbfVQTBkdaBOaapprRHjUYNBN2ldDTzjxodhryFTJZLc19TFBIzAc59K4X8fSoSsH5lMdJpgM0BiyaItqOpnmIOlA2Xj/NSh/LppvQGqs0qGX/daVBNjz3215n8zUWHwoYyx0+lF/ZgbjFvlk+utQ4jEqswoAoH/Y0jdSvgOVBcTuiFC/KNvegjeIPdNJ3Ea8qCMXyDNcW53hHWoWuzpU1m0CdNTQXdnjbllVQCIh82x8/SKKxGERVuFSCrAMUGpU+HhWU7UgkSateFMHdpeGyQsmJnQiaBDDMy5gJ8xUF7DssSInlzrV4BMog8qlSyrNmImKDFhW/CfrXCxnpXocAj5RWI44mW5oZoAa5SrooOZqcDTYpUBE6UvP6U0Meg+pNdB/00HQKlDA7TUGxqeyisTLBIGg3J8qDot6wK66RInQ+ESfKdKg011PtUYbSZigkcgaSDTIIM9Nq4qE613sDmywSelB2J1nXpXGTlrPlrRdnBNlksiSNNVzHny8qYLlsLlynN/FuZ6UEJwzATlMdSDUjLPeOUeGvlTheTRchMdWJjyWK5fuKIHysOR0EcuooCLZEEiAZEAK0nloZ0pxtEMZBX6fSh7THmwg7zH++1Epd1zKqiT5g8tiZoHZB1UAeMUq72TQDBAO0KYpUE9y4Rm15keUmqfENOk0biLpDt0n+poLEMKAM6GmXOlPCljlXU+FWNnhQGr3Qp6KMx96CsGGMbj31poulTG1W9zhiNqHa2dJ7RdDO3eER5UNxXhToubUhTBMRE7c9RQVbNqZo/guD7R+9oBr5xyoW1hM2xE9Dp9avfh6FzqymdB68qDR2oI0ipsNhdzO9AW7kcqs8JcY7D+1BPYtkHWguLcNS4pBUD94b1b2G5Ea0TfsqVNB5NesMmhGkxNRsa03xRhGldorONhyOVBGDU9q2pB1bP0A05etRWbLOwVRJ6VpeHfBzuJchZG2/vQZ42mAEqwzbT0qS5ZKaMpmNQdI+taHi/wx2SznnTQZRyrLlgCdJnlsZoJGGvQeYpdovjvr0j+tJrZyzAg9FPtJp1u2hA0M6zJ0Gvl/WglDZpyKV5dTHlp7123hHjRSNJM5R7daiN2JWR6L9JO9cF2dBmA6zpPjQShj3YAAHKRqfEkaeVczPBgnXXcZdOfj0py2RJh1JiSWBPMc+e+3WumzrGR3O4AOnhI5aCgjZneCzsTtseR5xTksEHvL5d0A+086YqaklYP4T93+E8+W1F3FaAQQpAGgcyZ2I8TQKW+QqROqAysEiByE6Ukxty2DB02I13mNKSWSxh3IIiQRBmdBJ8Y18an+zMsiWzSSYKxtI72f8ApQCF2c5mzGBoBBOnQbxUy4dokhlnaSQY6nSu2b+ViwYTEEsdSecD/wC0SXbaM07DMk67gLlnSgZZsWToVXT99j+Q0pVZYG27llIvqF5KQeQjppvSoBuIcMI23kz7mqLGJ4VecQxTF215n86qXskyTtQC4Nsqsee1RdsQIBjy51Ne0EaUJcuTyoDcFxBwwGYkHQgmdDRhxhAuIrErAhW3gHUTWfzxRVjEgMTJCkEHrtQcS0mcrmIE+elWyiMrEzHykbMuxzeIrOK0GrjCFQmfNoNCvjvIPpQXWD/ExgdKsLWPMwNulZLEY4seg6UVw/FfeY7UG+wzZgCaK7dCIzCelYdviY7KNKF4djjnknY/7rQbbi3D1dMp9DWTXAdk8TJatjgcSLq76j/Yqi41hLi30ZRP0G9APwbhYW6XNwHXaIP1rcYa+NIFZtbXabFQw3AOtXOHLAbbUD+McOa6JXeCOXPzrEt8NX+8sEAbElY01GsV6XhbkipL2FDqVOxFB43ftsjKGPePMsDHWP8AedWVrhByZrruqxMKMx+pgDyrb2eAhT3srx8rRBA9ZoxOHq0huYjbSg82u3MOAEQ3mmQ3dRVnlzk+cjypjlCAzRoDlBZY05ssyaP49w42r2RUZswOXusTvuAp+WgBwwd3tGyxMgqwY66ZTBoFYuBVCm6mWScqgwJM/N10PI061eENlZO8YgSCfMBp9xXL1m1sFyGNWzo0DyCj/RRtvGIoOiRlywN9BMnx5yZoI7VnMe+URf3kIIMfhLaifzpuIKW2h3WSdCLZA122bQ+FRtxFF0tNdkjvZci6cysCR03pYi1adMxuNIIjMGcRMQWkQd4oInxVvUrn1JnVQD4ddeprn2ZGYbgkaEuC09IVSdKfa4X+47rqZC90n7sEifOuJeIYZkFqANO8TMx8wII96Aw4ZWUDK1zLIkuYE8jK6UM3DlUjRTpvsPKYJb2BrtpZJmzn3IKKfrmBNE4fC3s36vKuk6hCOcTAnyoO8OtKqx11gZwYmJgiIpVOzOxI7NSBzFz6fNtSoKLiNw528z+dC37/AHR5VZ8Stl2OaAQTqPM1R3jyoGXLk1C1JjTZoOAUTbIyjXWenLnQ8ijMOFbRSVblsQTQLFYQHvIZ6+X+zQvaQMvUyfSjLjuEcMI1HKOdVpNARh1zGOXOicTiljIggfUmhHcRpp60/AXgrZiAY60DL0qe8CD0NWPC+HtcBIZV6A8/KjMatu+oOoYc9NulQYG2q7v3RqJoL/ht17KjNr/D4VNxfizOwDaW47071RYji8GLWw+8evhQPFuKNdVSx1GlBouCYyzauBgWJJ1JOw8q1xxJgEd4HnXjllyTA51qcLjr1tMo70/hM0G4wfHrYvdiR3us6TFX6343rxZnfOLwkkHWAdI11rXYH4qFwxzoPQReFJXBrK4Ti0mKtlx6jnQG47houQRIj8Jyn1O8eFYvjHw8bZB7NFWWLPMmdxmBI95rYW8cIkmBSOPt3gUYBlbQg86Dzq5aCQptqysAVdAAsn94kyZ5UrXD2TKLxt2pIOYFT3T4RrBI051osV8MW1ZgvZqhjKGQXDEzGpldSdqocbwi6bjC4bNsLAU5QoI6gA9NYoIBdeW/SG4k6jJlDwdBmyk/Tap3a5c+/C9PmAIGq7Ty5a0zEcHNth2ZztEqAoK/vEEOTtz5VIiODDBBAEfpABPOcsknXlJoB7qrEM5aYkXCxnw1uTHmBSXD21hR2asNf0YZ484b1p91bIBa4ltekM5YjkVHdB1/OgFxNtgpXOpOhW2oE6wBMx6mgsMW5uAZHc8tLbgHkRrc38Ipi4VlKyrxMGVyyT7meVQ2M6nKBcAn5Wck67nuiDpNNxOOJOUQANJPasDryJP/AMoLcY82Tk7Fo6C5z5zC0qqcPiQD+ks5jG+w35Dn50qALHqQ7azqfzqovPNbHiOHUsQRGp19apcfwgE9xh5UFEy123h2bRRNPvoQY1/pVhw+zCseQGp/tQDf8JcykwJG6yJjr0oS5h3ttlbQ6HT6GaMw5JmGI5eJ8qdxZCrICJyjf8QJkT0jagWNe7lysJB6a7c6r1Uc6sruIYnMttlC6kCY25nlTceqXBnRhIElNm3+ulBXZfmI/wBmokNTEwg8SfYAf3qBqCYXzTbl81Ca7QSC+YimtckVHTnEUHVeKmtY1l+ViPKhwppG3QXvC8fdLwrCY1kwI5z1qbhuGFtmuyGtgmQoM+QrP29iOZorC4m6kZGI68qDeYNwIeCAQCJ1NQY/iUtv7Vkm4ldZtXMiOe9FHEnegucbxg7AnarHg3FVRM7kg8hyrD4q6S01w4o89fCg29z4jF26NT0AFXuLwNjFQpEuF3GXN9RrXnHDuIokMUGYHf8ArVzgfjZVBLA5x8rQD5ig1f8A1/M2RlvOF2a5e7kaRCoBOnLShcV8PtbXuWwAN5Y666xOb8tKI+EPjIYtuxKNnVS3aGACARplHPWtNe15wRQYhheUBlVEM5VXs1JY8u8ygga7xFVgOMZXRriZQ7KwGRdZzGSRMa1c/E2HS22YAzcPeIysfWRtWb4dgALtzIUEEGXVmgFFbZeutAY2BcAowtt0HajvDeQBvTUxt1FKNhwQo0LKzga6QIjz8alsLbQkm+0yTCWsq7Sd9edMwlsMzntZUyYa24iBOmsR4mglw2IuXSWNkuQAICQB5CaVcsXLRJJu3GPPIgAG2h71doCeJjMWg6zt60JhuDXGOa5KKN55+FXNqLTsxBBnnT34qrbmR0O9AOzYe2CIBJ5bj60FxXh9u9kZWFsaggLqfarJ+ArfAyuEI1+n5bUsPwi3bB/TZo+bQwGHQ9KDI43htuwJDZ2Py7rHSR1qsu2GdFAMkZpn00X66Vt3v4R2CvbzswCyT9R0rG3LhV3W0PkY5dR8oP8A9oKyzjGBHeOn+61Lw6w1xmCAGQdzA18aMxODZ07dlGUfNBhtTocvOhcImaEU5QRrrziZ/wAUEXErBtsEMSo5eOtBA1ecZsdoFa2pJWQdNYA7pkctDVLdtFdwRO0gig7TKQFNmgca7NMmlNBMHppeo67QPV4p5LEA6xUJqZT3ImO9+YoCsOYE5Z86a94yTHpQrvyB0qW0x9v986A1RmXpURwvjUKX9RO3hRdq2HMWySRyOh9KAO5ZKmKGujWrZiZIYQRyI1qvxaAa0Fl8GcWGGxK3G+XKwPqNPrFel8I+KFvuViDyrxzDKSwA1NadfiN17kDMN+6ARHQ70HqWNsI69+ANNzzOgqhw3Dba4u+qlgBatOBneJLOp0nXVBWRxfxg9yzk+VtJ5/eH1q34Jx1Bc7QnNFvKR1IaVk+ZJoNNd4D99WVbkfMEGxEEHroaoMVglskvdkL+LMFE8uk+VGYj40UW86qo7xEMeSrm0A11GYDxArP/AB18S2L9hBYfM2YNBUzGu87EUEl7jCAAq1y5Ow0Uga882o8qVZvC8WlVU2czqsSuUSszqCp60qDaYzEnvHxNZ975zTVnxFzqPE/nVNcoLDCcae0c076e3jR1njFs3MyuVndSZE+B6VSEzbCxzJn1qO5h5XKpGpHdidz1oNLdxVlLhvZVdj06xFCYq724kWreaDqIDCq7/rmIcylsMJjumPoaWF4PdVmFxjZYRAbnJ3nYj1oILBYKUuSiH5mIMyNooTE4HKC+4nuNtJJEaVq04Fij3rb27i7HxEaTEgUJd4TioHaYdmXfuEN9Br9KCmTNZZZ08ZOnWaT4y1k1CudZA38wSNPSafxC2m6sbL7FXBk6cp2qCzwW6bZbsiQRJZBKjfRiOenKgIODkBgYXcHKGG0nWQJ8hQV2xmHzGAfP1idKlwuNyGGXKsQBGv8AF5/nRDYmCuUAwdAABr+9prQUl7CAagmP4dJ6TND3LMeNaq7Ztun62ObDK5APQkHUzQN3h9sD5ifAW2k8+bf0oM8a7VgcDm0RWJnoJ300nwoY4Vvwtp0BoIKep0I9anXB3DAFtyf4TV1b+FWNkMxZLzXFRbbrGYNpIO+h8KDNTXQaveKfCGKw/wCsSTpohzaGYJjlofaqNVHtQOSSKSkrBB9a4FMwDRfC8Kr3VS4/ZoSMzxOUczHlQQtiWkydTUbKSNTRePwqJdYLc7S2DCvEEjkY5UIRLQOZigjtkjbQ9aeLxKwZPjz967jcKbblGIkRMEEajqNKiBoOvU+FsXHBCSROusKD40Ka5JAiSAdxJ1oDcXh+zgMbYbopzH1I0mgs52/33po02qfC5YuFgGIWFB6swE+MCTFB6D8J21s2A+GZHd/1lwgzp90LyA+tdrJ8AxWJtuzWD8w1GZVnUaxPgfelQazi+HAZgLmYyYAH9aprmFeJkR51tcZiznbJbygn5hakz4SdJqiu8OZmi6wtyd239pGnjQUZxKhcuXbnUF64CP8ANXGJ4fZVf16FidQFaAP4pqOzhMOwjJeZ9oEFfAyNfoaCow/ELlsyl119TVm/xbeIAds8GRI6cj4VOeAyCeyxIMwAtru+csZPtUdzgeWJS4OoKMCehUAbUAuC+J7lm6biQA05kGimZ5etXdr/AMiP2YQ2QTBBuB4PpA5ULg8DlJ/QZzoJuLEeQOvPnVncwA1LqRliRlyiPJTQRj/yCx0ayrLAGVjM+pFH8O+Ks9i/FhLSoAQEuMFbU5gYGhiKfhb1uVVbUga5VGknTXmfOjrCWCW7PDAqdWJUFImN51oPNOJ3bZhgpUHZc2aI31O1AIgMZSRXrF6AStuxhFAgm4WVQCT46gACoM9nNOKxCdFS04yhRqCco1JPKgrfhHillLOTEWSzqxIvOuZTPLMRplEVq8HxTCXLfayi5jEgAnTYaTqeQoW/xUXLUrYDAHe4Rl1EBiNN46UA+INw5VFklBmy2izAHXe0i6n1oCsJxO2l7ElQYbIEbs9AVX5T5kydt6Mw/EiLQi4CsHNcdQSDJkQYnaB5ihWFxAFXDXLgb5iRbRRI8czaeNMHFcOGLveY3DoEUFgI0hZGusidBpQW443lChFutIMfo9SANwwgDnpTEvW7jIb9nYwpdpuBjtKgaE+BoDF/EKhT2L3CyAfcHZT0JJ94GlU+M+JbrkAOLRzd11yRBUSGUEtoZ1BoNoURX7RbYFzL2YbOQAskw3hJOlUfxDhsO91Tft2SzaZ8qtAgnXvDw1ioVv4YWyL2La5MCArBdeoMgyfxGDTjgOHhs73RmIG5CSBsYUDyA1oKnGfDOBVgWvMpb5ezNpR6c+lV3/TrVzN2F5y0623ZVYjqN9PA71rxgsHcm5bJ7n4TpmI55tGPhUeaw5zG5kI0LdiM2h07wJE+QoPPeJfA1+0dQSOoK6aSAdd6pMdwe5bALLoTAOh94O/hXrGNweEcszXGu5gBLZAqmNCxEETVPeOHw7KGuq4OgXsg+2veIuH3ig8/wnBLjrmJVEmJYj1IUb0ZgvhkXWhcTajaWBWSBtB516JgeP2zogGp17O3qo6s5G5gaVDieM2LnzW7rldNVGY8idwY9KDHN8DNrGIssZjKMxM+YqIfBF4jMGTJ+KWjziJFbt8ZcYgWrBRY3ZgBPKYE0DiMBdLZzca4fvKoAgT92KDJt8C3jIttngblCoJ/cljI8TFSf9Avj7yzz6Aeda3A3cSDAtMLc7O/e9BsB478qfjVUnM3bPGyK0CegyiTQUGA+HTZ0V0cxqADI+hnbwpVdXMVcSAq9kv77Ak+YiZrtATcu3VZyC1uCRowE+jVVYo2mbUMpMEkEMfMy2tXeKId2ydqDP4c0kb+VAlnsEDIMx17wgjbYKe9QVlvjOTujKde6XCmPNSDv4GlcxD3ATbw6WyB+sQPmnrmBEVo84C/qmM7qthACfBmMx6GqvFWg7EOLlsETLryjlAUGgqsJi74jLccsd4cszD+n9aO+z3Dbzm3eLHTV7u86mARptRHCsBbLfogrCNcyO7geEQuvSrP/i7DnVWEbnsgJHSIoIOF8IVGVjcsoDOYdoCzHpLfLtUl+yCSttAxO5NzMfDvaaD2rn6IMq2sJbP7zqQNNy0jQVBfBLlXt4dgozDKkjUHQRv9KCexZgENdMiZW2FjrJcqdN6biLYaCmbIfvAkAxoddB7Cg8NbupbDSlpSZCHKsRpBG/vRSO7IzG7by7GLa5denc+utBXJ8OZmc3LluFjKmfTVvvHqImn/APX7S3CxvWiu8QzQJ1zHKQBFSXuCWGPfxIImQqgqBOgBhdJNaDh2CwaQNGnu97tMpPTUR03oMtfwuCW5ma61zkqLlUfzRqPHKKNwvFCqhsjokxbDXtCR1IHeHnWge7h8kWbJKgwOzFoExvBb/FFYbFLm0TKQACbjMSBznSKDHiypJLC6VPekBmUt0C2wAPUmrfC2byWj2DXQqkGB2ZOY9MwXKOoMmrnEcYtgw2JHeEKiQI5fNrv6U049A62lv20MDMTldzrETEDzNBSXcbmYi5ZxN8EDMS3cDc1hdPShk+zEwuDt23AzMbrsoHjKgk6DfSry9xbCo2X7Tdd11JUgr1g6ZaD4lxpcxCqrZl3e5lJnbS3JjxY0CsfD9pgjW1RWnMWS2XB5yGcxHjr5U7GcPtZs1xLhIOwYrrpErbWQOc6da7c4ddNsKBZtrpIFy5tMnUiD5RUq4RQT3kLlYV0QCB94ljvrQQX+A27i/IznYReckGdf1inw3qy4PguyGtkCObXVPdiJIgRoOkUBhMG6GCH1gdwZRvCkjNqNZ5bVy78NEuW7R9fvZQSdTuDy9edBYYm5hwMyWbd126AsDy3C/LoRO1AnhzuAfstiwBMA95gpMmRoBOp9aIsYVog/aCBuuVVk7d1gwyr4UBc+GxmYsbyqTqSyHcQYbdR70BN2yJy9tZU7922ojSRqSddNzQ7i2pznEJuSHIzEDbRpjT2p2HwdgKy2rmctAIKm6IHI6gR9KcMG2cK6220/ZgHTocx18IoIrnEgwhLjt+8EAXXxMCPI0CynN+mxYC/d7NhJ8wPyom/gLRLk2FDTCyM8z0A28hQrcLJ/9RY6SAsCN410oB8RfwynMXuvrykgmPPwqa/cDoGNs2zyzXFRiJ3Mb+tT2uGEISbTSRqAVnfYEVV4vh7uDNm5IgCLqxA25UEyi2ACww89WYMY8Sa7U/CMH2S920AxAnMbec+enpSoNzi7qa57g8lEeW9Vhx1oNIWT+9dAPsKNvXSNUtddZP8ARap7926xM25PIG0CZ2+Z42oJcbjpECyCTqRlzHzgcvGo14iqpItZZMFmDHL0AlaQ4finTdkH4VyKTt0GnvUWG+GrhLd+TPyF5g+cmPQUEw4uzLpdCgj5coZ5A5ZdBrXeHcYYyC2g0LsygA/waHruanwnDLlssCjEEzCkxtyOcR61HdEKFbDXJmFHaTv5a+1AJi8Redv1soNZEBYJ0zQdt9qL+03QYBuJbjTLbhJ56nUbjU+9Q2+BkH9UAu4D3TzjkAPqadZwCKGDXSktIB1jafvazGgoOYfOQTnJU6gsr5BB2mBz6k0FbOJvN3uxucgCq93219qvreJs/PnW4JgQsmZG++1F4ziAUa2iwYHYjl1oKAcPv20YG6yDXuWbfdGg2dtQaFv8IxF5TnvZEA0ZmZiy9GGg+laGVu25dMqD7ihifDwHKorfZd5iXKGCMzE+BgbAeFBk8MiIYOIeNosWygiIJ135+VH2cGroMtu8U1YZi2s9Y1I0q3cWDbRu8q7jMFG5IiCNz/poj7YqoD23zckAY7etBm7nBSMrfoxyy/pJBPNGgwYPMUsJwh5IyCWPzOXIYTsGYiPY61YjHveJFoX3Mxmcqqr4lRrp41N/wl2STaS5IAzOzBh5GDA8ooOXOxsAJcFhSTlHdLHUSR8u+9LBYO0qsA8C4wB7K1rqNAzEEz46RU1nAXbQJRsPZBGrEBi0HToB9dq41+6UMOrjQShC6nfUb0EVzCWl+Ww93NMs5JjzPIGdhSwl4KMoS0pH4dQI5ajeozhb11hF7ER+5kyjmBmnUny0op3a2IuG8oG5JXY6Eyok+1ATh+ItoFtBj4Zo6fMVAox8eflAOaYICz9dNPGqvEcRXIQQ8xz3y9cpIJ011oXCY1nAFoXmkkGGVFHoBCjxNBeXscwWSYPJWB38OZoY41o76kMfuhoB8NV6UhgbkSoC3IiWYkgc+8NTpTMLwIDvXGNw6yDqNf8AFAsRjFRc5tqo6syjU9Y3oAs95ZyoA22UyfRim3jVhiOFITLFp2HeAgeEf1oU8KsGMxLxMKWJHiY50Ay8MZJJKIOUmfKYiRtVXfOJB/8A0K0HcJlEaek6nnV39hw2eBuB8nQf7ypXeF2plVcHTbMB4Sd4oMvav2jJe69y5qCfkWf5iPWmXcdcuQqMyxoci9oo05sOfkK0x4UZlVSSdWZdfGOYMV02svP00j/NBQKjK3ev3tQNBbUfU70qtvtqnb200rlBpsRgk+87E75pP942oNLNvMVQ3Z5wRB99KVKgfZwtwZgqgSfmZzPht+VEXVuwFW6kj09xzFKlQBBroIBuoSBqO8Z67VPdx1xV/R2C9xuYBC+pImlSoIsVhsVdEhhbGmkGfoP9gU7BcICrOZ1Y7scgJ8xHOlSoO/8AHGSftV2I2AUDz+X60EOCYcvq+djHzsSfb/FKlQcTgQM5r9wjN8qlVjpOs6Ubf4FYIzXA7CI1dmpUqAG19lR4t2wr7BsmczHj4UXhgzABCFA3Z7JBJJ1hVgRXKVBPaKLKC4BqTCWyoEjrMe9TG1bAzHMepLGNIknWBSpUFe2Bw10luzLGBAzmCCdxrt40SCloqoVF/CARMnpuaVKgBa932LqyHXdmQPy07u22tQDhuGYqwVc5JgjtHJ2mNRJ5SaVKgfhsFJMYc5CdQ/dY9ZUKZ9TV6LBygBcgGgAYwANtABSpUEF3DuxgtH8BjSec70HiMDdM6knZQT/UEQKVKgdcwpyqSO+BuiFonxnUaUJ9utpKs1125yvegn7oApUqCe1fnVMPcAPP5SectTheYzmJTwgTtyM0qVA1DbKjNnYciSdfagMXet5SFtSF3B0FKlQVtvFd45cPtzAB/KlSpU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8438" name="AutoShape 6" descr="data:image/jpeg;base64,/9j/4AAQSkZJRgABAQAAAQABAAD/2wCEAAkGBxQTEhUUExQWFhUXGRoaGBYYGBgcFxwYGBQXGBccFxgcHCggHB4mHRQUITEiJSkrLi4uGB8zODMsNygtLisBCgoKBQUFDgUFDisZExkrKysrKysrKysrKysrKysrKysrKysrKysrKysrKysrKysrKysrKysrKysrKysrKysrK//AABEIAMgA9gMBIgACEQEDEQH/xAAbAAABBQEBAAAAAAAAAAAAAAAEAAIDBQYBB//EADwQAAIBAgQDBgMECgIDAQAAAAECEQADBBIhMQVBURMiYXGBkQYyoRRCUrEjM1NicpLB0eHwFRYHQ/E0/8QAFAEBAAAAAAAAAAAAAAAAAAAAAP/EABQRAQAAAAAAAAAAAAAAAAAAAAD/2gAMAwEAAhEDEQA/ACcZabM57RgcxgSYifOn8Pw12cwMnlnJ/Klfv9m7sCGljAI0GtDYnjJ6QYiRQXyXMVrICDTfVfSBVJ8SYZ0AuK0DUMFJgNy05aUHg+JuG7z5QCNTP9KMxGMLjsrrBrdyQrg7MNpP9DQVfD+JsDqxjzqbE8SJY5WMeZrO4jMjFGABUkHzFMa8etBsLPH3JUZjA5CtFca4QSCTMEa9OVeXWcTBnmK1vBePBgLbEn97mKAu5jmn5j5VwY8xuaquI3Stxgd6GOKNBdnGN+I0z7UfxH3qlOK8a4MVQXFzFtHzH3pgxrfib3NVf2iui+aC2XHN+I+9PGNb8R/mNU3b9a6t+guxjm/EfeufbX/Gfc/3qlTE077TQXP25vxt7n+9P/5Bvxn+Y1TLdpdvQXa8QePnb3NNPE3/ABN7n+9U6XaYblBcNxK5+0b3NMbidz9o38x/vVO17xrgvUFuOK3f2jfzGnLxS7+1f+Y1Si7TxeoLg8XvftX/AJjXTxe8P/a/uapDerueaC6HGL37V/5qR4ven9a/81UvaUs1Bdrxi7+1b3pVThqVAdjX77TqAxj3NVuJuyalx7HO38R/M1X37lB268eNTWMQMoUzBOscvKq25cJo7hmCnvs4Repkn0FBFxuyVusZmffYRNVpWteow7H9JLsNZOikeXKhsRwexdBa03ZnkhIK++4oMwFqz4bbIOYVM/CDaBN9XVeoj/NT9zsibRMqRvzn8jQTcXxOYqZ1Ag1Wg+dRXHYmTTS/jQSkGuLUU04HnQSlq7mNDu9IMaAoPSDULmNdUneaAsGlNRZqWegIU13tqgBrgO9ARnphuU1H8qbfVQTBkdaBOaapprRHjUYNBN2ldDTzjxodhryFTJZLc19TFBIzAc59K4X8fSoSsH5lMdJpgM0BiyaItqOpnmIOlA2Xj/NSh/LppvQGqs0qGX/daVBNjz3215n8zUWHwoYyx0+lF/ZgbjFvlk+utQ4jEqswoAoH/Y0jdSvgOVBcTuiFC/KNvegjeIPdNJ3Ea8qCMXyDNcW53hHWoWuzpU1m0CdNTQXdnjbllVQCIh82x8/SKKxGERVuFSCrAMUGpU+HhWU7UgkSateFMHdpeGyQsmJnQiaBDDMy5gJ8xUF7DssSInlzrV4BMog8qlSyrNmImKDFhW/CfrXCxnpXocAj5RWI44mW5oZoAa5SrooOZqcDTYpUBE6UvP6U0Meg+pNdB/00HQKlDA7TUGxqeyisTLBIGg3J8qDot6wK66RInQ+ESfKdKg011PtUYbSZigkcgaSDTIIM9Nq4qE613sDmywSelB2J1nXpXGTlrPlrRdnBNlksiSNNVzHny8qYLlsLlynN/FuZ6UEJwzATlMdSDUjLPeOUeGvlTheTRchMdWJjyWK5fuKIHysOR0EcuooCLZEEiAZEAK0nloZ0pxtEMZBX6fSh7THmwg7zH++1Epd1zKqiT5g8tiZoHZB1UAeMUq72TQDBAO0KYpUE9y4Rm15keUmqfENOk0biLpDt0n+poLEMKAM6GmXOlPCljlXU+FWNnhQGr3Qp6KMx96CsGGMbj31poulTG1W9zhiNqHa2dJ7RdDO3eER5UNxXhToubUhTBMRE7c9RQVbNqZo/guD7R+9oBr5xyoW1hM2xE9Dp9avfh6FzqymdB68qDR2oI0ipsNhdzO9AW7kcqs8JcY7D+1BPYtkHWguLcNS4pBUD94b1b2G5Ea0TfsqVNB5NesMmhGkxNRsa03xRhGldorONhyOVBGDU9q2pB1bP0A05etRWbLOwVRJ6VpeHfBzuJchZG2/vQZ42mAEqwzbT0qS5ZKaMpmNQdI+taHi/wx2SznnTQZRyrLlgCdJnlsZoJGGvQeYpdovjvr0j+tJrZyzAg9FPtJp1u2hA0M6zJ0Gvl/WglDZpyKV5dTHlp7123hHjRSNJM5R7daiN2JWR6L9JO9cF2dBmA6zpPjQShj3YAAHKRqfEkaeVczPBgnXXcZdOfj0py2RJh1JiSWBPMc+e+3WumzrGR3O4AOnhI5aCgjZneCzsTtseR5xTksEHvL5d0A+086YqaklYP4T93+E8+W1F3FaAQQpAGgcyZ2I8TQKW+QqROqAysEiByE6Ukxty2DB02I13mNKSWSxh3IIiQRBmdBJ8Y18an+zMsiWzSSYKxtI72f8ApQCF2c5mzGBoBBOnQbxUy4dokhlnaSQY6nSu2b+ViwYTEEsdSecD/wC0SXbaM07DMk67gLlnSgZZsWToVXT99j+Q0pVZYG27llIvqF5KQeQjppvSoBuIcMI23kz7mqLGJ4VecQxTF215n86qXskyTtQC4Nsqsee1RdsQIBjy51Ne0EaUJcuTyoDcFxBwwGYkHQgmdDRhxhAuIrErAhW3gHUTWfzxRVjEgMTJCkEHrtQcS0mcrmIE+elWyiMrEzHykbMuxzeIrOK0GrjCFQmfNoNCvjvIPpQXWD/ExgdKsLWPMwNulZLEY4seg6UVw/FfeY7UG+wzZgCaK7dCIzCelYdviY7KNKF4djjnknY/7rQbbi3D1dMp9DWTXAdk8TJatjgcSLq76j/Yqi41hLi30ZRP0G9APwbhYW6XNwHXaIP1rcYa+NIFZtbXabFQw3AOtXOHLAbbUD+McOa6JXeCOXPzrEt8NX+8sEAbElY01GsV6XhbkipL2FDqVOxFB43ftsjKGPePMsDHWP8AedWVrhByZrruqxMKMx+pgDyrb2eAhT3srx8rRBA9ZoxOHq0huYjbSg82u3MOAEQ3mmQ3dRVnlzk+cjypjlCAzRoDlBZY05ssyaP49w42r2RUZswOXusTvuAp+WgBwwd3tGyxMgqwY66ZTBoFYuBVCm6mWScqgwJM/N10PI061eENlZO8YgSCfMBp9xXL1m1sFyGNWzo0DyCj/RRtvGIoOiRlywN9BMnx5yZoI7VnMe+URf3kIIMfhLaifzpuIKW2h3WSdCLZA122bQ+FRtxFF0tNdkjvZci6cysCR03pYi1adMxuNIIjMGcRMQWkQd4oInxVvUrn1JnVQD4ddeprn2ZGYbgkaEuC09IVSdKfa4X+47rqZC90n7sEifOuJeIYZkFqANO8TMx8wII96Aw4ZWUDK1zLIkuYE8jK6UM3DlUjRTpvsPKYJb2BrtpZJmzn3IKKfrmBNE4fC3s36vKuk6hCOcTAnyoO8OtKqx11gZwYmJgiIpVOzOxI7NSBzFz6fNtSoKLiNw528z+dC37/AHR5VZ8Stl2OaAQTqPM1R3jyoGXLk1C1JjTZoOAUTbIyjXWenLnQ8ijMOFbRSVblsQTQLFYQHvIZ6+X+zQvaQMvUyfSjLjuEcMI1HKOdVpNARh1zGOXOicTiljIggfUmhHcRpp60/AXgrZiAY60DL0qe8CD0NWPC+HtcBIZV6A8/KjMatu+oOoYc9NulQYG2q7v3RqJoL/ht17KjNr/D4VNxfizOwDaW47071RYji8GLWw+8evhQPFuKNdVSx1GlBouCYyzauBgWJJ1JOw8q1xxJgEd4HnXjllyTA51qcLjr1tMo70/hM0G4wfHrYvdiR3us6TFX6343rxZnfOLwkkHWAdI11rXYH4qFwxzoPQReFJXBrK4Ti0mKtlx6jnQG47houQRIj8Jyn1O8eFYvjHw8bZB7NFWWLPMmdxmBI95rYW8cIkmBSOPt3gUYBlbQg86Dzq5aCQptqysAVdAAsn94kyZ5UrXD2TKLxt2pIOYFT3T4RrBI051osV8MW1ZgvZqhjKGQXDEzGpldSdqocbwi6bjC4bNsLAU5QoI6gA9NYoIBdeW/SG4k6jJlDwdBmyk/Tap3a5c+/C9PmAIGq7Ty5a0zEcHNth2ZztEqAoK/vEEOTtz5VIiODDBBAEfpABPOcsknXlJoB7qrEM5aYkXCxnw1uTHmBSXD21hR2asNf0YZ484b1p91bIBa4ltekM5YjkVHdB1/OgFxNtgpXOpOhW2oE6wBMx6mgsMW5uAZHc8tLbgHkRrc38Ipi4VlKyrxMGVyyT7meVQ2M6nKBcAn5Wck67nuiDpNNxOOJOUQANJPasDryJP/AMoLcY82Tk7Fo6C5z5zC0qqcPiQD+ks5jG+w35Dn50qALHqQ7azqfzqovPNbHiOHUsQRGp19apcfwgE9xh5UFEy123h2bRRNPvoQY1/pVhw+zCseQGp/tQDf8JcykwJG6yJjr0oS5h3ttlbQ6HT6GaMw5JmGI5eJ8qdxZCrICJyjf8QJkT0jagWNe7lysJB6a7c6r1Uc6sruIYnMttlC6kCY25nlTceqXBnRhIElNm3+ulBXZfmI/wBmokNTEwg8SfYAf3qBqCYXzTbl81Ca7QSC+YimtckVHTnEUHVeKmtY1l+ViPKhwppG3QXvC8fdLwrCY1kwI5z1qbhuGFtmuyGtgmQoM+QrP29iOZorC4m6kZGI68qDeYNwIeCAQCJ1NQY/iUtv7Vkm4ldZtXMiOe9FHEnegucbxg7AnarHg3FVRM7kg8hyrD4q6S01w4o89fCg29z4jF26NT0AFXuLwNjFQpEuF3GXN9RrXnHDuIokMUGYHf8ArVzgfjZVBLA5x8rQD5ig1f8A1/M2RlvOF2a5e7kaRCoBOnLShcV8PtbXuWwAN5Y666xOb8tKI+EPjIYtuxKNnVS3aGACARplHPWtNe15wRQYhheUBlVEM5VXs1JY8u8ygga7xFVgOMZXRriZQ7KwGRdZzGSRMa1c/E2HS22YAzcPeIysfWRtWb4dgALtzIUEEGXVmgFFbZeutAY2BcAowtt0HajvDeQBvTUxt1FKNhwQo0LKzga6QIjz8alsLbQkm+0yTCWsq7Sd9edMwlsMzntZUyYa24iBOmsR4mglw2IuXSWNkuQAICQB5CaVcsXLRJJu3GPPIgAG2h71doCeJjMWg6zt60JhuDXGOa5KKN55+FXNqLTsxBBnnT34qrbmR0O9AOzYe2CIBJ5bj60FxXh9u9kZWFsaggLqfarJ+ArfAyuEI1+n5bUsPwi3bB/TZo+bQwGHQ9KDI43htuwJDZ2Py7rHSR1qsu2GdFAMkZpn00X66Vt3v4R2CvbzswCyT9R0rG3LhV3W0PkY5dR8oP8A9oKyzjGBHeOn+61Lw6w1xmCAGQdzA18aMxODZ07dlGUfNBhtTocvOhcImaEU5QRrrziZ/wAUEXErBtsEMSo5eOtBA1ecZsdoFa2pJWQdNYA7pkctDVLdtFdwRO0gig7TKQFNmgca7NMmlNBMHppeo67QPV4p5LEA6xUJqZT3ImO9+YoCsOYE5Z86a94yTHpQrvyB0qW0x9v986A1RmXpURwvjUKX9RO3hRdq2HMWySRyOh9KAO5ZKmKGujWrZiZIYQRyI1qvxaAa0Fl8GcWGGxK3G+XKwPqNPrFel8I+KFvuViDyrxzDKSwA1NadfiN17kDMN+6ARHQ70HqWNsI69+ANNzzOgqhw3Dba4u+qlgBatOBneJLOp0nXVBWRxfxg9yzk+VtJ5/eH1q34Jx1Bc7QnNFvKR1IaVk+ZJoNNd4D99WVbkfMEGxEEHroaoMVglskvdkL+LMFE8uk+VGYj40UW86qo7xEMeSrm0A11GYDxArP/AB18S2L9hBYfM2YNBUzGu87EUEl7jCAAq1y5Ow0Uga882o8qVZvC8WlVU2czqsSuUSszqCp60qDaYzEnvHxNZ975zTVnxFzqPE/nVNcoLDCcae0c076e3jR1njFs3MyuVndSZE+B6VSEzbCxzJn1qO5h5XKpGpHdidz1oNLdxVlLhvZVdj06xFCYq724kWreaDqIDCq7/rmIcylsMJjumPoaWF4PdVmFxjZYRAbnJ3nYj1oILBYKUuSiH5mIMyNooTE4HKC+4nuNtJJEaVq04Fij3rb27i7HxEaTEgUJd4TioHaYdmXfuEN9Br9KCmTNZZZ08ZOnWaT4y1k1CudZA38wSNPSafxC2m6sbL7FXBk6cp2qCzwW6bZbsiQRJZBKjfRiOenKgIODkBgYXcHKGG0nWQJ8hQV2xmHzGAfP1idKlwuNyGGXKsQBGv8AF5/nRDYmCuUAwdAABr+9prQUl7CAagmP4dJ6TND3LMeNaq7Ztun62ObDK5APQkHUzQN3h9sD5ifAW2k8+bf0oM8a7VgcDm0RWJnoJ300nwoY4Vvwtp0BoIKep0I9anXB3DAFtyf4TV1b+FWNkMxZLzXFRbbrGYNpIO+h8KDNTXQaveKfCGKw/wCsSTpohzaGYJjlofaqNVHtQOSSKSkrBB9a4FMwDRfC8Kr3VS4/ZoSMzxOUczHlQQtiWkydTUbKSNTRePwqJdYLc7S2DCvEEjkY5UIRLQOZigjtkjbQ9aeLxKwZPjz967jcKbblGIkRMEEajqNKiBoOvU+FsXHBCSROusKD40Ka5JAiSAdxJ1oDcXh+zgMbYbopzH1I0mgs52/33po02qfC5YuFgGIWFB6swE+MCTFB6D8J21s2A+GZHd/1lwgzp90LyA+tdrJ8AxWJtuzWD8w1GZVnUaxPgfelQazi+HAZgLmYyYAH9aprmFeJkR51tcZiznbJbygn5hakz4SdJqiu8OZmi6wtyd239pGnjQUZxKhcuXbnUF64CP8ANXGJ4fZVf16FidQFaAP4pqOzhMOwjJeZ9oEFfAyNfoaCow/ELlsyl119TVm/xbeIAds8GRI6cj4VOeAyCeyxIMwAtru+csZPtUdzgeWJS4OoKMCehUAbUAuC+J7lm6biQA05kGimZ5etXdr/AMiP2YQ2QTBBuB4PpA5ULg8DlJ/QZzoJuLEeQOvPnVncwA1LqRliRlyiPJTQRj/yCx0ayrLAGVjM+pFH8O+Ks9i/FhLSoAQEuMFbU5gYGhiKfhb1uVVbUga5VGknTXmfOjrCWCW7PDAqdWJUFImN51oPNOJ3bZhgpUHZc2aI31O1AIgMZSRXrF6AStuxhFAgm4WVQCT46gACoM9nNOKxCdFS04yhRqCco1JPKgrfhHillLOTEWSzqxIvOuZTPLMRplEVq8HxTCXLfayi5jEgAnTYaTqeQoW/xUXLUrYDAHe4Rl1EBiNN46UA+INw5VFklBmy2izAHXe0i6n1oCsJxO2l7ElQYbIEbs9AVX5T5kydt6Mw/EiLQi4CsHNcdQSDJkQYnaB5ihWFxAFXDXLgb5iRbRRI8czaeNMHFcOGLveY3DoEUFgI0hZGusidBpQW443lChFutIMfo9SANwwgDnpTEvW7jIb9nYwpdpuBjtKgaE+BoDF/EKhT2L3CyAfcHZT0JJ94GlU+M+JbrkAOLRzd11yRBUSGUEtoZ1BoNoURX7RbYFzL2YbOQAskw3hJOlUfxDhsO91Tft2SzaZ8qtAgnXvDw1ioVv4YWyL2La5MCArBdeoMgyfxGDTjgOHhs73RmIG5CSBsYUDyA1oKnGfDOBVgWvMpb5ezNpR6c+lV3/TrVzN2F5y0623ZVYjqN9PA71rxgsHcm5bJ7n4TpmI55tGPhUeaw5zG5kI0LdiM2h07wJE+QoPPeJfA1+0dQSOoK6aSAdd6pMdwe5bALLoTAOh94O/hXrGNweEcszXGu5gBLZAqmNCxEETVPeOHw7KGuq4OgXsg+2veIuH3ig8/wnBLjrmJVEmJYj1IUb0ZgvhkXWhcTajaWBWSBtB516JgeP2zogGp17O3qo6s5G5gaVDieM2LnzW7rldNVGY8idwY9KDHN8DNrGIssZjKMxM+YqIfBF4jMGTJ+KWjziJFbt8ZcYgWrBRY3ZgBPKYE0DiMBdLZzca4fvKoAgT92KDJt8C3jIttngblCoJ/cljI8TFSf9Avj7yzz6Aeda3A3cSDAtMLc7O/e9BsB478qfjVUnM3bPGyK0CegyiTQUGA+HTZ0V0cxqADI+hnbwpVdXMVcSAq9kv77Ak+YiZrtATcu3VZyC1uCRowE+jVVYo2mbUMpMEkEMfMy2tXeKId2ydqDP4c0kb+VAlnsEDIMx17wgjbYKe9QVlvjOTujKde6XCmPNSDv4GlcxD3ATbw6WyB+sQPmnrmBEVo84C/qmM7qthACfBmMx6GqvFWg7EOLlsETLryjlAUGgqsJi74jLccsd4cszD+n9aO+z3Dbzm3eLHTV7u86mARptRHCsBbLfogrCNcyO7geEQuvSrP/i7DnVWEbnsgJHSIoIOF8IVGVjcsoDOYdoCzHpLfLtUl+yCSttAxO5NzMfDvaaD2rn6IMq2sJbP7zqQNNy0jQVBfBLlXt4dgozDKkjUHQRv9KCexZgENdMiZW2FjrJcqdN6biLYaCmbIfvAkAxoddB7Cg8NbupbDSlpSZCHKsRpBG/vRSO7IzG7by7GLa5denc+utBXJ8OZmc3LluFjKmfTVvvHqImn/APX7S3CxvWiu8QzQJ1zHKQBFSXuCWGPfxIImQqgqBOgBhdJNaDh2CwaQNGnu97tMpPTUR03oMtfwuCW5ma61zkqLlUfzRqPHKKNwvFCqhsjokxbDXtCR1IHeHnWge7h8kWbJKgwOzFoExvBb/FFYbFLm0TKQACbjMSBznSKDHiypJLC6VPekBmUt0C2wAPUmrfC2byWj2DXQqkGB2ZOY9MwXKOoMmrnEcYtgw2JHeEKiQI5fNrv6U049A62lv20MDMTldzrETEDzNBSXcbmYi5ZxN8EDMS3cDc1hdPShk+zEwuDt23AzMbrsoHjKgk6DfSry9xbCo2X7Tdd11JUgr1g6ZaD4lxpcxCqrZl3e5lJnbS3JjxY0CsfD9pgjW1RWnMWS2XB5yGcxHjr5U7GcPtZs1xLhIOwYrrpErbWQOc6da7c4ddNsKBZtrpIFy5tMnUiD5RUq4RQT3kLlYV0QCB94ljvrQQX+A27i/IznYReckGdf1inw3qy4PguyGtkCObXVPdiJIgRoOkUBhMG6GCH1gdwZRvCkjNqNZ5bVy78NEuW7R9fvZQSdTuDy9edBYYm5hwMyWbd126AsDy3C/LoRO1AnhzuAfstiwBMA95gpMmRoBOp9aIsYVog/aCBuuVVk7d1gwyr4UBc+GxmYsbyqTqSyHcQYbdR70BN2yJy9tZU7922ojSRqSddNzQ7i2pznEJuSHIzEDbRpjT2p2HwdgKy2rmctAIKm6IHI6gR9KcMG2cK6220/ZgHTocx18IoIrnEgwhLjt+8EAXXxMCPI0CynN+mxYC/d7NhJ8wPyom/gLRLk2FDTCyM8z0A28hQrcLJ/9RY6SAsCN410oB8RfwynMXuvrykgmPPwqa/cDoGNs2zyzXFRiJ3Mb+tT2uGEISbTSRqAVnfYEVV4vh7uDNm5IgCLqxA25UEyi2ACww89WYMY8Sa7U/CMH2S920AxAnMbec+enpSoNzi7qa57g8lEeW9Vhx1oNIWT+9dAPsKNvXSNUtddZP8ARap7926xM25PIG0CZ2+Z42oJcbjpECyCTqRlzHzgcvGo14iqpItZZMFmDHL0AlaQ4finTdkH4VyKTt0GnvUWG+GrhLd+TPyF5g+cmPQUEw4uzLpdCgj5coZ5A5ZdBrXeHcYYyC2g0LsygA/waHruanwnDLlssCjEEzCkxtyOcR61HdEKFbDXJmFHaTv5a+1AJi8Redv1soNZEBYJ0zQdt9qL+03QYBuJbjTLbhJ56nUbjU+9Q2+BkH9UAu4D3TzjkAPqadZwCKGDXSktIB1jafvazGgoOYfOQTnJU6gsr5BB2mBz6k0FbOJvN3uxucgCq93219qvreJs/PnW4JgQsmZG++1F4ziAUa2iwYHYjl1oKAcPv20YG6yDXuWbfdGg2dtQaFv8IxF5TnvZEA0ZmZiy9GGg+laGVu25dMqD7ihifDwHKorfZd5iXKGCMzE+BgbAeFBk8MiIYOIeNosWygiIJ135+VH2cGroMtu8U1YZi2s9Y1I0q3cWDbRu8q7jMFG5IiCNz/poj7YqoD23zckAY7etBm7nBSMrfoxyy/pJBPNGgwYPMUsJwh5IyCWPzOXIYTsGYiPY61YjHveJFoX3Mxmcqqr4lRrp41N/wl2STaS5IAzOzBh5GDA8ooOXOxsAJcFhSTlHdLHUSR8u+9LBYO0qsA8C4wB7K1rqNAzEEz46RU1nAXbQJRsPZBGrEBi0HToB9dq41+6UMOrjQShC6nfUb0EVzCWl+Ww93NMs5JjzPIGdhSwl4KMoS0pH4dQI5ajeozhb11hF7ER+5kyjmBmnUny0op3a2IuG8oG5JXY6Eyok+1ATh+ItoFtBj4Zo6fMVAox8eflAOaYICz9dNPGqvEcRXIQQ8xz3y9cpIJ011oXCY1nAFoXmkkGGVFHoBCjxNBeXscwWSYPJWB38OZoY41o76kMfuhoB8NV6UhgbkSoC3IiWYkgc+8NTpTMLwIDvXGNw6yDqNf8AFAsRjFRc5tqo6syjU9Y3oAs95ZyoA22UyfRim3jVhiOFITLFp2HeAgeEf1oU8KsGMxLxMKWJHiY50Ay8MZJJKIOUmfKYiRtVXfOJB/8A0K0HcJlEaek6nnV39hw2eBuB8nQf7ypXeF2plVcHTbMB4Sd4oMvav2jJe69y5qCfkWf5iPWmXcdcuQqMyxoci9oo05sOfkK0x4UZlVSSdWZdfGOYMV02svP00j/NBQKjK3ev3tQNBbUfU70qtvtqnb200rlBpsRgk+87E75pP942oNLNvMVQ3Z5wRB99KVKgfZwtwZgqgSfmZzPht+VEXVuwFW6kj09xzFKlQBBroIBuoSBqO8Z67VPdx1xV/R2C9xuYBC+pImlSoIsVhsVdEhhbGmkGfoP9gU7BcICrOZ1Y7scgJ8xHOlSoO/8AHGSftV2I2AUDz+X60EOCYcvq+djHzsSfb/FKlQcTgQM5r9wjN8qlVjpOs6Ubf4FYIzXA7CI1dmpUqAG19lR4t2wr7BsmczHj4UXhgzABCFA3Z7JBJJ1hVgRXKVBPaKLKC4BqTCWyoEjrMe9TG1bAzHMepLGNIknWBSpUFe2Bw10luzLGBAzmCCdxrt40SCloqoVF/CARMnpuaVKgBa932LqyHXdmQPy07u22tQDhuGYqwVc5JgjtHJ2mNRJ5SaVKgfhsFJMYc5CdQ/dY9ZUKZ9TV6LBygBcgGgAYwANtABSpUEF3DuxgtH8BjSec70HiMDdM6knZQT/UEQKVKgdcwpyqSO+BuiFonxnUaUJ9utpKs1125yvegn7oApUqCe1fnVMPcAPP5SectTheYzmJTwgTtyM0qVA1DbKjNnYciSdfagMXet5SFtSF3B0FKlQVtvFd45cPtzAB/KlSpU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8440" name="AutoShape 8" descr="data:image/jpeg;base64,/9j/4AAQSkZJRgABAQAAAQABAAD/2wCEAAkGBxQTEhUUExQWFhUXGRoaGBYYGBgcFxwYGBQXGBccFxgcHCggHB4mHRQUITEiJSkrLi4uGB8zODMsNygtLisBCgoKBQUFDgUFDisZExkrKysrKysrKysrKysrKysrKysrKysrKysrKysrKysrKysrKysrKysrKysrKysrKysrK//AABEIAMgA9gMBIgACEQEDEQH/xAAbAAABBQEBAAAAAAAAAAAAAAAEAAIDBQYBB//EADwQAAIBAgQDBgMECgIDAQAAAAECEQADBBIhMQVBURMiYXGBkQYyoRRCUrEjM1NicpLB0eHwFRYHQ/E0/8QAFAEBAAAAAAAAAAAAAAAAAAAAAP/EABQRAQAAAAAAAAAAAAAAAAAAAAD/2gAMAwEAAhEDEQA/ACcZabM57RgcxgSYifOn8Pw12cwMnlnJ/Klfv9m7sCGljAI0GtDYnjJ6QYiRQXyXMVrICDTfVfSBVJ8SYZ0AuK0DUMFJgNy05aUHg+JuG7z5QCNTP9KMxGMLjsrrBrdyQrg7MNpP9DQVfD+JsDqxjzqbE8SJY5WMeZrO4jMjFGABUkHzFMa8etBsLPH3JUZjA5CtFca4QSCTMEa9OVeXWcTBnmK1vBePBgLbEn97mKAu5jmn5j5VwY8xuaquI3Stxgd6GOKNBdnGN+I0z7UfxH3qlOK8a4MVQXFzFtHzH3pgxrfib3NVf2iui+aC2XHN+I+9PGNb8R/mNU3b9a6t+guxjm/EfeufbX/Gfc/3qlTE077TQXP25vxt7n+9P/5Bvxn+Y1TLdpdvQXa8QePnb3NNPE3/ABN7n+9U6XaYblBcNxK5+0b3NMbidz9o38x/vVO17xrgvUFuOK3f2jfzGnLxS7+1f+Y1Si7TxeoLg8XvftX/AJjXTxe8P/a/uapDerueaC6HGL37V/5qR4ven9a/81UvaUs1Bdrxi7+1b3pVThqVAdjX77TqAxj3NVuJuyalx7HO38R/M1X37lB268eNTWMQMoUzBOscvKq25cJo7hmCnvs4Repkn0FBFxuyVusZmffYRNVpWteow7H9JLsNZOikeXKhsRwexdBa03ZnkhIK++4oMwFqz4bbIOYVM/CDaBN9XVeoj/NT9zsibRMqRvzn8jQTcXxOYqZ1Ag1Wg+dRXHYmTTS/jQSkGuLUU04HnQSlq7mNDu9IMaAoPSDULmNdUneaAsGlNRZqWegIU13tqgBrgO9ARnphuU1H8qbfVQTBkdaBOaapprRHjUYNBN2ldDTzjxodhryFTJZLc19TFBIzAc59K4X8fSoSsH5lMdJpgM0BiyaItqOpnmIOlA2Xj/NSh/LppvQGqs0qGX/daVBNjz3215n8zUWHwoYyx0+lF/ZgbjFvlk+utQ4jEqswoAoH/Y0jdSvgOVBcTuiFC/KNvegjeIPdNJ3Ea8qCMXyDNcW53hHWoWuzpU1m0CdNTQXdnjbllVQCIh82x8/SKKxGERVuFSCrAMUGpU+HhWU7UgkSateFMHdpeGyQsmJnQiaBDDMy5gJ8xUF7DssSInlzrV4BMog8qlSyrNmImKDFhW/CfrXCxnpXocAj5RWI44mW5oZoAa5SrooOZqcDTYpUBE6UvP6U0Meg+pNdB/00HQKlDA7TUGxqeyisTLBIGg3J8qDot6wK66RInQ+ESfKdKg011PtUYbSZigkcgaSDTIIM9Nq4qE613sDmywSelB2J1nXpXGTlrPlrRdnBNlksiSNNVzHny8qYLlsLlynN/FuZ6UEJwzATlMdSDUjLPeOUeGvlTheTRchMdWJjyWK5fuKIHysOR0EcuooCLZEEiAZEAK0nloZ0pxtEMZBX6fSh7THmwg7zH++1Epd1zKqiT5g8tiZoHZB1UAeMUq72TQDBAO0KYpUE9y4Rm15keUmqfENOk0biLpDt0n+poLEMKAM6GmXOlPCljlXU+FWNnhQGr3Qp6KMx96CsGGMbj31poulTG1W9zhiNqHa2dJ7RdDO3eER5UNxXhToubUhTBMRE7c9RQVbNqZo/guD7R+9oBr5xyoW1hM2xE9Dp9avfh6FzqymdB68qDR2oI0ipsNhdzO9AW7kcqs8JcY7D+1BPYtkHWguLcNS4pBUD94b1b2G5Ea0TfsqVNB5NesMmhGkxNRsa03xRhGldorONhyOVBGDU9q2pB1bP0A05etRWbLOwVRJ6VpeHfBzuJchZG2/vQZ42mAEqwzbT0qS5ZKaMpmNQdI+taHi/wx2SznnTQZRyrLlgCdJnlsZoJGGvQeYpdovjvr0j+tJrZyzAg9FPtJp1u2hA0M6zJ0Gvl/WglDZpyKV5dTHlp7123hHjRSNJM5R7daiN2JWR6L9JO9cF2dBmA6zpPjQShj3YAAHKRqfEkaeVczPBgnXXcZdOfj0py2RJh1JiSWBPMc+e+3WumzrGR3O4AOnhI5aCgjZneCzsTtseR5xTksEHvL5d0A+086YqaklYP4T93+E8+W1F3FaAQQpAGgcyZ2I8TQKW+QqROqAysEiByE6Ukxty2DB02I13mNKSWSxh3IIiQRBmdBJ8Y18an+zMsiWzSSYKxtI72f8ApQCF2c5mzGBoBBOnQbxUy4dokhlnaSQY6nSu2b+ViwYTEEsdSecD/wC0SXbaM07DMk67gLlnSgZZsWToVXT99j+Q0pVZYG27llIvqF5KQeQjppvSoBuIcMI23kz7mqLGJ4VecQxTF215n86qXskyTtQC4Nsqsee1RdsQIBjy51Ne0EaUJcuTyoDcFxBwwGYkHQgmdDRhxhAuIrErAhW3gHUTWfzxRVjEgMTJCkEHrtQcS0mcrmIE+elWyiMrEzHykbMuxzeIrOK0GrjCFQmfNoNCvjvIPpQXWD/ExgdKsLWPMwNulZLEY4seg6UVw/FfeY7UG+wzZgCaK7dCIzCelYdviY7KNKF4djjnknY/7rQbbi3D1dMp9DWTXAdk8TJatjgcSLq76j/Yqi41hLi30ZRP0G9APwbhYW6XNwHXaIP1rcYa+NIFZtbXabFQw3AOtXOHLAbbUD+McOa6JXeCOXPzrEt8NX+8sEAbElY01GsV6XhbkipL2FDqVOxFB43ftsjKGPePMsDHWP8AedWVrhByZrruqxMKMx+pgDyrb2eAhT3srx8rRBA9ZoxOHq0huYjbSg82u3MOAEQ3mmQ3dRVnlzk+cjypjlCAzRoDlBZY05ssyaP49w42r2RUZswOXusTvuAp+WgBwwd3tGyxMgqwY66ZTBoFYuBVCm6mWScqgwJM/N10PI061eENlZO8YgSCfMBp9xXL1m1sFyGNWzo0DyCj/RRtvGIoOiRlywN9BMnx5yZoI7VnMe+URf3kIIMfhLaifzpuIKW2h3WSdCLZA122bQ+FRtxFF0tNdkjvZci6cysCR03pYi1adMxuNIIjMGcRMQWkQd4oInxVvUrn1JnVQD4ddeprn2ZGYbgkaEuC09IVSdKfa4X+47rqZC90n7sEifOuJeIYZkFqANO8TMx8wII96Aw4ZWUDK1zLIkuYE8jK6UM3DlUjRTpvsPKYJb2BrtpZJmzn3IKKfrmBNE4fC3s36vKuk6hCOcTAnyoO8OtKqx11gZwYmJgiIpVOzOxI7NSBzFz6fNtSoKLiNw528z+dC37/AHR5VZ8Stl2OaAQTqPM1R3jyoGXLk1C1JjTZoOAUTbIyjXWenLnQ8ijMOFbRSVblsQTQLFYQHvIZ6+X+zQvaQMvUyfSjLjuEcMI1HKOdVpNARh1zGOXOicTiljIggfUmhHcRpp60/AXgrZiAY60DL0qe8CD0NWPC+HtcBIZV6A8/KjMatu+oOoYc9NulQYG2q7v3RqJoL/ht17KjNr/D4VNxfizOwDaW47071RYji8GLWw+8evhQPFuKNdVSx1GlBouCYyzauBgWJJ1JOw8q1xxJgEd4HnXjllyTA51qcLjr1tMo70/hM0G4wfHrYvdiR3us6TFX6343rxZnfOLwkkHWAdI11rXYH4qFwxzoPQReFJXBrK4Ti0mKtlx6jnQG47houQRIj8Jyn1O8eFYvjHw8bZB7NFWWLPMmdxmBI95rYW8cIkmBSOPt3gUYBlbQg86Dzq5aCQptqysAVdAAsn94kyZ5UrXD2TKLxt2pIOYFT3T4RrBI051osV8MW1ZgvZqhjKGQXDEzGpldSdqocbwi6bjC4bNsLAU5QoI6gA9NYoIBdeW/SG4k6jJlDwdBmyk/Tap3a5c+/C9PmAIGq7Ty5a0zEcHNth2ZztEqAoK/vEEOTtz5VIiODDBBAEfpABPOcsknXlJoB7qrEM5aYkXCxnw1uTHmBSXD21hR2asNf0YZ484b1p91bIBa4ltekM5YjkVHdB1/OgFxNtgpXOpOhW2oE6wBMx6mgsMW5uAZHc8tLbgHkRrc38Ipi4VlKyrxMGVyyT7meVQ2M6nKBcAn5Wck67nuiDpNNxOOJOUQANJPasDryJP/AMoLcY82Tk7Fo6C5z5zC0qqcPiQD+ks5jG+w35Dn50qALHqQ7azqfzqovPNbHiOHUsQRGp19apcfwgE9xh5UFEy123h2bRRNPvoQY1/pVhw+zCseQGp/tQDf8JcykwJG6yJjr0oS5h3ttlbQ6HT6GaMw5JmGI5eJ8qdxZCrICJyjf8QJkT0jagWNe7lysJB6a7c6r1Uc6sruIYnMttlC6kCY25nlTceqXBnRhIElNm3+ulBXZfmI/wBmokNTEwg8SfYAf3qBqCYXzTbl81Ca7QSC+YimtckVHTnEUHVeKmtY1l+ViPKhwppG3QXvC8fdLwrCY1kwI5z1qbhuGFtmuyGtgmQoM+QrP29iOZorC4m6kZGI68qDeYNwIeCAQCJ1NQY/iUtv7Vkm4ldZtXMiOe9FHEnegucbxg7AnarHg3FVRM7kg8hyrD4q6S01w4o89fCg29z4jF26NT0AFXuLwNjFQpEuF3GXN9RrXnHDuIokMUGYHf8ArVzgfjZVBLA5x8rQD5ig1f8A1/M2RlvOF2a5e7kaRCoBOnLShcV8PtbXuWwAN5Y666xOb8tKI+EPjIYtuxKNnVS3aGACARplHPWtNe15wRQYhheUBlVEM5VXs1JY8u8ygga7xFVgOMZXRriZQ7KwGRdZzGSRMa1c/E2HS22YAzcPeIysfWRtWb4dgALtzIUEEGXVmgFFbZeutAY2BcAowtt0HajvDeQBvTUxt1FKNhwQo0LKzga6QIjz8alsLbQkm+0yTCWsq7Sd9edMwlsMzntZUyYa24iBOmsR4mglw2IuXSWNkuQAICQB5CaVcsXLRJJu3GPPIgAG2h71doCeJjMWg6zt60JhuDXGOa5KKN55+FXNqLTsxBBnnT34qrbmR0O9AOzYe2CIBJ5bj60FxXh9u9kZWFsaggLqfarJ+ArfAyuEI1+n5bUsPwi3bB/TZo+bQwGHQ9KDI43htuwJDZ2Py7rHSR1qsu2GdFAMkZpn00X66Vt3v4R2CvbzswCyT9R0rG3LhV3W0PkY5dR8oP8A9oKyzjGBHeOn+61Lw6w1xmCAGQdzA18aMxODZ07dlGUfNBhtTocvOhcImaEU5QRrrziZ/wAUEXErBtsEMSo5eOtBA1ecZsdoFa2pJWQdNYA7pkctDVLdtFdwRO0gig7TKQFNmgca7NMmlNBMHppeo67QPV4p5LEA6xUJqZT3ImO9+YoCsOYE5Z86a94yTHpQrvyB0qW0x9v986A1RmXpURwvjUKX9RO3hRdq2HMWySRyOh9KAO5ZKmKGujWrZiZIYQRyI1qvxaAa0Fl8GcWGGxK3G+XKwPqNPrFel8I+KFvuViDyrxzDKSwA1NadfiN17kDMN+6ARHQ70HqWNsI69+ANNzzOgqhw3Dba4u+qlgBatOBneJLOp0nXVBWRxfxg9yzk+VtJ5/eH1q34Jx1Bc7QnNFvKR1IaVk+ZJoNNd4D99WVbkfMEGxEEHroaoMVglskvdkL+LMFE8uk+VGYj40UW86qo7xEMeSrm0A11GYDxArP/AB18S2L9hBYfM2YNBUzGu87EUEl7jCAAq1y5Ow0Uga882o8qVZvC8WlVU2czqsSuUSszqCp60qDaYzEnvHxNZ975zTVnxFzqPE/nVNcoLDCcae0c076e3jR1njFs3MyuVndSZE+B6VSEzbCxzJn1qO5h5XKpGpHdidz1oNLdxVlLhvZVdj06xFCYq724kWreaDqIDCq7/rmIcylsMJjumPoaWF4PdVmFxjZYRAbnJ3nYj1oILBYKUuSiH5mIMyNooTE4HKC+4nuNtJJEaVq04Fij3rb27i7HxEaTEgUJd4TioHaYdmXfuEN9Br9KCmTNZZZ08ZOnWaT4y1k1CudZA38wSNPSafxC2m6sbL7FXBk6cp2qCzwW6bZbsiQRJZBKjfRiOenKgIODkBgYXcHKGG0nWQJ8hQV2xmHzGAfP1idKlwuNyGGXKsQBGv8AF5/nRDYmCuUAwdAABr+9prQUl7CAagmP4dJ6TND3LMeNaq7Ztun62ObDK5APQkHUzQN3h9sD5ifAW2k8+bf0oM8a7VgcDm0RWJnoJ300nwoY4Vvwtp0BoIKep0I9anXB3DAFtyf4TV1b+FWNkMxZLzXFRbbrGYNpIO+h8KDNTXQaveKfCGKw/wCsSTpohzaGYJjlofaqNVHtQOSSKSkrBB9a4FMwDRfC8Kr3VS4/ZoSMzxOUczHlQQtiWkydTUbKSNTRePwqJdYLc7S2DCvEEjkY5UIRLQOZigjtkjbQ9aeLxKwZPjz967jcKbblGIkRMEEajqNKiBoOvU+FsXHBCSROusKD40Ka5JAiSAdxJ1oDcXh+zgMbYbopzH1I0mgs52/33po02qfC5YuFgGIWFB6swE+MCTFB6D8J21s2A+GZHd/1lwgzp90LyA+tdrJ8AxWJtuzWD8w1GZVnUaxPgfelQazi+HAZgLmYyYAH9aprmFeJkR51tcZiznbJbygn5hakz4SdJqiu8OZmi6wtyd239pGnjQUZxKhcuXbnUF64CP8ANXGJ4fZVf16FidQFaAP4pqOzhMOwjJeZ9oEFfAyNfoaCow/ELlsyl119TVm/xbeIAds8GRI6cj4VOeAyCeyxIMwAtru+csZPtUdzgeWJS4OoKMCehUAbUAuC+J7lm6biQA05kGimZ5etXdr/AMiP2YQ2QTBBuB4PpA5ULg8DlJ/QZzoJuLEeQOvPnVncwA1LqRliRlyiPJTQRj/yCx0ayrLAGVjM+pFH8O+Ks9i/FhLSoAQEuMFbU5gYGhiKfhb1uVVbUga5VGknTXmfOjrCWCW7PDAqdWJUFImN51oPNOJ3bZhgpUHZc2aI31O1AIgMZSRXrF6AStuxhFAgm4WVQCT46gACoM9nNOKxCdFS04yhRqCco1JPKgrfhHillLOTEWSzqxIvOuZTPLMRplEVq8HxTCXLfayi5jEgAnTYaTqeQoW/xUXLUrYDAHe4Rl1EBiNN46UA+INw5VFklBmy2izAHXe0i6n1oCsJxO2l7ElQYbIEbs9AVX5T5kydt6Mw/EiLQi4CsHNcdQSDJkQYnaB5ihWFxAFXDXLgb5iRbRRI8czaeNMHFcOGLveY3DoEUFgI0hZGusidBpQW443lChFutIMfo9SANwwgDnpTEvW7jIb9nYwpdpuBjtKgaE+BoDF/EKhT2L3CyAfcHZT0JJ94GlU+M+JbrkAOLRzd11yRBUSGUEtoZ1BoNoURX7RbYFzL2YbOQAskw3hJOlUfxDhsO91Tft2SzaZ8qtAgnXvDw1ioVv4YWyL2La5MCArBdeoMgyfxGDTjgOHhs73RmIG5CSBsYUDyA1oKnGfDOBVgWvMpb5ezNpR6c+lV3/TrVzN2F5y0623ZVYjqN9PA71rxgsHcm5bJ7n4TpmI55tGPhUeaw5zG5kI0LdiM2h07wJE+QoPPeJfA1+0dQSOoK6aSAdd6pMdwe5bALLoTAOh94O/hXrGNweEcszXGu5gBLZAqmNCxEETVPeOHw7KGuq4OgXsg+2veIuH3ig8/wnBLjrmJVEmJYj1IUb0ZgvhkXWhcTajaWBWSBtB516JgeP2zogGp17O3qo6s5G5gaVDieM2LnzW7rldNVGY8idwY9KDHN8DNrGIssZjKMxM+YqIfBF4jMGTJ+KWjziJFbt8ZcYgWrBRY3ZgBPKYE0DiMBdLZzca4fvKoAgT92KDJt8C3jIttngblCoJ/cljI8TFSf9Avj7yzz6Aeda3A3cSDAtMLc7O/e9BsB478qfjVUnM3bPGyK0CegyiTQUGA+HTZ0V0cxqADI+hnbwpVdXMVcSAq9kv77Ak+YiZrtATcu3VZyC1uCRowE+jVVYo2mbUMpMEkEMfMy2tXeKId2ydqDP4c0kb+VAlnsEDIMx17wgjbYKe9QVlvjOTujKde6XCmPNSDv4GlcxD3ATbw6WyB+sQPmnrmBEVo84C/qmM7qthACfBmMx6GqvFWg7EOLlsETLryjlAUGgqsJi74jLccsd4cszD+n9aO+z3Dbzm3eLHTV7u86mARptRHCsBbLfogrCNcyO7geEQuvSrP/i7DnVWEbnsgJHSIoIOF8IVGVjcsoDOYdoCzHpLfLtUl+yCSttAxO5NzMfDvaaD2rn6IMq2sJbP7zqQNNy0jQVBfBLlXt4dgozDKkjUHQRv9KCexZgENdMiZW2FjrJcqdN6biLYaCmbIfvAkAxoddB7Cg8NbupbDSlpSZCHKsRpBG/vRSO7IzG7by7GLa5denc+utBXJ8OZmc3LluFjKmfTVvvHqImn/APX7S3CxvWiu8QzQJ1zHKQBFSXuCWGPfxIImQqgqBOgBhdJNaDh2CwaQNGnu97tMpPTUR03oMtfwuCW5ma61zkqLlUfzRqPHKKNwvFCqhsjokxbDXtCR1IHeHnWge7h8kWbJKgwOzFoExvBb/FFYbFLm0TKQACbjMSBznSKDHiypJLC6VPekBmUt0C2wAPUmrfC2byWj2DXQqkGB2ZOY9MwXKOoMmrnEcYtgw2JHeEKiQI5fNrv6U049A62lv20MDMTldzrETEDzNBSXcbmYi5ZxN8EDMS3cDc1hdPShk+zEwuDt23AzMbrsoHjKgk6DfSry9xbCo2X7Tdd11JUgr1g6ZaD4lxpcxCqrZl3e5lJnbS3JjxY0CsfD9pgjW1RWnMWS2XB5yGcxHjr5U7GcPtZs1xLhIOwYrrpErbWQOc6da7c4ddNsKBZtrpIFy5tMnUiD5RUq4RQT3kLlYV0QCB94ljvrQQX+A27i/IznYReckGdf1inw3qy4PguyGtkCObXVPdiJIgRoOkUBhMG6GCH1gdwZRvCkjNqNZ5bVy78NEuW7R9fvZQSdTuDy9edBYYm5hwMyWbd126AsDy3C/LoRO1AnhzuAfstiwBMA95gpMmRoBOp9aIsYVog/aCBuuVVk7d1gwyr4UBc+GxmYsbyqTqSyHcQYbdR70BN2yJy9tZU7922ojSRqSddNzQ7i2pznEJuSHIzEDbRpjT2p2HwdgKy2rmctAIKm6IHI6gR9KcMG2cK6220/ZgHTocx18IoIrnEgwhLjt+8EAXXxMCPI0CynN+mxYC/d7NhJ8wPyom/gLRLk2FDTCyM8z0A28hQrcLJ/9RY6SAsCN410oB8RfwynMXuvrykgmPPwqa/cDoGNs2zyzXFRiJ3Mb+tT2uGEISbTSRqAVnfYEVV4vh7uDNm5IgCLqxA25UEyi2ACww89WYMY8Sa7U/CMH2S920AxAnMbec+enpSoNzi7qa57g8lEeW9Vhx1oNIWT+9dAPsKNvXSNUtddZP8ARap7926xM25PIG0CZ2+Z42oJcbjpECyCTqRlzHzgcvGo14iqpItZZMFmDHL0AlaQ4finTdkH4VyKTt0GnvUWG+GrhLd+TPyF5g+cmPQUEw4uzLpdCgj5coZ5A5ZdBrXeHcYYyC2g0LsygA/waHruanwnDLlssCjEEzCkxtyOcR61HdEKFbDXJmFHaTv5a+1AJi8Redv1soNZEBYJ0zQdt9qL+03QYBuJbjTLbhJ56nUbjU+9Q2+BkH9UAu4D3TzjkAPqadZwCKGDXSktIB1jafvazGgoOYfOQTnJU6gsr5BB2mBz6k0FbOJvN3uxucgCq93219qvreJs/PnW4JgQsmZG++1F4ziAUa2iwYHYjl1oKAcPv20YG6yDXuWbfdGg2dtQaFv8IxF5TnvZEA0ZmZiy9GGg+laGVu25dMqD7ihifDwHKorfZd5iXKGCMzE+BgbAeFBk8MiIYOIeNosWygiIJ135+VH2cGroMtu8U1YZi2s9Y1I0q3cWDbRu8q7jMFG5IiCNz/poj7YqoD23zckAY7etBm7nBSMrfoxyy/pJBPNGgwYPMUsJwh5IyCWPzOXIYTsGYiPY61YjHveJFoX3Mxmcqqr4lRrp41N/wl2STaS5IAzOzBh5GDA8ooOXOxsAJcFhSTlHdLHUSR8u+9LBYO0qsA8C4wB7K1rqNAzEEz46RU1nAXbQJRsPZBGrEBi0HToB9dq41+6UMOrjQShC6nfUb0EVzCWl+Ww93NMs5JjzPIGdhSwl4KMoS0pH4dQI5ajeozhb11hF7ER+5kyjmBmnUny0op3a2IuG8oG5JXY6Eyok+1ATh+ItoFtBj4Zo6fMVAox8eflAOaYICz9dNPGqvEcRXIQQ8xz3y9cpIJ011oXCY1nAFoXmkkGGVFHoBCjxNBeXscwWSYPJWB38OZoY41o76kMfuhoB8NV6UhgbkSoC3IiWYkgc+8NTpTMLwIDvXGNw6yDqNf8AFAsRjFRc5tqo6syjU9Y3oAs95ZyoA22UyfRim3jVhiOFITLFp2HeAgeEf1oU8KsGMxLxMKWJHiY50Ay8MZJJKIOUmfKYiRtVXfOJB/8A0K0HcJlEaek6nnV39hw2eBuB8nQf7ypXeF2plVcHTbMB4Sd4oMvav2jJe69y5qCfkWf5iPWmXcdcuQqMyxoci9oo05sOfkK0x4UZlVSSdWZdfGOYMV02svP00j/NBQKjK3ev3tQNBbUfU70qtvtqnb200rlBpsRgk+87E75pP942oNLNvMVQ3Z5wRB99KVKgfZwtwZgqgSfmZzPht+VEXVuwFW6kj09xzFKlQBBroIBuoSBqO8Z67VPdx1xV/R2C9xuYBC+pImlSoIsVhsVdEhhbGmkGfoP9gU7BcICrOZ1Y7scgJ8xHOlSoO/8AHGSftV2I2AUDz+X60EOCYcvq+djHzsSfb/FKlQcTgQM5r9wjN8qlVjpOs6Ubf4FYIzXA7CI1dmpUqAG19lR4t2wr7BsmczHj4UXhgzABCFA3Z7JBJJ1hVgRXKVBPaKLKC4BqTCWyoEjrMe9TG1bAzHMepLGNIknWBSpUFe2Bw10luzLGBAzmCCdxrt40SCloqoVF/CARMnpuaVKgBa932LqyHXdmQPy07u22tQDhuGYqwVc5JgjtHJ2mNRJ5SaVKgfhsFJMYc5CdQ/dY9ZUKZ9TV6LBygBcgGgAYwANtABSpUEF3DuxgtH8BjSec70HiMDdM6knZQT/UEQKVKgdcwpyqSO+BuiFonxnUaUJ9utpKs1125yvegn7oApUqCe1fnVMPcAPP5SectTheYzmJTwgTtyM0qVA1DbKjNnYciSdfagMXet5SFtSF3B0FKlQVtvFd45cPtzAB/KlSpU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8442" name="AutoShape 10" descr="data:image/jpeg;base64,/9j/4AAQSkZJRgABAQAAAQABAAD/2wCEAAkGBxQTEhUUExQWFhUXGRoaGBYYGBgcFxwYGBQXGBccFxgcHCggHB4mHRQUITEiJSkrLi4uGB8zODMsNygtLisBCgoKBQUFDgUFDisZExkrKysrKysrKysrKysrKysrKysrKysrKysrKysrKysrKysrKysrKysrKysrKysrKysrK//AABEIAMgA9gMBIgACEQEDEQH/xAAbAAABBQEBAAAAAAAAAAAAAAAEAAIDBQYBB//EADwQAAIBAgQDBgMECgIDAQAAAAECEQADBBIhMQVBURMiYXGBkQYyoRRCUrEjM1NicpLB0eHwFRYHQ/E0/8QAFAEBAAAAAAAAAAAAAAAAAAAAAP/EABQRAQAAAAAAAAAAAAAAAAAAAAD/2gAMAwEAAhEDEQA/ACcZabM57RgcxgSYifOn8Pw12cwMnlnJ/Klfv9m7sCGljAI0GtDYnjJ6QYiRQXyXMVrICDTfVfSBVJ8SYZ0AuK0DUMFJgNy05aUHg+JuG7z5QCNTP9KMxGMLjsrrBrdyQrg7MNpP9DQVfD+JsDqxjzqbE8SJY5WMeZrO4jMjFGABUkHzFMa8etBsLPH3JUZjA5CtFca4QSCTMEa9OVeXWcTBnmK1vBePBgLbEn97mKAu5jmn5j5VwY8xuaquI3Stxgd6GOKNBdnGN+I0z7UfxH3qlOK8a4MVQXFzFtHzH3pgxrfib3NVf2iui+aC2XHN+I+9PGNb8R/mNU3b9a6t+guxjm/EfeufbX/Gfc/3qlTE077TQXP25vxt7n+9P/5Bvxn+Y1TLdpdvQXa8QePnb3NNPE3/ABN7n+9U6XaYblBcNxK5+0b3NMbidz9o38x/vVO17xrgvUFuOK3f2jfzGnLxS7+1f+Y1Si7TxeoLg8XvftX/AJjXTxe8P/a/uapDerueaC6HGL37V/5qR4ven9a/81UvaUs1Bdrxi7+1b3pVThqVAdjX77TqAxj3NVuJuyalx7HO38R/M1X37lB268eNTWMQMoUzBOscvKq25cJo7hmCnvs4Repkn0FBFxuyVusZmffYRNVpWteow7H9JLsNZOikeXKhsRwexdBa03ZnkhIK++4oMwFqz4bbIOYVM/CDaBN9XVeoj/NT9zsibRMqRvzn8jQTcXxOYqZ1Ag1Wg+dRXHYmTTS/jQSkGuLUU04HnQSlq7mNDu9IMaAoPSDULmNdUneaAsGlNRZqWegIU13tqgBrgO9ARnphuU1H8qbfVQTBkdaBOaapprRHjUYNBN2ldDTzjxodhryFTJZLc19TFBIzAc59K4X8fSoSsH5lMdJpgM0BiyaItqOpnmIOlA2Xj/NSh/LppvQGqs0qGX/daVBNjz3215n8zUWHwoYyx0+lF/ZgbjFvlk+utQ4jEqswoAoH/Y0jdSvgOVBcTuiFC/KNvegjeIPdNJ3Ea8qCMXyDNcW53hHWoWuzpU1m0CdNTQXdnjbllVQCIh82x8/SKKxGERVuFSCrAMUGpU+HhWU7UgkSateFMHdpeGyQsmJnQiaBDDMy5gJ8xUF7DssSInlzrV4BMog8qlSyrNmImKDFhW/CfrXCxnpXocAj5RWI44mW5oZoAa5SrooOZqcDTYpUBE6UvP6U0Meg+pNdB/00HQKlDA7TUGxqeyisTLBIGg3J8qDot6wK66RInQ+ESfKdKg011PtUYbSZigkcgaSDTIIM9Nq4qE613sDmywSelB2J1nXpXGTlrPlrRdnBNlksiSNNVzHny8qYLlsLlynN/FuZ6UEJwzATlMdSDUjLPeOUeGvlTheTRchMdWJjyWK5fuKIHysOR0EcuooCLZEEiAZEAK0nloZ0pxtEMZBX6fSh7THmwg7zH++1Epd1zKqiT5g8tiZoHZB1UAeMUq72TQDBAO0KYpUE9y4Rm15keUmqfENOk0biLpDt0n+poLEMKAM6GmXOlPCljlXU+FWNnhQGr3Qp6KMx96CsGGMbj31poulTG1W9zhiNqHa2dJ7RdDO3eER5UNxXhToubUhTBMRE7c9RQVbNqZo/guD7R+9oBr5xyoW1hM2xE9Dp9avfh6FzqymdB68qDR2oI0ipsNhdzO9AW7kcqs8JcY7D+1BPYtkHWguLcNS4pBUD94b1b2G5Ea0TfsqVNB5NesMmhGkxNRsa03xRhGldorONhyOVBGDU9q2pB1bP0A05etRWbLOwVRJ6VpeHfBzuJchZG2/vQZ42mAEqwzbT0qS5ZKaMpmNQdI+taHi/wx2SznnTQZRyrLlgCdJnlsZoJGGvQeYpdovjvr0j+tJrZyzAg9FPtJp1u2hA0M6zJ0Gvl/WglDZpyKV5dTHlp7123hHjRSNJM5R7daiN2JWR6L9JO9cF2dBmA6zpPjQShj3YAAHKRqfEkaeVczPBgnXXcZdOfj0py2RJh1JiSWBPMc+e+3WumzrGR3O4AOnhI5aCgjZneCzsTtseR5xTksEHvL5d0A+086YqaklYP4T93+E8+W1F3FaAQQpAGgcyZ2I8TQKW+QqROqAysEiByE6Ukxty2DB02I13mNKSWSxh3IIiQRBmdBJ8Y18an+zMsiWzSSYKxtI72f8ApQCF2c5mzGBoBBOnQbxUy4dokhlnaSQY6nSu2b+ViwYTEEsdSecD/wC0SXbaM07DMk67gLlnSgZZsWToVXT99j+Q0pVZYG27llIvqF5KQeQjppvSoBuIcMI23kz7mqLGJ4VecQxTF215n86qXskyTtQC4Nsqsee1RdsQIBjy51Ne0EaUJcuTyoDcFxBwwGYkHQgmdDRhxhAuIrErAhW3gHUTWfzxRVjEgMTJCkEHrtQcS0mcrmIE+elWyiMrEzHykbMuxzeIrOK0GrjCFQmfNoNCvjvIPpQXWD/ExgdKsLWPMwNulZLEY4seg6UVw/FfeY7UG+wzZgCaK7dCIzCelYdviY7KNKF4djjnknY/7rQbbi3D1dMp9DWTXAdk8TJatjgcSLq76j/Yqi41hLi30ZRP0G9APwbhYW6XNwHXaIP1rcYa+NIFZtbXabFQw3AOtXOHLAbbUD+McOa6JXeCOXPzrEt8NX+8sEAbElY01GsV6XhbkipL2FDqVOxFB43ftsjKGPePMsDHWP8AedWVrhByZrruqxMKMx+pgDyrb2eAhT3srx8rRBA9ZoxOHq0huYjbSg82u3MOAEQ3mmQ3dRVnlzk+cjypjlCAzRoDlBZY05ssyaP49w42r2RUZswOXusTvuAp+WgBwwd3tGyxMgqwY66ZTBoFYuBVCm6mWScqgwJM/N10PI061eENlZO8YgSCfMBp9xXL1m1sFyGNWzo0DyCj/RRtvGIoOiRlywN9BMnx5yZoI7VnMe+URf3kIIMfhLaifzpuIKW2h3WSdCLZA122bQ+FRtxFF0tNdkjvZci6cysCR03pYi1adMxuNIIjMGcRMQWkQd4oInxVvUrn1JnVQD4ddeprn2ZGYbgkaEuC09IVSdKfa4X+47rqZC90n7sEifOuJeIYZkFqANO8TMx8wII96Aw4ZWUDK1zLIkuYE8jK6UM3DlUjRTpvsPKYJb2BrtpZJmzn3IKKfrmBNE4fC3s36vKuk6hCOcTAnyoO8OtKqx11gZwYmJgiIpVOzOxI7NSBzFz6fNtSoKLiNw528z+dC37/AHR5VZ8Stl2OaAQTqPM1R3jyoGXLk1C1JjTZoOAUTbIyjXWenLnQ8ijMOFbRSVblsQTQLFYQHvIZ6+X+zQvaQMvUyfSjLjuEcMI1HKOdVpNARh1zGOXOicTiljIggfUmhHcRpp60/AXgrZiAY60DL0qe8CD0NWPC+HtcBIZV6A8/KjMatu+oOoYc9NulQYG2q7v3RqJoL/ht17KjNr/D4VNxfizOwDaW47071RYji8GLWw+8evhQPFuKNdVSx1GlBouCYyzauBgWJJ1JOw8q1xxJgEd4HnXjllyTA51qcLjr1tMo70/hM0G4wfHrYvdiR3us6TFX6343rxZnfOLwkkHWAdI11rXYH4qFwxzoPQReFJXBrK4Ti0mKtlx6jnQG47houQRIj8Jyn1O8eFYvjHw8bZB7NFWWLPMmdxmBI95rYW8cIkmBSOPt3gUYBlbQg86Dzq5aCQptqysAVdAAsn94kyZ5UrXD2TKLxt2pIOYFT3T4RrBI051osV8MW1ZgvZqhjKGQXDEzGpldSdqocbwi6bjC4bNsLAU5QoI6gA9NYoIBdeW/SG4k6jJlDwdBmyk/Tap3a5c+/C9PmAIGq7Ty5a0zEcHNth2ZztEqAoK/vEEOTtz5VIiODDBBAEfpABPOcsknXlJoB7qrEM5aYkXCxnw1uTHmBSXD21hR2asNf0YZ484b1p91bIBa4ltekM5YjkVHdB1/OgFxNtgpXOpOhW2oE6wBMx6mgsMW5uAZHc8tLbgHkRrc38Ipi4VlKyrxMGVyyT7meVQ2M6nKBcAn5Wck67nuiDpNNxOOJOUQANJPasDryJP/AMoLcY82Tk7Fo6C5z5zC0qqcPiQD+ks5jG+w35Dn50qALHqQ7azqfzqovPNbHiOHUsQRGp19apcfwgE9xh5UFEy123h2bRRNPvoQY1/pVhw+zCseQGp/tQDf8JcykwJG6yJjr0oS5h3ttlbQ6HT6GaMw5JmGI5eJ8qdxZCrICJyjf8QJkT0jagWNe7lysJB6a7c6r1Uc6sruIYnMttlC6kCY25nlTceqXBnRhIElNm3+ulBXZfmI/wBmokNTEwg8SfYAf3qBqCYXzTbl81Ca7QSC+YimtckVHTnEUHVeKmtY1l+ViPKhwppG3QXvC8fdLwrCY1kwI5z1qbhuGFtmuyGtgmQoM+QrP29iOZorC4m6kZGI68qDeYNwIeCAQCJ1NQY/iUtv7Vkm4ldZtXMiOe9FHEnegucbxg7AnarHg3FVRM7kg8hyrD4q6S01w4o89fCg29z4jF26NT0AFXuLwNjFQpEuF3GXN9RrXnHDuIokMUGYHf8ArVzgfjZVBLA5x8rQD5ig1f8A1/M2RlvOF2a5e7kaRCoBOnLShcV8PtbXuWwAN5Y666xOb8tKI+EPjIYtuxKNnVS3aGACARplHPWtNe15wRQYhheUBlVEM5VXs1JY8u8ygga7xFVgOMZXRriZQ7KwGRdZzGSRMa1c/E2HS22YAzcPeIysfWRtWb4dgALtzIUEEGXVmgFFbZeutAY2BcAowtt0HajvDeQBvTUxt1FKNhwQo0LKzga6QIjz8alsLbQkm+0yTCWsq7Sd9edMwlsMzntZUyYa24iBOmsR4mglw2IuXSWNkuQAICQB5CaVcsXLRJJu3GPPIgAG2h71doCeJjMWg6zt60JhuDXGOa5KKN55+FXNqLTsxBBnnT34qrbmR0O9AOzYe2CIBJ5bj60FxXh9u9kZWFsaggLqfarJ+ArfAyuEI1+n5bUsPwi3bB/TZo+bQwGHQ9KDI43htuwJDZ2Py7rHSR1qsu2GdFAMkZpn00X66Vt3v4R2CvbzswCyT9R0rG3LhV3W0PkY5dR8oP8A9oKyzjGBHeOn+61Lw6w1xmCAGQdzA18aMxODZ07dlGUfNBhtTocvOhcImaEU5QRrrziZ/wAUEXErBtsEMSo5eOtBA1ecZsdoFa2pJWQdNYA7pkctDVLdtFdwRO0gig7TKQFNmgca7NMmlNBMHppeo67QPV4p5LEA6xUJqZT3ImO9+YoCsOYE5Z86a94yTHpQrvyB0qW0x9v986A1RmXpURwvjUKX9RO3hRdq2HMWySRyOh9KAO5ZKmKGujWrZiZIYQRyI1qvxaAa0Fl8GcWGGxK3G+XKwPqNPrFel8I+KFvuViDyrxzDKSwA1NadfiN17kDMN+6ARHQ70HqWNsI69+ANNzzOgqhw3Dba4u+qlgBatOBneJLOp0nXVBWRxfxg9yzk+VtJ5/eH1q34Jx1Bc7QnNFvKR1IaVk+ZJoNNd4D99WVbkfMEGxEEHroaoMVglskvdkL+LMFE8uk+VGYj40UW86qo7xEMeSrm0A11GYDxArP/AB18S2L9hBYfM2YNBUzGu87EUEl7jCAAq1y5Ow0Uga882o8qVZvC8WlVU2czqsSuUSszqCp60qDaYzEnvHxNZ975zTVnxFzqPE/nVNcoLDCcae0c076e3jR1njFs3MyuVndSZE+B6VSEzbCxzJn1qO5h5XKpGpHdidz1oNLdxVlLhvZVdj06xFCYq724kWreaDqIDCq7/rmIcylsMJjumPoaWF4PdVmFxjZYRAbnJ3nYj1oILBYKUuSiH5mIMyNooTE4HKC+4nuNtJJEaVq04Fij3rb27i7HxEaTEgUJd4TioHaYdmXfuEN9Br9KCmTNZZZ08ZOnWaT4y1k1CudZA38wSNPSafxC2m6sbL7FXBk6cp2qCzwW6bZbsiQRJZBKjfRiOenKgIODkBgYXcHKGG0nWQJ8hQV2xmHzGAfP1idKlwuNyGGXKsQBGv8AF5/nRDYmCuUAwdAABr+9prQUl7CAagmP4dJ6TND3LMeNaq7Ztun62ObDK5APQkHUzQN3h9sD5ifAW2k8+bf0oM8a7VgcDm0RWJnoJ300nwoY4Vvwtp0BoIKep0I9anXB3DAFtyf4TV1b+FWNkMxZLzXFRbbrGYNpIO+h8KDNTXQaveKfCGKw/wCsSTpohzaGYJjlofaqNVHtQOSSKSkrBB9a4FMwDRfC8Kr3VS4/ZoSMzxOUczHlQQtiWkydTUbKSNTRePwqJdYLc7S2DCvEEjkY5UIRLQOZigjtkjbQ9aeLxKwZPjz967jcKbblGIkRMEEajqNKiBoOvU+FsXHBCSROusKD40Ka5JAiSAdxJ1oDcXh+zgMbYbopzH1I0mgs52/33po02qfC5YuFgGIWFB6swE+MCTFB6D8J21s2A+GZHd/1lwgzp90LyA+tdrJ8AxWJtuzWD8w1GZVnUaxPgfelQazi+HAZgLmYyYAH9aprmFeJkR51tcZiznbJbygn5hakz4SdJqiu8OZmi6wtyd239pGnjQUZxKhcuXbnUF64CP8ANXGJ4fZVf16FidQFaAP4pqOzhMOwjJeZ9oEFfAyNfoaCow/ELlsyl119TVm/xbeIAds8GRI6cj4VOeAyCeyxIMwAtru+csZPtUdzgeWJS4OoKMCehUAbUAuC+J7lm6biQA05kGimZ5etXdr/AMiP2YQ2QTBBuB4PpA5ULg8DlJ/QZzoJuLEeQOvPnVncwA1LqRliRlyiPJTQRj/yCx0ayrLAGVjM+pFH8O+Ks9i/FhLSoAQEuMFbU5gYGhiKfhb1uVVbUga5VGknTXmfOjrCWCW7PDAqdWJUFImN51oPNOJ3bZhgpUHZc2aI31O1AIgMZSRXrF6AStuxhFAgm4WVQCT46gACoM9nNOKxCdFS04yhRqCco1JPKgrfhHillLOTEWSzqxIvOuZTPLMRplEVq8HxTCXLfayi5jEgAnTYaTqeQoW/xUXLUrYDAHe4Rl1EBiNN46UA+INw5VFklBmy2izAHXe0i6n1oCsJxO2l7ElQYbIEbs9AVX5T5kydt6Mw/EiLQi4CsHNcdQSDJkQYnaB5ihWFxAFXDXLgb5iRbRRI8czaeNMHFcOGLveY3DoEUFgI0hZGusidBpQW443lChFutIMfo9SANwwgDnpTEvW7jIb9nYwpdpuBjtKgaE+BoDF/EKhT2L3CyAfcHZT0JJ94GlU+M+JbrkAOLRzd11yRBUSGUEtoZ1BoNoURX7RbYFzL2YbOQAskw3hJOlUfxDhsO91Tft2SzaZ8qtAgnXvDw1ioVv4YWyL2La5MCArBdeoMgyfxGDTjgOHhs73RmIG5CSBsYUDyA1oKnGfDOBVgWvMpb5ezNpR6c+lV3/TrVzN2F5y0623ZVYjqN9PA71rxgsHcm5bJ7n4TpmI55tGPhUeaw5zG5kI0LdiM2h07wJE+QoPPeJfA1+0dQSOoK6aSAdd6pMdwe5bALLoTAOh94O/hXrGNweEcszXGu5gBLZAqmNCxEETVPeOHw7KGuq4OgXsg+2veIuH3ig8/wnBLjrmJVEmJYj1IUb0ZgvhkXWhcTajaWBWSBtB516JgeP2zogGp17O3qo6s5G5gaVDieM2LnzW7rldNVGY8idwY9KDHN8DNrGIssZjKMxM+YqIfBF4jMGTJ+KWjziJFbt8ZcYgWrBRY3ZgBPKYE0DiMBdLZzca4fvKoAgT92KDJt8C3jIttngblCoJ/cljI8TFSf9Avj7yzz6Aeda3A3cSDAtMLc7O/e9BsB478qfjVUnM3bPGyK0CegyiTQUGA+HTZ0V0cxqADI+hnbwpVdXMVcSAq9kv77Ak+YiZrtATcu3VZyC1uCRowE+jVVYo2mbUMpMEkEMfMy2tXeKId2ydqDP4c0kb+VAlnsEDIMx17wgjbYKe9QVlvjOTujKde6XCmPNSDv4GlcxD3ATbw6WyB+sQPmnrmBEVo84C/qmM7qthACfBmMx6GqvFWg7EOLlsETLryjlAUGgqsJi74jLccsd4cszD+n9aO+z3Dbzm3eLHTV7u86mARptRHCsBbLfogrCNcyO7geEQuvSrP/i7DnVWEbnsgJHSIoIOF8IVGVjcsoDOYdoCzHpLfLtUl+yCSttAxO5NzMfDvaaD2rn6IMq2sJbP7zqQNNy0jQVBfBLlXt4dgozDKkjUHQRv9KCexZgENdMiZW2FjrJcqdN6biLYaCmbIfvAkAxoddB7Cg8NbupbDSlpSZCHKsRpBG/vRSO7IzG7by7GLa5denc+utBXJ8OZmc3LluFjKmfTVvvHqImn/APX7S3CxvWiu8QzQJ1zHKQBFSXuCWGPfxIImQqgqBOgBhdJNaDh2CwaQNGnu97tMpPTUR03oMtfwuCW5ma61zkqLlUfzRqPHKKNwvFCqhsjokxbDXtCR1IHeHnWge7h8kWbJKgwOzFoExvBb/FFYbFLm0TKQACbjMSBznSKDHiypJLC6VPekBmUt0C2wAPUmrfC2byWj2DXQqkGB2ZOY9MwXKOoMmrnEcYtgw2JHeEKiQI5fNrv6U049A62lv20MDMTldzrETEDzNBSXcbmYi5ZxN8EDMS3cDc1hdPShk+zEwuDt23AzMbrsoHjKgk6DfSry9xbCo2X7Tdd11JUgr1g6ZaD4lxpcxCqrZl3e5lJnbS3JjxY0CsfD9pgjW1RWnMWS2XB5yGcxHjr5U7GcPtZs1xLhIOwYrrpErbWQOc6da7c4ddNsKBZtrpIFy5tMnUiD5RUq4RQT3kLlYV0QCB94ljvrQQX+A27i/IznYReckGdf1inw3qy4PguyGtkCObXVPdiJIgRoOkUBhMG6GCH1gdwZRvCkjNqNZ5bVy78NEuW7R9fvZQSdTuDy9edBYYm5hwMyWbd126AsDy3C/LoRO1AnhzuAfstiwBMA95gpMmRoBOp9aIsYVog/aCBuuVVk7d1gwyr4UBc+GxmYsbyqTqSyHcQYbdR70BN2yJy9tZU7922ojSRqSddNzQ7i2pznEJuSHIzEDbRpjT2p2HwdgKy2rmctAIKm6IHI6gR9KcMG2cK6220/ZgHTocx18IoIrnEgwhLjt+8EAXXxMCPI0CynN+mxYC/d7NhJ8wPyom/gLRLk2FDTCyM8z0A28hQrcLJ/9RY6SAsCN410oB8RfwynMXuvrykgmPPwqa/cDoGNs2zyzXFRiJ3Mb+tT2uGEISbTSRqAVnfYEVV4vh7uDNm5IgCLqxA25UEyi2ACww89WYMY8Sa7U/CMH2S920AxAnMbec+enpSoNzi7qa57g8lEeW9Vhx1oNIWT+9dAPsKNvXSNUtddZP8ARap7926xM25PIG0CZ2+Z42oJcbjpECyCTqRlzHzgcvGo14iqpItZZMFmDHL0AlaQ4finTdkH4VyKTt0GnvUWG+GrhLd+TPyF5g+cmPQUEw4uzLpdCgj5coZ5A5ZdBrXeHcYYyC2g0LsygA/waHruanwnDLlssCjEEzCkxtyOcR61HdEKFbDXJmFHaTv5a+1AJi8Redv1soNZEBYJ0zQdt9qL+03QYBuJbjTLbhJ56nUbjU+9Q2+BkH9UAu4D3TzjkAPqadZwCKGDXSktIB1jafvazGgoOYfOQTnJU6gsr5BB2mBz6k0FbOJvN3uxucgCq93219qvreJs/PnW4JgQsmZG++1F4ziAUa2iwYHYjl1oKAcPv20YG6yDXuWbfdGg2dtQaFv8IxF5TnvZEA0ZmZiy9GGg+laGVu25dMqD7ihifDwHKorfZd5iXKGCMzE+BgbAeFBk8MiIYOIeNosWygiIJ135+VH2cGroMtu8U1YZi2s9Y1I0q3cWDbRu8q7jMFG5IiCNz/poj7YqoD23zckAY7etBm7nBSMrfoxyy/pJBPNGgwYPMUsJwh5IyCWPzOXIYTsGYiPY61YjHveJFoX3Mxmcqqr4lRrp41N/wl2STaS5IAzOzBh5GDA8ooOXOxsAJcFhSTlHdLHUSR8u+9LBYO0qsA8C4wB7K1rqNAzEEz46RU1nAXbQJRsPZBGrEBi0HToB9dq41+6UMOrjQShC6nfUb0EVzCWl+Ww93NMs5JjzPIGdhSwl4KMoS0pH4dQI5ajeozhb11hF7ER+5kyjmBmnUny0op3a2IuG8oG5JXY6Eyok+1ATh+ItoFtBj4Zo6fMVAox8eflAOaYICz9dNPGqvEcRXIQQ8xz3y9cpIJ011oXCY1nAFoXmkkGGVFHoBCjxNBeXscwWSYPJWB38OZoY41o76kMfuhoB8NV6UhgbkSoC3IiWYkgc+8NTpTMLwIDvXGNw6yDqNf8AFAsRjFRc5tqo6syjU9Y3oAs95ZyoA22UyfRim3jVhiOFITLFp2HeAgeEf1oU8KsGMxLxMKWJHiY50Ay8MZJJKIOUmfKYiRtVXfOJB/8A0K0HcJlEaek6nnV39hw2eBuB8nQf7ypXeF2plVcHTbMB4Sd4oMvav2jJe69y5qCfkWf5iPWmXcdcuQqMyxoci9oo05sOfkK0x4UZlVSSdWZdfGOYMV02svP00j/NBQKjK3ev3tQNBbUfU70qtvtqnb200rlBpsRgk+87E75pP942oNLNvMVQ3Z5wRB99KVKgfZwtwZgqgSfmZzPht+VEXVuwFW6kj09xzFKlQBBroIBuoSBqO8Z67VPdx1xV/R2C9xuYBC+pImlSoIsVhsVdEhhbGmkGfoP9gU7BcICrOZ1Y7scgJ8xHOlSoO/8AHGSftV2I2AUDz+X60EOCYcvq+djHzsSfb/FKlQcTgQM5r9wjN8qlVjpOs6Ubf4FYIzXA7CI1dmpUqAG19lR4t2wr7BsmczHj4UXhgzABCFA3Z7JBJJ1hVgRXKVBPaKLKC4BqTCWyoEjrMe9TG1bAzHMepLGNIknWBSpUFe2Bw10luzLGBAzmCCdxrt40SCloqoVF/CARMnpuaVKgBa932LqyHXdmQPy07u22tQDhuGYqwVc5JgjtHJ2mNRJ5SaVKgfhsFJMYc5CdQ/dY9ZUKZ9TV6LBygBcgGgAYwANtABSpUEF3DuxgtH8BjSec70HiMDdM6knZQT/UEQKVKgdcwpyqSO+BuiFonxnUaUJ9utpKs1125yvegn7oApUqCe1fnVMPcAPP5SectTheYzmJTwgTtyM0qVA1DbKjNnYciSdfagMXet5SFtSF3B0FKlQVtvFd45cPtzAB/KlSpU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8444" name="AutoShape 12" descr="data:image/jpeg;base64,/9j/4AAQSkZJRgABAQAAAQABAAD/2wCEAAkGBxQTEhUUExQWFhUXGRoaGBYYGBgcFxwYGBQXGBccFxgcHCggHB4mHRQUITEiJSkrLi4uGB8zODMsNygtLisBCgoKBQUFDgUFDisZExkrKysrKysrKysrKysrKysrKysrKysrKysrKysrKysrKysrKysrKysrKysrKysrKysrK//AABEIAMgA9gMBIgACEQEDEQH/xAAbAAABBQEBAAAAAAAAAAAAAAAEAAIDBQYBB//EADwQAAIBAgQDBgMECgIDAQAAAAECEQADBBIhMQVBURMiYXGBkQYyoRRCUrEjM1NicpLB0eHwFRYHQ/E0/8QAFAEBAAAAAAAAAAAAAAAAAAAAAP/EABQRAQAAAAAAAAAAAAAAAAAAAAD/2gAMAwEAAhEDEQA/ACcZabM57RgcxgSYifOn8Pw12cwMnlnJ/Klfv9m7sCGljAI0GtDYnjJ6QYiRQXyXMVrICDTfVfSBVJ8SYZ0AuK0DUMFJgNy05aUHg+JuG7z5QCNTP9KMxGMLjsrrBrdyQrg7MNpP9DQVfD+JsDqxjzqbE8SJY5WMeZrO4jMjFGABUkHzFMa8etBsLPH3JUZjA5CtFca4QSCTMEa9OVeXWcTBnmK1vBePBgLbEn97mKAu5jmn5j5VwY8xuaquI3Stxgd6GOKNBdnGN+I0z7UfxH3qlOK8a4MVQXFzFtHzH3pgxrfib3NVf2iui+aC2XHN+I+9PGNb8R/mNU3b9a6t+guxjm/EfeufbX/Gfc/3qlTE077TQXP25vxt7n+9P/5Bvxn+Y1TLdpdvQXa8QePnb3NNPE3/ABN7n+9U6XaYblBcNxK5+0b3NMbidz9o38x/vVO17xrgvUFuOK3f2jfzGnLxS7+1f+Y1Si7TxeoLg8XvftX/AJjXTxe8P/a/uapDerueaC6HGL37V/5qR4ven9a/81UvaUs1Bdrxi7+1b3pVThqVAdjX77TqAxj3NVuJuyalx7HO38R/M1X37lB268eNTWMQMoUzBOscvKq25cJo7hmCnvs4Repkn0FBFxuyVusZmffYRNVpWteow7H9JLsNZOikeXKhsRwexdBa03ZnkhIK++4oMwFqz4bbIOYVM/CDaBN9XVeoj/NT9zsibRMqRvzn8jQTcXxOYqZ1Ag1Wg+dRXHYmTTS/jQSkGuLUU04HnQSlq7mNDu9IMaAoPSDULmNdUneaAsGlNRZqWegIU13tqgBrgO9ARnphuU1H8qbfVQTBkdaBOaapprRHjUYNBN2ldDTzjxodhryFTJZLc19TFBIzAc59K4X8fSoSsH5lMdJpgM0BiyaItqOpnmIOlA2Xj/NSh/LppvQGqs0qGX/daVBNjz3215n8zUWHwoYyx0+lF/ZgbjFvlk+utQ4jEqswoAoH/Y0jdSvgOVBcTuiFC/KNvegjeIPdNJ3Ea8qCMXyDNcW53hHWoWuzpU1m0CdNTQXdnjbllVQCIh82x8/SKKxGERVuFSCrAMUGpU+HhWU7UgkSateFMHdpeGyQsmJnQiaBDDMy5gJ8xUF7DssSInlzrV4BMog8qlSyrNmImKDFhW/CfrXCxnpXocAj5RWI44mW5oZoAa5SrooOZqcDTYpUBE6UvP6U0Meg+pNdB/00HQKlDA7TUGxqeyisTLBIGg3J8qDot6wK66RInQ+ESfKdKg011PtUYbSZigkcgaSDTIIM9Nq4qE613sDmywSelB2J1nXpXGTlrPlrRdnBNlksiSNNVzHny8qYLlsLlynN/FuZ6UEJwzATlMdSDUjLPeOUeGvlTheTRchMdWJjyWK5fuKIHysOR0EcuooCLZEEiAZEAK0nloZ0pxtEMZBX6fSh7THmwg7zH++1Epd1zKqiT5g8tiZoHZB1UAeMUq72TQDBAO0KYpUE9y4Rm15keUmqfENOk0biLpDt0n+poLEMKAM6GmXOlPCljlXU+FWNnhQGr3Qp6KMx96CsGGMbj31poulTG1W9zhiNqHa2dJ7RdDO3eER5UNxXhToubUhTBMRE7c9RQVbNqZo/guD7R+9oBr5xyoW1hM2xE9Dp9avfh6FzqymdB68qDR2oI0ipsNhdzO9AW7kcqs8JcY7D+1BPYtkHWguLcNS4pBUD94b1b2G5Ea0TfsqVNB5NesMmhGkxNRsa03xRhGldorONhyOVBGDU9q2pB1bP0A05etRWbLOwVRJ6VpeHfBzuJchZG2/vQZ42mAEqwzbT0qS5ZKaMpmNQdI+taHi/wx2SznnTQZRyrLlgCdJnlsZoJGGvQeYpdovjvr0j+tJrZyzAg9FPtJp1u2hA0M6zJ0Gvl/WglDZpyKV5dTHlp7123hHjRSNJM5R7daiN2JWR6L9JO9cF2dBmA6zpPjQShj3YAAHKRqfEkaeVczPBgnXXcZdOfj0py2RJh1JiSWBPMc+e+3WumzrGR3O4AOnhI5aCgjZneCzsTtseR5xTksEHvL5d0A+086YqaklYP4T93+E8+W1F3FaAQQpAGgcyZ2I8TQKW+QqROqAysEiByE6Ukxty2DB02I13mNKSWSxh3IIiQRBmdBJ8Y18an+zMsiWzSSYKxtI72f8ApQCF2c5mzGBoBBOnQbxUy4dokhlnaSQY6nSu2b+ViwYTEEsdSecD/wC0SXbaM07DMk67gLlnSgZZsWToVXT99j+Q0pVZYG27llIvqF5KQeQjppvSoBuIcMI23kz7mqLGJ4VecQxTF215n86qXskyTtQC4Nsqsee1RdsQIBjy51Ne0EaUJcuTyoDcFxBwwGYkHQgmdDRhxhAuIrErAhW3gHUTWfzxRVjEgMTJCkEHrtQcS0mcrmIE+elWyiMrEzHykbMuxzeIrOK0GrjCFQmfNoNCvjvIPpQXWD/ExgdKsLWPMwNulZLEY4seg6UVw/FfeY7UG+wzZgCaK7dCIzCelYdviY7KNKF4djjnknY/7rQbbi3D1dMp9DWTXAdk8TJatjgcSLq76j/Yqi41hLi30ZRP0G9APwbhYW6XNwHXaIP1rcYa+NIFZtbXabFQw3AOtXOHLAbbUD+McOa6JXeCOXPzrEt8NX+8sEAbElY01GsV6XhbkipL2FDqVOxFB43ftsjKGPePMsDHWP8AedWVrhByZrruqxMKMx+pgDyrb2eAhT3srx8rRBA9ZoxOHq0huYjbSg82u3MOAEQ3mmQ3dRVnlzk+cjypjlCAzRoDlBZY05ssyaP49w42r2RUZswOXusTvuAp+WgBwwd3tGyxMgqwY66ZTBoFYuBVCm6mWScqgwJM/N10PI061eENlZO8YgSCfMBp9xXL1m1sFyGNWzo0DyCj/RRtvGIoOiRlywN9BMnx5yZoI7VnMe+URf3kIIMfhLaifzpuIKW2h3WSdCLZA122bQ+FRtxFF0tNdkjvZci6cysCR03pYi1adMxuNIIjMGcRMQWkQd4oInxVvUrn1JnVQD4ddeprn2ZGYbgkaEuC09IVSdKfa4X+47rqZC90n7sEifOuJeIYZkFqANO8TMx8wII96Aw4ZWUDK1zLIkuYE8jK6UM3DlUjRTpvsPKYJb2BrtpZJmzn3IKKfrmBNE4fC3s36vKuk6hCOcTAnyoO8OtKqx11gZwYmJgiIpVOzOxI7NSBzFz6fNtSoKLiNw528z+dC37/AHR5VZ8Stl2OaAQTqPM1R3jyoGXLk1C1JjTZoOAUTbIyjXWenLnQ8ijMOFbRSVblsQTQLFYQHvIZ6+X+zQvaQMvUyfSjLjuEcMI1HKOdVpNARh1zGOXOicTiljIggfUmhHcRpp60/AXgrZiAY60DL0qe8CD0NWPC+HtcBIZV6A8/KjMatu+oOoYc9NulQYG2q7v3RqJoL/ht17KjNr/D4VNxfizOwDaW47071RYji8GLWw+8evhQPFuKNdVSx1GlBouCYyzauBgWJJ1JOw8q1xxJgEd4HnXjllyTA51qcLjr1tMo70/hM0G4wfHrYvdiR3us6TFX6343rxZnfOLwkkHWAdI11rXYH4qFwxzoPQReFJXBrK4Ti0mKtlx6jnQG47houQRIj8Jyn1O8eFYvjHw8bZB7NFWWLPMmdxmBI95rYW8cIkmBSOPt3gUYBlbQg86Dzq5aCQptqysAVdAAsn94kyZ5UrXD2TKLxt2pIOYFT3T4RrBI051osV8MW1ZgvZqhjKGQXDEzGpldSdqocbwi6bjC4bNsLAU5QoI6gA9NYoIBdeW/SG4k6jJlDwdBmyk/Tap3a5c+/C9PmAIGq7Ty5a0zEcHNth2ZztEqAoK/vEEOTtz5VIiODDBBAEfpABPOcsknXlJoB7qrEM5aYkXCxnw1uTHmBSXD21hR2asNf0YZ484b1p91bIBa4ltekM5YjkVHdB1/OgFxNtgpXOpOhW2oE6wBMx6mgsMW5uAZHc8tLbgHkRrc38Ipi4VlKyrxMGVyyT7meVQ2M6nKBcAn5Wck67nuiDpNNxOOJOUQANJPasDryJP/AMoLcY82Tk7Fo6C5z5zC0qqcPiQD+ks5jG+w35Dn50qALHqQ7azqfzqovPNbHiOHUsQRGp19apcfwgE9xh5UFEy123h2bRRNPvoQY1/pVhw+zCseQGp/tQDf8JcykwJG6yJjr0oS5h3ttlbQ6HT6GaMw5JmGI5eJ8qdxZCrICJyjf8QJkT0jagWNe7lysJB6a7c6r1Uc6sruIYnMttlC6kCY25nlTceqXBnRhIElNm3+ulBXZfmI/wBmokNTEwg8SfYAf3qBqCYXzTbl81Ca7QSC+YimtckVHTnEUHVeKmtY1l+ViPKhwppG3QXvC8fdLwrCY1kwI5z1qbhuGFtmuyGtgmQoM+QrP29iOZorC4m6kZGI68qDeYNwIeCAQCJ1NQY/iUtv7Vkm4ldZtXMiOe9FHEnegucbxg7AnarHg3FVRM7kg8hyrD4q6S01w4o89fCg29z4jF26NT0AFXuLwNjFQpEuF3GXN9RrXnHDuIokMUGYHf8ArVzgfjZVBLA5x8rQD5ig1f8A1/M2RlvOF2a5e7kaRCoBOnLShcV8PtbXuWwAN5Y666xOb8tKI+EPjIYtuxKNnVS3aGACARplHPWtNe15wRQYhheUBlVEM5VXs1JY8u8ygga7xFVgOMZXRriZQ7KwGRdZzGSRMa1c/E2HS22YAzcPeIysfWRtWb4dgALtzIUEEGXVmgFFbZeutAY2BcAowtt0HajvDeQBvTUxt1FKNhwQo0LKzga6QIjz8alsLbQkm+0yTCWsq7Sd9edMwlsMzntZUyYa24iBOmsR4mglw2IuXSWNkuQAICQB5CaVcsXLRJJu3GPPIgAG2h71doCeJjMWg6zt60JhuDXGOa5KKN55+FXNqLTsxBBnnT34qrbmR0O9AOzYe2CIBJ5bj60FxXh9u9kZWFsaggLqfarJ+ArfAyuEI1+n5bUsPwi3bB/TZo+bQwGHQ9KDI43htuwJDZ2Py7rHSR1qsu2GdFAMkZpn00X66Vt3v4R2CvbzswCyT9R0rG3LhV3W0PkY5dR8oP8A9oKyzjGBHeOn+61Lw6w1xmCAGQdzA18aMxODZ07dlGUfNBhtTocvOhcImaEU5QRrrziZ/wAUEXErBtsEMSo5eOtBA1ecZsdoFa2pJWQdNYA7pkctDVLdtFdwRO0gig7TKQFNmgca7NMmlNBMHppeo67QPV4p5LEA6xUJqZT3ImO9+YoCsOYE5Z86a94yTHpQrvyB0qW0x9v986A1RmXpURwvjUKX9RO3hRdq2HMWySRyOh9KAO5ZKmKGujWrZiZIYQRyI1qvxaAa0Fl8GcWGGxK3G+XKwPqNPrFel8I+KFvuViDyrxzDKSwA1NadfiN17kDMN+6ARHQ70HqWNsI69+ANNzzOgqhw3Dba4u+qlgBatOBneJLOp0nXVBWRxfxg9yzk+VtJ5/eH1q34Jx1Bc7QnNFvKR1IaVk+ZJoNNd4D99WVbkfMEGxEEHroaoMVglskvdkL+LMFE8uk+VGYj40UW86qo7xEMeSrm0A11GYDxArP/AB18S2L9hBYfM2YNBUzGu87EUEl7jCAAq1y5Ow0Uga882o8qVZvC8WlVU2czqsSuUSszqCp60qDaYzEnvHxNZ975zTVnxFzqPE/nVNcoLDCcae0c076e3jR1njFs3MyuVndSZE+B6VSEzbCxzJn1qO5h5XKpGpHdidz1oNLdxVlLhvZVdj06xFCYq724kWreaDqIDCq7/rmIcylsMJjumPoaWF4PdVmFxjZYRAbnJ3nYj1oILBYKUuSiH5mIMyNooTE4HKC+4nuNtJJEaVq04Fij3rb27i7HxEaTEgUJd4TioHaYdmXfuEN9Br9KCmTNZZZ08ZOnWaT4y1k1CudZA38wSNPSafxC2m6sbL7FXBk6cp2qCzwW6bZbsiQRJZBKjfRiOenKgIODkBgYXcHKGG0nWQJ8hQV2xmHzGAfP1idKlwuNyGGXKsQBGv8AF5/nRDYmCuUAwdAABr+9prQUl7CAagmP4dJ6TND3LMeNaq7Ztun62ObDK5APQkHUzQN3h9sD5ifAW2k8+bf0oM8a7VgcDm0RWJnoJ300nwoY4Vvwtp0BoIKep0I9anXB3DAFtyf4TV1b+FWNkMxZLzXFRbbrGYNpIO+h8KDNTXQaveKfCGKw/wCsSTpohzaGYJjlofaqNVHtQOSSKSkrBB9a4FMwDRfC8Kr3VS4/ZoSMzxOUczHlQQtiWkydTUbKSNTRePwqJdYLc7S2DCvEEjkY5UIRLQOZigjtkjbQ9aeLxKwZPjz967jcKbblGIkRMEEajqNKiBoOvU+FsXHBCSROusKD40Ka5JAiSAdxJ1oDcXh+zgMbYbopzH1I0mgs52/33po02qfC5YuFgGIWFB6swE+MCTFB6D8J21s2A+GZHd/1lwgzp90LyA+tdrJ8AxWJtuzWD8w1GZVnUaxPgfelQazi+HAZgLmYyYAH9aprmFeJkR51tcZiznbJbygn5hakz4SdJqiu8OZmi6wtyd239pGnjQUZxKhcuXbnUF64CP8ANXGJ4fZVf16FidQFaAP4pqOzhMOwjJeZ9oEFfAyNfoaCow/ELlsyl119TVm/xbeIAds8GRI6cj4VOeAyCeyxIMwAtru+csZPtUdzgeWJS4OoKMCehUAbUAuC+J7lm6biQA05kGimZ5etXdr/AMiP2YQ2QTBBuB4PpA5ULg8DlJ/QZzoJuLEeQOvPnVncwA1LqRliRlyiPJTQRj/yCx0ayrLAGVjM+pFH8O+Ks9i/FhLSoAQEuMFbU5gYGhiKfhb1uVVbUga5VGknTXmfOjrCWCW7PDAqdWJUFImN51oPNOJ3bZhgpUHZc2aI31O1AIgMZSRXrF6AStuxhFAgm4WVQCT46gACoM9nNOKxCdFS04yhRqCco1JPKgrfhHillLOTEWSzqxIvOuZTPLMRplEVq8HxTCXLfayi5jEgAnTYaTqeQoW/xUXLUrYDAHe4Rl1EBiNN46UA+INw5VFklBmy2izAHXe0i6n1oCsJxO2l7ElQYbIEbs9AVX5T5kydt6Mw/EiLQi4CsHNcdQSDJkQYnaB5ihWFxAFXDXLgb5iRbRRI8czaeNMHFcOGLveY3DoEUFgI0hZGusidBpQW443lChFutIMfo9SANwwgDnpTEvW7jIb9nYwpdpuBjtKgaE+BoDF/EKhT2L3CyAfcHZT0JJ94GlU+M+JbrkAOLRzd11yRBUSGUEtoZ1BoNoURX7RbYFzL2YbOQAskw3hJOlUfxDhsO91Tft2SzaZ8qtAgnXvDw1ioVv4YWyL2La5MCArBdeoMgyfxGDTjgOHhs73RmIG5CSBsYUDyA1oKnGfDOBVgWvMpb5ezNpR6c+lV3/TrVzN2F5y0623ZVYjqN9PA71rxgsHcm5bJ7n4TpmI55tGPhUeaw5zG5kI0LdiM2h07wJE+QoPPeJfA1+0dQSOoK6aSAdd6pMdwe5bALLoTAOh94O/hXrGNweEcszXGu5gBLZAqmNCxEETVPeOHw7KGuq4OgXsg+2veIuH3ig8/wnBLjrmJVEmJYj1IUb0ZgvhkXWhcTajaWBWSBtB516JgeP2zogGp17O3qo6s5G5gaVDieM2LnzW7rldNVGY8idwY9KDHN8DNrGIssZjKMxM+YqIfBF4jMGTJ+KWjziJFbt8ZcYgWrBRY3ZgBPKYE0DiMBdLZzca4fvKoAgT92KDJt8C3jIttngblCoJ/cljI8TFSf9Avj7yzz6Aeda3A3cSDAtMLc7O/e9BsB478qfjVUnM3bPGyK0CegyiTQUGA+HTZ0V0cxqADI+hnbwpVdXMVcSAq9kv77Ak+YiZrtATcu3VZyC1uCRowE+jVVYo2mbUMpMEkEMfMy2tXeKId2ydqDP4c0kb+VAlnsEDIMx17wgjbYKe9QVlvjOTujKde6XCmPNSDv4GlcxD3ATbw6WyB+sQPmnrmBEVo84C/qmM7qthACfBmMx6GqvFWg7EOLlsETLryjlAUGgqsJi74jLccsd4cszD+n9aO+z3Dbzm3eLHTV7u86mARptRHCsBbLfogrCNcyO7geEQuvSrP/i7DnVWEbnsgJHSIoIOF8IVGVjcsoDOYdoCzHpLfLtUl+yCSttAxO5NzMfDvaaD2rn6IMq2sJbP7zqQNNy0jQVBfBLlXt4dgozDKkjUHQRv9KCexZgENdMiZW2FjrJcqdN6biLYaCmbIfvAkAxoddB7Cg8NbupbDSlpSZCHKsRpBG/vRSO7IzG7by7GLa5denc+utBXJ8OZmc3LluFjKmfTVvvHqImn/APX7S3CxvWiu8QzQJ1zHKQBFSXuCWGPfxIImQqgqBOgBhdJNaDh2CwaQNGnu97tMpPTUR03oMtfwuCW5ma61zkqLlUfzRqPHKKNwvFCqhsjokxbDXtCR1IHeHnWge7h8kWbJKgwOzFoExvBb/FFYbFLm0TKQACbjMSBznSKDHiypJLC6VPekBmUt0C2wAPUmrfC2byWj2DXQqkGB2ZOY9MwXKOoMmrnEcYtgw2JHeEKiQI5fNrv6U049A62lv20MDMTldzrETEDzNBSXcbmYi5ZxN8EDMS3cDc1hdPShk+zEwuDt23AzMbrsoHjKgk6DfSry9xbCo2X7Tdd11JUgr1g6ZaD4lxpcxCqrZl3e5lJnbS3JjxY0CsfD9pgjW1RWnMWS2XB5yGcxHjr5U7GcPtZs1xLhIOwYrrpErbWQOc6da7c4ddNsKBZtrpIFy5tMnUiD5RUq4RQT3kLlYV0QCB94ljvrQQX+A27i/IznYReckGdf1inw3qy4PguyGtkCObXVPdiJIgRoOkUBhMG6GCH1gdwZRvCkjNqNZ5bVy78NEuW7R9fvZQSdTuDy9edBYYm5hwMyWbd126AsDy3C/LoRO1AnhzuAfstiwBMA95gpMmRoBOp9aIsYVog/aCBuuVVk7d1gwyr4UBc+GxmYsbyqTqSyHcQYbdR70BN2yJy9tZU7922ojSRqSddNzQ7i2pznEJuSHIzEDbRpjT2p2HwdgKy2rmctAIKm6IHI6gR9KcMG2cK6220/ZgHTocx18IoIrnEgwhLjt+8EAXXxMCPI0CynN+mxYC/d7NhJ8wPyom/gLRLk2FDTCyM8z0A28hQrcLJ/9RY6SAsCN410oB8RfwynMXuvrykgmPPwqa/cDoGNs2zyzXFRiJ3Mb+tT2uGEISbTSRqAVnfYEVV4vh7uDNm5IgCLqxA25UEyi2ACww89WYMY8Sa7U/CMH2S920AxAnMbec+enpSoNzi7qa57g8lEeW9Vhx1oNIWT+9dAPsKNvXSNUtddZP8ARap7926xM25PIG0CZ2+Z42oJcbjpECyCTqRlzHzgcvGo14iqpItZZMFmDHL0AlaQ4finTdkH4VyKTt0GnvUWG+GrhLd+TPyF5g+cmPQUEw4uzLpdCgj5coZ5A5ZdBrXeHcYYyC2g0LsygA/waHruanwnDLlssCjEEzCkxtyOcR61HdEKFbDXJmFHaTv5a+1AJi8Redv1soNZEBYJ0zQdt9qL+03QYBuJbjTLbhJ56nUbjU+9Q2+BkH9UAu4D3TzjkAPqadZwCKGDXSktIB1jafvazGgoOYfOQTnJU6gsr5BB2mBz6k0FbOJvN3uxucgCq93219qvreJs/PnW4JgQsmZG++1F4ziAUa2iwYHYjl1oKAcPv20YG6yDXuWbfdGg2dtQaFv8IxF5TnvZEA0ZmZiy9GGg+laGVu25dMqD7ihifDwHKorfZd5iXKGCMzE+BgbAeFBk8MiIYOIeNosWygiIJ135+VH2cGroMtu8U1YZi2s9Y1I0q3cWDbRu8q7jMFG5IiCNz/poj7YqoD23zckAY7etBm7nBSMrfoxyy/pJBPNGgwYPMUsJwh5IyCWPzOXIYTsGYiPY61YjHveJFoX3Mxmcqqr4lRrp41N/wl2STaS5IAzOzBh5GDA8ooOXOxsAJcFhSTlHdLHUSR8u+9LBYO0qsA8C4wB7K1rqNAzEEz46RU1nAXbQJRsPZBGrEBi0HToB9dq41+6UMOrjQShC6nfUb0EVzCWl+Ww93NMs5JjzPIGdhSwl4KMoS0pH4dQI5ajeozhb11hF7ER+5kyjmBmnUny0op3a2IuG8oG5JXY6Eyok+1ATh+ItoFtBj4Zo6fMVAox8eflAOaYICz9dNPGqvEcRXIQQ8xz3y9cpIJ011oXCY1nAFoXmkkGGVFHoBCjxNBeXscwWSYPJWB38OZoY41o76kMfuhoB8NV6UhgbkSoC3IiWYkgc+8NTpTMLwIDvXGNw6yDqNf8AFAsRjFRc5tqo6syjU9Y3oAs95ZyoA22UyfRim3jVhiOFITLFp2HeAgeEf1oU8KsGMxLxMKWJHiY50Ay8MZJJKIOUmfKYiRtVXfOJB/8A0K0HcJlEaek6nnV39hw2eBuB8nQf7ypXeF2plVcHTbMB4Sd4oMvav2jJe69y5qCfkWf5iPWmXcdcuQqMyxoci9oo05sOfkK0x4UZlVSSdWZdfGOYMV02svP00j/NBQKjK3ev3tQNBbUfU70qtvtqnb200rlBpsRgk+87E75pP942oNLNvMVQ3Z5wRB99KVKgfZwtwZgqgSfmZzPht+VEXVuwFW6kj09xzFKlQBBroIBuoSBqO8Z67VPdx1xV/R2C9xuYBC+pImlSoIsVhsVdEhhbGmkGfoP9gU7BcICrOZ1Y7scgJ8xHOlSoO/8AHGSftV2I2AUDz+X60EOCYcvq+djHzsSfb/FKlQcTgQM5r9wjN8qlVjpOs6Ubf4FYIzXA7CI1dmpUqAG19lR4t2wr7BsmczHj4UXhgzABCFA3Z7JBJJ1hVgRXKVBPaKLKC4BqTCWyoEjrMe9TG1bAzHMepLGNIknWBSpUFe2Bw10luzLGBAzmCCdxrt40SCloqoVF/CARMnpuaVKgBa932LqyHXdmQPy07u22tQDhuGYqwVc5JgjtHJ2mNRJ5SaVKgfhsFJMYc5CdQ/dY9ZUKZ9TV6LBygBcgGgAYwANtABSpUEF3DuxgtH8BjSec70HiMDdM6knZQT/UEQKVKgdcwpyqSO+BuiFonxnUaUJ9utpKs1125yvegn7oApUqCe1fnVMPcAPP5SectTheYzmJTwgTtyM0qVA1DbKjNnYciSdfagMXet5SFtSF3B0FKlQVtvFd45cPtzAB/KlSpU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8446" name="Picture 14" descr="http://2.bp.blogspot.com/-cdfQiKuDMRQ/TzGWCyYLVLI/AAAAAAAAFpQ/5fdZNtA6arQ/s1600/wwi%2Bsubmarine.bmp"/>
          <p:cNvPicPr>
            <a:picLocks noChangeAspect="1" noChangeArrowheads="1"/>
          </p:cNvPicPr>
          <p:nvPr/>
        </p:nvPicPr>
        <p:blipFill>
          <a:blip r:embed="rId2" cstate="print"/>
          <a:srcRect/>
          <a:stretch>
            <a:fillRect/>
          </a:stretch>
        </p:blipFill>
        <p:spPr bwMode="auto">
          <a:xfrm>
            <a:off x="228600" y="1828800"/>
            <a:ext cx="2851929" cy="1828800"/>
          </a:xfrm>
          <a:prstGeom prst="rect">
            <a:avLst/>
          </a:prstGeom>
          <a:noFill/>
        </p:spPr>
      </p:pic>
      <p:pic>
        <p:nvPicPr>
          <p:cNvPr id="18448" name="Picture 16" descr="http://realhistoryww.com/world_history/ancient/Misc/Old_Exotic_Pictures/Algeria_Black_WWII_Soldiers.jpg"/>
          <p:cNvPicPr>
            <a:picLocks noChangeAspect="1" noChangeArrowheads="1"/>
          </p:cNvPicPr>
          <p:nvPr/>
        </p:nvPicPr>
        <p:blipFill>
          <a:blip r:embed="rId3" cstate="print"/>
          <a:srcRect/>
          <a:stretch>
            <a:fillRect/>
          </a:stretch>
        </p:blipFill>
        <p:spPr bwMode="auto">
          <a:xfrm rot="19896736">
            <a:off x="271403" y="3812429"/>
            <a:ext cx="2716599" cy="1828800"/>
          </a:xfrm>
          <a:prstGeom prst="rect">
            <a:avLst/>
          </a:prstGeom>
          <a:noFill/>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295400"/>
            <a:ext cx="6629400" cy="5148072"/>
          </a:xfrm>
        </p:spPr>
        <p:txBody>
          <a:bodyPr>
            <a:normAutofit fontScale="77500" lnSpcReduction="20000"/>
          </a:bodyPr>
          <a:lstStyle/>
          <a:p>
            <a:r>
              <a:rPr lang="en-US" dirty="0" smtClean="0"/>
              <a:t>Technological innovations and international marketization and privatization have encouraged cultural globalization </a:t>
            </a:r>
          </a:p>
          <a:p>
            <a:pPr lvl="1"/>
            <a:r>
              <a:rPr lang="en-US" dirty="0" smtClean="0"/>
              <a:t>Spread of western, specifically American, culture</a:t>
            </a:r>
          </a:p>
          <a:p>
            <a:pPr lvl="2"/>
            <a:r>
              <a:rPr lang="en-US" dirty="0" smtClean="0"/>
              <a:t>Many criticize US of </a:t>
            </a:r>
            <a:r>
              <a:rPr lang="en-US" b="1" u="sng" dirty="0" smtClean="0"/>
              <a:t>cultural imperialism</a:t>
            </a:r>
          </a:p>
          <a:p>
            <a:pPr lvl="3"/>
            <a:r>
              <a:rPr lang="en-US" dirty="0" smtClean="0"/>
              <a:t>Movies, television, western goods and styles</a:t>
            </a:r>
          </a:p>
          <a:p>
            <a:pPr lvl="1"/>
            <a:r>
              <a:rPr lang="en-US" dirty="0" smtClean="0"/>
              <a:t>Technology allows ordinary people to have access to a global pop culture; food, dress, music, movies, TV that reflect American culture</a:t>
            </a:r>
          </a:p>
          <a:p>
            <a:pPr lvl="2"/>
            <a:r>
              <a:rPr lang="en-US" dirty="0" smtClean="0"/>
              <a:t>Bollywood also popular </a:t>
            </a:r>
          </a:p>
          <a:p>
            <a:r>
              <a:rPr lang="en-US" b="1" u="sng" dirty="0" smtClean="0"/>
              <a:t>Global elite culture </a:t>
            </a:r>
            <a:r>
              <a:rPr lang="en-US" dirty="0" smtClean="0"/>
              <a:t>reaches fewer people but is influential</a:t>
            </a:r>
          </a:p>
          <a:p>
            <a:pPr lvl="1"/>
            <a:r>
              <a:rPr lang="en-US" dirty="0" smtClean="0"/>
              <a:t>English as common language linking elites</a:t>
            </a:r>
          </a:p>
          <a:p>
            <a:pPr lvl="2"/>
            <a:r>
              <a:rPr lang="en-US" dirty="0" smtClean="0"/>
              <a:t>English most common language at international academic and diplomat conferences and meetings</a:t>
            </a:r>
          </a:p>
          <a:p>
            <a:r>
              <a:rPr lang="en-US" dirty="0" smtClean="0"/>
              <a:t>Sharing of modern science</a:t>
            </a:r>
          </a:p>
          <a:p>
            <a:pPr lvl="1"/>
            <a:r>
              <a:rPr lang="en-US" dirty="0" smtClean="0"/>
              <a:t>Ease of sharing knowledge of biology, chemistry and physics</a:t>
            </a:r>
          </a:p>
          <a:p>
            <a:pPr lvl="1"/>
            <a:r>
              <a:rPr lang="en-US" dirty="0" smtClean="0"/>
              <a:t>Dominated by US and Europe</a:t>
            </a:r>
          </a:p>
          <a:p>
            <a:endParaRPr lang="en-US" b="1" u="sng" dirty="0" smtClean="0"/>
          </a:p>
          <a:p>
            <a:endParaRPr lang="en-US" dirty="0"/>
          </a:p>
        </p:txBody>
      </p:sp>
      <p:sp>
        <p:nvSpPr>
          <p:cNvPr id="3" name="Title 2"/>
          <p:cNvSpPr>
            <a:spLocks noGrp="1"/>
          </p:cNvSpPr>
          <p:nvPr>
            <p:ph type="title"/>
          </p:nvPr>
        </p:nvSpPr>
        <p:spPr/>
        <p:txBody>
          <a:bodyPr/>
          <a:lstStyle/>
          <a:p>
            <a:r>
              <a:rPr lang="en-US" dirty="0" smtClean="0"/>
              <a:t>Global Culture</a:t>
            </a:r>
            <a:endParaRPr lang="en-US" dirty="0"/>
          </a:p>
        </p:txBody>
      </p:sp>
      <p:pic>
        <p:nvPicPr>
          <p:cNvPr id="5122" name="Picture 2" descr="http://catholichotdish.com/wp-content/uploads/2011/03/atom.jpg"/>
          <p:cNvPicPr>
            <a:picLocks noChangeAspect="1" noChangeArrowheads="1"/>
          </p:cNvPicPr>
          <p:nvPr/>
        </p:nvPicPr>
        <p:blipFill>
          <a:blip r:embed="rId2" cstate="print"/>
          <a:srcRect/>
          <a:stretch>
            <a:fillRect/>
          </a:stretch>
        </p:blipFill>
        <p:spPr bwMode="auto">
          <a:xfrm rot="1232611">
            <a:off x="6564265" y="4838853"/>
            <a:ext cx="1985216" cy="1725695"/>
          </a:xfrm>
          <a:prstGeom prst="rect">
            <a:avLst/>
          </a:prstGeom>
          <a:noFill/>
        </p:spPr>
      </p:pic>
      <p:pic>
        <p:nvPicPr>
          <p:cNvPr id="5124" name="Picture 4" descr="http://www.nativespeakers.ch/images/learn%20english.jpg"/>
          <p:cNvPicPr>
            <a:picLocks noChangeAspect="1" noChangeArrowheads="1"/>
          </p:cNvPicPr>
          <p:nvPr/>
        </p:nvPicPr>
        <p:blipFill>
          <a:blip r:embed="rId3" cstate="print"/>
          <a:srcRect/>
          <a:stretch>
            <a:fillRect/>
          </a:stretch>
        </p:blipFill>
        <p:spPr bwMode="auto">
          <a:xfrm>
            <a:off x="6858000" y="3048000"/>
            <a:ext cx="1846795" cy="1452868"/>
          </a:xfrm>
          <a:prstGeom prst="rect">
            <a:avLst/>
          </a:prstGeom>
          <a:noFill/>
        </p:spPr>
      </p:pic>
      <p:pic>
        <p:nvPicPr>
          <p:cNvPr id="5126" name="Picture 6" descr="http://3.bp.blogspot.com/-ZIvRH1XR7wk/UmnLCebBFJI/AAAAAAAAAE4/VPjR6KS9rNI/s1600/brandlogos.jpg"/>
          <p:cNvPicPr>
            <a:picLocks noChangeAspect="1" noChangeArrowheads="1"/>
          </p:cNvPicPr>
          <p:nvPr/>
        </p:nvPicPr>
        <p:blipFill>
          <a:blip r:embed="rId4" cstate="print"/>
          <a:srcRect/>
          <a:stretch>
            <a:fillRect/>
          </a:stretch>
        </p:blipFill>
        <p:spPr bwMode="auto">
          <a:xfrm rot="20134263">
            <a:off x="6780320" y="634365"/>
            <a:ext cx="2034114" cy="2034114"/>
          </a:xfrm>
          <a:prstGeom prst="rect">
            <a:avLst/>
          </a:prstGeom>
          <a:noFill/>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33600" y="1481328"/>
            <a:ext cx="6553200" cy="5148072"/>
          </a:xfrm>
        </p:spPr>
        <p:txBody>
          <a:bodyPr>
            <a:normAutofit lnSpcReduction="10000"/>
          </a:bodyPr>
          <a:lstStyle/>
          <a:p>
            <a:r>
              <a:rPr lang="en-US" dirty="0" smtClean="0"/>
              <a:t>Few predicted that </a:t>
            </a:r>
            <a:r>
              <a:rPr lang="en-US" b="1" dirty="0" smtClean="0"/>
              <a:t>fragmentation</a:t>
            </a:r>
            <a:r>
              <a:rPr lang="en-US" dirty="0" smtClean="0"/>
              <a:t> – divisions based on ethnic or cultural identity – would become increasingly important in world interactions</a:t>
            </a:r>
          </a:p>
          <a:p>
            <a:pPr lvl="1"/>
            <a:r>
              <a:rPr lang="en-US" b="1" dirty="0" smtClean="0"/>
              <a:t>Nationalism</a:t>
            </a:r>
            <a:r>
              <a:rPr lang="en-US" dirty="0" smtClean="0"/>
              <a:t> seemed to be declining in favor of </a:t>
            </a:r>
            <a:r>
              <a:rPr lang="en-US" b="1" dirty="0" smtClean="0"/>
              <a:t>globalization</a:t>
            </a:r>
          </a:p>
          <a:p>
            <a:pPr lvl="2"/>
            <a:r>
              <a:rPr lang="en-US" dirty="0" smtClean="0"/>
              <a:t>Nationalism blocked attempts to resuscitate the Soviet Union</a:t>
            </a:r>
          </a:p>
          <a:p>
            <a:r>
              <a:rPr lang="en-US" b="1" dirty="0" smtClean="0"/>
              <a:t>Politicization of religion</a:t>
            </a:r>
            <a:r>
              <a:rPr lang="en-US" dirty="0" smtClean="0"/>
              <a:t> has dominated world politics – catching the west off guard (separation of church and state)</a:t>
            </a:r>
            <a:endParaRPr lang="en-US" b="1" dirty="0"/>
          </a:p>
        </p:txBody>
      </p:sp>
      <p:sp>
        <p:nvSpPr>
          <p:cNvPr id="3" name="Title 2"/>
          <p:cNvSpPr>
            <a:spLocks noGrp="1"/>
          </p:cNvSpPr>
          <p:nvPr>
            <p:ph type="title"/>
          </p:nvPr>
        </p:nvSpPr>
        <p:spPr/>
        <p:txBody>
          <a:bodyPr>
            <a:normAutofit fontScale="90000"/>
          </a:bodyPr>
          <a:lstStyle/>
          <a:p>
            <a:r>
              <a:rPr lang="en-US" dirty="0" smtClean="0"/>
              <a:t>Fragmentation: Counter-Influence to Globalization</a:t>
            </a:r>
            <a:endParaRPr lang="en-US" dirty="0"/>
          </a:p>
        </p:txBody>
      </p:sp>
      <p:pic>
        <p:nvPicPr>
          <p:cNvPr id="3074" name="Picture 2" descr="http://christianfaithinamerica.com/wp-content/uploads/2009/08/Church_State.gif"/>
          <p:cNvPicPr>
            <a:picLocks noChangeAspect="1" noChangeArrowheads="1"/>
          </p:cNvPicPr>
          <p:nvPr/>
        </p:nvPicPr>
        <p:blipFill>
          <a:blip r:embed="rId2" cstate="print"/>
          <a:srcRect/>
          <a:stretch>
            <a:fillRect/>
          </a:stretch>
        </p:blipFill>
        <p:spPr bwMode="auto">
          <a:xfrm>
            <a:off x="152400" y="2590800"/>
            <a:ext cx="2381250" cy="2190750"/>
          </a:xfrm>
          <a:prstGeom prst="rect">
            <a:avLst/>
          </a:prstGeom>
          <a:noFill/>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6477000" cy="4843272"/>
          </a:xfrm>
        </p:spPr>
        <p:txBody>
          <a:bodyPr numCol="1">
            <a:normAutofit fontScale="92500" lnSpcReduction="20000"/>
          </a:bodyPr>
          <a:lstStyle/>
          <a:p>
            <a:r>
              <a:rPr lang="en-US" dirty="0" smtClean="0"/>
              <a:t>Political scientist Huntington (1990s) divided world into cultural areas poised to threaten world peace</a:t>
            </a:r>
          </a:p>
          <a:p>
            <a:pPr lvl="1"/>
            <a:r>
              <a:rPr lang="en-US" sz="1700" dirty="0" smtClean="0"/>
              <a:t>The West    	Orthodox world (Russia)</a:t>
            </a:r>
          </a:p>
          <a:p>
            <a:pPr lvl="1"/>
            <a:r>
              <a:rPr lang="en-US" sz="1700" dirty="0" smtClean="0"/>
              <a:t>Islamic countries   	Latin America</a:t>
            </a:r>
          </a:p>
          <a:p>
            <a:pPr lvl="1"/>
            <a:r>
              <a:rPr lang="en-US" sz="1700" dirty="0" smtClean="0"/>
              <a:t>Africa		Hindu world</a:t>
            </a:r>
          </a:p>
          <a:p>
            <a:pPr lvl="1"/>
            <a:r>
              <a:rPr lang="en-US" sz="1700" dirty="0" smtClean="0"/>
              <a:t>Confucian world	Buddhist world</a:t>
            </a:r>
          </a:p>
          <a:p>
            <a:pPr lvl="1"/>
            <a:r>
              <a:rPr lang="en-US" sz="1700" dirty="0" smtClean="0"/>
              <a:t>Japan</a:t>
            </a:r>
            <a:endParaRPr lang="en-US" sz="1700" dirty="0"/>
          </a:p>
          <a:p>
            <a:r>
              <a:rPr lang="en-US" dirty="0" smtClean="0"/>
              <a:t>The revival of ethnic or cultural politics tends to emphasize differences among nations</a:t>
            </a:r>
          </a:p>
          <a:p>
            <a:pPr lvl="1"/>
            <a:r>
              <a:rPr lang="en-US" dirty="0" smtClean="0"/>
              <a:t>Fragmentation and globalization may exist at the same time within a country</a:t>
            </a:r>
          </a:p>
          <a:p>
            <a:pPr lvl="2"/>
            <a:r>
              <a:rPr lang="en-US" dirty="0" smtClean="0"/>
              <a:t>India – world’s largest democracy, information technology centers, conflicts between Hindus and Muslims</a:t>
            </a:r>
          </a:p>
        </p:txBody>
      </p:sp>
      <p:sp>
        <p:nvSpPr>
          <p:cNvPr id="3" name="Title 2"/>
          <p:cNvSpPr>
            <a:spLocks noGrp="1"/>
          </p:cNvSpPr>
          <p:nvPr>
            <p:ph type="title"/>
          </p:nvPr>
        </p:nvSpPr>
        <p:spPr/>
        <p:txBody>
          <a:bodyPr>
            <a:normAutofit fontScale="90000"/>
          </a:bodyPr>
          <a:lstStyle/>
          <a:p>
            <a:r>
              <a:rPr lang="en-US" dirty="0" smtClean="0"/>
              <a:t>Fragmentation: Counter-Influence to Globalization (cont)</a:t>
            </a:r>
            <a:endParaRPr lang="en-US" dirty="0"/>
          </a:p>
        </p:txBody>
      </p:sp>
      <p:pic>
        <p:nvPicPr>
          <p:cNvPr id="2052" name="Picture 4" descr="Media Fragmentation and Cultural Diversity in the UAE"/>
          <p:cNvPicPr>
            <a:picLocks noChangeAspect="1" noChangeArrowheads="1"/>
          </p:cNvPicPr>
          <p:nvPr/>
        </p:nvPicPr>
        <p:blipFill>
          <a:blip r:embed="rId2" cstate="print"/>
          <a:srcRect/>
          <a:stretch>
            <a:fillRect/>
          </a:stretch>
        </p:blipFill>
        <p:spPr bwMode="auto">
          <a:xfrm>
            <a:off x="5943600" y="2362200"/>
            <a:ext cx="2713003" cy="1752600"/>
          </a:xfrm>
          <a:prstGeom prst="rect">
            <a:avLst/>
          </a:prstGeom>
          <a:noFill/>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429000" y="1481328"/>
            <a:ext cx="5257800" cy="5376672"/>
          </a:xfrm>
        </p:spPr>
        <p:txBody>
          <a:bodyPr>
            <a:normAutofit fontScale="85000" lnSpcReduction="20000"/>
          </a:bodyPr>
          <a:lstStyle/>
          <a:p>
            <a:r>
              <a:rPr lang="en-US" dirty="0" smtClean="0"/>
              <a:t>Evidence fragmentation at work: number of </a:t>
            </a:r>
            <a:r>
              <a:rPr lang="en-US" b="1" dirty="0" smtClean="0"/>
              <a:t>stateless nations</a:t>
            </a:r>
          </a:p>
          <a:p>
            <a:pPr lvl="2"/>
            <a:r>
              <a:rPr lang="en-US" dirty="0" smtClean="0"/>
              <a:t>Basques - northern Spain</a:t>
            </a:r>
          </a:p>
          <a:p>
            <a:pPr lvl="2"/>
            <a:r>
              <a:rPr lang="en-US" dirty="0" smtClean="0"/>
              <a:t>Quebecois – Canada</a:t>
            </a:r>
          </a:p>
          <a:p>
            <a:pPr lvl="2"/>
            <a:r>
              <a:rPr lang="en-US" dirty="0" smtClean="0"/>
              <a:t>Catholics – N. Ireland</a:t>
            </a:r>
          </a:p>
          <a:p>
            <a:pPr lvl="2"/>
            <a:r>
              <a:rPr lang="en-US" dirty="0" smtClean="0"/>
              <a:t>Palestinians – seek state in Middle East</a:t>
            </a:r>
          </a:p>
          <a:p>
            <a:pPr lvl="2"/>
            <a:r>
              <a:rPr lang="en-US" dirty="0" smtClean="0"/>
              <a:t>Kurds</a:t>
            </a:r>
          </a:p>
          <a:p>
            <a:r>
              <a:rPr lang="en-US" dirty="0" smtClean="0"/>
              <a:t>Attack on World Trade Center Marker event; time will tell the full impact on history</a:t>
            </a:r>
          </a:p>
          <a:p>
            <a:pPr lvl="1"/>
            <a:r>
              <a:rPr lang="en-US" dirty="0" smtClean="0"/>
              <a:t>Was the attack a demonstration of the importance of conflicting cultural identities in the modern world?</a:t>
            </a:r>
          </a:p>
          <a:p>
            <a:r>
              <a:rPr lang="en-US" dirty="0" smtClean="0"/>
              <a:t>The patterns are still taking shape; the forces of globalization are undeniable. </a:t>
            </a:r>
          </a:p>
          <a:p>
            <a:endParaRPr lang="en-US" dirty="0"/>
          </a:p>
        </p:txBody>
      </p:sp>
      <p:sp>
        <p:nvSpPr>
          <p:cNvPr id="3" name="Title 2"/>
          <p:cNvSpPr>
            <a:spLocks noGrp="1"/>
          </p:cNvSpPr>
          <p:nvPr>
            <p:ph type="title"/>
          </p:nvPr>
        </p:nvSpPr>
        <p:spPr/>
        <p:txBody>
          <a:bodyPr>
            <a:normAutofit fontScale="90000"/>
          </a:bodyPr>
          <a:lstStyle/>
          <a:p>
            <a:r>
              <a:rPr lang="en-US" dirty="0" smtClean="0"/>
              <a:t>Fragmentation: Counter-Influence to Globalization (cont)</a:t>
            </a:r>
            <a:endParaRPr lang="en-US" dirty="0"/>
          </a:p>
        </p:txBody>
      </p:sp>
      <p:pic>
        <p:nvPicPr>
          <p:cNvPr id="1026" name="Picture 2" descr="http://www.shalom-israel.info/iso_album/world_trade_center_374.jpg"/>
          <p:cNvPicPr>
            <a:picLocks noChangeAspect="1" noChangeArrowheads="1"/>
          </p:cNvPicPr>
          <p:nvPr/>
        </p:nvPicPr>
        <p:blipFill>
          <a:blip r:embed="rId2" cstate="print"/>
          <a:srcRect/>
          <a:stretch>
            <a:fillRect/>
          </a:stretch>
        </p:blipFill>
        <p:spPr bwMode="auto">
          <a:xfrm>
            <a:off x="304800" y="1905000"/>
            <a:ext cx="3163564" cy="365760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5791200" cy="4525963"/>
          </a:xfrm>
        </p:spPr>
        <p:txBody>
          <a:bodyPr>
            <a:normAutofit fontScale="92500" lnSpcReduction="10000"/>
          </a:bodyPr>
          <a:lstStyle/>
          <a:p>
            <a:r>
              <a:rPr lang="en-US" dirty="0" smtClean="0"/>
              <a:t>Britain weakened the Ottomans by sponsoring an internal rebellion against the sultan’s forces</a:t>
            </a:r>
          </a:p>
          <a:p>
            <a:pPr lvl="1"/>
            <a:r>
              <a:rPr lang="en-US" dirty="0" smtClean="0"/>
              <a:t>Britain gained support from Jewish settlers in Palestine with the promise of a homeland (Balfour Declaration)</a:t>
            </a:r>
          </a:p>
          <a:p>
            <a:r>
              <a:rPr lang="en-US" dirty="0" smtClean="0"/>
              <a:t>Allied actions set in motion the drive for independence among Ottomans bringing about the final collapse when the Central Powers lost the war</a:t>
            </a:r>
          </a:p>
          <a:p>
            <a:endParaRPr lang="en-US" dirty="0"/>
          </a:p>
        </p:txBody>
      </p:sp>
      <p:sp>
        <p:nvSpPr>
          <p:cNvPr id="3" name="Title 2"/>
          <p:cNvSpPr>
            <a:spLocks noGrp="1"/>
          </p:cNvSpPr>
          <p:nvPr>
            <p:ph type="title"/>
          </p:nvPr>
        </p:nvSpPr>
        <p:spPr/>
        <p:txBody>
          <a:bodyPr/>
          <a:lstStyle/>
          <a:p>
            <a:r>
              <a:rPr lang="en-US" dirty="0" smtClean="0"/>
              <a:t>The War Outside Europe (cont)</a:t>
            </a:r>
            <a:endParaRPr lang="en-US" dirty="0"/>
          </a:p>
        </p:txBody>
      </p:sp>
      <p:pic>
        <p:nvPicPr>
          <p:cNvPr id="17410" name="Picture 2" descr="http://upload.wikimedia.org/wikipedia/commons/thumb/5/5d/Balfour_Declaration_in_the_Times_9_November_1917.jpg/220px-Balfour_Declaration_in_the_Times_9_November_1917.jpg"/>
          <p:cNvPicPr>
            <a:picLocks noChangeAspect="1" noChangeArrowheads="1"/>
          </p:cNvPicPr>
          <p:nvPr/>
        </p:nvPicPr>
        <p:blipFill>
          <a:blip r:embed="rId2" cstate="print"/>
          <a:srcRect/>
          <a:stretch>
            <a:fillRect/>
          </a:stretch>
        </p:blipFill>
        <p:spPr bwMode="auto">
          <a:xfrm>
            <a:off x="6629400" y="1447800"/>
            <a:ext cx="2095500" cy="2905125"/>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0" y="1481328"/>
            <a:ext cx="6705600" cy="5071872"/>
          </a:xfrm>
        </p:spPr>
        <p:txBody>
          <a:bodyPr>
            <a:normAutofit fontScale="92500" lnSpcReduction="10000"/>
          </a:bodyPr>
          <a:lstStyle/>
          <a:p>
            <a:r>
              <a:rPr lang="en-US" dirty="0" smtClean="0"/>
              <a:t>Home front ran parallel to actual war</a:t>
            </a:r>
          </a:p>
          <a:p>
            <a:r>
              <a:rPr lang="en-US" dirty="0" smtClean="0"/>
              <a:t>War tended to strengthen central governments; coordination of resources</a:t>
            </a:r>
          </a:p>
          <a:p>
            <a:r>
              <a:rPr lang="en-US" dirty="0" smtClean="0"/>
              <a:t>Conscription</a:t>
            </a:r>
          </a:p>
          <a:p>
            <a:r>
              <a:rPr lang="en-US" dirty="0" smtClean="0"/>
              <a:t>Civilians had to give up personal needs</a:t>
            </a:r>
          </a:p>
          <a:p>
            <a:r>
              <a:rPr lang="en-US" dirty="0" smtClean="0"/>
              <a:t>War propaganda to ensure civilian support</a:t>
            </a:r>
          </a:p>
          <a:p>
            <a:pPr lvl="1"/>
            <a:r>
              <a:rPr lang="en-US" dirty="0" smtClean="0"/>
              <a:t>Inspired nationalism</a:t>
            </a:r>
          </a:p>
          <a:p>
            <a:r>
              <a:rPr lang="en-US" dirty="0" smtClean="0"/>
              <a:t>Wage and price controls</a:t>
            </a:r>
          </a:p>
          <a:p>
            <a:r>
              <a:rPr lang="en-US" dirty="0" smtClean="0"/>
              <a:t>Freedom of speech and press curtailed for national security</a:t>
            </a:r>
          </a:p>
          <a:p>
            <a:pPr lvl="1"/>
            <a:r>
              <a:rPr lang="en-US" dirty="0" smtClean="0"/>
              <a:t>Bad news from the war front was censored</a:t>
            </a:r>
            <a:endParaRPr lang="en-US" dirty="0"/>
          </a:p>
        </p:txBody>
      </p:sp>
      <p:sp>
        <p:nvSpPr>
          <p:cNvPr id="3" name="Title 2"/>
          <p:cNvSpPr>
            <a:spLocks noGrp="1"/>
          </p:cNvSpPr>
          <p:nvPr>
            <p:ph type="title"/>
          </p:nvPr>
        </p:nvSpPr>
        <p:spPr/>
        <p:txBody>
          <a:bodyPr/>
          <a:lstStyle/>
          <a:p>
            <a:r>
              <a:rPr lang="en-US" dirty="0" smtClean="0"/>
              <a:t>The Home Front</a:t>
            </a:r>
            <a:endParaRPr lang="en-US" dirty="0"/>
          </a:p>
        </p:txBody>
      </p:sp>
      <p:pic>
        <p:nvPicPr>
          <p:cNvPr id="16388" name="Picture 4" descr="http://www2.ccsd.ws/sbfaculty/team8e/jeknisely/sacrific.jpg"/>
          <p:cNvPicPr>
            <a:picLocks noChangeAspect="1" noChangeArrowheads="1"/>
          </p:cNvPicPr>
          <p:nvPr/>
        </p:nvPicPr>
        <p:blipFill>
          <a:blip r:embed="rId2" cstate="print"/>
          <a:srcRect/>
          <a:stretch>
            <a:fillRect/>
          </a:stretch>
        </p:blipFill>
        <p:spPr bwMode="auto">
          <a:xfrm>
            <a:off x="533400" y="4114800"/>
            <a:ext cx="1466320" cy="1876426"/>
          </a:xfrm>
          <a:prstGeom prst="rect">
            <a:avLst/>
          </a:prstGeom>
          <a:noFill/>
        </p:spPr>
      </p:pic>
      <p:pic>
        <p:nvPicPr>
          <p:cNvPr id="16392" name="Picture 8" descr="http://www.loc.gov/teachers/classroommaterials/presentationsandactivities/presentations/homefront/images/image4.jpg"/>
          <p:cNvPicPr>
            <a:picLocks noChangeAspect="1" noChangeArrowheads="1"/>
          </p:cNvPicPr>
          <p:nvPr/>
        </p:nvPicPr>
        <p:blipFill>
          <a:blip r:embed="rId3" cstate="print"/>
          <a:srcRect/>
          <a:stretch>
            <a:fillRect/>
          </a:stretch>
        </p:blipFill>
        <p:spPr bwMode="auto">
          <a:xfrm>
            <a:off x="533400" y="1600200"/>
            <a:ext cx="1671066" cy="226695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95600" y="1481328"/>
            <a:ext cx="5791200" cy="5071872"/>
          </a:xfrm>
        </p:spPr>
        <p:txBody>
          <a:bodyPr>
            <a:normAutofit fontScale="77500" lnSpcReduction="20000"/>
          </a:bodyPr>
          <a:lstStyle/>
          <a:p>
            <a:r>
              <a:rPr lang="en-US" dirty="0" smtClean="0"/>
              <a:t>Women made important contribution filling traditional male jobs </a:t>
            </a:r>
          </a:p>
          <a:p>
            <a:pPr lvl="1"/>
            <a:r>
              <a:rPr lang="en-US" dirty="0" smtClean="0"/>
              <a:t>Farms</a:t>
            </a:r>
          </a:p>
          <a:p>
            <a:pPr lvl="1"/>
            <a:r>
              <a:rPr lang="en-US" dirty="0" smtClean="0"/>
              <a:t>Factories</a:t>
            </a:r>
          </a:p>
          <a:p>
            <a:pPr lvl="1"/>
            <a:r>
              <a:rPr lang="en-US" dirty="0" smtClean="0"/>
              <a:t>Postal employees</a:t>
            </a:r>
          </a:p>
          <a:p>
            <a:pPr lvl="1"/>
            <a:r>
              <a:rPr lang="en-US" dirty="0" smtClean="0"/>
              <a:t>Police officers</a:t>
            </a:r>
          </a:p>
          <a:p>
            <a:r>
              <a:rPr lang="en-US" dirty="0" smtClean="0"/>
              <a:t>Upper class women found it liberating to rely on themselves and not husbands/fathers</a:t>
            </a:r>
          </a:p>
          <a:p>
            <a:pPr lvl="1"/>
            <a:r>
              <a:rPr lang="en-US" dirty="0" smtClean="0"/>
              <a:t>Helped pressure legislatures to pass women’s suffrage measures</a:t>
            </a:r>
          </a:p>
          <a:p>
            <a:r>
              <a:rPr lang="en-US" dirty="0" smtClean="0"/>
              <a:t>Working class women didn’t see as much change – they’d always worked outside the home</a:t>
            </a:r>
          </a:p>
          <a:p>
            <a:pPr lvl="1"/>
            <a:r>
              <a:rPr lang="en-US" dirty="0" smtClean="0"/>
              <a:t>Wages did rise a bit but the gap between men and women never closed</a:t>
            </a:r>
          </a:p>
          <a:p>
            <a:r>
              <a:rPr lang="en-US" dirty="0" smtClean="0"/>
              <a:t>Voting rights in Britain 1918, Germany 1919, Austria 1919, US 1920</a:t>
            </a:r>
            <a:endParaRPr lang="en-US" dirty="0"/>
          </a:p>
        </p:txBody>
      </p:sp>
      <p:sp>
        <p:nvSpPr>
          <p:cNvPr id="3" name="Title 2"/>
          <p:cNvSpPr>
            <a:spLocks noGrp="1"/>
          </p:cNvSpPr>
          <p:nvPr>
            <p:ph type="title"/>
          </p:nvPr>
        </p:nvSpPr>
        <p:spPr/>
        <p:txBody>
          <a:bodyPr/>
          <a:lstStyle/>
          <a:p>
            <a:r>
              <a:rPr lang="en-US" dirty="0" smtClean="0"/>
              <a:t>The Home Front (cont)</a:t>
            </a:r>
            <a:endParaRPr lang="en-US" dirty="0"/>
          </a:p>
        </p:txBody>
      </p:sp>
      <p:pic>
        <p:nvPicPr>
          <p:cNvPr id="4" name="Picture 2" descr="http://questgarden.com/74/42/4/081201092533/images/homefront420QU20June2006.jpg"/>
          <p:cNvPicPr>
            <a:picLocks noChangeAspect="1" noChangeArrowheads="1"/>
          </p:cNvPicPr>
          <p:nvPr/>
        </p:nvPicPr>
        <p:blipFill>
          <a:blip r:embed="rId2" cstate="print"/>
          <a:srcRect/>
          <a:stretch>
            <a:fillRect/>
          </a:stretch>
        </p:blipFill>
        <p:spPr bwMode="auto">
          <a:xfrm rot="20829634">
            <a:off x="279581" y="3618821"/>
            <a:ext cx="2017059" cy="2743201"/>
          </a:xfrm>
          <a:prstGeom prst="rect">
            <a:avLst/>
          </a:prstGeom>
          <a:noFill/>
        </p:spPr>
      </p:pic>
      <p:pic>
        <p:nvPicPr>
          <p:cNvPr id="5" name="Picture 6" descr="http://freepages.genealogy.rootsweb.ancestry.com/~elkridge/Worldwar2_files/78%20ww2-32.jpg"/>
          <p:cNvPicPr>
            <a:picLocks noChangeAspect="1" noChangeArrowheads="1"/>
          </p:cNvPicPr>
          <p:nvPr/>
        </p:nvPicPr>
        <p:blipFill>
          <a:blip r:embed="rId3" cstate="print"/>
          <a:srcRect/>
          <a:stretch>
            <a:fillRect/>
          </a:stretch>
        </p:blipFill>
        <p:spPr bwMode="auto">
          <a:xfrm>
            <a:off x="304800" y="1524000"/>
            <a:ext cx="2438400" cy="1942592"/>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rot="20871481">
            <a:off x="535861" y="1222633"/>
            <a:ext cx="7775222" cy="4473144"/>
          </a:xfrm>
        </p:spPr>
        <p:txBody>
          <a:bodyPr>
            <a:normAutofit fontScale="92500" lnSpcReduction="20000"/>
          </a:bodyPr>
          <a:lstStyle/>
          <a:p>
            <a:r>
              <a:rPr lang="en-US" dirty="0" smtClean="0"/>
              <a:t>Russia</a:t>
            </a:r>
          </a:p>
          <a:p>
            <a:pPr lvl="1"/>
            <a:r>
              <a:rPr lang="en-US" dirty="0" smtClean="0"/>
              <a:t>After the revolution focus was restructuring Russian </a:t>
            </a:r>
          </a:p>
          <a:p>
            <a:pPr lvl="1"/>
            <a:r>
              <a:rPr lang="en-US" dirty="0" smtClean="0"/>
              <a:t>Signed Brest-Litovsk Treaty w/Germans</a:t>
            </a:r>
          </a:p>
          <a:p>
            <a:pPr lvl="1"/>
            <a:r>
              <a:rPr lang="en-US" dirty="0" smtClean="0"/>
              <a:t>Gave substantial territories in western Russia to Germany</a:t>
            </a:r>
          </a:p>
          <a:p>
            <a:r>
              <a:rPr lang="en-US" dirty="0" smtClean="0"/>
              <a:t>German forces occupied the new territory</a:t>
            </a:r>
          </a:p>
          <a:p>
            <a:pPr lvl="1"/>
            <a:r>
              <a:rPr lang="en-US" dirty="0" smtClean="0"/>
              <a:t>Took away Germany’s ability to address issues on the Western Front</a:t>
            </a:r>
          </a:p>
          <a:p>
            <a:pPr lvl="1"/>
            <a:r>
              <a:rPr lang="en-US" dirty="0" smtClean="0"/>
              <a:t>Entente powers had the advantage with fresh soldiers from the US</a:t>
            </a:r>
          </a:p>
          <a:p>
            <a:r>
              <a:rPr lang="en-US" dirty="0" smtClean="0"/>
              <a:t>Habsburg forces in Italy and the Balkans failed</a:t>
            </a:r>
          </a:p>
          <a:p>
            <a:r>
              <a:rPr lang="en-US" dirty="0" smtClean="0"/>
              <a:t>German Kaiser abdicated</a:t>
            </a:r>
          </a:p>
          <a:p>
            <a:r>
              <a:rPr lang="en-US" dirty="0" smtClean="0"/>
              <a:t>Central Powers surrendered in 1918</a:t>
            </a:r>
            <a:endParaRPr lang="en-US" dirty="0"/>
          </a:p>
        </p:txBody>
      </p:sp>
      <p:sp>
        <p:nvSpPr>
          <p:cNvPr id="3" name="Title 2"/>
          <p:cNvSpPr>
            <a:spLocks noGrp="1"/>
          </p:cNvSpPr>
          <p:nvPr>
            <p:ph type="title"/>
          </p:nvPr>
        </p:nvSpPr>
        <p:spPr/>
        <p:txBody>
          <a:bodyPr/>
          <a:lstStyle/>
          <a:p>
            <a:r>
              <a:rPr lang="en-US" dirty="0" smtClean="0"/>
              <a:t>The End of the War</a:t>
            </a:r>
            <a:endParaRPr lang="en-US" dirty="0"/>
          </a:p>
        </p:txBody>
      </p:sp>
      <p:pic>
        <p:nvPicPr>
          <p:cNvPr id="14338" name="Picture 2" descr="http://hsfsortie1918.webs.com/Pages/Pictures/1918%20Europe.jpg"/>
          <p:cNvPicPr>
            <a:picLocks noChangeAspect="1" noChangeArrowheads="1"/>
          </p:cNvPicPr>
          <p:nvPr/>
        </p:nvPicPr>
        <p:blipFill>
          <a:blip r:embed="rId2" cstate="print"/>
          <a:srcRect/>
          <a:stretch>
            <a:fillRect/>
          </a:stretch>
        </p:blipFill>
        <p:spPr bwMode="auto">
          <a:xfrm>
            <a:off x="5791200" y="4953000"/>
            <a:ext cx="2644484" cy="19050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524000"/>
            <a:ext cx="8229600" cy="4940491"/>
          </a:xfrm>
        </p:spPr>
        <p:txBody>
          <a:bodyPr>
            <a:normAutofit fontScale="92500" lnSpcReduction="20000"/>
          </a:bodyPr>
          <a:lstStyle/>
          <a:p>
            <a:r>
              <a:rPr lang="en-US" dirty="0" smtClean="0"/>
              <a:t>At the turn of the century Britain in its heyday</a:t>
            </a:r>
          </a:p>
          <a:p>
            <a:r>
              <a:rPr lang="en-US" dirty="0" smtClean="0"/>
              <a:t>Tensions were building in Europe</a:t>
            </a:r>
          </a:p>
          <a:p>
            <a:pPr marL="603504" lvl="2" indent="-256032">
              <a:spcBef>
                <a:spcPts val="400"/>
              </a:spcBef>
              <a:buSzPct val="68000"/>
              <a:buFont typeface="Wingdings 3"/>
              <a:buChar char=""/>
            </a:pPr>
            <a:r>
              <a:rPr lang="en-US" dirty="0" smtClean="0"/>
              <a:t>Clashed in post-Napoleonic era  (Crimean War) but avoided conflict through balance of power (Congress of Vienna)</a:t>
            </a:r>
          </a:p>
          <a:p>
            <a:r>
              <a:rPr lang="en-US" dirty="0" smtClean="0"/>
              <a:t>European dominance of the globe increased competitiveness among the continent’s nations leading to two great wars that ended imperialist world order of the 19</a:t>
            </a:r>
            <a:r>
              <a:rPr lang="en-US" baseline="30000" dirty="0" smtClean="0"/>
              <a:t>th</a:t>
            </a:r>
            <a:r>
              <a:rPr lang="en-US" dirty="0" smtClean="0"/>
              <a:t> century</a:t>
            </a:r>
          </a:p>
          <a:p>
            <a:r>
              <a:rPr lang="en-US" dirty="0" smtClean="0"/>
              <a:t>Pace of change quickened significantly</a:t>
            </a:r>
          </a:p>
          <a:p>
            <a:pPr lvl="1"/>
            <a:r>
              <a:rPr lang="en-US" dirty="0" smtClean="0"/>
              <a:t>Dynamics radically different today than early in the 20</a:t>
            </a:r>
            <a:r>
              <a:rPr lang="en-US" baseline="30000" dirty="0" smtClean="0"/>
              <a:t>th</a:t>
            </a:r>
            <a:r>
              <a:rPr lang="en-US" dirty="0" smtClean="0"/>
              <a:t> century</a:t>
            </a:r>
          </a:p>
          <a:p>
            <a:r>
              <a:rPr lang="en-US" dirty="0" smtClean="0"/>
              <a:t>Three phases</a:t>
            </a:r>
          </a:p>
          <a:p>
            <a:pPr lvl="1"/>
            <a:r>
              <a:rPr lang="en-US" dirty="0" smtClean="0"/>
              <a:t>Crisis and Collapse of the Imperial Order</a:t>
            </a:r>
          </a:p>
          <a:p>
            <a:pPr lvl="1"/>
            <a:r>
              <a:rPr lang="en-US" dirty="0" smtClean="0"/>
              <a:t>Three Worlds</a:t>
            </a:r>
          </a:p>
          <a:p>
            <a:pPr lvl="1"/>
            <a:r>
              <a:rPr lang="en-US" dirty="0" smtClean="0"/>
              <a:t>Globalization</a:t>
            </a:r>
          </a:p>
          <a:p>
            <a:pPr lvl="1"/>
            <a:endParaRPr lang="en-US" dirty="0" smtClean="0"/>
          </a:p>
          <a:p>
            <a:pPr lvl="1"/>
            <a:endParaRPr lang="en-US" dirty="0" smtClean="0"/>
          </a:p>
          <a:p>
            <a:pPr lvl="1"/>
            <a:endParaRPr lang="en-US" dirty="0"/>
          </a:p>
        </p:txBody>
      </p:sp>
      <p:sp>
        <p:nvSpPr>
          <p:cNvPr id="3" name="Title 2"/>
          <p:cNvSpPr>
            <a:spLocks noGrp="1"/>
          </p:cNvSpPr>
          <p:nvPr>
            <p:ph type="title"/>
          </p:nvPr>
        </p:nvSpPr>
        <p:spPr/>
        <p:txBody>
          <a:bodyPr/>
          <a:lstStyle/>
          <a:p>
            <a:r>
              <a:rPr lang="en-US" dirty="0" smtClean="0"/>
              <a:t>Review</a:t>
            </a:r>
            <a:endParaRPr lang="en-US" dirty="0"/>
          </a:p>
        </p:txBody>
      </p:sp>
      <p:pic>
        <p:nvPicPr>
          <p:cNvPr id="1026" name="Picture 2" descr="https://mail.bedford.k12.ma.us/~richard_donnelly/ModernWorld.jpg"/>
          <p:cNvPicPr>
            <a:picLocks noChangeAspect="1" noChangeArrowheads="1"/>
          </p:cNvPicPr>
          <p:nvPr/>
        </p:nvPicPr>
        <p:blipFill>
          <a:blip r:embed="rId2" cstate="print"/>
          <a:srcRect/>
          <a:stretch>
            <a:fillRect/>
          </a:stretch>
        </p:blipFill>
        <p:spPr bwMode="auto">
          <a:xfrm>
            <a:off x="6934200" y="4876800"/>
            <a:ext cx="1578576" cy="1600201"/>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19200"/>
            <a:ext cx="8229600" cy="5181600"/>
          </a:xfrm>
        </p:spPr>
        <p:txBody>
          <a:bodyPr>
            <a:normAutofit fontScale="85000" lnSpcReduction="20000"/>
          </a:bodyPr>
          <a:lstStyle/>
          <a:p>
            <a:r>
              <a:rPr lang="en-US" dirty="0" smtClean="0"/>
              <a:t>1919 diplomats met at Versailles Palace</a:t>
            </a:r>
          </a:p>
          <a:p>
            <a:r>
              <a:rPr lang="en-US" dirty="0" smtClean="0"/>
              <a:t>None of the Central Powers represented (nor Russia)</a:t>
            </a:r>
          </a:p>
          <a:p>
            <a:r>
              <a:rPr lang="en-US" dirty="0" smtClean="0"/>
              <a:t>France, Britain, US most influential leaders</a:t>
            </a:r>
          </a:p>
          <a:p>
            <a:pPr lvl="1"/>
            <a:r>
              <a:rPr lang="en-US" dirty="0" smtClean="0"/>
              <a:t>Wilson wanted to make the “world safe for democracy” and have this be the “war to end all wars”</a:t>
            </a:r>
          </a:p>
          <a:p>
            <a:pPr lvl="1"/>
            <a:r>
              <a:rPr lang="en-US" dirty="0" smtClean="0"/>
              <a:t>Presented 14 Points</a:t>
            </a:r>
          </a:p>
          <a:p>
            <a:r>
              <a:rPr lang="en-US" dirty="0" smtClean="0"/>
              <a:t>Britain and France wanted to punish Germany</a:t>
            </a:r>
          </a:p>
          <a:p>
            <a:pPr lvl="1"/>
            <a:r>
              <a:rPr lang="en-US" dirty="0" smtClean="0"/>
              <a:t>France wanted revenge – huge losses due to much of the fighting in France </a:t>
            </a:r>
          </a:p>
          <a:p>
            <a:pPr lvl="1"/>
            <a:r>
              <a:rPr lang="en-US" dirty="0" smtClean="0"/>
              <a:t>Both wanted reparations and permanent weakening of German power</a:t>
            </a:r>
          </a:p>
          <a:p>
            <a:r>
              <a:rPr lang="en-US" dirty="0" smtClean="0"/>
              <a:t>Britain continued to blockade German ports and Allies threatened to renew the war if the Central Powers didn’t agree</a:t>
            </a:r>
          </a:p>
          <a:p>
            <a:pPr lvl="1"/>
            <a:r>
              <a:rPr lang="en-US" dirty="0" smtClean="0"/>
              <a:t>Agreement heavily punished Germany; created resentments and economic hardships that erupted later into a far larger war</a:t>
            </a:r>
            <a:endParaRPr lang="en-US" dirty="0"/>
          </a:p>
        </p:txBody>
      </p:sp>
      <p:sp>
        <p:nvSpPr>
          <p:cNvPr id="3" name="Title 2"/>
          <p:cNvSpPr>
            <a:spLocks noGrp="1"/>
          </p:cNvSpPr>
          <p:nvPr>
            <p:ph type="title"/>
          </p:nvPr>
        </p:nvSpPr>
        <p:spPr/>
        <p:txBody>
          <a:bodyPr/>
          <a:lstStyle/>
          <a:p>
            <a:r>
              <a:rPr lang="en-US" dirty="0" smtClean="0"/>
              <a:t>Post –War Diplomacy</a:t>
            </a:r>
            <a:endParaRPr lang="en-US" dirty="0"/>
          </a:p>
        </p:txBody>
      </p:sp>
      <p:pic>
        <p:nvPicPr>
          <p:cNvPr id="13314" name="Picture 2" descr="http://www.educationforum.co.uk/versailles.jpg"/>
          <p:cNvPicPr>
            <a:picLocks noChangeAspect="1" noChangeArrowheads="1"/>
          </p:cNvPicPr>
          <p:nvPr/>
        </p:nvPicPr>
        <p:blipFill>
          <a:blip r:embed="rId2" cstate="print"/>
          <a:srcRect/>
          <a:stretch>
            <a:fillRect/>
          </a:stretch>
        </p:blipFill>
        <p:spPr bwMode="auto">
          <a:xfrm>
            <a:off x="6705600" y="0"/>
            <a:ext cx="2177371" cy="1500079"/>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Versailles Treaty</a:t>
            </a:r>
            <a:endParaRPr lang="en-US" dirty="0"/>
          </a:p>
        </p:txBody>
      </p:sp>
      <p:sp>
        <p:nvSpPr>
          <p:cNvPr id="4" name="Text Placeholder 3"/>
          <p:cNvSpPr>
            <a:spLocks noGrp="1"/>
          </p:cNvSpPr>
          <p:nvPr>
            <p:ph type="body" idx="1"/>
          </p:nvPr>
        </p:nvSpPr>
        <p:spPr/>
        <p:txBody>
          <a:bodyPr/>
          <a:lstStyle/>
          <a:p>
            <a:r>
              <a:rPr lang="en-US" dirty="0" smtClean="0"/>
              <a:t>War Guilt</a:t>
            </a:r>
            <a:endParaRPr lang="en-US" dirty="0"/>
          </a:p>
        </p:txBody>
      </p:sp>
      <p:sp>
        <p:nvSpPr>
          <p:cNvPr id="5" name="Text Placeholder 4"/>
          <p:cNvSpPr>
            <a:spLocks noGrp="1"/>
          </p:cNvSpPr>
          <p:nvPr>
            <p:ph type="body" sz="half" idx="3"/>
          </p:nvPr>
        </p:nvSpPr>
        <p:spPr/>
        <p:txBody>
          <a:bodyPr/>
          <a:lstStyle/>
          <a:p>
            <a:r>
              <a:rPr lang="en-US" dirty="0" smtClean="0"/>
              <a:t>Territorial Losses</a:t>
            </a:r>
            <a:endParaRPr lang="en-US" dirty="0"/>
          </a:p>
        </p:txBody>
      </p:sp>
      <p:sp>
        <p:nvSpPr>
          <p:cNvPr id="2" name="Content Placeholder 1"/>
          <p:cNvSpPr>
            <a:spLocks noGrp="1"/>
          </p:cNvSpPr>
          <p:nvPr>
            <p:ph sz="quarter" idx="2"/>
          </p:nvPr>
        </p:nvSpPr>
        <p:spPr/>
        <p:txBody>
          <a:bodyPr/>
          <a:lstStyle/>
          <a:p>
            <a:r>
              <a:rPr lang="en-US" dirty="0" smtClean="0"/>
              <a:t>Placed sole blame on German aggression</a:t>
            </a:r>
          </a:p>
          <a:p>
            <a:r>
              <a:rPr lang="en-US" dirty="0" smtClean="0"/>
              <a:t>Germany had to pay reparations to compensate Allies (31 billion)</a:t>
            </a:r>
          </a:p>
          <a:p>
            <a:r>
              <a:rPr lang="en-US" dirty="0" smtClean="0"/>
              <a:t>Expensive and psychologically difficult for Germans</a:t>
            </a:r>
            <a:endParaRPr lang="en-US" dirty="0"/>
          </a:p>
        </p:txBody>
      </p:sp>
      <p:sp>
        <p:nvSpPr>
          <p:cNvPr id="6" name="Content Placeholder 5"/>
          <p:cNvSpPr>
            <a:spLocks noGrp="1"/>
          </p:cNvSpPr>
          <p:nvPr>
            <p:ph sz="quarter" idx="4"/>
          </p:nvPr>
        </p:nvSpPr>
        <p:spPr/>
        <p:txBody>
          <a:bodyPr>
            <a:normAutofit fontScale="92500"/>
          </a:bodyPr>
          <a:lstStyle/>
          <a:p>
            <a:r>
              <a:rPr lang="en-US" dirty="0" smtClean="0"/>
              <a:t>Germany lost 13% of land</a:t>
            </a:r>
          </a:p>
          <a:p>
            <a:r>
              <a:rPr lang="en-US" dirty="0" smtClean="0"/>
              <a:t>France, Poland, Belgium, and Denmark gained</a:t>
            </a:r>
          </a:p>
          <a:p>
            <a:r>
              <a:rPr lang="en-US" dirty="0" smtClean="0"/>
              <a:t>Poland once again appears on the map; land from Russia and Germany</a:t>
            </a:r>
          </a:p>
          <a:p>
            <a:r>
              <a:rPr lang="en-US" dirty="0" smtClean="0"/>
              <a:t>German territories given as mandates to Britain, France, and Japan</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Versailles Treaty</a:t>
            </a:r>
            <a:endParaRPr lang="en-US" dirty="0"/>
          </a:p>
        </p:txBody>
      </p:sp>
      <p:sp>
        <p:nvSpPr>
          <p:cNvPr id="4" name="Text Placeholder 3"/>
          <p:cNvSpPr>
            <a:spLocks noGrp="1"/>
          </p:cNvSpPr>
          <p:nvPr>
            <p:ph type="body" idx="1"/>
          </p:nvPr>
        </p:nvSpPr>
        <p:spPr/>
        <p:txBody>
          <a:bodyPr/>
          <a:lstStyle/>
          <a:p>
            <a:r>
              <a:rPr lang="en-US" dirty="0" smtClean="0"/>
              <a:t>Military Restrictions	</a:t>
            </a:r>
            <a:endParaRPr lang="en-US" dirty="0"/>
          </a:p>
        </p:txBody>
      </p:sp>
      <p:sp>
        <p:nvSpPr>
          <p:cNvPr id="6" name="Text Placeholder 5"/>
          <p:cNvSpPr>
            <a:spLocks noGrp="1"/>
          </p:cNvSpPr>
          <p:nvPr>
            <p:ph type="body" sz="half" idx="3"/>
          </p:nvPr>
        </p:nvSpPr>
        <p:spPr/>
        <p:txBody>
          <a:bodyPr/>
          <a:lstStyle/>
          <a:p>
            <a:r>
              <a:rPr lang="en-US" dirty="0" smtClean="0"/>
              <a:t>League of Nations</a:t>
            </a:r>
            <a:endParaRPr lang="en-US" dirty="0"/>
          </a:p>
        </p:txBody>
      </p:sp>
      <p:sp>
        <p:nvSpPr>
          <p:cNvPr id="5" name="Content Placeholder 4"/>
          <p:cNvSpPr>
            <a:spLocks noGrp="1"/>
          </p:cNvSpPr>
          <p:nvPr>
            <p:ph sz="quarter" idx="2"/>
          </p:nvPr>
        </p:nvSpPr>
        <p:spPr/>
        <p:txBody>
          <a:bodyPr>
            <a:normAutofit fontScale="92500"/>
          </a:bodyPr>
          <a:lstStyle/>
          <a:p>
            <a:r>
              <a:rPr lang="en-US" dirty="0" smtClean="0"/>
              <a:t>Size of army restricted</a:t>
            </a:r>
          </a:p>
          <a:p>
            <a:r>
              <a:rPr lang="en-US" dirty="0" smtClean="0"/>
              <a:t>No forces in the Rhineland (btwn Rhine River and French border)</a:t>
            </a:r>
          </a:p>
          <a:p>
            <a:r>
              <a:rPr lang="en-US" dirty="0" smtClean="0"/>
              <a:t>Forbidden to manufacture war materials/weapons/ subs/etc.</a:t>
            </a:r>
          </a:p>
          <a:p>
            <a:r>
              <a:rPr lang="en-US" dirty="0" smtClean="0"/>
              <a:t>Intent to prevent Germany from ever waging war</a:t>
            </a:r>
            <a:endParaRPr lang="en-US" dirty="0"/>
          </a:p>
        </p:txBody>
      </p:sp>
      <p:sp>
        <p:nvSpPr>
          <p:cNvPr id="7" name="Content Placeholder 6"/>
          <p:cNvSpPr>
            <a:spLocks noGrp="1"/>
          </p:cNvSpPr>
          <p:nvPr>
            <p:ph sz="quarter" idx="4"/>
          </p:nvPr>
        </p:nvSpPr>
        <p:spPr/>
        <p:txBody>
          <a:bodyPr>
            <a:normAutofit lnSpcReduction="10000"/>
          </a:bodyPr>
          <a:lstStyle/>
          <a:p>
            <a:r>
              <a:rPr lang="en-US" dirty="0" smtClean="0"/>
              <a:t>Wilson proposed; saw as a forum to solve problems peacefully</a:t>
            </a:r>
          </a:p>
          <a:p>
            <a:r>
              <a:rPr lang="en-US" dirty="0" smtClean="0"/>
              <a:t>Was to consist of US, Britain, France, Italy, and Japan with a general assembly representing 42 Allied and neutral nations</a:t>
            </a:r>
          </a:p>
          <a:p>
            <a:r>
              <a:rPr lang="en-US" dirty="0" smtClean="0"/>
              <a:t>German and Russia not given representation</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971800" y="1447800"/>
            <a:ext cx="5867400" cy="5287963"/>
          </a:xfrm>
        </p:spPr>
        <p:txBody>
          <a:bodyPr>
            <a:normAutofit lnSpcReduction="10000"/>
          </a:bodyPr>
          <a:lstStyle/>
          <a:p>
            <a:r>
              <a:rPr lang="en-US" dirty="0" smtClean="0"/>
              <a:t>A number of treaties signed</a:t>
            </a:r>
          </a:p>
          <a:p>
            <a:pPr lvl="1"/>
            <a:r>
              <a:rPr lang="en-US" dirty="0" smtClean="0"/>
              <a:t>Germany and other central powers penalized</a:t>
            </a:r>
          </a:p>
          <a:p>
            <a:pPr lvl="1"/>
            <a:r>
              <a:rPr lang="en-US" dirty="0" smtClean="0"/>
              <a:t>Bulgaria had to give up land and pay reparations</a:t>
            </a:r>
          </a:p>
          <a:p>
            <a:pPr lvl="1"/>
            <a:r>
              <a:rPr lang="en-US" dirty="0" smtClean="0"/>
              <a:t>Austria-Hungary and the Ottoman Empire dismantled</a:t>
            </a:r>
          </a:p>
          <a:p>
            <a:pPr lvl="1"/>
            <a:r>
              <a:rPr lang="en-US" dirty="0" smtClean="0"/>
              <a:t>Russia punished (remember – they had fought on the Allies side), the tsar was overthrown and the Versailles powers did not trust Lenin</a:t>
            </a:r>
          </a:p>
          <a:p>
            <a:pPr lvl="2"/>
            <a:r>
              <a:rPr lang="en-US" dirty="0" smtClean="0"/>
              <a:t>Treaty of Brest-Litovsk was canceled and Russia ended up losing even more land space</a:t>
            </a:r>
          </a:p>
          <a:p>
            <a:endParaRPr lang="en-US" dirty="0" smtClean="0"/>
          </a:p>
          <a:p>
            <a:endParaRPr lang="en-US" dirty="0"/>
          </a:p>
        </p:txBody>
      </p:sp>
      <p:sp>
        <p:nvSpPr>
          <p:cNvPr id="3" name="Title 2"/>
          <p:cNvSpPr>
            <a:spLocks noGrp="1"/>
          </p:cNvSpPr>
          <p:nvPr>
            <p:ph type="title"/>
          </p:nvPr>
        </p:nvSpPr>
        <p:spPr/>
        <p:txBody>
          <a:bodyPr/>
          <a:lstStyle/>
          <a:p>
            <a:r>
              <a:rPr lang="en-US" dirty="0" smtClean="0"/>
              <a:t>The Versailles Treaty</a:t>
            </a:r>
            <a:endParaRPr lang="en-US" dirty="0"/>
          </a:p>
        </p:txBody>
      </p:sp>
      <p:pic>
        <p:nvPicPr>
          <p:cNvPr id="10242" name="Picture 2" descr="http://upload.wikimedia.org/wikipedia/commons/6/60/The_Gap_in_the_Bridge.png"/>
          <p:cNvPicPr>
            <a:picLocks noChangeAspect="1" noChangeArrowheads="1"/>
          </p:cNvPicPr>
          <p:nvPr/>
        </p:nvPicPr>
        <p:blipFill>
          <a:blip r:embed="rId2" cstate="print"/>
          <a:srcRect/>
          <a:stretch>
            <a:fillRect/>
          </a:stretch>
        </p:blipFill>
        <p:spPr bwMode="auto">
          <a:xfrm>
            <a:off x="228600" y="2209800"/>
            <a:ext cx="2906682" cy="2057400"/>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5181600" cy="4525963"/>
          </a:xfrm>
        </p:spPr>
        <p:txBody>
          <a:bodyPr/>
          <a:lstStyle/>
          <a:p>
            <a:r>
              <a:rPr lang="en-US" dirty="0" smtClean="0"/>
              <a:t>The Allied powers didn’t simply seize lands, new nations rose under the principle of self-determination</a:t>
            </a:r>
          </a:p>
          <a:p>
            <a:pPr lvl="1"/>
            <a:r>
              <a:rPr lang="en-US" dirty="0" smtClean="0"/>
              <a:t>Poland, Czechoslovakia, Finland, Estonia, Latvia, and Lithuania</a:t>
            </a:r>
          </a:p>
          <a:p>
            <a:r>
              <a:rPr lang="en-US" dirty="0" smtClean="0"/>
              <a:t>Some inconsistencies with the way the borders were drawn – uneven mix</a:t>
            </a:r>
          </a:p>
          <a:p>
            <a:endParaRPr lang="en-US" dirty="0"/>
          </a:p>
        </p:txBody>
      </p:sp>
      <p:sp>
        <p:nvSpPr>
          <p:cNvPr id="3" name="Title 2"/>
          <p:cNvSpPr>
            <a:spLocks noGrp="1"/>
          </p:cNvSpPr>
          <p:nvPr>
            <p:ph type="title"/>
          </p:nvPr>
        </p:nvSpPr>
        <p:spPr/>
        <p:txBody>
          <a:bodyPr/>
          <a:lstStyle/>
          <a:p>
            <a:r>
              <a:rPr lang="en-US" dirty="0" smtClean="0"/>
              <a:t>The Versailles Treaty (cont)</a:t>
            </a:r>
            <a:endParaRPr lang="en-US" dirty="0"/>
          </a:p>
        </p:txBody>
      </p:sp>
      <p:pic>
        <p:nvPicPr>
          <p:cNvPr id="9218" name="Picture 2" descr="http://www.history-ontheweb.co.uk/versailles_map.jpg"/>
          <p:cNvPicPr>
            <a:picLocks noChangeAspect="1" noChangeArrowheads="1"/>
          </p:cNvPicPr>
          <p:nvPr/>
        </p:nvPicPr>
        <p:blipFill>
          <a:blip r:embed="rId2" cstate="print"/>
          <a:srcRect/>
          <a:stretch>
            <a:fillRect/>
          </a:stretch>
        </p:blipFill>
        <p:spPr bwMode="auto">
          <a:xfrm>
            <a:off x="5334000" y="1676400"/>
            <a:ext cx="3490395" cy="2438400"/>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0" y="1481328"/>
            <a:ext cx="6400800" cy="4843272"/>
          </a:xfrm>
        </p:spPr>
        <p:txBody>
          <a:bodyPr>
            <a:normAutofit fontScale="92500" lnSpcReduction="20000"/>
          </a:bodyPr>
          <a:lstStyle/>
          <a:p>
            <a:r>
              <a:rPr lang="en-US" dirty="0" smtClean="0"/>
              <a:t>Territories set up as trusteeships</a:t>
            </a:r>
          </a:p>
          <a:p>
            <a:r>
              <a:rPr lang="en-US" dirty="0" smtClean="0"/>
              <a:t>Many of the Arab territories of the Ottoman Empire and Germany’s former colonies</a:t>
            </a:r>
          </a:p>
          <a:p>
            <a:pPr lvl="1"/>
            <a:r>
              <a:rPr lang="en-US" dirty="0" smtClean="0"/>
              <a:t>Violated promises made to Arabs by France and Britain </a:t>
            </a:r>
          </a:p>
          <a:p>
            <a:pPr lvl="1"/>
            <a:r>
              <a:rPr lang="en-US" dirty="0" smtClean="0"/>
              <a:t>Jewish nationalists saw this as a violation of Balfour Declaration</a:t>
            </a:r>
          </a:p>
          <a:p>
            <a:pPr lvl="1"/>
            <a:r>
              <a:rPr lang="en-US" dirty="0" smtClean="0"/>
              <a:t>Turkey negotiated a new Turkish republic</a:t>
            </a:r>
          </a:p>
          <a:p>
            <a:pPr lvl="1"/>
            <a:r>
              <a:rPr lang="en-US" dirty="0" smtClean="0"/>
              <a:t>Rest of Ottoman empire divided up as mandates of League of Nations Iran and Saudi Arabia asserted control over their lands</a:t>
            </a:r>
          </a:p>
          <a:p>
            <a:r>
              <a:rPr lang="en-US" dirty="0" smtClean="0"/>
              <a:t>Result? A fragmented Middle East and a legacy of resentment toward the West</a:t>
            </a:r>
          </a:p>
          <a:p>
            <a:endParaRPr lang="en-US" dirty="0"/>
          </a:p>
        </p:txBody>
      </p:sp>
      <p:sp>
        <p:nvSpPr>
          <p:cNvPr id="3" name="Title 2"/>
          <p:cNvSpPr>
            <a:spLocks noGrp="1"/>
          </p:cNvSpPr>
          <p:nvPr>
            <p:ph type="title"/>
          </p:nvPr>
        </p:nvSpPr>
        <p:spPr/>
        <p:txBody>
          <a:bodyPr/>
          <a:lstStyle/>
          <a:p>
            <a:r>
              <a:rPr lang="en-US" dirty="0" smtClean="0"/>
              <a:t>The Mandate System</a:t>
            </a:r>
            <a:endParaRPr lang="en-US" dirty="0"/>
          </a:p>
        </p:txBody>
      </p:sp>
      <p:pic>
        <p:nvPicPr>
          <p:cNvPr id="4098" name="Picture 2" descr="http://www.filastin.at/images/mandate.gif"/>
          <p:cNvPicPr>
            <a:picLocks noChangeAspect="1" noChangeArrowheads="1"/>
          </p:cNvPicPr>
          <p:nvPr/>
        </p:nvPicPr>
        <p:blipFill>
          <a:blip r:embed="rId2" cstate="print"/>
          <a:srcRect/>
          <a:stretch>
            <a:fillRect/>
          </a:stretch>
        </p:blipFill>
        <p:spPr bwMode="auto">
          <a:xfrm>
            <a:off x="228600" y="2667000"/>
            <a:ext cx="2381250" cy="2171701"/>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077200" cy="4525963"/>
          </a:xfrm>
        </p:spPr>
        <p:txBody>
          <a:bodyPr>
            <a:normAutofit fontScale="92500" lnSpcReduction="20000"/>
          </a:bodyPr>
          <a:lstStyle/>
          <a:p>
            <a:r>
              <a:rPr lang="en-US" dirty="0" smtClean="0"/>
              <a:t>Acceptance of the League was a ‘marker event’; signaled a new type of international organization</a:t>
            </a:r>
          </a:p>
          <a:p>
            <a:r>
              <a:rPr lang="en-US" dirty="0" smtClean="0"/>
              <a:t>Wilson saw the League as a power to avoid war</a:t>
            </a:r>
          </a:p>
          <a:p>
            <a:r>
              <a:rPr lang="en-US" dirty="0" smtClean="0"/>
              <a:t>Problems include:</a:t>
            </a:r>
          </a:p>
          <a:p>
            <a:pPr lvl="1"/>
            <a:r>
              <a:rPr lang="en-US" dirty="0" smtClean="0"/>
              <a:t>No power to enforce decisions</a:t>
            </a:r>
          </a:p>
          <a:p>
            <a:pPr lvl="1"/>
            <a:r>
              <a:rPr lang="en-US" dirty="0" smtClean="0"/>
              <a:t>Collective security meant that others were bound to supply aid</a:t>
            </a:r>
          </a:p>
          <a:p>
            <a:pPr lvl="1"/>
            <a:r>
              <a:rPr lang="en-US" dirty="0" smtClean="0"/>
              <a:t>Wilson tried to get support in the US; suffered a stroke and the US didn’t sign Versailles Treaty or join League</a:t>
            </a:r>
          </a:p>
          <a:p>
            <a:pPr lvl="1"/>
            <a:r>
              <a:rPr lang="en-US" dirty="0" smtClean="0"/>
              <a:t>Germany and Japan saw League as serving interests of the Allies and withdrew</a:t>
            </a:r>
          </a:p>
          <a:p>
            <a:r>
              <a:rPr lang="en-US" dirty="0" smtClean="0"/>
              <a:t>League unable to stop the onset of WWII and collapse but set the precedent for the UN</a:t>
            </a:r>
            <a:endParaRPr lang="en-US" dirty="0"/>
          </a:p>
        </p:txBody>
      </p:sp>
      <p:sp>
        <p:nvSpPr>
          <p:cNvPr id="3" name="Title 2"/>
          <p:cNvSpPr>
            <a:spLocks noGrp="1"/>
          </p:cNvSpPr>
          <p:nvPr>
            <p:ph type="title"/>
          </p:nvPr>
        </p:nvSpPr>
        <p:spPr>
          <a:xfrm>
            <a:off x="457200" y="228600"/>
            <a:ext cx="8686800" cy="1143000"/>
          </a:xfrm>
        </p:spPr>
        <p:txBody>
          <a:bodyPr>
            <a:normAutofit fontScale="90000"/>
          </a:bodyPr>
          <a:lstStyle/>
          <a:p>
            <a:r>
              <a:rPr lang="en-US" dirty="0" smtClean="0"/>
              <a:t>Problems With the League of Nations</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295400"/>
            <a:ext cx="8610600" cy="5257800"/>
          </a:xfrm>
        </p:spPr>
        <p:txBody>
          <a:bodyPr>
            <a:normAutofit fontScale="85000" lnSpcReduction="20000"/>
          </a:bodyPr>
          <a:lstStyle/>
          <a:p>
            <a:r>
              <a:rPr lang="en-US" dirty="0" smtClean="0"/>
              <a:t>Seriously wounded economies of Europe </a:t>
            </a:r>
          </a:p>
          <a:p>
            <a:pPr lvl="1"/>
            <a:r>
              <a:rPr lang="en-US" dirty="0" smtClean="0"/>
              <a:t>Resulted in decline of imperialist powers </a:t>
            </a:r>
          </a:p>
          <a:p>
            <a:r>
              <a:rPr lang="en-US" dirty="0" smtClean="0"/>
              <a:t>Social restrictions loosened</a:t>
            </a:r>
          </a:p>
          <a:p>
            <a:pPr lvl="1"/>
            <a:r>
              <a:rPr lang="en-US" dirty="0" smtClean="0"/>
              <a:t>Pleasure seeking behavior characterized urban life in the 1920’s</a:t>
            </a:r>
          </a:p>
          <a:p>
            <a:pPr lvl="2"/>
            <a:r>
              <a:rPr lang="en-US" dirty="0" smtClean="0"/>
              <a:t>Drinking </a:t>
            </a:r>
          </a:p>
          <a:p>
            <a:pPr lvl="2"/>
            <a:r>
              <a:rPr lang="en-US" dirty="0" smtClean="0"/>
              <a:t>Racy dancing </a:t>
            </a:r>
          </a:p>
          <a:p>
            <a:pPr lvl="2"/>
            <a:r>
              <a:rPr lang="en-US" dirty="0" smtClean="0"/>
              <a:t>Looser sexual morality</a:t>
            </a:r>
          </a:p>
          <a:p>
            <a:pPr lvl="1"/>
            <a:r>
              <a:rPr lang="en-US" dirty="0" smtClean="0"/>
              <a:t>Women had less modest dress styles</a:t>
            </a:r>
          </a:p>
          <a:p>
            <a:pPr lvl="2"/>
            <a:r>
              <a:rPr lang="en-US" dirty="0" smtClean="0"/>
              <a:t>Unescorted attendance in public places</a:t>
            </a:r>
          </a:p>
          <a:p>
            <a:pPr lvl="2"/>
            <a:r>
              <a:rPr lang="en-US" dirty="0" smtClean="0"/>
              <a:t>Less deference to fathers and husbands</a:t>
            </a:r>
          </a:p>
          <a:p>
            <a:pPr lvl="1"/>
            <a:r>
              <a:rPr lang="en-US" dirty="0" smtClean="0"/>
              <a:t>Secular values replace religious vales </a:t>
            </a:r>
          </a:p>
          <a:p>
            <a:r>
              <a:rPr lang="en-US" dirty="0" smtClean="0"/>
              <a:t>Rift between urban and rural populations widened</a:t>
            </a:r>
          </a:p>
          <a:p>
            <a:r>
              <a:rPr lang="en-US" dirty="0" smtClean="0"/>
              <a:t>Why these changes? Complex explanations:</a:t>
            </a:r>
          </a:p>
          <a:p>
            <a:pPr lvl="1"/>
            <a:r>
              <a:rPr lang="en-US" dirty="0" smtClean="0"/>
              <a:t>People looking for escape after the horrors of war</a:t>
            </a:r>
          </a:p>
          <a:p>
            <a:pPr lvl="1"/>
            <a:r>
              <a:rPr lang="en-US" dirty="0" smtClean="0"/>
              <a:t>War interrupted normal social patterns; role of women changed</a:t>
            </a:r>
          </a:p>
          <a:p>
            <a:endParaRPr lang="en-US" dirty="0" smtClean="0"/>
          </a:p>
          <a:p>
            <a:endParaRPr lang="en-US" dirty="0"/>
          </a:p>
        </p:txBody>
      </p:sp>
      <p:sp>
        <p:nvSpPr>
          <p:cNvPr id="3" name="Title 2"/>
          <p:cNvSpPr>
            <a:spLocks noGrp="1"/>
          </p:cNvSpPr>
          <p:nvPr>
            <p:ph type="title"/>
          </p:nvPr>
        </p:nvSpPr>
        <p:spPr/>
        <p:txBody>
          <a:bodyPr>
            <a:normAutofit/>
          </a:bodyPr>
          <a:lstStyle/>
          <a:p>
            <a:r>
              <a:rPr lang="en-US" dirty="0" smtClean="0"/>
              <a:t>WWI: A Cultural Marker Event</a:t>
            </a:r>
            <a:endParaRPr lang="en-US" dirty="0"/>
          </a:p>
        </p:txBody>
      </p:sp>
      <p:pic>
        <p:nvPicPr>
          <p:cNvPr id="7170" name="Picture 2" descr="http://general-history.com/wp-content/uploads/2012/09/20081221_flappers.bmp"/>
          <p:cNvPicPr>
            <a:picLocks noChangeAspect="1" noChangeArrowheads="1"/>
          </p:cNvPicPr>
          <p:nvPr/>
        </p:nvPicPr>
        <p:blipFill>
          <a:blip r:embed="rId2" cstate="print"/>
          <a:srcRect/>
          <a:stretch>
            <a:fillRect/>
          </a:stretch>
        </p:blipFill>
        <p:spPr bwMode="auto">
          <a:xfrm>
            <a:off x="6324600" y="2743200"/>
            <a:ext cx="2018601" cy="160020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Revolutionary forces overcame traditional monarchies in both Russia and China in the early 20</a:t>
            </a:r>
            <a:r>
              <a:rPr lang="en-US" baseline="30000" dirty="0" smtClean="0"/>
              <a:t>th</a:t>
            </a:r>
            <a:r>
              <a:rPr lang="en-US" dirty="0" smtClean="0"/>
              <a:t> C</a:t>
            </a:r>
          </a:p>
          <a:p>
            <a:pPr lvl="1"/>
            <a:r>
              <a:rPr lang="en-US" dirty="0" smtClean="0"/>
              <a:t>1911: Last emperor in China was deposed</a:t>
            </a:r>
          </a:p>
          <a:p>
            <a:pPr lvl="1"/>
            <a:r>
              <a:rPr lang="en-US" dirty="0" smtClean="0"/>
              <a:t>1917: Last tsar abdicated in Russia</a:t>
            </a:r>
          </a:p>
          <a:p>
            <a:r>
              <a:rPr lang="en-US" dirty="0" smtClean="0"/>
              <a:t>1914 – 1945 a new authoritarian regime in Russia while the struggle continued in China</a:t>
            </a:r>
            <a:endParaRPr lang="en-US" dirty="0"/>
          </a:p>
        </p:txBody>
      </p:sp>
      <p:sp>
        <p:nvSpPr>
          <p:cNvPr id="3" name="Title 2"/>
          <p:cNvSpPr>
            <a:spLocks noGrp="1"/>
          </p:cNvSpPr>
          <p:nvPr>
            <p:ph type="title"/>
          </p:nvPr>
        </p:nvSpPr>
        <p:spPr>
          <a:xfrm>
            <a:off x="457200" y="304800"/>
            <a:ext cx="8229600" cy="1143000"/>
          </a:xfrm>
        </p:spPr>
        <p:txBody>
          <a:bodyPr>
            <a:normAutofit fontScale="90000"/>
          </a:bodyPr>
          <a:lstStyle/>
          <a:p>
            <a:r>
              <a:rPr lang="en-US" dirty="0" smtClean="0"/>
              <a:t>New Forces of Revolution in Russia and China</a:t>
            </a:r>
            <a:endParaRPr lang="en-US" dirty="0"/>
          </a:p>
        </p:txBody>
      </p:sp>
      <p:pic>
        <p:nvPicPr>
          <p:cNvPr id="6146" name="Picture 2" descr="http://josephineemery.files.wordpress.com/2010/04/chinese-propaganda-poster.jpg"/>
          <p:cNvPicPr>
            <a:picLocks noChangeAspect="1" noChangeArrowheads="1"/>
          </p:cNvPicPr>
          <p:nvPr/>
        </p:nvPicPr>
        <p:blipFill>
          <a:blip r:embed="rId2" cstate="print"/>
          <a:srcRect/>
          <a:stretch>
            <a:fillRect/>
          </a:stretch>
        </p:blipFill>
        <p:spPr bwMode="auto">
          <a:xfrm>
            <a:off x="5867400" y="4572000"/>
            <a:ext cx="2819400" cy="1931290"/>
          </a:xfrm>
          <a:prstGeom prst="rect">
            <a:avLst/>
          </a:prstGeom>
          <a:noFill/>
        </p:spPr>
      </p:pic>
      <p:pic>
        <p:nvPicPr>
          <p:cNvPr id="6150" name="Picture 6" descr="http://apworldhistory-rochester-k12-mi-us.wikispaces.com/file/view/Russian_Revolution_2.jpg/223978434/Russian_Revolution_2.jpg"/>
          <p:cNvPicPr>
            <a:picLocks noChangeAspect="1" noChangeArrowheads="1"/>
          </p:cNvPicPr>
          <p:nvPr/>
        </p:nvPicPr>
        <p:blipFill>
          <a:blip r:embed="rId3" cstate="print"/>
          <a:srcRect/>
          <a:stretch>
            <a:fillRect/>
          </a:stretch>
        </p:blipFill>
        <p:spPr bwMode="auto">
          <a:xfrm>
            <a:off x="2590800" y="4648200"/>
            <a:ext cx="2895600" cy="2063116"/>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191000" y="1676400"/>
            <a:ext cx="4495800" cy="4525963"/>
          </a:xfrm>
        </p:spPr>
        <p:txBody>
          <a:bodyPr>
            <a:normAutofit fontScale="92500" lnSpcReduction="20000"/>
          </a:bodyPr>
          <a:lstStyle/>
          <a:p>
            <a:r>
              <a:rPr lang="en-US" dirty="0" smtClean="0"/>
              <a:t>Romanov tsars had clung to absolutism </a:t>
            </a:r>
          </a:p>
          <a:p>
            <a:pPr lvl="1"/>
            <a:r>
              <a:rPr lang="en-US" dirty="0" smtClean="0"/>
              <a:t>Number of dissidents increase</a:t>
            </a:r>
          </a:p>
          <a:p>
            <a:pPr lvl="1"/>
            <a:r>
              <a:rPr lang="en-US" dirty="0" smtClean="0"/>
              <a:t>Tsar Nicholas II not able to manage the war (WWI) last straw</a:t>
            </a:r>
          </a:p>
          <a:p>
            <a:pPr lvl="1"/>
            <a:r>
              <a:rPr lang="en-US" dirty="0" smtClean="0"/>
              <a:t>Lack of food and equipment led to mutiny within the troops</a:t>
            </a:r>
          </a:p>
          <a:p>
            <a:pPr lvl="1"/>
            <a:r>
              <a:rPr lang="en-US" dirty="0" smtClean="0"/>
              <a:t>Chaos descended ; soviets encouraged street riots</a:t>
            </a:r>
          </a:p>
          <a:p>
            <a:r>
              <a:rPr lang="en-US" dirty="0" smtClean="0"/>
              <a:t>When the tsar abdicated, the govt was up for grabs</a:t>
            </a:r>
          </a:p>
          <a:p>
            <a:pPr>
              <a:buNone/>
            </a:pPr>
            <a:endParaRPr lang="en-US" dirty="0" smtClean="0"/>
          </a:p>
          <a:p>
            <a:endParaRPr lang="en-US" dirty="0"/>
          </a:p>
        </p:txBody>
      </p:sp>
      <p:sp>
        <p:nvSpPr>
          <p:cNvPr id="3" name="Title 2"/>
          <p:cNvSpPr>
            <a:spLocks noGrp="1"/>
          </p:cNvSpPr>
          <p:nvPr>
            <p:ph type="title"/>
          </p:nvPr>
        </p:nvSpPr>
        <p:spPr/>
        <p:txBody>
          <a:bodyPr>
            <a:normAutofit/>
          </a:bodyPr>
          <a:lstStyle/>
          <a:p>
            <a:r>
              <a:rPr lang="en-US" sz="3200" dirty="0" smtClean="0"/>
              <a:t>The Russian Revolution and the Creation of the Union of Soviet Republics</a:t>
            </a:r>
            <a:endParaRPr lang="en-US" sz="3200" dirty="0"/>
          </a:p>
        </p:txBody>
      </p:sp>
      <p:pic>
        <p:nvPicPr>
          <p:cNvPr id="1026" name="Picture 2" descr="http://fainegreenwood.files.wordpress.com/2014/02/russian-revolution.jpg"/>
          <p:cNvPicPr>
            <a:picLocks noChangeAspect="1" noChangeArrowheads="1"/>
          </p:cNvPicPr>
          <p:nvPr/>
        </p:nvPicPr>
        <p:blipFill>
          <a:blip r:embed="rId2" cstate="print"/>
          <a:srcRect/>
          <a:stretch>
            <a:fillRect/>
          </a:stretch>
        </p:blipFill>
        <p:spPr bwMode="auto">
          <a:xfrm>
            <a:off x="533400" y="1600200"/>
            <a:ext cx="3538877" cy="2362200"/>
          </a:xfrm>
          <a:prstGeom prst="rect">
            <a:avLst/>
          </a:prstGeom>
          <a:noFill/>
        </p:spPr>
      </p:pic>
      <p:pic>
        <p:nvPicPr>
          <p:cNvPr id="1028" name="Picture 4" descr="http://www.spartacus.schoolnet.co.uk/00tsar1.jpg"/>
          <p:cNvPicPr>
            <a:picLocks noChangeAspect="1" noChangeArrowheads="1"/>
          </p:cNvPicPr>
          <p:nvPr/>
        </p:nvPicPr>
        <p:blipFill>
          <a:blip r:embed="rId3" cstate="print"/>
          <a:srcRect/>
          <a:stretch>
            <a:fillRect/>
          </a:stretch>
        </p:blipFill>
        <p:spPr bwMode="auto">
          <a:xfrm>
            <a:off x="2209800" y="4114800"/>
            <a:ext cx="1619455" cy="22479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smtClean="0"/>
              <a:t>Hegemony of Europe was broken by 1945</a:t>
            </a:r>
          </a:p>
          <a:p>
            <a:pPr lvl="1"/>
            <a:r>
              <a:rPr lang="en-US" dirty="0" smtClean="0"/>
              <a:t>Replaced w/competition between the superpowers</a:t>
            </a:r>
          </a:p>
          <a:p>
            <a:pPr lvl="1"/>
            <a:r>
              <a:rPr lang="en-US" dirty="0" smtClean="0"/>
              <a:t>Cold War world order ended in 1991 w/the collapse of the Soviet Union</a:t>
            </a:r>
          </a:p>
          <a:p>
            <a:r>
              <a:rPr lang="en-US" dirty="0" smtClean="0"/>
              <a:t>International organizations became more important</a:t>
            </a:r>
          </a:p>
          <a:p>
            <a:pPr lvl="1"/>
            <a:r>
              <a:rPr lang="en-US" dirty="0" smtClean="0"/>
              <a:t>By the early 21</a:t>
            </a:r>
            <a:r>
              <a:rPr lang="en-US" baseline="30000" dirty="0" smtClean="0"/>
              <a:t>st</a:t>
            </a:r>
            <a:r>
              <a:rPr lang="en-US" dirty="0" smtClean="0"/>
              <a:t> century new power arrangements may be supplanting the political division of the world into nation-states</a:t>
            </a:r>
          </a:p>
          <a:p>
            <a:r>
              <a:rPr lang="en-US" dirty="0" smtClean="0"/>
              <a:t>Nationalism continues to be important but new patterns evolve</a:t>
            </a:r>
          </a:p>
          <a:p>
            <a:pPr lvl="1"/>
            <a:r>
              <a:rPr lang="en-US" dirty="0" smtClean="0"/>
              <a:t>Exemplified in fascism, decolonization, racism, genocide, and the break up of the Soviet Union</a:t>
            </a:r>
          </a:p>
          <a:p>
            <a:endParaRPr lang="en-US" dirty="0"/>
          </a:p>
        </p:txBody>
      </p:sp>
      <p:sp>
        <p:nvSpPr>
          <p:cNvPr id="2" name="Title 1"/>
          <p:cNvSpPr>
            <a:spLocks noGrp="1"/>
          </p:cNvSpPr>
          <p:nvPr>
            <p:ph type="title"/>
          </p:nvPr>
        </p:nvSpPr>
        <p:spPr/>
        <p:txBody>
          <a:bodyPr/>
          <a:lstStyle/>
          <a:p>
            <a:r>
              <a:rPr lang="en-US" dirty="0" smtClean="0"/>
              <a:t>The Big Picture</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1676400"/>
            <a:ext cx="5105400" cy="4419600"/>
          </a:xfrm>
        </p:spPr>
        <p:txBody>
          <a:bodyPr>
            <a:normAutofit fontScale="92500" lnSpcReduction="20000"/>
          </a:bodyPr>
          <a:lstStyle/>
          <a:p>
            <a:r>
              <a:rPr lang="en-US" dirty="0" smtClean="0"/>
              <a:t>Alexander Kerensky</a:t>
            </a:r>
          </a:p>
          <a:p>
            <a:pPr lvl="1"/>
            <a:r>
              <a:rPr lang="en-US" dirty="0" smtClean="0"/>
              <a:t>Supported freedom of religion</a:t>
            </a:r>
          </a:p>
          <a:p>
            <a:pPr lvl="1"/>
            <a:r>
              <a:rPr lang="en-US" dirty="0" smtClean="0"/>
              <a:t>Resisted land reform and redistribution</a:t>
            </a:r>
          </a:p>
          <a:p>
            <a:pPr lvl="1"/>
            <a:r>
              <a:rPr lang="en-US" dirty="0" smtClean="0"/>
              <a:t>Popular unrest continued</a:t>
            </a:r>
          </a:p>
          <a:p>
            <a:r>
              <a:rPr lang="en-US" dirty="0" smtClean="0"/>
              <a:t>V.I. Lenin</a:t>
            </a:r>
          </a:p>
          <a:p>
            <a:pPr lvl="1"/>
            <a:r>
              <a:rPr lang="en-US" dirty="0" smtClean="0"/>
              <a:t>Returned from exile</a:t>
            </a:r>
          </a:p>
          <a:p>
            <a:pPr lvl="1"/>
            <a:r>
              <a:rPr lang="en-US" dirty="0" smtClean="0"/>
              <a:t>Led the Bolsheviks to a second revolution that toppled provisional govt</a:t>
            </a:r>
          </a:p>
          <a:p>
            <a:pPr lvl="1"/>
            <a:r>
              <a:rPr lang="en-US" dirty="0" smtClean="0"/>
              <a:t>His interpretation of Marxism “vanguard of the revolution’ force its way to the top by dismantling other parties</a:t>
            </a:r>
          </a:p>
          <a:p>
            <a:endParaRPr lang="en-US" dirty="0"/>
          </a:p>
        </p:txBody>
      </p:sp>
      <p:sp>
        <p:nvSpPr>
          <p:cNvPr id="3" name="Title 2"/>
          <p:cNvSpPr>
            <a:spLocks noGrp="1"/>
          </p:cNvSpPr>
          <p:nvPr>
            <p:ph type="title"/>
          </p:nvPr>
        </p:nvSpPr>
        <p:spPr/>
        <p:txBody>
          <a:bodyPr>
            <a:normAutofit/>
          </a:bodyPr>
          <a:lstStyle/>
          <a:p>
            <a:r>
              <a:rPr lang="en-US" sz="3200" dirty="0" smtClean="0"/>
              <a:t>The Russian Revolution and the Creation of the Union of Soviet Republics (cont)</a:t>
            </a:r>
            <a:endParaRPr lang="en-US" sz="3200" dirty="0"/>
          </a:p>
        </p:txBody>
      </p:sp>
      <p:pic>
        <p:nvPicPr>
          <p:cNvPr id="4" name="Picture 4" descr="http://padresteve.files.wordpress.com/2011/10/lenin.jpg"/>
          <p:cNvPicPr>
            <a:picLocks noChangeAspect="1" noChangeArrowheads="1"/>
          </p:cNvPicPr>
          <p:nvPr/>
        </p:nvPicPr>
        <p:blipFill>
          <a:blip r:embed="rId2" cstate="print"/>
          <a:srcRect/>
          <a:stretch>
            <a:fillRect/>
          </a:stretch>
        </p:blipFill>
        <p:spPr bwMode="auto">
          <a:xfrm rot="1496516">
            <a:off x="5502888" y="1924050"/>
            <a:ext cx="3109201" cy="2211419"/>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524000"/>
            <a:ext cx="7467600" cy="4830763"/>
          </a:xfrm>
        </p:spPr>
        <p:txBody>
          <a:bodyPr>
            <a:normAutofit fontScale="70000" lnSpcReduction="20000"/>
          </a:bodyPr>
          <a:lstStyle/>
          <a:p>
            <a:r>
              <a:rPr lang="en-US" dirty="0" smtClean="0"/>
              <a:t>All didn’t support Lenin’s assertion of power</a:t>
            </a:r>
          </a:p>
          <a:p>
            <a:pPr lvl="1"/>
            <a:r>
              <a:rPr lang="en-US" dirty="0" smtClean="0"/>
              <a:t>Britain, France, US, Japan sent troops to defeat communist threat</a:t>
            </a:r>
          </a:p>
          <a:p>
            <a:pPr lvl="1"/>
            <a:r>
              <a:rPr lang="en-US" dirty="0" smtClean="0"/>
              <a:t>Internal resistance</a:t>
            </a:r>
          </a:p>
          <a:p>
            <a:pPr lvl="1"/>
            <a:r>
              <a:rPr lang="en-US" dirty="0" smtClean="0"/>
              <a:t>Land redistribution plan and nationalization of industry sparked protests; created more opposition</a:t>
            </a:r>
          </a:p>
          <a:p>
            <a:r>
              <a:rPr lang="en-US" dirty="0" smtClean="0"/>
              <a:t>Civil war waged; Red Army led by Leon Trotsky, regained stability</a:t>
            </a:r>
          </a:p>
          <a:p>
            <a:pPr lvl="1"/>
            <a:r>
              <a:rPr lang="en-US" dirty="0" smtClean="0"/>
              <a:t>Lenin promoted people from humble backgrounds; the new recruits believed in his vision</a:t>
            </a:r>
          </a:p>
          <a:p>
            <a:r>
              <a:rPr lang="en-US" dirty="0" smtClean="0"/>
              <a:t>New Economic Policy </a:t>
            </a:r>
          </a:p>
          <a:p>
            <a:pPr lvl="1"/>
            <a:r>
              <a:rPr lang="en-US" dirty="0" smtClean="0"/>
              <a:t>Small business owners and peasants retention of rights and freedoms</a:t>
            </a:r>
          </a:p>
          <a:p>
            <a:pPr lvl="1"/>
            <a:r>
              <a:rPr lang="en-US" dirty="0" smtClean="0"/>
              <a:t>State set economic policies</a:t>
            </a:r>
          </a:p>
          <a:p>
            <a:pPr lvl="1"/>
            <a:r>
              <a:rPr lang="en-US" dirty="0" smtClean="0"/>
              <a:t>Economy responded; food and production improved</a:t>
            </a:r>
          </a:p>
          <a:p>
            <a:pPr lvl="1"/>
            <a:r>
              <a:rPr lang="en-US" dirty="0" smtClean="0"/>
              <a:t>Lenin’s democratic centralism was in place and each soviet socialist republic was set up to recognize the different minorities</a:t>
            </a:r>
          </a:p>
          <a:p>
            <a:r>
              <a:rPr lang="en-US" dirty="0" smtClean="0"/>
              <a:t>Central govt controlled by Russians; Communist party established an authoritarian system</a:t>
            </a:r>
          </a:p>
          <a:p>
            <a:endParaRPr lang="en-US" dirty="0"/>
          </a:p>
        </p:txBody>
      </p:sp>
      <p:sp>
        <p:nvSpPr>
          <p:cNvPr id="3" name="Title 2"/>
          <p:cNvSpPr>
            <a:spLocks noGrp="1"/>
          </p:cNvSpPr>
          <p:nvPr>
            <p:ph type="title"/>
          </p:nvPr>
        </p:nvSpPr>
        <p:spPr/>
        <p:txBody>
          <a:bodyPr>
            <a:normAutofit/>
          </a:bodyPr>
          <a:lstStyle/>
          <a:p>
            <a:r>
              <a:rPr lang="en-US" sz="3200" dirty="0" smtClean="0"/>
              <a:t>The Russian Revolution and the Creation of the Union of Soviet Republics (cont)</a:t>
            </a:r>
            <a:endParaRPr lang="en-US" sz="3200" dirty="0"/>
          </a:p>
        </p:txBody>
      </p:sp>
      <p:pic>
        <p:nvPicPr>
          <p:cNvPr id="49154" name="Picture 2" descr="http://www.bbc.co.uk/schools/gcsebitesize/history/images/hist_bo1.gif"/>
          <p:cNvPicPr>
            <a:picLocks noChangeAspect="1" noChangeArrowheads="1"/>
          </p:cNvPicPr>
          <p:nvPr/>
        </p:nvPicPr>
        <p:blipFill>
          <a:blip r:embed="rId2" cstate="print"/>
          <a:srcRect/>
          <a:stretch>
            <a:fillRect/>
          </a:stretch>
        </p:blipFill>
        <p:spPr bwMode="auto">
          <a:xfrm rot="1140393">
            <a:off x="7457873" y="3248925"/>
            <a:ext cx="1483635" cy="1491877"/>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4419600" cy="4525963"/>
          </a:xfrm>
        </p:spPr>
        <p:txBody>
          <a:bodyPr>
            <a:normAutofit fontScale="92500"/>
          </a:bodyPr>
          <a:lstStyle/>
          <a:p>
            <a:r>
              <a:rPr lang="en-US" dirty="0" smtClean="0"/>
              <a:t>Lenin died without leaving a clear path to leadership</a:t>
            </a:r>
          </a:p>
          <a:p>
            <a:r>
              <a:rPr lang="en-US" dirty="0" smtClean="0"/>
              <a:t>Stalin comes to power</a:t>
            </a:r>
          </a:p>
          <a:p>
            <a:pPr lvl="1"/>
            <a:r>
              <a:rPr lang="en-US" dirty="0" smtClean="0"/>
              <a:t>Focused on “socialism in one country”</a:t>
            </a:r>
          </a:p>
          <a:p>
            <a:pPr lvl="1"/>
            <a:r>
              <a:rPr lang="en-US" dirty="0" smtClean="0"/>
              <a:t>Policies emphasizing industrialization</a:t>
            </a:r>
          </a:p>
          <a:p>
            <a:pPr lvl="1"/>
            <a:r>
              <a:rPr lang="en-US" dirty="0" smtClean="0"/>
              <a:t>Strengthening agriculture</a:t>
            </a:r>
          </a:p>
          <a:p>
            <a:r>
              <a:rPr lang="en-US" dirty="0" smtClean="0"/>
              <a:t>Russia remained isolated for most of 1030’s</a:t>
            </a:r>
          </a:p>
        </p:txBody>
      </p:sp>
      <p:sp>
        <p:nvSpPr>
          <p:cNvPr id="3" name="Title 2"/>
          <p:cNvSpPr>
            <a:spLocks noGrp="1"/>
          </p:cNvSpPr>
          <p:nvPr>
            <p:ph type="title"/>
          </p:nvPr>
        </p:nvSpPr>
        <p:spPr/>
        <p:txBody>
          <a:bodyPr>
            <a:normAutofit/>
          </a:bodyPr>
          <a:lstStyle/>
          <a:p>
            <a:r>
              <a:rPr lang="en-US" sz="3200" dirty="0" smtClean="0"/>
              <a:t>The Russian Revolution and the Creation of the Union of Soviet Republics (cont)</a:t>
            </a:r>
            <a:endParaRPr lang="en-US" sz="3200" dirty="0"/>
          </a:p>
        </p:txBody>
      </p:sp>
      <p:pic>
        <p:nvPicPr>
          <p:cNvPr id="51202" name="Picture 2" descr="http://2.bp.blogspot.com/-myhwUN1jsFg/UfDWWoDMKiI/AAAAAAAAA5Y/d6Eb9SgbM64/s1600/Stalin_wallpaper.jpg"/>
          <p:cNvPicPr>
            <a:picLocks noChangeAspect="1" noChangeArrowheads="1"/>
          </p:cNvPicPr>
          <p:nvPr/>
        </p:nvPicPr>
        <p:blipFill>
          <a:blip r:embed="rId2" cstate="print"/>
          <a:srcRect/>
          <a:stretch>
            <a:fillRect/>
          </a:stretch>
        </p:blipFill>
        <p:spPr bwMode="auto">
          <a:xfrm>
            <a:off x="5334000" y="1676401"/>
            <a:ext cx="3581400" cy="3962399"/>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481328"/>
            <a:ext cx="8458200" cy="3166872"/>
          </a:xfrm>
        </p:spPr>
        <p:txBody>
          <a:bodyPr>
            <a:normAutofit fontScale="77500" lnSpcReduction="20000"/>
          </a:bodyPr>
          <a:lstStyle/>
          <a:p>
            <a:r>
              <a:rPr lang="en-US" dirty="0" smtClean="0"/>
              <a:t>Sun Yat-sen led the Revolution of 1911</a:t>
            </a:r>
          </a:p>
          <a:p>
            <a:pPr lvl="1"/>
            <a:r>
              <a:rPr lang="en-US" dirty="0" smtClean="0"/>
              <a:t>Hoped to establish republican form of govt</a:t>
            </a:r>
          </a:p>
          <a:p>
            <a:r>
              <a:rPr lang="en-US" dirty="0" smtClean="0"/>
              <a:t>China’s regional generals – the warlords – continued to struggle for power</a:t>
            </a:r>
          </a:p>
          <a:p>
            <a:r>
              <a:rPr lang="en-US" dirty="0" smtClean="0"/>
              <a:t>Decision at Versailles insulted educated Chinese; German lands given as enclaves to Japan were Chinese lands</a:t>
            </a:r>
          </a:p>
          <a:p>
            <a:pPr lvl="1"/>
            <a:r>
              <a:rPr lang="en-US" dirty="0" smtClean="0"/>
              <a:t>People looked for other answers</a:t>
            </a:r>
          </a:p>
          <a:p>
            <a:pPr lvl="1"/>
            <a:r>
              <a:rPr lang="en-US" dirty="0" smtClean="0"/>
              <a:t>Sun’s party, Guamindang (Nationalist People’s Party) admired Lenin</a:t>
            </a:r>
          </a:p>
          <a:p>
            <a:pPr lvl="1"/>
            <a:r>
              <a:rPr lang="en-US" dirty="0" smtClean="0"/>
              <a:t>Invited Soviet advisors to organize the country</a:t>
            </a:r>
          </a:p>
          <a:p>
            <a:pPr lvl="1"/>
            <a:r>
              <a:rPr lang="en-US" dirty="0" smtClean="0"/>
              <a:t>Also welcomed Chinese Community Party members into his party</a:t>
            </a:r>
          </a:p>
          <a:p>
            <a:endParaRPr lang="en-US" dirty="0" smtClean="0"/>
          </a:p>
          <a:p>
            <a:endParaRPr lang="en-US" dirty="0"/>
          </a:p>
        </p:txBody>
      </p:sp>
      <p:sp>
        <p:nvSpPr>
          <p:cNvPr id="3" name="Title 2"/>
          <p:cNvSpPr>
            <a:spLocks noGrp="1"/>
          </p:cNvSpPr>
          <p:nvPr>
            <p:ph type="title"/>
          </p:nvPr>
        </p:nvSpPr>
        <p:spPr/>
        <p:txBody>
          <a:bodyPr/>
          <a:lstStyle/>
          <a:p>
            <a:r>
              <a:rPr lang="en-US" dirty="0" smtClean="0"/>
              <a:t>China’s Struggle for Stability</a:t>
            </a:r>
            <a:endParaRPr lang="en-US" dirty="0"/>
          </a:p>
        </p:txBody>
      </p:sp>
      <p:pic>
        <p:nvPicPr>
          <p:cNvPr id="53250" name="Picture 2" descr="http://upload.wikimedia.org/wikipedia/commons/3/36/Sunyatsen1.jpg"/>
          <p:cNvPicPr>
            <a:picLocks noChangeAspect="1" noChangeArrowheads="1"/>
          </p:cNvPicPr>
          <p:nvPr/>
        </p:nvPicPr>
        <p:blipFill>
          <a:blip r:embed="rId2" cstate="print"/>
          <a:srcRect/>
          <a:stretch>
            <a:fillRect/>
          </a:stretch>
        </p:blipFill>
        <p:spPr bwMode="auto">
          <a:xfrm>
            <a:off x="1676400" y="4343400"/>
            <a:ext cx="1752599" cy="2286000"/>
          </a:xfrm>
          <a:prstGeom prst="rect">
            <a:avLst/>
          </a:prstGeom>
          <a:noFill/>
        </p:spPr>
      </p:pic>
      <p:pic>
        <p:nvPicPr>
          <p:cNvPr id="53252" name="Picture 4" descr="http://www.asiapacificmemo.ca/wp-content/uploads/2011/10/Signed-photo-RepublicOfChina-founding.jpg"/>
          <p:cNvPicPr>
            <a:picLocks noChangeAspect="1" noChangeArrowheads="1"/>
          </p:cNvPicPr>
          <p:nvPr/>
        </p:nvPicPr>
        <p:blipFill>
          <a:blip r:embed="rId3" cstate="print"/>
          <a:srcRect/>
          <a:stretch>
            <a:fillRect/>
          </a:stretch>
        </p:blipFill>
        <p:spPr bwMode="auto">
          <a:xfrm>
            <a:off x="3733800" y="4495800"/>
            <a:ext cx="4965700" cy="2133600"/>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5867400" cy="5071872"/>
          </a:xfrm>
        </p:spPr>
        <p:txBody>
          <a:bodyPr>
            <a:normAutofit fontScale="92500" lnSpcReduction="20000"/>
          </a:bodyPr>
          <a:lstStyle/>
          <a:p>
            <a:r>
              <a:rPr lang="en-US" dirty="0" smtClean="0"/>
              <a:t>After Sun dies the party leadership fell to Jiang Jieshi (Chiang Kai-shek)</a:t>
            </a:r>
          </a:p>
          <a:p>
            <a:pPr lvl="1"/>
            <a:r>
              <a:rPr lang="en-US" dirty="0" smtClean="0"/>
              <a:t>Less accommodating to the Communists</a:t>
            </a:r>
          </a:p>
          <a:p>
            <a:pPr lvl="1"/>
            <a:r>
              <a:rPr lang="en-US" dirty="0" smtClean="0"/>
              <a:t>Wanted to crush regional warlords – then turned on Communists</a:t>
            </a:r>
          </a:p>
          <a:p>
            <a:pPr lvl="1"/>
            <a:r>
              <a:rPr lang="en-US" dirty="0" smtClean="0"/>
              <a:t>Early 1930’s established a dictatorship without a lot of strength</a:t>
            </a:r>
          </a:p>
          <a:p>
            <a:r>
              <a:rPr lang="en-US" dirty="0" smtClean="0"/>
              <a:t>Mao Zedong became more popular, especially after the Long March</a:t>
            </a:r>
          </a:p>
          <a:p>
            <a:pPr lvl="1"/>
            <a:r>
              <a:rPr lang="en-US" dirty="0" smtClean="0"/>
              <a:t>Chiang had to turn his attention to the invading Japanese and the decision of who would rule China had to wait until after WWII</a:t>
            </a:r>
            <a:endParaRPr lang="en-US" dirty="0"/>
          </a:p>
        </p:txBody>
      </p:sp>
      <p:sp>
        <p:nvSpPr>
          <p:cNvPr id="3" name="Title 2"/>
          <p:cNvSpPr>
            <a:spLocks noGrp="1"/>
          </p:cNvSpPr>
          <p:nvPr>
            <p:ph type="title"/>
          </p:nvPr>
        </p:nvSpPr>
        <p:spPr/>
        <p:txBody>
          <a:bodyPr>
            <a:normAutofit fontScale="90000"/>
          </a:bodyPr>
          <a:lstStyle/>
          <a:p>
            <a:r>
              <a:rPr lang="en-US" dirty="0" smtClean="0"/>
              <a:t>China’s Struggle for Stability (cont)</a:t>
            </a:r>
            <a:endParaRPr lang="en-US" dirty="0"/>
          </a:p>
        </p:txBody>
      </p:sp>
      <p:pic>
        <p:nvPicPr>
          <p:cNvPr id="52226" name="Picture 2" descr="http://img.gmw.cn/images/attachement/jpg/site2/20121206/eca86ba05494122aa8650e.jpg"/>
          <p:cNvPicPr>
            <a:picLocks noChangeAspect="1" noChangeArrowheads="1"/>
          </p:cNvPicPr>
          <p:nvPr/>
        </p:nvPicPr>
        <p:blipFill>
          <a:blip r:embed="rId2" cstate="print"/>
          <a:srcRect/>
          <a:stretch>
            <a:fillRect/>
          </a:stretch>
        </p:blipFill>
        <p:spPr bwMode="auto">
          <a:xfrm>
            <a:off x="6400800" y="1295400"/>
            <a:ext cx="1850199" cy="2401147"/>
          </a:xfrm>
          <a:prstGeom prst="rect">
            <a:avLst/>
          </a:prstGeom>
          <a:noFill/>
        </p:spPr>
      </p:pic>
      <p:pic>
        <p:nvPicPr>
          <p:cNvPr id="52228" name="Picture 4" descr="http://4.bp.blogspot.com/_CAoFDpupTaY/SRXOM2Z1uQI/AAAAAAAABXM/DJ4g57xIfrA/s400/main_mao%5B1%5D.jpg"/>
          <p:cNvPicPr>
            <a:picLocks noChangeAspect="1" noChangeArrowheads="1"/>
          </p:cNvPicPr>
          <p:nvPr/>
        </p:nvPicPr>
        <p:blipFill>
          <a:blip r:embed="rId3" cstate="print"/>
          <a:srcRect/>
          <a:stretch>
            <a:fillRect/>
          </a:stretch>
        </p:blipFill>
        <p:spPr bwMode="auto">
          <a:xfrm>
            <a:off x="6400800" y="3657600"/>
            <a:ext cx="2435352" cy="194310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481328"/>
            <a:ext cx="8077200" cy="2862071"/>
          </a:xfrm>
        </p:spPr>
        <p:txBody>
          <a:bodyPr>
            <a:normAutofit fontScale="85000" lnSpcReduction="20000"/>
          </a:bodyPr>
          <a:lstStyle/>
          <a:p>
            <a:r>
              <a:rPr lang="en-US" dirty="0" smtClean="0"/>
              <a:t>1920’s generally seen as a time of prosperity but economic instability characterized the era</a:t>
            </a:r>
          </a:p>
          <a:p>
            <a:pPr lvl="1"/>
            <a:r>
              <a:rPr lang="en-US" dirty="0" smtClean="0"/>
              <a:t>Recovery post WWI was fragile</a:t>
            </a:r>
          </a:p>
          <a:p>
            <a:pPr lvl="1"/>
            <a:r>
              <a:rPr lang="en-US" dirty="0" smtClean="0"/>
              <a:t>Stock market crash in 1929 sparked a deep economic depression</a:t>
            </a:r>
          </a:p>
          <a:p>
            <a:pPr lvl="1"/>
            <a:r>
              <a:rPr lang="en-US" dirty="0" smtClean="0"/>
              <a:t>1930’s: industrial production shrank, world trade dropped, unemployment rose</a:t>
            </a:r>
          </a:p>
          <a:p>
            <a:r>
              <a:rPr lang="en-US" dirty="0" smtClean="0"/>
              <a:t>Didn’t change until WWII began and war production increased</a:t>
            </a:r>
            <a:endParaRPr lang="en-US" dirty="0"/>
          </a:p>
        </p:txBody>
      </p:sp>
      <p:sp>
        <p:nvSpPr>
          <p:cNvPr id="3" name="Title 2"/>
          <p:cNvSpPr>
            <a:spLocks noGrp="1"/>
          </p:cNvSpPr>
          <p:nvPr>
            <p:ph type="title"/>
          </p:nvPr>
        </p:nvSpPr>
        <p:spPr/>
        <p:txBody>
          <a:bodyPr>
            <a:normAutofit fontScale="90000"/>
          </a:bodyPr>
          <a:lstStyle/>
          <a:p>
            <a:r>
              <a:rPr lang="en-US" dirty="0" smtClean="0"/>
              <a:t>Economic Instability and the Great Depression</a:t>
            </a:r>
            <a:endParaRPr lang="en-US" dirty="0"/>
          </a:p>
        </p:txBody>
      </p:sp>
      <p:pic>
        <p:nvPicPr>
          <p:cNvPr id="57346" name="Picture 2" descr="http://4.bp.blogspot.com/-MfYGFaD-dAI/T_JQEBKstwI/AAAAAAAACTg/my7q5thMwz8/s1600/0,1020,1624587,00.jpg"/>
          <p:cNvPicPr>
            <a:picLocks noChangeAspect="1" noChangeArrowheads="1"/>
          </p:cNvPicPr>
          <p:nvPr/>
        </p:nvPicPr>
        <p:blipFill>
          <a:blip r:embed="rId2" cstate="print"/>
          <a:srcRect/>
          <a:stretch>
            <a:fillRect/>
          </a:stretch>
        </p:blipFill>
        <p:spPr bwMode="auto">
          <a:xfrm>
            <a:off x="3581400" y="3962400"/>
            <a:ext cx="4127381" cy="2625014"/>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5638800" cy="4525963"/>
          </a:xfrm>
        </p:spPr>
        <p:txBody>
          <a:bodyPr>
            <a:normAutofit lnSpcReduction="10000"/>
          </a:bodyPr>
          <a:lstStyle/>
          <a:p>
            <a:r>
              <a:rPr lang="en-US" dirty="0" smtClean="0"/>
              <a:t>US loaned money to Germany to pay war debts to Britain and France</a:t>
            </a:r>
          </a:p>
          <a:p>
            <a:pPr lvl="1"/>
            <a:r>
              <a:rPr lang="en-US" dirty="0" smtClean="0"/>
              <a:t>Britain and France needed Germany’s money to repay money US loaned them during the war</a:t>
            </a:r>
          </a:p>
          <a:p>
            <a:r>
              <a:rPr lang="en-US" dirty="0" smtClean="0"/>
              <a:t>US pulled back on investments in mid-1928 – lack of capital caused repayment structure to collapse</a:t>
            </a:r>
          </a:p>
        </p:txBody>
      </p:sp>
      <p:sp>
        <p:nvSpPr>
          <p:cNvPr id="3" name="Title 2"/>
          <p:cNvSpPr>
            <a:spLocks noGrp="1"/>
          </p:cNvSpPr>
          <p:nvPr>
            <p:ph type="title"/>
          </p:nvPr>
        </p:nvSpPr>
        <p:spPr/>
        <p:txBody>
          <a:bodyPr>
            <a:normAutofit fontScale="90000"/>
          </a:bodyPr>
          <a:lstStyle/>
          <a:p>
            <a:r>
              <a:rPr lang="en-US" dirty="0" smtClean="0"/>
              <a:t>Economic Problems of the 1920s</a:t>
            </a:r>
            <a:endParaRPr lang="en-US" dirty="0"/>
          </a:p>
        </p:txBody>
      </p:sp>
      <p:pic>
        <p:nvPicPr>
          <p:cNvPr id="56322" name="Picture 2" descr="http://www.romanbritain.freeserve.co.uk/hyperinflation_files/image007.jpg"/>
          <p:cNvPicPr>
            <a:picLocks noChangeAspect="1" noChangeArrowheads="1"/>
          </p:cNvPicPr>
          <p:nvPr/>
        </p:nvPicPr>
        <p:blipFill>
          <a:blip r:embed="rId2" cstate="print"/>
          <a:srcRect/>
          <a:stretch>
            <a:fillRect/>
          </a:stretch>
        </p:blipFill>
        <p:spPr bwMode="auto">
          <a:xfrm rot="1072952">
            <a:off x="5631880" y="2581676"/>
            <a:ext cx="3258744" cy="216301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19400" y="1481328"/>
            <a:ext cx="6019800" cy="4525963"/>
          </a:xfrm>
        </p:spPr>
        <p:txBody>
          <a:bodyPr>
            <a:normAutofit fontScale="85000" lnSpcReduction="20000"/>
          </a:bodyPr>
          <a:lstStyle/>
          <a:p>
            <a:r>
              <a:rPr lang="en-US" dirty="0" smtClean="0"/>
              <a:t>Weimar Republic in German faced insurmountable problems</a:t>
            </a:r>
          </a:p>
          <a:p>
            <a:pPr lvl="1"/>
            <a:r>
              <a:rPr lang="en-US" dirty="0" smtClean="0"/>
              <a:t>German Communists staged a coup in 1919; army stemmed the coup but had to pay back huge $$$ to Allies</a:t>
            </a:r>
          </a:p>
          <a:p>
            <a:pPr lvl="1"/>
            <a:r>
              <a:rPr lang="en-US" dirty="0" smtClean="0"/>
              <a:t>Eventually Germany asked for a two year moratorium; France sent troops to occupy Ruhr area – heart of Germany’s industrial production – seizing iron and coal production</a:t>
            </a:r>
          </a:p>
          <a:p>
            <a:pPr lvl="1"/>
            <a:r>
              <a:rPr lang="en-US" dirty="0" smtClean="0"/>
              <a:t>Germany told workers to go on strike; shutting down production</a:t>
            </a:r>
          </a:p>
          <a:p>
            <a:r>
              <a:rPr lang="en-US" dirty="0" smtClean="0"/>
              <a:t>Germany slipped further behind causing severe inflation</a:t>
            </a:r>
          </a:p>
          <a:p>
            <a:pPr lvl="1"/>
            <a:r>
              <a:rPr lang="en-US" dirty="0" smtClean="0"/>
              <a:t>Resentments between Germany and France continued to simmer</a:t>
            </a:r>
          </a:p>
        </p:txBody>
      </p:sp>
      <p:sp>
        <p:nvSpPr>
          <p:cNvPr id="3" name="Title 2"/>
          <p:cNvSpPr>
            <a:spLocks noGrp="1"/>
          </p:cNvSpPr>
          <p:nvPr>
            <p:ph type="title"/>
          </p:nvPr>
        </p:nvSpPr>
        <p:spPr/>
        <p:txBody>
          <a:bodyPr>
            <a:normAutofit/>
          </a:bodyPr>
          <a:lstStyle/>
          <a:p>
            <a:r>
              <a:rPr lang="en-US" sz="3200" dirty="0" smtClean="0"/>
              <a:t>Economic Problems of the 1920s (cont)</a:t>
            </a:r>
            <a:endParaRPr lang="en-US" sz="3200" dirty="0"/>
          </a:p>
        </p:txBody>
      </p:sp>
      <p:pic>
        <p:nvPicPr>
          <p:cNvPr id="55298" name="Picture 2" descr="http://www.usagold.com/images/hyperinflation.jpeg"/>
          <p:cNvPicPr>
            <a:picLocks noChangeAspect="1" noChangeArrowheads="1"/>
          </p:cNvPicPr>
          <p:nvPr/>
        </p:nvPicPr>
        <p:blipFill>
          <a:blip r:embed="rId2" cstate="print"/>
          <a:srcRect/>
          <a:stretch>
            <a:fillRect/>
          </a:stretch>
        </p:blipFill>
        <p:spPr bwMode="auto">
          <a:xfrm>
            <a:off x="304800" y="1981200"/>
            <a:ext cx="2619726" cy="2543176"/>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371600"/>
            <a:ext cx="6781800" cy="5135563"/>
          </a:xfrm>
        </p:spPr>
        <p:txBody>
          <a:bodyPr>
            <a:normAutofit fontScale="77500" lnSpcReduction="20000"/>
          </a:bodyPr>
          <a:lstStyle/>
          <a:p>
            <a:r>
              <a:rPr lang="en-US" dirty="0" smtClean="0"/>
              <a:t>France and Britain faced economic problems</a:t>
            </a:r>
          </a:p>
          <a:p>
            <a:pPr lvl="1"/>
            <a:r>
              <a:rPr lang="en-US" dirty="0" smtClean="0"/>
              <a:t>France lost 1.5 million people in the war</a:t>
            </a:r>
          </a:p>
          <a:p>
            <a:r>
              <a:rPr lang="en-US" dirty="0" smtClean="0"/>
              <a:t>Britain’s economic health slipped before the war</a:t>
            </a:r>
          </a:p>
          <a:p>
            <a:pPr lvl="1"/>
            <a:r>
              <a:rPr lang="en-US" dirty="0" smtClean="0"/>
              <a:t>Mines and factories out-producing consumption</a:t>
            </a:r>
          </a:p>
          <a:p>
            <a:pPr lvl="1"/>
            <a:r>
              <a:rPr lang="en-US" dirty="0" smtClean="0"/>
              <a:t>Merchant marine couldn’t hold the links of the empire together</a:t>
            </a:r>
          </a:p>
          <a:p>
            <a:r>
              <a:rPr lang="en-US" dirty="0" smtClean="0"/>
              <a:t>US took over as financial center of the world</a:t>
            </a:r>
          </a:p>
          <a:p>
            <a:pPr lvl="1"/>
            <a:r>
              <a:rPr lang="en-US" dirty="0" smtClean="0"/>
              <a:t>As Britain declined, capital invested by Britain supplied by US</a:t>
            </a:r>
          </a:p>
          <a:p>
            <a:pPr lvl="1"/>
            <a:r>
              <a:rPr lang="en-US" dirty="0" smtClean="0"/>
              <a:t>British production fell further; unemployment rates high</a:t>
            </a:r>
          </a:p>
          <a:p>
            <a:r>
              <a:rPr lang="en-US" dirty="0" smtClean="0"/>
              <a:t>US doing well in 1920’s; little damage and fewer casualties</a:t>
            </a:r>
          </a:p>
          <a:p>
            <a:pPr lvl="1"/>
            <a:r>
              <a:rPr lang="en-US" dirty="0" smtClean="0"/>
              <a:t>Became prime creditor nation; others dependent on US</a:t>
            </a:r>
          </a:p>
          <a:p>
            <a:r>
              <a:rPr lang="en-US" dirty="0" smtClean="0"/>
              <a:t>When stock market faltered – triggered worldwide depression</a:t>
            </a:r>
          </a:p>
          <a:p>
            <a:endParaRPr lang="en-US" dirty="0" smtClean="0"/>
          </a:p>
        </p:txBody>
      </p:sp>
      <p:sp>
        <p:nvSpPr>
          <p:cNvPr id="3" name="Title 2"/>
          <p:cNvSpPr>
            <a:spLocks noGrp="1"/>
          </p:cNvSpPr>
          <p:nvPr>
            <p:ph type="title"/>
          </p:nvPr>
        </p:nvSpPr>
        <p:spPr/>
        <p:txBody>
          <a:bodyPr>
            <a:normAutofit/>
          </a:bodyPr>
          <a:lstStyle/>
          <a:p>
            <a:r>
              <a:rPr lang="en-US" sz="3200" dirty="0" smtClean="0"/>
              <a:t>Economic Problems of the 1920s (cont)</a:t>
            </a:r>
            <a:endParaRPr lang="en-US" sz="3200" dirty="0"/>
          </a:p>
        </p:txBody>
      </p:sp>
      <p:pic>
        <p:nvPicPr>
          <p:cNvPr id="54274" name="Picture 2" descr="http://blogs.cas.suffolk.edu/history182/files/2013/03/second-great-depression.jpg"/>
          <p:cNvPicPr>
            <a:picLocks noChangeAspect="1" noChangeArrowheads="1"/>
          </p:cNvPicPr>
          <p:nvPr/>
        </p:nvPicPr>
        <p:blipFill>
          <a:blip r:embed="rId2" cstate="print"/>
          <a:srcRect/>
          <a:stretch>
            <a:fillRect/>
          </a:stretch>
        </p:blipFill>
        <p:spPr bwMode="auto">
          <a:xfrm>
            <a:off x="7162800" y="4191000"/>
            <a:ext cx="1828800" cy="1509470"/>
          </a:xfrm>
          <a:prstGeom prst="rect">
            <a:avLst/>
          </a:prstGeom>
          <a:noFill/>
        </p:spPr>
      </p:pic>
      <p:pic>
        <p:nvPicPr>
          <p:cNvPr id="54276" name="Picture 4" descr="http://blog.oregonlive.com/money_impact/2008/10/medium_Learning%20From%20History_Hays.JPG"/>
          <p:cNvPicPr>
            <a:picLocks noChangeAspect="1" noChangeArrowheads="1"/>
          </p:cNvPicPr>
          <p:nvPr/>
        </p:nvPicPr>
        <p:blipFill>
          <a:blip r:embed="rId3" cstate="print"/>
          <a:srcRect/>
          <a:stretch>
            <a:fillRect/>
          </a:stretch>
        </p:blipFill>
        <p:spPr bwMode="auto">
          <a:xfrm>
            <a:off x="7086600" y="1905000"/>
            <a:ext cx="1834978" cy="251460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19200" y="1481329"/>
            <a:ext cx="6858000" cy="2252472"/>
          </a:xfrm>
        </p:spPr>
        <p:txBody>
          <a:bodyPr>
            <a:normAutofit fontScale="92500" lnSpcReduction="20000"/>
          </a:bodyPr>
          <a:lstStyle/>
          <a:p>
            <a:r>
              <a:rPr lang="en-US" dirty="0" smtClean="0"/>
              <a:t>As imperialist nations experienced setbacks, colonies suffered</a:t>
            </a:r>
          </a:p>
          <a:p>
            <a:pPr lvl="1"/>
            <a:r>
              <a:rPr lang="en-US" dirty="0" smtClean="0"/>
              <a:t>Production on plantations had increased – no market for their products – colonial peoples had no means to purchase manufactured goods</a:t>
            </a:r>
          </a:p>
          <a:p>
            <a:r>
              <a:rPr lang="en-US" dirty="0" smtClean="0"/>
              <a:t>Western nations turned to protectionism</a:t>
            </a:r>
          </a:p>
        </p:txBody>
      </p:sp>
      <p:sp>
        <p:nvSpPr>
          <p:cNvPr id="3" name="Title 2"/>
          <p:cNvSpPr>
            <a:spLocks noGrp="1"/>
          </p:cNvSpPr>
          <p:nvPr>
            <p:ph type="title"/>
          </p:nvPr>
        </p:nvSpPr>
        <p:spPr/>
        <p:txBody>
          <a:bodyPr>
            <a:normAutofit/>
          </a:bodyPr>
          <a:lstStyle/>
          <a:p>
            <a:r>
              <a:rPr lang="en-US" sz="3200" dirty="0" smtClean="0"/>
              <a:t>Economic Problems of the 1920s (cont)</a:t>
            </a:r>
            <a:endParaRPr lang="en-US" sz="3200" dirty="0"/>
          </a:p>
        </p:txBody>
      </p:sp>
      <p:pic>
        <p:nvPicPr>
          <p:cNvPr id="58370" name="Picture 2" descr="http://economists-pick-research.hktdc.com/resources/MI_Portal/Article/rp/2012/11/453990/1352429638737_453990protectionism1_453990.jpg"/>
          <p:cNvPicPr>
            <a:picLocks noChangeAspect="1" noChangeArrowheads="1"/>
          </p:cNvPicPr>
          <p:nvPr/>
        </p:nvPicPr>
        <p:blipFill>
          <a:blip r:embed="rId2" cstate="print"/>
          <a:srcRect/>
          <a:stretch>
            <a:fillRect/>
          </a:stretch>
        </p:blipFill>
        <p:spPr bwMode="auto">
          <a:xfrm>
            <a:off x="2438400" y="3733800"/>
            <a:ext cx="3829050" cy="2717052"/>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304800" y="609600"/>
            <a:ext cx="7772400" cy="1829761"/>
          </a:xfrm>
        </p:spPr>
        <p:txBody>
          <a:bodyPr/>
          <a:lstStyle/>
          <a:p>
            <a:r>
              <a:rPr lang="en-US" dirty="0" smtClean="0"/>
              <a:t>Crisis and Collapse of the Imperial Order</a:t>
            </a:r>
            <a:endParaRPr lang="en-US" dirty="0"/>
          </a:p>
        </p:txBody>
      </p:sp>
      <p:sp>
        <p:nvSpPr>
          <p:cNvPr id="7" name="Subtitle 6"/>
          <p:cNvSpPr>
            <a:spLocks noGrp="1"/>
          </p:cNvSpPr>
          <p:nvPr>
            <p:ph type="subTitle" idx="1"/>
          </p:nvPr>
        </p:nvSpPr>
        <p:spPr>
          <a:xfrm>
            <a:off x="533400" y="2438400"/>
            <a:ext cx="7772400" cy="1199704"/>
          </a:xfrm>
        </p:spPr>
        <p:txBody>
          <a:bodyPr/>
          <a:lstStyle/>
          <a:p>
            <a:r>
              <a:rPr lang="en-US" dirty="0" smtClean="0"/>
              <a:t>1914 -1945</a:t>
            </a:r>
            <a:endParaRPr lang="en-US" dirty="0"/>
          </a:p>
        </p:txBody>
      </p:sp>
      <p:pic>
        <p:nvPicPr>
          <p:cNvPr id="4098" name="Picture 2" descr="http://i882.photobucket.com/albums/ac28/Thomasinecode/191920Rotfrontkaempferbund.jpg"/>
          <p:cNvPicPr>
            <a:picLocks noChangeAspect="1" noChangeArrowheads="1"/>
          </p:cNvPicPr>
          <p:nvPr/>
        </p:nvPicPr>
        <p:blipFill>
          <a:blip r:embed="rId2" cstate="print"/>
          <a:srcRect/>
          <a:stretch>
            <a:fillRect/>
          </a:stretch>
        </p:blipFill>
        <p:spPr bwMode="auto">
          <a:xfrm>
            <a:off x="914400" y="2667000"/>
            <a:ext cx="4876800" cy="2999273"/>
          </a:xfrm>
          <a:prstGeom prst="rect">
            <a:avLst/>
          </a:prstGeom>
          <a:noFill/>
        </p:spPr>
      </p:pic>
      <p:pic>
        <p:nvPicPr>
          <p:cNvPr id="4102" name="Picture 6" descr="http://upload.wikimedia.org/wikipedia/en/thumb/2/23/Naval-race-1909.jpg/290px-Naval-race-1909.jpg"/>
          <p:cNvPicPr>
            <a:picLocks noChangeAspect="1" noChangeArrowheads="1"/>
          </p:cNvPicPr>
          <p:nvPr/>
        </p:nvPicPr>
        <p:blipFill>
          <a:blip r:embed="rId3" cstate="print"/>
          <a:srcRect/>
          <a:stretch>
            <a:fillRect/>
          </a:stretch>
        </p:blipFill>
        <p:spPr bwMode="auto">
          <a:xfrm>
            <a:off x="6019800" y="3200400"/>
            <a:ext cx="2346207" cy="3276600"/>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0" y="1481328"/>
            <a:ext cx="5638800" cy="4525963"/>
          </a:xfrm>
        </p:spPr>
        <p:txBody>
          <a:bodyPr>
            <a:normAutofit fontScale="77500" lnSpcReduction="20000"/>
          </a:bodyPr>
          <a:lstStyle/>
          <a:p>
            <a:r>
              <a:rPr lang="en-US" dirty="0" smtClean="0"/>
              <a:t>Depressed state of agriculture resulting from the war an issue</a:t>
            </a:r>
          </a:p>
          <a:p>
            <a:pPr lvl="1"/>
            <a:r>
              <a:rPr lang="en-US" dirty="0" smtClean="0"/>
              <a:t>Farmers in US, Canada, Argentina, and Australia had expanded production during WWI</a:t>
            </a:r>
          </a:p>
          <a:p>
            <a:pPr lvl="1"/>
            <a:r>
              <a:rPr lang="en-US" dirty="0" smtClean="0"/>
              <a:t>European farmers went back to work after war</a:t>
            </a:r>
          </a:p>
          <a:p>
            <a:pPr lvl="1"/>
            <a:r>
              <a:rPr lang="en-US" dirty="0" smtClean="0"/>
              <a:t>Food surpluses triggered falling prices</a:t>
            </a:r>
          </a:p>
          <a:p>
            <a:pPr lvl="1"/>
            <a:r>
              <a:rPr lang="en-US" dirty="0" smtClean="0"/>
              <a:t>Farm families couldn’t purchase manufactured goods leading to a surplus</a:t>
            </a:r>
          </a:p>
          <a:p>
            <a:r>
              <a:rPr lang="en-US" dirty="0" smtClean="0"/>
              <a:t>In US people speculating on stocks</a:t>
            </a:r>
          </a:p>
          <a:p>
            <a:pPr lvl="1"/>
            <a:r>
              <a:rPr lang="en-US" dirty="0" smtClean="0"/>
              <a:t>Damaging behavior - people buying stock on margin</a:t>
            </a:r>
          </a:p>
          <a:p>
            <a:pPr lvl="1"/>
            <a:r>
              <a:rPr lang="en-US" dirty="0" smtClean="0"/>
              <a:t>People borrowed heavily and when stock prices stumbles, brokers called in loans</a:t>
            </a:r>
          </a:p>
          <a:p>
            <a:pPr lvl="1"/>
            <a:r>
              <a:rPr lang="en-US" dirty="0" smtClean="0"/>
              <a:t>Stock market crashed, banks collapsed, people lost their investments, and economic crisis spread</a:t>
            </a:r>
          </a:p>
          <a:p>
            <a:endParaRPr lang="en-US" dirty="0"/>
          </a:p>
        </p:txBody>
      </p:sp>
      <p:sp>
        <p:nvSpPr>
          <p:cNvPr id="3" name="Title 2"/>
          <p:cNvSpPr>
            <a:spLocks noGrp="1"/>
          </p:cNvSpPr>
          <p:nvPr>
            <p:ph type="title"/>
          </p:nvPr>
        </p:nvSpPr>
        <p:spPr/>
        <p:txBody>
          <a:bodyPr>
            <a:normAutofit fontScale="90000"/>
          </a:bodyPr>
          <a:lstStyle/>
          <a:p>
            <a:r>
              <a:rPr lang="en-US" dirty="0" smtClean="0"/>
              <a:t>The New York Stock Market Crash and the “Great Depression”</a:t>
            </a:r>
            <a:endParaRPr lang="en-US" dirty="0"/>
          </a:p>
        </p:txBody>
      </p:sp>
      <p:pic>
        <p:nvPicPr>
          <p:cNvPr id="61444" name="Picture 4" descr="http://images.fineartamerica.com/images-medium-large/1-stock-market-crash-granger.jpg"/>
          <p:cNvPicPr>
            <a:picLocks noChangeAspect="1" noChangeArrowheads="1"/>
          </p:cNvPicPr>
          <p:nvPr/>
        </p:nvPicPr>
        <p:blipFill>
          <a:blip r:embed="rId2" cstate="print"/>
          <a:srcRect/>
          <a:stretch>
            <a:fillRect/>
          </a:stretch>
        </p:blipFill>
        <p:spPr bwMode="auto">
          <a:xfrm>
            <a:off x="152400" y="2209800"/>
            <a:ext cx="2937529" cy="1981200"/>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90600" y="4038600"/>
            <a:ext cx="7543800" cy="2425891"/>
          </a:xfrm>
        </p:spPr>
        <p:txBody>
          <a:bodyPr>
            <a:normAutofit fontScale="77500" lnSpcReduction="20000"/>
          </a:bodyPr>
          <a:lstStyle/>
          <a:p>
            <a:r>
              <a:rPr lang="en-US" dirty="0" smtClean="0"/>
              <a:t>US began to call back loans to Europe</a:t>
            </a:r>
          </a:p>
          <a:p>
            <a:pPr lvl="1"/>
            <a:r>
              <a:rPr lang="en-US" dirty="0" smtClean="0"/>
              <a:t>Led to key bank failures in Austria and Germany</a:t>
            </a:r>
          </a:p>
          <a:p>
            <a:pPr lvl="1"/>
            <a:r>
              <a:rPr lang="en-US" dirty="0" smtClean="0"/>
              <a:t>Infrastructure built on repayment caved</a:t>
            </a:r>
          </a:p>
          <a:p>
            <a:pPr lvl="1"/>
            <a:r>
              <a:rPr lang="en-US" dirty="0" smtClean="0"/>
              <a:t>Crisis expanded to every sector of industrial society and their colonies</a:t>
            </a:r>
          </a:p>
          <a:p>
            <a:r>
              <a:rPr lang="en-US" dirty="0" smtClean="0"/>
              <a:t>US placed high tariffs on goods; other countries couldn’t export</a:t>
            </a:r>
          </a:p>
          <a:p>
            <a:pPr lvl="1"/>
            <a:r>
              <a:rPr lang="en-US" dirty="0" smtClean="0"/>
              <a:t>Japanese economy very dependent on US; highly affected</a:t>
            </a:r>
          </a:p>
        </p:txBody>
      </p:sp>
      <p:sp>
        <p:nvSpPr>
          <p:cNvPr id="3" name="Title 2"/>
          <p:cNvSpPr>
            <a:spLocks noGrp="1"/>
          </p:cNvSpPr>
          <p:nvPr>
            <p:ph type="title"/>
          </p:nvPr>
        </p:nvSpPr>
        <p:spPr/>
        <p:txBody>
          <a:bodyPr>
            <a:normAutofit fontScale="90000"/>
          </a:bodyPr>
          <a:lstStyle/>
          <a:p>
            <a:r>
              <a:rPr lang="en-US" dirty="0" smtClean="0"/>
              <a:t>The New York Stock Market Crash and the “Great Depression” (cont)</a:t>
            </a:r>
            <a:endParaRPr lang="en-US" dirty="0"/>
          </a:p>
        </p:txBody>
      </p:sp>
      <p:pic>
        <p:nvPicPr>
          <p:cNvPr id="60418" name="Picture 2" descr="http://static2.businessinsider.com/image/4b86c7b97f8b9af256c30700-480/great-depression.jpg"/>
          <p:cNvPicPr>
            <a:picLocks noChangeAspect="1" noChangeArrowheads="1"/>
          </p:cNvPicPr>
          <p:nvPr/>
        </p:nvPicPr>
        <p:blipFill>
          <a:blip r:embed="rId2" cstate="print"/>
          <a:srcRect/>
          <a:stretch>
            <a:fillRect/>
          </a:stretch>
        </p:blipFill>
        <p:spPr bwMode="auto">
          <a:xfrm>
            <a:off x="2971800" y="1600200"/>
            <a:ext cx="3505200" cy="2019301"/>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1"/>
            <a:ext cx="7848600" cy="2362200"/>
          </a:xfrm>
        </p:spPr>
        <p:txBody>
          <a:bodyPr>
            <a:normAutofit fontScale="92500" lnSpcReduction="20000"/>
          </a:bodyPr>
          <a:lstStyle/>
          <a:p>
            <a:r>
              <a:rPr lang="en-US" dirty="0" smtClean="0"/>
              <a:t>Primary producing economies usually dependent upon the export of one product</a:t>
            </a:r>
          </a:p>
          <a:p>
            <a:pPr lvl="1"/>
            <a:r>
              <a:rPr lang="en-US" dirty="0" smtClean="0"/>
              <a:t>When the market disappeared, little to fall back on</a:t>
            </a:r>
          </a:p>
          <a:p>
            <a:r>
              <a:rPr lang="en-US" dirty="0" smtClean="0"/>
              <a:t>Latin American countries saw unemployment rates rise rapidly</a:t>
            </a:r>
          </a:p>
          <a:p>
            <a:r>
              <a:rPr lang="en-US" dirty="0" smtClean="0"/>
              <a:t>Imperialist colonies in Africa continued to trade with mother countries</a:t>
            </a:r>
          </a:p>
        </p:txBody>
      </p:sp>
      <p:sp>
        <p:nvSpPr>
          <p:cNvPr id="3" name="Title 2"/>
          <p:cNvSpPr>
            <a:spLocks noGrp="1"/>
          </p:cNvSpPr>
          <p:nvPr>
            <p:ph type="title"/>
          </p:nvPr>
        </p:nvSpPr>
        <p:spPr/>
        <p:txBody>
          <a:bodyPr>
            <a:normAutofit fontScale="90000"/>
          </a:bodyPr>
          <a:lstStyle/>
          <a:p>
            <a:r>
              <a:rPr lang="en-US" dirty="0" smtClean="0"/>
              <a:t>The New York Stock Market Crash and the “Great Depression” (cont)</a:t>
            </a:r>
            <a:endParaRPr lang="en-US" dirty="0"/>
          </a:p>
        </p:txBody>
      </p:sp>
      <p:pic>
        <p:nvPicPr>
          <p:cNvPr id="6146" name="Picture 2" descr="http://viz.cwrl.utexas.edu/files/8b31906r.jpg"/>
          <p:cNvPicPr>
            <a:picLocks noChangeAspect="1" noChangeArrowheads="1"/>
          </p:cNvPicPr>
          <p:nvPr/>
        </p:nvPicPr>
        <p:blipFill>
          <a:blip r:embed="rId2" cstate="print"/>
          <a:srcRect/>
          <a:stretch>
            <a:fillRect/>
          </a:stretch>
        </p:blipFill>
        <p:spPr bwMode="auto">
          <a:xfrm rot="20596649">
            <a:off x="5527108" y="3746292"/>
            <a:ext cx="3076666" cy="2324101"/>
          </a:xfrm>
          <a:prstGeom prst="rect">
            <a:avLst/>
          </a:prstGeom>
          <a:noFill/>
        </p:spPr>
      </p:pic>
      <p:pic>
        <p:nvPicPr>
          <p:cNvPr id="6148" name="Picture 4" descr="http://englishinbachillerato.files.wordpress.com/2010/03/74376.jpg"/>
          <p:cNvPicPr>
            <a:picLocks noChangeAspect="1" noChangeArrowheads="1"/>
          </p:cNvPicPr>
          <p:nvPr/>
        </p:nvPicPr>
        <p:blipFill>
          <a:blip r:embed="rId3" cstate="print"/>
          <a:srcRect/>
          <a:stretch>
            <a:fillRect/>
          </a:stretch>
        </p:blipFill>
        <p:spPr bwMode="auto">
          <a:xfrm>
            <a:off x="685800" y="3886200"/>
            <a:ext cx="5467350" cy="2476501"/>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19600" y="1905000"/>
            <a:ext cx="4419600" cy="4525963"/>
          </a:xfrm>
        </p:spPr>
        <p:txBody>
          <a:bodyPr>
            <a:normAutofit fontScale="77500" lnSpcReduction="20000"/>
          </a:bodyPr>
          <a:lstStyle/>
          <a:p>
            <a:r>
              <a:rPr lang="en-US" dirty="0" smtClean="0"/>
              <a:t>Countries not dependent on foreign trade felt less of the effects of the depression </a:t>
            </a:r>
          </a:p>
          <a:p>
            <a:pPr lvl="1"/>
            <a:r>
              <a:rPr lang="en-US" dirty="0" smtClean="0"/>
              <a:t>In Russia industrial production increased steadily </a:t>
            </a:r>
          </a:p>
          <a:p>
            <a:pPr lvl="1"/>
            <a:r>
              <a:rPr lang="en-US" dirty="0" smtClean="0"/>
              <a:t>In China the large agriculture based economy was protected; its markets were domestic</a:t>
            </a:r>
          </a:p>
          <a:p>
            <a:r>
              <a:rPr lang="en-US" dirty="0" smtClean="0"/>
              <a:t>Many governments reacted by practicing economic nationalism; high tariffs, import quotas and prohibition provoking retaliation from others.</a:t>
            </a:r>
          </a:p>
          <a:p>
            <a:endParaRPr lang="en-US" dirty="0"/>
          </a:p>
        </p:txBody>
      </p:sp>
      <p:sp>
        <p:nvSpPr>
          <p:cNvPr id="3" name="Title 2"/>
          <p:cNvSpPr>
            <a:spLocks noGrp="1"/>
          </p:cNvSpPr>
          <p:nvPr>
            <p:ph type="title"/>
          </p:nvPr>
        </p:nvSpPr>
        <p:spPr/>
        <p:txBody>
          <a:bodyPr>
            <a:normAutofit fontScale="90000"/>
          </a:bodyPr>
          <a:lstStyle/>
          <a:p>
            <a:r>
              <a:rPr lang="en-US" dirty="0" smtClean="0"/>
              <a:t>The New York Stock Market Crash and the “Great Depression” (cont)</a:t>
            </a:r>
            <a:endParaRPr lang="en-US" dirty="0"/>
          </a:p>
        </p:txBody>
      </p:sp>
      <p:pic>
        <p:nvPicPr>
          <p:cNvPr id="1028" name="Picture 4" descr="Trotsky and Red Army"/>
          <p:cNvPicPr>
            <a:picLocks noChangeAspect="1" noChangeArrowheads="1"/>
          </p:cNvPicPr>
          <p:nvPr/>
        </p:nvPicPr>
        <p:blipFill>
          <a:blip r:embed="rId2" cstate="print"/>
          <a:srcRect/>
          <a:stretch>
            <a:fillRect/>
          </a:stretch>
        </p:blipFill>
        <p:spPr bwMode="auto">
          <a:xfrm rot="20590699">
            <a:off x="444200" y="2347630"/>
            <a:ext cx="3432238" cy="2524126"/>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481329"/>
            <a:ext cx="8839200" cy="3090672"/>
          </a:xfrm>
        </p:spPr>
        <p:txBody>
          <a:bodyPr>
            <a:normAutofit lnSpcReduction="10000"/>
          </a:bodyPr>
          <a:lstStyle/>
          <a:p>
            <a:r>
              <a:rPr lang="en-US" dirty="0" smtClean="0"/>
              <a:t>Adam Smith promoted the “invisible hand”</a:t>
            </a:r>
          </a:p>
          <a:p>
            <a:r>
              <a:rPr lang="en-US" dirty="0" smtClean="0"/>
              <a:t>Laissez-faire approach; govts should stand aside and forces will regulate economy</a:t>
            </a:r>
            <a:endParaRPr lang="en-US" dirty="0"/>
          </a:p>
          <a:p>
            <a:pPr lvl="1"/>
            <a:r>
              <a:rPr lang="en-US" dirty="0" smtClean="0"/>
              <a:t>Great Depression challenged this idea and FDR turned to John Maynard Keynes</a:t>
            </a:r>
          </a:p>
          <a:p>
            <a:pPr lvl="2"/>
            <a:r>
              <a:rPr lang="en-US" dirty="0" smtClean="0"/>
              <a:t>Government should do the spending</a:t>
            </a:r>
          </a:p>
          <a:p>
            <a:pPr lvl="3"/>
            <a:r>
              <a:rPr lang="en-US" dirty="0" smtClean="0"/>
              <a:t>New Deal programs</a:t>
            </a:r>
          </a:p>
          <a:p>
            <a:pPr lvl="4"/>
            <a:r>
              <a:rPr lang="en-US" dirty="0" smtClean="0"/>
              <a:t>Massive government spending</a:t>
            </a:r>
          </a:p>
        </p:txBody>
      </p:sp>
      <p:sp>
        <p:nvSpPr>
          <p:cNvPr id="3" name="Title 2"/>
          <p:cNvSpPr>
            <a:spLocks noGrp="1"/>
          </p:cNvSpPr>
          <p:nvPr>
            <p:ph type="title"/>
          </p:nvPr>
        </p:nvSpPr>
        <p:spPr/>
        <p:txBody>
          <a:bodyPr>
            <a:normAutofit/>
          </a:bodyPr>
          <a:lstStyle/>
          <a:p>
            <a:r>
              <a:rPr lang="en-US" sz="3200" dirty="0" smtClean="0"/>
              <a:t>Political Reactions to Economic Woes</a:t>
            </a:r>
            <a:endParaRPr lang="en-US" sz="3200" dirty="0"/>
          </a:p>
        </p:txBody>
      </p:sp>
      <p:pic>
        <p:nvPicPr>
          <p:cNvPr id="7170" name="Picture 2" descr="http://upload.wikimedia.org/wikipedia/commons/6/67/NewDeal.jpg"/>
          <p:cNvPicPr>
            <a:picLocks noChangeAspect="1" noChangeArrowheads="1"/>
          </p:cNvPicPr>
          <p:nvPr/>
        </p:nvPicPr>
        <p:blipFill>
          <a:blip r:embed="rId2" cstate="print"/>
          <a:srcRect/>
          <a:stretch>
            <a:fillRect/>
          </a:stretch>
        </p:blipFill>
        <p:spPr bwMode="auto">
          <a:xfrm>
            <a:off x="2514600" y="4343400"/>
            <a:ext cx="3981450" cy="2266951"/>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124200" y="1481328"/>
            <a:ext cx="5562600" cy="4525963"/>
          </a:xfrm>
        </p:spPr>
        <p:txBody>
          <a:bodyPr/>
          <a:lstStyle/>
          <a:p>
            <a:r>
              <a:rPr lang="en-US" dirty="0" smtClean="0"/>
              <a:t>At first passive, then Japan’s govt intervened forcefully</a:t>
            </a:r>
          </a:p>
          <a:p>
            <a:pPr lvl="1"/>
            <a:r>
              <a:rPr lang="en-US" dirty="0" smtClean="0"/>
              <a:t>Programs to build public works</a:t>
            </a:r>
          </a:p>
          <a:p>
            <a:pPr lvl="2"/>
            <a:r>
              <a:rPr lang="en-US" dirty="0" smtClean="0"/>
              <a:t>Incentives and subsidies</a:t>
            </a:r>
          </a:p>
          <a:p>
            <a:pPr lvl="2"/>
            <a:r>
              <a:rPr lang="en-US" dirty="0" smtClean="0"/>
              <a:t>Devaluation of the currency </a:t>
            </a:r>
          </a:p>
          <a:p>
            <a:pPr lvl="2"/>
            <a:r>
              <a:rPr lang="en-US" dirty="0" smtClean="0"/>
              <a:t>Wage control</a:t>
            </a:r>
          </a:p>
          <a:p>
            <a:pPr lvl="1"/>
            <a:r>
              <a:rPr lang="en-US" dirty="0" smtClean="0"/>
              <a:t>These measures stimulated the economy</a:t>
            </a:r>
          </a:p>
          <a:p>
            <a:r>
              <a:rPr lang="en-US" dirty="0" smtClean="0"/>
              <a:t>In Germany, Hitler intervened aggressively</a:t>
            </a:r>
          </a:p>
          <a:p>
            <a:pPr lvl="1"/>
            <a:r>
              <a:rPr lang="en-US" dirty="0" smtClean="0"/>
              <a:t>Large pubic works projects</a:t>
            </a:r>
          </a:p>
          <a:p>
            <a:endParaRPr lang="en-US" dirty="0"/>
          </a:p>
        </p:txBody>
      </p:sp>
      <p:sp>
        <p:nvSpPr>
          <p:cNvPr id="3" name="Title 2"/>
          <p:cNvSpPr>
            <a:spLocks noGrp="1"/>
          </p:cNvSpPr>
          <p:nvPr>
            <p:ph type="title"/>
          </p:nvPr>
        </p:nvSpPr>
        <p:spPr/>
        <p:txBody>
          <a:bodyPr>
            <a:normAutofit/>
          </a:bodyPr>
          <a:lstStyle/>
          <a:p>
            <a:r>
              <a:rPr lang="en-US" sz="3200" dirty="0" smtClean="0"/>
              <a:t>Political Reactions to Economic Woes</a:t>
            </a:r>
            <a:endParaRPr lang="en-US" sz="3200" dirty="0"/>
          </a:p>
        </p:txBody>
      </p:sp>
      <p:pic>
        <p:nvPicPr>
          <p:cNvPr id="6146" name="Picture 2" descr="http://cdn.dipity.com/uploads/events/121c6e5010cc948137fd91d38cf73a93_1M.png"/>
          <p:cNvPicPr>
            <a:picLocks noChangeAspect="1" noChangeArrowheads="1"/>
          </p:cNvPicPr>
          <p:nvPr/>
        </p:nvPicPr>
        <p:blipFill>
          <a:blip r:embed="rId2" cstate="print"/>
          <a:srcRect/>
          <a:stretch>
            <a:fillRect/>
          </a:stretch>
        </p:blipFill>
        <p:spPr bwMode="auto">
          <a:xfrm>
            <a:off x="228600" y="2209800"/>
            <a:ext cx="3199447" cy="2469027"/>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524000"/>
            <a:ext cx="8991600" cy="3810000"/>
          </a:xfrm>
        </p:spPr>
        <p:txBody>
          <a:bodyPr>
            <a:normAutofit fontScale="92500" lnSpcReduction="10000"/>
          </a:bodyPr>
          <a:lstStyle/>
          <a:p>
            <a:r>
              <a:rPr lang="en-US" dirty="0" smtClean="0"/>
              <a:t>Soviet people endured the repressive, terrorist tactics of Stalin’s govt</a:t>
            </a:r>
          </a:p>
          <a:p>
            <a:pPr lvl="1"/>
            <a:r>
              <a:rPr lang="en-US" dirty="0" smtClean="0"/>
              <a:t>Govt collectivized agriculture; consolidated small farms into commonly owned fields</a:t>
            </a:r>
          </a:p>
          <a:p>
            <a:pPr lvl="2"/>
            <a:r>
              <a:rPr lang="en-US" dirty="0" smtClean="0"/>
              <a:t>Kulaks, prosperous peasants, could lose their farms and opposed collectivization</a:t>
            </a:r>
          </a:p>
          <a:p>
            <a:pPr lvl="3"/>
            <a:r>
              <a:rPr lang="en-US" dirty="0" smtClean="0"/>
              <a:t>Kulaks slaughtered their livestock rather and give in to govt</a:t>
            </a:r>
          </a:p>
          <a:p>
            <a:pPr lvl="1"/>
            <a:r>
              <a:rPr lang="en-US" dirty="0" smtClean="0"/>
              <a:t>Stalin order the liquidation of the kulaks</a:t>
            </a:r>
          </a:p>
          <a:p>
            <a:pPr lvl="2"/>
            <a:r>
              <a:rPr lang="en-US" dirty="0" smtClean="0"/>
              <a:t>Millions arrested or sent to labor camps and executed</a:t>
            </a:r>
          </a:p>
          <a:p>
            <a:pPr lvl="3"/>
            <a:r>
              <a:rPr lang="en-US" dirty="0" smtClean="0"/>
              <a:t>Stalin's secret police force the NKVD  took care of any further resistance</a:t>
            </a:r>
          </a:p>
          <a:p>
            <a:pPr lvl="4"/>
            <a:r>
              <a:rPr lang="en-US" dirty="0" smtClean="0"/>
              <a:t>Millions sent to death or to gulags</a:t>
            </a:r>
          </a:p>
        </p:txBody>
      </p:sp>
      <p:sp>
        <p:nvSpPr>
          <p:cNvPr id="3" name="Title 2"/>
          <p:cNvSpPr>
            <a:spLocks noGrp="1"/>
          </p:cNvSpPr>
          <p:nvPr>
            <p:ph type="title"/>
          </p:nvPr>
        </p:nvSpPr>
        <p:spPr/>
        <p:txBody>
          <a:bodyPr/>
          <a:lstStyle/>
          <a:p>
            <a:r>
              <a:rPr lang="en-US" dirty="0" smtClean="0"/>
              <a:t>The Rise of Fascism</a:t>
            </a:r>
            <a:endParaRPr lang="en-US" dirty="0"/>
          </a:p>
        </p:txBody>
      </p:sp>
      <p:pic>
        <p:nvPicPr>
          <p:cNvPr id="5122" name="Picture 2" descr="http://ncvpsapwh.pbworks.com/f/gulag.jpg"/>
          <p:cNvPicPr>
            <a:picLocks noChangeAspect="1" noChangeArrowheads="1"/>
          </p:cNvPicPr>
          <p:nvPr/>
        </p:nvPicPr>
        <p:blipFill>
          <a:blip r:embed="rId2" cstate="print"/>
          <a:srcRect/>
          <a:stretch>
            <a:fillRect/>
          </a:stretch>
        </p:blipFill>
        <p:spPr bwMode="auto">
          <a:xfrm rot="21136329" flipH="1">
            <a:off x="5374517" y="4846590"/>
            <a:ext cx="2106873" cy="1878287"/>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0" y="1447800"/>
            <a:ext cx="5105400" cy="5257800"/>
          </a:xfrm>
        </p:spPr>
        <p:txBody>
          <a:bodyPr>
            <a:normAutofit fontScale="85000" lnSpcReduction="20000"/>
          </a:bodyPr>
          <a:lstStyle/>
          <a:p>
            <a:r>
              <a:rPr lang="en-US" dirty="0" smtClean="0"/>
              <a:t>Changes in Russia frightened Europeans/Americans</a:t>
            </a:r>
          </a:p>
          <a:p>
            <a:pPr lvl="1"/>
            <a:r>
              <a:rPr lang="en-US" dirty="0" smtClean="0"/>
              <a:t>Fear that the communist elements would take over other countries</a:t>
            </a:r>
          </a:p>
          <a:p>
            <a:r>
              <a:rPr lang="en-US" dirty="0" smtClean="0"/>
              <a:t>Great Depression and uncertainty -communism and the apparent collapse of the free market – made many turn to fascism</a:t>
            </a:r>
          </a:p>
          <a:p>
            <a:pPr lvl="1"/>
            <a:r>
              <a:rPr lang="en-US" dirty="0" smtClean="0"/>
              <a:t>Extreme form of nationalism</a:t>
            </a:r>
          </a:p>
          <a:p>
            <a:pPr lvl="1"/>
            <a:r>
              <a:rPr lang="en-US" dirty="0" smtClean="0"/>
              <a:t>Subordinate your will to the state</a:t>
            </a:r>
          </a:p>
          <a:p>
            <a:pPr lvl="2"/>
            <a:r>
              <a:rPr lang="en-US" dirty="0" smtClean="0"/>
              <a:t>Promised full employment</a:t>
            </a:r>
          </a:p>
          <a:p>
            <a:pPr lvl="2"/>
            <a:r>
              <a:rPr lang="en-US" dirty="0" smtClean="0"/>
              <a:t>Stop communism</a:t>
            </a:r>
          </a:p>
          <a:p>
            <a:pPr lvl="2"/>
            <a:r>
              <a:rPr lang="en-US" dirty="0" smtClean="0"/>
              <a:t>Conquer new territory</a:t>
            </a:r>
          </a:p>
          <a:p>
            <a:r>
              <a:rPr lang="en-US" dirty="0" smtClean="0"/>
              <a:t>Condemned communism for abolishing private property but used totalitarian tactics along with a powerful secret police</a:t>
            </a:r>
          </a:p>
        </p:txBody>
      </p:sp>
      <p:sp>
        <p:nvSpPr>
          <p:cNvPr id="3" name="Title 2"/>
          <p:cNvSpPr>
            <a:spLocks noGrp="1"/>
          </p:cNvSpPr>
          <p:nvPr>
            <p:ph type="title"/>
          </p:nvPr>
        </p:nvSpPr>
        <p:spPr/>
        <p:txBody>
          <a:bodyPr/>
          <a:lstStyle/>
          <a:p>
            <a:r>
              <a:rPr lang="en-US" dirty="0" smtClean="0"/>
              <a:t>The Rise of Fascism (cont)</a:t>
            </a:r>
            <a:endParaRPr lang="en-US" dirty="0"/>
          </a:p>
        </p:txBody>
      </p:sp>
      <p:pic>
        <p:nvPicPr>
          <p:cNvPr id="5122" name="Picture 2" descr="http://upload.wikimedia.org/wikipedia/commons/5/52/Roman_Lictor_with_fasces.JPG"/>
          <p:cNvPicPr>
            <a:picLocks noChangeAspect="1" noChangeArrowheads="1"/>
          </p:cNvPicPr>
          <p:nvPr/>
        </p:nvPicPr>
        <p:blipFill>
          <a:blip r:embed="rId2" cstate="print"/>
          <a:srcRect/>
          <a:stretch>
            <a:fillRect/>
          </a:stretch>
        </p:blipFill>
        <p:spPr bwMode="auto">
          <a:xfrm>
            <a:off x="228600" y="2362200"/>
            <a:ext cx="2682280" cy="2352676"/>
          </a:xfrm>
          <a:prstGeom prst="rect">
            <a:avLst/>
          </a:prstGeom>
          <a:noFill/>
        </p:spPr>
      </p:pic>
      <p:sp>
        <p:nvSpPr>
          <p:cNvPr id="5" name="Rectangle 4"/>
          <p:cNvSpPr/>
          <p:nvPr/>
        </p:nvSpPr>
        <p:spPr>
          <a:xfrm>
            <a:off x="152400" y="5105400"/>
            <a:ext cx="3428999" cy="338554"/>
          </a:xfrm>
          <a:prstGeom prst="rect">
            <a:avLst/>
          </a:prstGeom>
        </p:spPr>
        <p:txBody>
          <a:bodyPr wrap="square">
            <a:spAutoFit/>
          </a:bodyPr>
          <a:lstStyle/>
          <a:p>
            <a:r>
              <a:rPr lang="en-US" sz="1600" dirty="0" smtClean="0"/>
              <a:t>Ancient Roman symbol of power</a:t>
            </a:r>
            <a:endParaRPr lang="en-US" sz="1600" dirty="0"/>
          </a:p>
        </p:txBody>
      </p:sp>
      <p:pic>
        <p:nvPicPr>
          <p:cNvPr id="5124" name="Picture 4" descr="http://upload.wikimedia.org/wikipedia/commons/thumb/7/74/Fasces_lictoriae.svg/354px-Fasces_lictoriae.svg.png"/>
          <p:cNvPicPr>
            <a:picLocks noChangeAspect="1" noChangeArrowheads="1"/>
          </p:cNvPicPr>
          <p:nvPr/>
        </p:nvPicPr>
        <p:blipFill>
          <a:blip r:embed="rId3" cstate="print"/>
          <a:srcRect/>
          <a:stretch>
            <a:fillRect/>
          </a:stretch>
        </p:blipFill>
        <p:spPr bwMode="auto">
          <a:xfrm>
            <a:off x="3124200" y="1600200"/>
            <a:ext cx="1059390" cy="2667000"/>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00400" y="1600200"/>
            <a:ext cx="5562600" cy="5105400"/>
          </a:xfrm>
        </p:spPr>
        <p:txBody>
          <a:bodyPr>
            <a:normAutofit fontScale="92500" lnSpcReduction="10000"/>
          </a:bodyPr>
          <a:lstStyle/>
          <a:p>
            <a:r>
              <a:rPr lang="en-US" dirty="0" smtClean="0"/>
              <a:t>Mussolini gained control 1922; established a one-party dictatorship</a:t>
            </a:r>
          </a:p>
          <a:p>
            <a:pPr lvl="1"/>
            <a:r>
              <a:rPr lang="en-US" dirty="0" smtClean="0"/>
              <a:t>Controlled govt, press, education</a:t>
            </a:r>
          </a:p>
          <a:p>
            <a:pPr lvl="1"/>
            <a:r>
              <a:rPr lang="en-US" dirty="0" smtClean="0"/>
              <a:t>Il Duce (the leader)</a:t>
            </a:r>
          </a:p>
          <a:p>
            <a:pPr lvl="1"/>
            <a:r>
              <a:rPr lang="en-US" dirty="0" smtClean="0"/>
              <a:t>Mass communication; oratory talent</a:t>
            </a:r>
          </a:p>
          <a:p>
            <a:r>
              <a:rPr lang="en-US" dirty="0" smtClean="0"/>
              <a:t>1930’s – fascist movements across Europe, Americas, China, Japan</a:t>
            </a:r>
          </a:p>
          <a:p>
            <a:pPr lvl="1"/>
            <a:r>
              <a:rPr lang="en-US" dirty="0" smtClean="0"/>
              <a:t>People feared rapid change and economic insecurity; placed hopes in charismatic leaders and their promises</a:t>
            </a:r>
          </a:p>
          <a:p>
            <a:r>
              <a:rPr lang="en-US" dirty="0" smtClean="0"/>
              <a:t>Most notorious – Nazi Party and Adolf Hitler</a:t>
            </a:r>
            <a:endParaRPr lang="en-US" dirty="0"/>
          </a:p>
        </p:txBody>
      </p:sp>
      <p:sp>
        <p:nvSpPr>
          <p:cNvPr id="3" name="Title 2"/>
          <p:cNvSpPr>
            <a:spLocks noGrp="1"/>
          </p:cNvSpPr>
          <p:nvPr>
            <p:ph type="title"/>
          </p:nvPr>
        </p:nvSpPr>
        <p:spPr/>
        <p:txBody>
          <a:bodyPr/>
          <a:lstStyle/>
          <a:p>
            <a:r>
              <a:rPr lang="en-US" dirty="0" smtClean="0"/>
              <a:t>The Rise of Fascism (cont)</a:t>
            </a:r>
            <a:endParaRPr lang="en-US" dirty="0"/>
          </a:p>
        </p:txBody>
      </p:sp>
      <p:pic>
        <p:nvPicPr>
          <p:cNvPr id="67586" name="Picture 2" descr="http://i4.photobucket.com/albums/y110/headwideopen/mussolini090909.jpg"/>
          <p:cNvPicPr>
            <a:picLocks noChangeAspect="1" noChangeArrowheads="1"/>
          </p:cNvPicPr>
          <p:nvPr/>
        </p:nvPicPr>
        <p:blipFill>
          <a:blip r:embed="rId2" cstate="print"/>
          <a:srcRect/>
          <a:stretch>
            <a:fillRect/>
          </a:stretch>
        </p:blipFill>
        <p:spPr bwMode="auto">
          <a:xfrm rot="20693888">
            <a:off x="340968" y="2564727"/>
            <a:ext cx="2373232" cy="1762125"/>
          </a:xfrm>
          <a:prstGeom prst="rect">
            <a:avLst/>
          </a:prstGeom>
          <a:noFill/>
        </p:spPr>
      </p:pic>
      <p:pic>
        <p:nvPicPr>
          <p:cNvPr id="67588" name="Picture 4" descr="https://encrypted-tbn1.gstatic.com/images?q=tbn:ANd9GcR0yO_pnG56pNPMvqGHiDvFmppSlx0c8JBnI4AVfYgnSFewqGv8JTFe6oMu"/>
          <p:cNvPicPr>
            <a:picLocks noChangeAspect="1" noChangeArrowheads="1"/>
          </p:cNvPicPr>
          <p:nvPr/>
        </p:nvPicPr>
        <p:blipFill>
          <a:blip r:embed="rId3" cstate="print"/>
          <a:srcRect/>
          <a:stretch>
            <a:fillRect/>
          </a:stretch>
        </p:blipFill>
        <p:spPr bwMode="auto">
          <a:xfrm>
            <a:off x="838200" y="4267200"/>
            <a:ext cx="2400300" cy="1905000"/>
          </a:xfrm>
          <a:prstGeom prst="rect">
            <a:avLst/>
          </a:prstGeom>
          <a:noFill/>
        </p:spPr>
      </p:pic>
      <p:pic>
        <p:nvPicPr>
          <p:cNvPr id="67590" name="Picture 6" descr="https://encrypted-tbn3.gstatic.com/images?q=tbn:ANd9GcQAKkp7M52NgbFDWkE_bqG5rKM5RkGapCUKI97dcjHEo384aRJqkgvRyb9u"/>
          <p:cNvPicPr>
            <a:picLocks noChangeAspect="1" noChangeArrowheads="1"/>
          </p:cNvPicPr>
          <p:nvPr/>
        </p:nvPicPr>
        <p:blipFill>
          <a:blip r:embed="rId4" cstate="print"/>
          <a:srcRect/>
          <a:stretch>
            <a:fillRect/>
          </a:stretch>
        </p:blipFill>
        <p:spPr bwMode="auto">
          <a:xfrm>
            <a:off x="533400" y="1371600"/>
            <a:ext cx="2590800" cy="1127760"/>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0" y="1524000"/>
            <a:ext cx="4876800" cy="5638800"/>
          </a:xfrm>
        </p:spPr>
        <p:txBody>
          <a:bodyPr>
            <a:normAutofit fontScale="70000" lnSpcReduction="20000"/>
          </a:bodyPr>
          <a:lstStyle/>
          <a:p>
            <a:r>
              <a:rPr lang="en-US" dirty="0" smtClean="0"/>
              <a:t>Nazi leaders wanted to reverse Germany’s humiliating defeat</a:t>
            </a:r>
          </a:p>
          <a:p>
            <a:pPr lvl="1"/>
            <a:r>
              <a:rPr lang="en-US" dirty="0" smtClean="0"/>
              <a:t>Hitler abolished Weimar Republic</a:t>
            </a:r>
          </a:p>
          <a:p>
            <a:pPr lvl="1"/>
            <a:r>
              <a:rPr lang="en-US" dirty="0" smtClean="0"/>
              <a:t>Expanded arms production</a:t>
            </a:r>
          </a:p>
          <a:p>
            <a:pPr lvl="1"/>
            <a:r>
              <a:rPr lang="en-US" dirty="0" smtClean="0"/>
              <a:t>Created new jobs</a:t>
            </a:r>
          </a:p>
          <a:p>
            <a:pPr lvl="1"/>
            <a:r>
              <a:rPr lang="en-US" dirty="0" smtClean="0"/>
              <a:t>Germans racially superior; Aryans </a:t>
            </a:r>
          </a:p>
          <a:p>
            <a:r>
              <a:rPr lang="en-US" dirty="0" smtClean="0"/>
              <a:t>Nazism appealed to lower-middle class who had lost almost everything</a:t>
            </a:r>
          </a:p>
          <a:p>
            <a:pPr lvl="1"/>
            <a:r>
              <a:rPr lang="en-US" dirty="0" smtClean="0"/>
              <a:t>Subject will to govt to achieve greatness</a:t>
            </a:r>
          </a:p>
          <a:p>
            <a:pPr lvl="1"/>
            <a:r>
              <a:rPr lang="en-US" dirty="0" smtClean="0"/>
              <a:t>Rigid hierarchy reinforced traditional roles of women</a:t>
            </a:r>
          </a:p>
          <a:p>
            <a:pPr lvl="2"/>
            <a:r>
              <a:rPr lang="en-US" dirty="0" smtClean="0"/>
              <a:t>Launched campaign to increase birth rates; birth control ended – awards for large families</a:t>
            </a:r>
          </a:p>
          <a:p>
            <a:r>
              <a:rPr lang="en-US" dirty="0" smtClean="0"/>
              <a:t>Discriminated against Jews </a:t>
            </a:r>
          </a:p>
          <a:p>
            <a:pPr lvl="1"/>
            <a:r>
              <a:rPr lang="en-US" dirty="0" smtClean="0"/>
              <a:t>No inter-marriage; lost jobs and businesses</a:t>
            </a:r>
          </a:p>
          <a:p>
            <a:r>
              <a:rPr lang="en-US" dirty="0" smtClean="0"/>
              <a:t>1938 thousands of Jewish stores, synagogues destroyed and 100+ murdered – many left Germany</a:t>
            </a:r>
            <a:endParaRPr lang="en-US" dirty="0"/>
          </a:p>
        </p:txBody>
      </p:sp>
      <p:sp>
        <p:nvSpPr>
          <p:cNvPr id="3" name="Title 2"/>
          <p:cNvSpPr>
            <a:spLocks noGrp="1"/>
          </p:cNvSpPr>
          <p:nvPr>
            <p:ph type="title"/>
          </p:nvPr>
        </p:nvSpPr>
        <p:spPr/>
        <p:txBody>
          <a:bodyPr/>
          <a:lstStyle/>
          <a:p>
            <a:r>
              <a:rPr lang="en-US" dirty="0" smtClean="0"/>
              <a:t>The Rise of Fascism (cont)</a:t>
            </a:r>
            <a:endParaRPr lang="en-US" dirty="0"/>
          </a:p>
        </p:txBody>
      </p:sp>
      <p:pic>
        <p:nvPicPr>
          <p:cNvPr id="69636" name="Picture 4" descr="http://i.telegraph.co.uk/multimedia/archive/02110/hitler_2110666b.jpg"/>
          <p:cNvPicPr>
            <a:picLocks noChangeAspect="1" noChangeArrowheads="1"/>
          </p:cNvPicPr>
          <p:nvPr/>
        </p:nvPicPr>
        <p:blipFill>
          <a:blip r:embed="rId2" cstate="print"/>
          <a:srcRect/>
          <a:stretch>
            <a:fillRect/>
          </a:stretch>
        </p:blipFill>
        <p:spPr bwMode="auto">
          <a:xfrm>
            <a:off x="838199" y="1600200"/>
            <a:ext cx="2678783" cy="1676400"/>
          </a:xfrm>
          <a:prstGeom prst="rect">
            <a:avLst/>
          </a:prstGeom>
          <a:noFill/>
        </p:spPr>
      </p:pic>
      <p:pic>
        <p:nvPicPr>
          <p:cNvPr id="69640" name="Picture 8" descr="File:Nazi Anti-Semitic Propaganda by David Shankbone.jpg"/>
          <p:cNvPicPr>
            <a:picLocks noChangeAspect="1" noChangeArrowheads="1"/>
          </p:cNvPicPr>
          <p:nvPr/>
        </p:nvPicPr>
        <p:blipFill>
          <a:blip r:embed="rId3" cstate="print"/>
          <a:srcRect/>
          <a:stretch>
            <a:fillRect/>
          </a:stretch>
        </p:blipFill>
        <p:spPr bwMode="auto">
          <a:xfrm>
            <a:off x="609600" y="4495800"/>
            <a:ext cx="2895600" cy="1940052"/>
          </a:xfrm>
          <a:prstGeom prst="rect">
            <a:avLst/>
          </a:prstGeom>
          <a:noFill/>
        </p:spPr>
      </p:pic>
      <p:pic>
        <p:nvPicPr>
          <p:cNvPr id="8" name="Picture 6" descr="http://upload.wikimedia.org/wikipedia/commons/1/18/Bundesarchiv_Bild_146-1973-010-31,_Mutter_mit_Kindern.jpg"/>
          <p:cNvPicPr>
            <a:picLocks noChangeAspect="1" noChangeArrowheads="1"/>
          </p:cNvPicPr>
          <p:nvPr/>
        </p:nvPicPr>
        <p:blipFill>
          <a:blip r:embed="rId4" cstate="print"/>
          <a:srcRect/>
          <a:stretch>
            <a:fillRect/>
          </a:stretch>
        </p:blipFill>
        <p:spPr bwMode="auto">
          <a:xfrm rot="20703661">
            <a:off x="983233" y="2848006"/>
            <a:ext cx="1657834" cy="1933732"/>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smtClean="0"/>
              <a:t>Early 20</a:t>
            </a:r>
            <a:r>
              <a:rPr lang="en-US" baseline="30000" dirty="0" smtClean="0"/>
              <a:t>th</a:t>
            </a:r>
            <a:r>
              <a:rPr lang="en-US" dirty="0" smtClean="0"/>
              <a:t> C world order based on imperialism and the ability of the West to dominate</a:t>
            </a:r>
          </a:p>
          <a:p>
            <a:pPr lvl="1"/>
            <a:r>
              <a:rPr lang="en-US" dirty="0" smtClean="0"/>
              <a:t>Provocation led to WWI which didn’t resolve underlying issues</a:t>
            </a:r>
          </a:p>
          <a:p>
            <a:r>
              <a:rPr lang="en-US" dirty="0" smtClean="0"/>
              <a:t>By the end of WWII, the countries of western Europe were seriously weakened and the foundation of European imperialism had crumbled</a:t>
            </a:r>
          </a:p>
          <a:p>
            <a:r>
              <a:rPr lang="en-US" dirty="0" smtClean="0"/>
              <a:t>Most colonies were not lost until after 1945 but the impact of the wars and the Great Depression to Europe was so devastating that the US and the Soviets emerged as the world’s superpowers</a:t>
            </a:r>
            <a:endParaRPr lang="en-US" dirty="0"/>
          </a:p>
        </p:txBody>
      </p:sp>
      <p:sp>
        <p:nvSpPr>
          <p:cNvPr id="3" name="Title 2"/>
          <p:cNvSpPr>
            <a:spLocks noGrp="1"/>
          </p:cNvSpPr>
          <p:nvPr>
            <p:ph type="title"/>
          </p:nvPr>
        </p:nvSpPr>
        <p:spPr/>
        <p:txBody>
          <a:bodyPr/>
          <a:lstStyle/>
          <a:p>
            <a:r>
              <a:rPr lang="en-US" dirty="0" smtClean="0"/>
              <a:t>Background</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481328"/>
            <a:ext cx="4953000" cy="4690872"/>
          </a:xfrm>
        </p:spPr>
        <p:txBody>
          <a:bodyPr>
            <a:normAutofit fontScale="85000" lnSpcReduction="20000"/>
          </a:bodyPr>
          <a:lstStyle/>
          <a:p>
            <a:r>
              <a:rPr lang="en-US" dirty="0" smtClean="0"/>
              <a:t>Japan</a:t>
            </a:r>
          </a:p>
          <a:p>
            <a:pPr lvl="1"/>
            <a:r>
              <a:rPr lang="en-US" dirty="0" smtClean="0"/>
              <a:t>More authoritarian</a:t>
            </a:r>
          </a:p>
          <a:p>
            <a:pPr lvl="1"/>
            <a:r>
              <a:rPr lang="en-US" dirty="0" smtClean="0"/>
              <a:t>Worked to stave off effects of Great Depression</a:t>
            </a:r>
          </a:p>
          <a:p>
            <a:pPr lvl="1"/>
            <a:r>
              <a:rPr lang="en-US" dirty="0" smtClean="0"/>
              <a:t>Military group advocated a defense state</a:t>
            </a:r>
          </a:p>
          <a:p>
            <a:pPr lvl="2"/>
            <a:r>
              <a:rPr lang="en-US" dirty="0" smtClean="0"/>
              <a:t>Marched into Manchuria</a:t>
            </a:r>
          </a:p>
          <a:p>
            <a:pPr lvl="3"/>
            <a:r>
              <a:rPr lang="en-US" dirty="0" smtClean="0"/>
              <a:t>Killed prime minister</a:t>
            </a:r>
          </a:p>
          <a:p>
            <a:r>
              <a:rPr lang="en-US" dirty="0" smtClean="0"/>
              <a:t>1937 Japan aggressively attacking other areas of Asia</a:t>
            </a:r>
          </a:p>
          <a:p>
            <a:pPr lvl="1"/>
            <a:r>
              <a:rPr lang="en-US" dirty="0" smtClean="0"/>
              <a:t>The Nanking Massacre</a:t>
            </a:r>
          </a:p>
          <a:p>
            <a:pPr lvl="2"/>
            <a:r>
              <a:rPr lang="en-US" dirty="0" smtClean="0"/>
              <a:t>Japanese invaded Chinese capital</a:t>
            </a:r>
          </a:p>
          <a:p>
            <a:pPr lvl="2"/>
            <a:r>
              <a:rPr lang="en-US" dirty="0" smtClean="0"/>
              <a:t>Brutal mass killings</a:t>
            </a:r>
          </a:p>
          <a:p>
            <a:pPr lvl="2"/>
            <a:r>
              <a:rPr lang="en-US" dirty="0" smtClean="0"/>
              <a:t>Systematic arson, torture, and rape</a:t>
            </a:r>
          </a:p>
          <a:p>
            <a:pPr lvl="3"/>
            <a:r>
              <a:rPr lang="en-US" dirty="0" smtClean="0"/>
              <a:t>Nanking Safety Zone</a:t>
            </a:r>
          </a:p>
          <a:p>
            <a:pPr lvl="4"/>
            <a:r>
              <a:rPr lang="en-US" dirty="0" smtClean="0"/>
              <a:t>American and European residents created in center of city as a refuge</a:t>
            </a:r>
            <a:endParaRPr lang="en-US" dirty="0"/>
          </a:p>
        </p:txBody>
      </p:sp>
      <p:sp>
        <p:nvSpPr>
          <p:cNvPr id="3" name="Title 2"/>
          <p:cNvSpPr>
            <a:spLocks noGrp="1"/>
          </p:cNvSpPr>
          <p:nvPr>
            <p:ph type="title"/>
          </p:nvPr>
        </p:nvSpPr>
        <p:spPr/>
        <p:txBody>
          <a:bodyPr/>
          <a:lstStyle/>
          <a:p>
            <a:r>
              <a:rPr lang="en-US" dirty="0" smtClean="0"/>
              <a:t>The Rise of Fascism (cont)</a:t>
            </a:r>
            <a:endParaRPr lang="en-US" dirty="0"/>
          </a:p>
        </p:txBody>
      </p:sp>
      <p:pic>
        <p:nvPicPr>
          <p:cNvPr id="68614" name="Picture 6" descr="http://lh5.ggpht.com/-gq8LBQfJQs8/S88gMPFxacI/AAAAAAAAAGM/TJ-5ieVbulk/War%252520-%252520Nanking%252520massacre%252520skeletons.jpg"/>
          <p:cNvPicPr>
            <a:picLocks noChangeAspect="1" noChangeArrowheads="1"/>
          </p:cNvPicPr>
          <p:nvPr/>
        </p:nvPicPr>
        <p:blipFill>
          <a:blip r:embed="rId2" cstate="print"/>
          <a:srcRect/>
          <a:stretch>
            <a:fillRect/>
          </a:stretch>
        </p:blipFill>
        <p:spPr bwMode="auto">
          <a:xfrm>
            <a:off x="5410200" y="3962400"/>
            <a:ext cx="3376246" cy="1885950"/>
          </a:xfrm>
          <a:prstGeom prst="rect">
            <a:avLst/>
          </a:prstGeom>
          <a:noFill/>
        </p:spPr>
      </p:pic>
      <p:pic>
        <p:nvPicPr>
          <p:cNvPr id="68616" name="Picture 8" descr="http://www.ktsf.com/wp/wp-content/uploads/2011/11/rape-of-nanking-113011.jpg"/>
          <p:cNvPicPr>
            <a:picLocks noChangeAspect="1" noChangeArrowheads="1"/>
          </p:cNvPicPr>
          <p:nvPr/>
        </p:nvPicPr>
        <p:blipFill>
          <a:blip r:embed="rId3" cstate="print"/>
          <a:srcRect/>
          <a:stretch>
            <a:fillRect/>
          </a:stretch>
        </p:blipFill>
        <p:spPr bwMode="auto">
          <a:xfrm>
            <a:off x="5334000" y="1371600"/>
            <a:ext cx="3149600" cy="2362200"/>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9"/>
            <a:ext cx="7543800" cy="3547872"/>
          </a:xfrm>
        </p:spPr>
        <p:txBody>
          <a:bodyPr/>
          <a:lstStyle/>
          <a:p>
            <a:r>
              <a:rPr lang="en-US" dirty="0" smtClean="0"/>
              <a:t>Tensions of WWI never fully resolved</a:t>
            </a:r>
          </a:p>
          <a:p>
            <a:pPr lvl="1"/>
            <a:r>
              <a:rPr lang="en-US" dirty="0" smtClean="0"/>
              <a:t>Japanese expansion sparked conflicts</a:t>
            </a:r>
          </a:p>
          <a:p>
            <a:pPr lvl="1"/>
            <a:r>
              <a:rPr lang="en-US" dirty="0" smtClean="0"/>
              <a:t>Fascist movements in Europe encouraged military aggression</a:t>
            </a:r>
          </a:p>
          <a:p>
            <a:pPr lvl="1"/>
            <a:r>
              <a:rPr lang="en-US" dirty="0" smtClean="0"/>
              <a:t>Germany withdrew from the League of Nations</a:t>
            </a:r>
          </a:p>
          <a:p>
            <a:pPr lvl="1"/>
            <a:r>
              <a:rPr lang="en-US" dirty="0" smtClean="0"/>
              <a:t>Mussolini attacked Ethiopia</a:t>
            </a:r>
          </a:p>
          <a:p>
            <a:pPr lvl="1"/>
            <a:r>
              <a:rPr lang="en-US" dirty="0" smtClean="0"/>
              <a:t>Fascism gained support in Spain and triggered a civil war</a:t>
            </a:r>
          </a:p>
          <a:p>
            <a:endParaRPr lang="en-US" dirty="0"/>
          </a:p>
        </p:txBody>
      </p:sp>
      <p:sp>
        <p:nvSpPr>
          <p:cNvPr id="3" name="Title 2"/>
          <p:cNvSpPr>
            <a:spLocks noGrp="1"/>
          </p:cNvSpPr>
          <p:nvPr>
            <p:ph type="title"/>
          </p:nvPr>
        </p:nvSpPr>
        <p:spPr/>
        <p:txBody>
          <a:bodyPr/>
          <a:lstStyle/>
          <a:p>
            <a:r>
              <a:rPr lang="en-US" dirty="0" smtClean="0"/>
              <a:t>World War II</a:t>
            </a:r>
            <a:endParaRPr lang="en-US" dirty="0"/>
          </a:p>
        </p:txBody>
      </p:sp>
      <p:pic>
        <p:nvPicPr>
          <p:cNvPr id="8194" name="Picture 2" descr="http://static5.businessinsider.com/image/5161e2cd69beddf129000014/art-cashin-its-during-times-like-these-i-think-about-how-world-war-i-started.jpg"/>
          <p:cNvPicPr>
            <a:picLocks noChangeAspect="1" noChangeArrowheads="1"/>
          </p:cNvPicPr>
          <p:nvPr/>
        </p:nvPicPr>
        <p:blipFill>
          <a:blip r:embed="rId2" cstate="print"/>
          <a:srcRect/>
          <a:stretch>
            <a:fillRect/>
          </a:stretch>
        </p:blipFill>
        <p:spPr bwMode="auto">
          <a:xfrm>
            <a:off x="3733800" y="4371974"/>
            <a:ext cx="3886200" cy="2105026"/>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5029200" cy="4525963"/>
          </a:xfrm>
        </p:spPr>
        <p:txBody>
          <a:bodyPr>
            <a:normAutofit lnSpcReduction="10000"/>
          </a:bodyPr>
          <a:lstStyle/>
          <a:p>
            <a:r>
              <a:rPr lang="en-US" dirty="0" smtClean="0"/>
              <a:t>Hitler invaded Sudetenland</a:t>
            </a:r>
          </a:p>
          <a:p>
            <a:pPr lvl="1"/>
            <a:r>
              <a:rPr lang="en-US" dirty="0" smtClean="0"/>
              <a:t>Munich Conference had weak response and agreed on appeasement policy</a:t>
            </a:r>
          </a:p>
          <a:p>
            <a:pPr lvl="1"/>
            <a:r>
              <a:rPr lang="en-US" dirty="0" smtClean="0"/>
              <a:t>Hitler kept going and captured Czechoslovakia</a:t>
            </a:r>
          </a:p>
          <a:p>
            <a:pPr lvl="2"/>
            <a:r>
              <a:rPr lang="en-US" dirty="0" smtClean="0"/>
              <a:t>Britain and France declared war on Germany</a:t>
            </a:r>
          </a:p>
          <a:p>
            <a:r>
              <a:rPr lang="en-US" dirty="0" smtClean="0"/>
              <a:t>Germany and Italy in Rome-Berlin axis; rest of Europe would revolve around this central pact</a:t>
            </a:r>
            <a:endParaRPr lang="en-US" dirty="0"/>
          </a:p>
        </p:txBody>
      </p:sp>
      <p:sp>
        <p:nvSpPr>
          <p:cNvPr id="3" name="Title 2"/>
          <p:cNvSpPr>
            <a:spLocks noGrp="1"/>
          </p:cNvSpPr>
          <p:nvPr>
            <p:ph type="title"/>
          </p:nvPr>
        </p:nvSpPr>
        <p:spPr/>
        <p:txBody>
          <a:bodyPr/>
          <a:lstStyle/>
          <a:p>
            <a:r>
              <a:rPr lang="en-US" dirty="0" smtClean="0"/>
              <a:t>The Onset of War</a:t>
            </a:r>
            <a:endParaRPr lang="en-US" dirty="0"/>
          </a:p>
        </p:txBody>
      </p:sp>
      <p:pic>
        <p:nvPicPr>
          <p:cNvPr id="7170" name="Picture 2" descr="http://upload.wikimedia.org/wikipedia/commons/c/c2/Bundesarchiv_Bild_183-H13160,_Beim_Einmarsch_deutscher_Truppen_in_Eger.jpg"/>
          <p:cNvPicPr>
            <a:picLocks noChangeAspect="1" noChangeArrowheads="1"/>
          </p:cNvPicPr>
          <p:nvPr/>
        </p:nvPicPr>
        <p:blipFill>
          <a:blip r:embed="rId2" cstate="print"/>
          <a:srcRect/>
          <a:stretch>
            <a:fillRect/>
          </a:stretch>
        </p:blipFill>
        <p:spPr bwMode="auto">
          <a:xfrm>
            <a:off x="5410200" y="2590800"/>
            <a:ext cx="3265715" cy="2171701"/>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114800" y="1481328"/>
            <a:ext cx="4572000" cy="5224272"/>
          </a:xfrm>
        </p:spPr>
        <p:txBody>
          <a:bodyPr>
            <a:normAutofit fontScale="77500" lnSpcReduction="20000"/>
          </a:bodyPr>
          <a:lstStyle/>
          <a:p>
            <a:r>
              <a:rPr lang="en-US" dirty="0" smtClean="0"/>
              <a:t>Japan and China already engaged in fighting when war in Europe began</a:t>
            </a:r>
          </a:p>
          <a:p>
            <a:pPr lvl="1"/>
            <a:r>
              <a:rPr lang="en-US" dirty="0" smtClean="0"/>
              <a:t>Japan began attacking other areas in Asia when war in Europe broke out</a:t>
            </a:r>
          </a:p>
          <a:p>
            <a:r>
              <a:rPr lang="en-US" dirty="0" smtClean="0"/>
              <a:t>1940 – Germany, Italy, Japan signed Tripartite Pact; strongest of the Axis Powers</a:t>
            </a:r>
          </a:p>
          <a:p>
            <a:pPr lvl="1"/>
            <a:r>
              <a:rPr lang="en-US" dirty="0" smtClean="0"/>
              <a:t>Spreads the war into two major theatres; Pacific and Europe</a:t>
            </a:r>
          </a:p>
          <a:p>
            <a:r>
              <a:rPr lang="en-US" dirty="0" smtClean="0"/>
              <a:t>In WWI there were distinct fronts, much broader in WWII</a:t>
            </a:r>
          </a:p>
          <a:p>
            <a:r>
              <a:rPr lang="en-US" dirty="0" smtClean="0"/>
              <a:t>Britain and France still feeling effects of WWI, had to build defenses</a:t>
            </a:r>
          </a:p>
          <a:p>
            <a:pPr lvl="1"/>
            <a:r>
              <a:rPr lang="en-US" dirty="0" smtClean="0"/>
              <a:t>Took until 1942 and 1943 to stop early German and Japanese successes</a:t>
            </a:r>
          </a:p>
        </p:txBody>
      </p:sp>
      <p:sp>
        <p:nvSpPr>
          <p:cNvPr id="3" name="Title 2"/>
          <p:cNvSpPr>
            <a:spLocks noGrp="1"/>
          </p:cNvSpPr>
          <p:nvPr>
            <p:ph type="title"/>
          </p:nvPr>
        </p:nvSpPr>
        <p:spPr/>
        <p:txBody>
          <a:bodyPr/>
          <a:lstStyle/>
          <a:p>
            <a:r>
              <a:rPr lang="en-US" dirty="0" smtClean="0"/>
              <a:t>The Onset of War (cont)</a:t>
            </a:r>
            <a:endParaRPr lang="en-US" dirty="0"/>
          </a:p>
        </p:txBody>
      </p:sp>
      <p:pic>
        <p:nvPicPr>
          <p:cNvPr id="6146" name="Picture 2" descr="http://upload.wikimedia.org/wikipedia/commons/7/7b/Wuhan_1938_IJA.jpg"/>
          <p:cNvPicPr>
            <a:picLocks noChangeAspect="1" noChangeArrowheads="1"/>
          </p:cNvPicPr>
          <p:nvPr/>
        </p:nvPicPr>
        <p:blipFill>
          <a:blip r:embed="rId2" cstate="print"/>
          <a:srcRect/>
          <a:stretch>
            <a:fillRect/>
          </a:stretch>
        </p:blipFill>
        <p:spPr bwMode="auto">
          <a:xfrm>
            <a:off x="381000" y="2286000"/>
            <a:ext cx="3554450" cy="2590800"/>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371601"/>
            <a:ext cx="8610600" cy="2057399"/>
          </a:xfrm>
        </p:spPr>
        <p:txBody>
          <a:bodyPr>
            <a:normAutofit fontScale="85000" lnSpcReduction="20000"/>
          </a:bodyPr>
          <a:lstStyle/>
          <a:p>
            <a:r>
              <a:rPr lang="en-US" dirty="0" smtClean="0"/>
              <a:t>Total War</a:t>
            </a:r>
          </a:p>
          <a:p>
            <a:pPr lvl="1"/>
            <a:r>
              <a:rPr lang="en-US" dirty="0" smtClean="0"/>
              <a:t>Mobilization extensive and required govt control of natural and labor resources</a:t>
            </a:r>
          </a:p>
          <a:p>
            <a:pPr lvl="1"/>
            <a:r>
              <a:rPr lang="en-US" dirty="0" smtClean="0"/>
              <a:t>Destructive technologies from WWI plus airplanes, rocketry, and the atomic bomb</a:t>
            </a:r>
          </a:p>
          <a:p>
            <a:r>
              <a:rPr lang="en-US" dirty="0" smtClean="0"/>
              <a:t>Blurred lines regarding military and civilians; all subject to destruction</a:t>
            </a:r>
          </a:p>
          <a:p>
            <a:endParaRPr lang="en-US" dirty="0" smtClean="0"/>
          </a:p>
          <a:p>
            <a:endParaRPr lang="en-US" dirty="0"/>
          </a:p>
        </p:txBody>
      </p:sp>
      <p:sp>
        <p:nvSpPr>
          <p:cNvPr id="3" name="Title 2"/>
          <p:cNvSpPr>
            <a:spLocks noGrp="1"/>
          </p:cNvSpPr>
          <p:nvPr>
            <p:ph type="title"/>
          </p:nvPr>
        </p:nvSpPr>
        <p:spPr/>
        <p:txBody>
          <a:bodyPr/>
          <a:lstStyle/>
          <a:p>
            <a:r>
              <a:rPr lang="en-US" dirty="0" smtClean="0"/>
              <a:t>The Nature of War</a:t>
            </a:r>
            <a:endParaRPr lang="en-US" dirty="0"/>
          </a:p>
        </p:txBody>
      </p:sp>
      <p:pic>
        <p:nvPicPr>
          <p:cNvPr id="5122" name="Picture 2" descr="http://w3.salemstate.edu/~cmauriello/Course%20Development/WorldCIVII/Images/imag0046.jpg"/>
          <p:cNvPicPr>
            <a:picLocks noChangeAspect="1" noChangeArrowheads="1"/>
          </p:cNvPicPr>
          <p:nvPr/>
        </p:nvPicPr>
        <p:blipFill>
          <a:blip r:embed="rId2" cstate="print"/>
          <a:srcRect/>
          <a:stretch>
            <a:fillRect/>
          </a:stretch>
        </p:blipFill>
        <p:spPr bwMode="auto">
          <a:xfrm>
            <a:off x="2895600" y="3429000"/>
            <a:ext cx="5486400" cy="2975384"/>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295400"/>
            <a:ext cx="4419600" cy="5071872"/>
          </a:xfrm>
        </p:spPr>
        <p:txBody>
          <a:bodyPr>
            <a:normAutofit fontScale="85000" lnSpcReduction="20000"/>
          </a:bodyPr>
          <a:lstStyle/>
          <a:p>
            <a:r>
              <a:rPr lang="en-US" dirty="0" smtClean="0"/>
              <a:t>Holocaust</a:t>
            </a:r>
          </a:p>
          <a:p>
            <a:pPr lvl="1"/>
            <a:r>
              <a:rPr lang="en-US" dirty="0" smtClean="0"/>
              <a:t>Mass extermination of targeted peoples</a:t>
            </a:r>
          </a:p>
          <a:p>
            <a:pPr lvl="1"/>
            <a:r>
              <a:rPr lang="en-US" dirty="0" smtClean="0"/>
              <a:t>Final solution</a:t>
            </a:r>
          </a:p>
          <a:p>
            <a:pPr lvl="1"/>
            <a:r>
              <a:rPr lang="en-US" dirty="0" smtClean="0"/>
              <a:t>Asphyxiation</a:t>
            </a:r>
          </a:p>
          <a:p>
            <a:pPr lvl="1"/>
            <a:r>
              <a:rPr lang="en-US" dirty="0" smtClean="0"/>
              <a:t>Medical experiments</a:t>
            </a:r>
          </a:p>
          <a:p>
            <a:pPr lvl="1"/>
            <a:r>
              <a:rPr lang="en-US" dirty="0" smtClean="0"/>
              <a:t>Camps</a:t>
            </a:r>
          </a:p>
          <a:p>
            <a:r>
              <a:rPr lang="en-US" dirty="0" smtClean="0"/>
              <a:t>6 million Jews exterminated along with anyone who threatened the purity of the Aryan race</a:t>
            </a:r>
          </a:p>
          <a:p>
            <a:pPr lvl="1"/>
            <a:r>
              <a:rPr lang="en-US" dirty="0" smtClean="0"/>
              <a:t>Gypsies</a:t>
            </a:r>
          </a:p>
          <a:p>
            <a:pPr lvl="1"/>
            <a:r>
              <a:rPr lang="en-US" dirty="0" smtClean="0"/>
              <a:t>Homosexuals</a:t>
            </a:r>
          </a:p>
          <a:p>
            <a:pPr lvl="1"/>
            <a:r>
              <a:rPr lang="en-US" dirty="0" smtClean="0"/>
              <a:t>Polish Catholics</a:t>
            </a:r>
          </a:p>
          <a:p>
            <a:pPr lvl="1"/>
            <a:r>
              <a:rPr lang="en-US" dirty="0" smtClean="0"/>
              <a:t>Mentally and physically disabled</a:t>
            </a:r>
          </a:p>
        </p:txBody>
      </p:sp>
      <p:sp>
        <p:nvSpPr>
          <p:cNvPr id="3" name="Title 2"/>
          <p:cNvSpPr>
            <a:spLocks noGrp="1"/>
          </p:cNvSpPr>
          <p:nvPr>
            <p:ph type="title"/>
          </p:nvPr>
        </p:nvSpPr>
        <p:spPr/>
        <p:txBody>
          <a:bodyPr/>
          <a:lstStyle/>
          <a:p>
            <a:r>
              <a:rPr lang="en-US" dirty="0" smtClean="0"/>
              <a:t>The Nature of War (cont)</a:t>
            </a:r>
            <a:endParaRPr lang="en-US" dirty="0"/>
          </a:p>
        </p:txBody>
      </p:sp>
      <p:pic>
        <p:nvPicPr>
          <p:cNvPr id="74754" name="Picture 2" descr="http://libcom.org/files/imagecache/article/images/library/holocaust00_1.jpg"/>
          <p:cNvPicPr>
            <a:picLocks noChangeAspect="1" noChangeArrowheads="1"/>
          </p:cNvPicPr>
          <p:nvPr/>
        </p:nvPicPr>
        <p:blipFill>
          <a:blip r:embed="rId2" cstate="print"/>
          <a:srcRect/>
          <a:stretch>
            <a:fillRect/>
          </a:stretch>
        </p:blipFill>
        <p:spPr bwMode="auto">
          <a:xfrm>
            <a:off x="4800600" y="1295400"/>
            <a:ext cx="4165599" cy="5105400"/>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5257800" cy="4995672"/>
          </a:xfrm>
        </p:spPr>
        <p:txBody>
          <a:bodyPr>
            <a:normAutofit fontScale="77500" lnSpcReduction="20000"/>
          </a:bodyPr>
          <a:lstStyle/>
          <a:p>
            <a:r>
              <a:rPr lang="en-US" dirty="0" smtClean="0"/>
              <a:t>Germans took advantage of new technology: blitzkrieg</a:t>
            </a:r>
          </a:p>
          <a:p>
            <a:pPr lvl="1"/>
            <a:r>
              <a:rPr lang="en-US" dirty="0" smtClean="0"/>
              <a:t>Fighter planes scattered enemy troops and disrupted communications</a:t>
            </a:r>
          </a:p>
          <a:p>
            <a:pPr lvl="1"/>
            <a:r>
              <a:rPr lang="en-US" dirty="0" smtClean="0"/>
              <a:t>Tanks rolled over enemy defense lines</a:t>
            </a:r>
          </a:p>
          <a:p>
            <a:pPr lvl="1"/>
            <a:r>
              <a:rPr lang="en-US" dirty="0" smtClean="0"/>
              <a:t>Infantry invaded and occupied lands</a:t>
            </a:r>
          </a:p>
          <a:p>
            <a:r>
              <a:rPr lang="en-US" dirty="0" smtClean="0"/>
              <a:t>Poland, Austria, Norway, Denmark, Belgium all surrendered; France collapsed</a:t>
            </a:r>
          </a:p>
          <a:p>
            <a:pPr lvl="1"/>
            <a:r>
              <a:rPr lang="en-US" dirty="0" smtClean="0"/>
              <a:t>In France – German controlled Vichy</a:t>
            </a:r>
          </a:p>
          <a:p>
            <a:pPr lvl="1"/>
            <a:r>
              <a:rPr lang="en-US" dirty="0" smtClean="0"/>
              <a:t>French Resistance staged guerilla attacks</a:t>
            </a:r>
          </a:p>
          <a:p>
            <a:r>
              <a:rPr lang="en-US" dirty="0" smtClean="0"/>
              <a:t>Britain stood alone resisting Germany until 1941; Russia and US joined</a:t>
            </a:r>
          </a:p>
          <a:p>
            <a:endParaRPr lang="en-US" dirty="0"/>
          </a:p>
        </p:txBody>
      </p:sp>
      <p:sp>
        <p:nvSpPr>
          <p:cNvPr id="3" name="Title 2"/>
          <p:cNvSpPr>
            <a:spLocks noGrp="1"/>
          </p:cNvSpPr>
          <p:nvPr>
            <p:ph type="title"/>
          </p:nvPr>
        </p:nvSpPr>
        <p:spPr/>
        <p:txBody>
          <a:bodyPr/>
          <a:lstStyle/>
          <a:p>
            <a:r>
              <a:rPr lang="en-US" dirty="0" smtClean="0"/>
              <a:t>War in Europe and North Africa</a:t>
            </a:r>
            <a:endParaRPr lang="en-US" dirty="0"/>
          </a:p>
        </p:txBody>
      </p:sp>
      <p:pic>
        <p:nvPicPr>
          <p:cNvPr id="79874" name="Picture 2" descr="http://www.conservapedia.com/images/0/0b/German_invasion.-.jpg"/>
          <p:cNvPicPr>
            <a:picLocks noChangeAspect="1" noChangeArrowheads="1"/>
          </p:cNvPicPr>
          <p:nvPr/>
        </p:nvPicPr>
        <p:blipFill>
          <a:blip r:embed="rId2" cstate="print"/>
          <a:srcRect/>
          <a:stretch>
            <a:fillRect/>
          </a:stretch>
        </p:blipFill>
        <p:spPr bwMode="auto">
          <a:xfrm>
            <a:off x="5774511" y="4114800"/>
            <a:ext cx="2826427" cy="2009775"/>
          </a:xfrm>
          <a:prstGeom prst="rect">
            <a:avLst/>
          </a:prstGeom>
          <a:noFill/>
        </p:spPr>
      </p:pic>
      <p:pic>
        <p:nvPicPr>
          <p:cNvPr id="79876" name="Picture 4" descr="http://ww2-weapons.com/Aircrafts/Bombers/German/Junkers/Stuka/images/Ju87-Poland-px800.jpg"/>
          <p:cNvPicPr>
            <a:picLocks noChangeAspect="1" noChangeArrowheads="1"/>
          </p:cNvPicPr>
          <p:nvPr/>
        </p:nvPicPr>
        <p:blipFill>
          <a:blip r:embed="rId3" cstate="print"/>
          <a:srcRect/>
          <a:stretch>
            <a:fillRect/>
          </a:stretch>
        </p:blipFill>
        <p:spPr bwMode="auto">
          <a:xfrm>
            <a:off x="5867400" y="1600200"/>
            <a:ext cx="2745946" cy="2667000"/>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5791200" cy="4767072"/>
          </a:xfrm>
        </p:spPr>
        <p:txBody>
          <a:bodyPr>
            <a:normAutofit fontScale="85000" lnSpcReduction="10000"/>
          </a:bodyPr>
          <a:lstStyle/>
          <a:p>
            <a:r>
              <a:rPr lang="en-US" dirty="0" smtClean="0"/>
              <a:t>Britain’s geography helped protect it</a:t>
            </a:r>
          </a:p>
          <a:p>
            <a:pPr lvl="1"/>
            <a:r>
              <a:rPr lang="en-US" dirty="0" smtClean="0"/>
              <a:t>Winston Churchill Prime Minister</a:t>
            </a:r>
          </a:p>
          <a:p>
            <a:pPr lvl="1"/>
            <a:r>
              <a:rPr lang="en-US" dirty="0" smtClean="0"/>
              <a:t>German Luftwaffe launched massive air attack</a:t>
            </a:r>
          </a:p>
          <a:p>
            <a:pPr lvl="1"/>
            <a:r>
              <a:rPr lang="en-US" dirty="0" smtClean="0"/>
              <a:t>Battle of Britain</a:t>
            </a:r>
          </a:p>
          <a:p>
            <a:pPr lvl="2"/>
            <a:r>
              <a:rPr lang="en-US" dirty="0" smtClean="0"/>
              <a:t>British Royal Air Force counterattacked German planes</a:t>
            </a:r>
          </a:p>
          <a:p>
            <a:pPr lvl="2"/>
            <a:r>
              <a:rPr lang="en-US" dirty="0" smtClean="0"/>
              <a:t>Hitler turned eastward to Russia (had signed non-aggression pact)</a:t>
            </a:r>
          </a:p>
          <a:p>
            <a:pPr lvl="2"/>
            <a:r>
              <a:rPr lang="en-US" dirty="0" smtClean="0"/>
              <a:t>Brought Russia in on the side of the Allies</a:t>
            </a:r>
          </a:p>
          <a:p>
            <a:pPr lvl="3"/>
            <a:r>
              <a:rPr lang="en-US" dirty="0" smtClean="0"/>
              <a:t>Hitler conquering but then winter set in </a:t>
            </a:r>
          </a:p>
          <a:p>
            <a:pPr lvl="1"/>
            <a:r>
              <a:rPr lang="en-US" dirty="0" smtClean="0"/>
              <a:t>Allies defeated Hitler at Stalingrad first major Allied victory</a:t>
            </a:r>
          </a:p>
          <a:p>
            <a:pPr lvl="1"/>
            <a:r>
              <a:rPr lang="en-US" dirty="0" smtClean="0"/>
              <a:t>US joined the war</a:t>
            </a:r>
          </a:p>
          <a:p>
            <a:pPr lvl="1"/>
            <a:r>
              <a:rPr lang="en-US" dirty="0" smtClean="0"/>
              <a:t>Strategy w/Britain to strike from N. Africa was successful</a:t>
            </a:r>
            <a:endParaRPr lang="en-US" dirty="0"/>
          </a:p>
        </p:txBody>
      </p:sp>
      <p:sp>
        <p:nvSpPr>
          <p:cNvPr id="3" name="Title 2"/>
          <p:cNvSpPr>
            <a:spLocks noGrp="1"/>
          </p:cNvSpPr>
          <p:nvPr>
            <p:ph type="title"/>
          </p:nvPr>
        </p:nvSpPr>
        <p:spPr/>
        <p:txBody>
          <a:bodyPr>
            <a:normAutofit/>
          </a:bodyPr>
          <a:lstStyle/>
          <a:p>
            <a:r>
              <a:rPr lang="en-US" sz="3200" dirty="0" smtClean="0"/>
              <a:t>War in Europe and North Africa (cont)</a:t>
            </a:r>
            <a:endParaRPr lang="en-US" sz="3200" dirty="0"/>
          </a:p>
        </p:txBody>
      </p:sp>
      <p:pic>
        <p:nvPicPr>
          <p:cNvPr id="78850" name="Picture 2" descr="http://cdn.theatlantic.com/static/infocus/ww2_4/w15_01008011.jpg"/>
          <p:cNvPicPr>
            <a:picLocks noChangeAspect="1" noChangeArrowheads="1"/>
          </p:cNvPicPr>
          <p:nvPr/>
        </p:nvPicPr>
        <p:blipFill>
          <a:blip r:embed="rId2" cstate="print"/>
          <a:srcRect/>
          <a:stretch>
            <a:fillRect/>
          </a:stretch>
        </p:blipFill>
        <p:spPr bwMode="auto">
          <a:xfrm>
            <a:off x="6172200" y="5257800"/>
            <a:ext cx="2071178" cy="1368605"/>
          </a:xfrm>
          <a:prstGeom prst="rect">
            <a:avLst/>
          </a:prstGeom>
          <a:noFill/>
        </p:spPr>
      </p:pic>
      <p:pic>
        <p:nvPicPr>
          <p:cNvPr id="78852" name="Picture 4" descr="http://www.airforcemag.com/SiteCollectionImages/Magazine%20Article%20Images/2008/august%202008/battle07.jpg"/>
          <p:cNvPicPr>
            <a:picLocks noChangeAspect="1" noChangeArrowheads="1"/>
          </p:cNvPicPr>
          <p:nvPr/>
        </p:nvPicPr>
        <p:blipFill>
          <a:blip r:embed="rId3" cstate="print"/>
          <a:srcRect/>
          <a:stretch>
            <a:fillRect/>
          </a:stretch>
        </p:blipFill>
        <p:spPr bwMode="auto">
          <a:xfrm>
            <a:off x="6324600" y="3429000"/>
            <a:ext cx="2158454" cy="1676400"/>
          </a:xfrm>
          <a:prstGeom prst="rect">
            <a:avLst/>
          </a:prstGeom>
          <a:noFill/>
        </p:spPr>
      </p:pic>
      <p:pic>
        <p:nvPicPr>
          <p:cNvPr id="78854" name="Picture 6" descr="https://encrypted-tbn2.gstatic.com/images?q=tbn:ANd9GcSChb8FQ1s-7hXPZRZBcWF94R4WvTxjDIMwBqtEOT3la85e8_8tdKgE5Yky"/>
          <p:cNvPicPr>
            <a:picLocks noChangeAspect="1" noChangeArrowheads="1"/>
          </p:cNvPicPr>
          <p:nvPr/>
        </p:nvPicPr>
        <p:blipFill>
          <a:blip r:embed="rId4" cstate="print"/>
          <a:srcRect/>
          <a:stretch>
            <a:fillRect/>
          </a:stretch>
        </p:blipFill>
        <p:spPr bwMode="auto">
          <a:xfrm>
            <a:off x="6477000" y="1295400"/>
            <a:ext cx="2324100" cy="1962150"/>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05200" y="1295400"/>
            <a:ext cx="5410200" cy="5562600"/>
          </a:xfrm>
        </p:spPr>
        <p:txBody>
          <a:bodyPr>
            <a:normAutofit fontScale="92500" lnSpcReduction="10000"/>
          </a:bodyPr>
          <a:lstStyle/>
          <a:p>
            <a:r>
              <a:rPr lang="en-US" dirty="0" smtClean="0"/>
              <a:t>France fell; Britain trying to protect its territories</a:t>
            </a:r>
          </a:p>
          <a:p>
            <a:pPr lvl="1"/>
            <a:r>
              <a:rPr lang="en-US" dirty="0" smtClean="0"/>
              <a:t>Japan saw their opportunity to seize European colonies in SE Asia</a:t>
            </a:r>
          </a:p>
          <a:p>
            <a:r>
              <a:rPr lang="en-US" dirty="0" smtClean="0"/>
              <a:t>Britain and US stopped shipments of steel and oil to Japan</a:t>
            </a:r>
          </a:p>
          <a:p>
            <a:pPr lvl="1"/>
            <a:r>
              <a:rPr lang="en-US" dirty="0" smtClean="0"/>
              <a:t>US insisted Japan give up newly acquired territories</a:t>
            </a:r>
          </a:p>
          <a:p>
            <a:pPr lvl="1"/>
            <a:r>
              <a:rPr lang="en-US" dirty="0" smtClean="0"/>
              <a:t>Japan attacked Pearl Harbor</a:t>
            </a:r>
          </a:p>
          <a:p>
            <a:pPr lvl="2"/>
            <a:r>
              <a:rPr lang="en-US" dirty="0" smtClean="0"/>
              <a:t>US declared war on Japan; had to rebuild fleet </a:t>
            </a:r>
          </a:p>
          <a:p>
            <a:pPr lvl="2"/>
            <a:r>
              <a:rPr lang="en-US" dirty="0" smtClean="0"/>
              <a:t>US stopped Japan in battle in the Coral Sea (1942)</a:t>
            </a:r>
          </a:p>
          <a:p>
            <a:pPr lvl="3"/>
            <a:r>
              <a:rPr lang="en-US" dirty="0" smtClean="0"/>
              <a:t>Battle Of Midway; US gaining momentum and began island hopping campaign</a:t>
            </a:r>
            <a:endParaRPr lang="en-US" dirty="0"/>
          </a:p>
        </p:txBody>
      </p:sp>
      <p:sp>
        <p:nvSpPr>
          <p:cNvPr id="3" name="Title 2"/>
          <p:cNvSpPr>
            <a:spLocks noGrp="1"/>
          </p:cNvSpPr>
          <p:nvPr>
            <p:ph type="title"/>
          </p:nvPr>
        </p:nvSpPr>
        <p:spPr/>
        <p:txBody>
          <a:bodyPr>
            <a:normAutofit/>
          </a:bodyPr>
          <a:lstStyle/>
          <a:p>
            <a:r>
              <a:rPr lang="en-US" sz="3200" dirty="0" smtClean="0"/>
              <a:t>The War in Asia and the Pacific</a:t>
            </a:r>
            <a:endParaRPr lang="en-US" sz="3200" dirty="0"/>
          </a:p>
        </p:txBody>
      </p:sp>
      <p:pic>
        <p:nvPicPr>
          <p:cNvPr id="77826" name="Picture 2" descr="http://fc02.deviantart.net/fs71/i/2012/251/2/f/final_battle_at_midway_by_zulumike-d5e02kd.jpg"/>
          <p:cNvPicPr>
            <a:picLocks noChangeAspect="1" noChangeArrowheads="1"/>
          </p:cNvPicPr>
          <p:nvPr/>
        </p:nvPicPr>
        <p:blipFill>
          <a:blip r:embed="rId2" cstate="print"/>
          <a:srcRect/>
          <a:stretch>
            <a:fillRect/>
          </a:stretch>
        </p:blipFill>
        <p:spPr bwMode="auto">
          <a:xfrm>
            <a:off x="152400" y="2819400"/>
            <a:ext cx="3136836" cy="1828800"/>
          </a:xfrm>
          <a:prstGeom prst="rect">
            <a:avLst/>
          </a:prstGeom>
          <a:noFill/>
        </p:spPr>
      </p:pic>
      <p:pic>
        <p:nvPicPr>
          <p:cNvPr id="77828" name="Picture 4" descr="http://upload.wikimedia.org/wikipedia/commons/thumb/0/0a/Migraciones_austronesias.png/280px-Migraciones_austronesias.png"/>
          <p:cNvPicPr>
            <a:picLocks noChangeAspect="1" noChangeArrowheads="1"/>
          </p:cNvPicPr>
          <p:nvPr/>
        </p:nvPicPr>
        <p:blipFill>
          <a:blip r:embed="rId3" cstate="print"/>
          <a:srcRect/>
          <a:stretch>
            <a:fillRect/>
          </a:stretch>
        </p:blipFill>
        <p:spPr bwMode="auto">
          <a:xfrm>
            <a:off x="533400" y="4267200"/>
            <a:ext cx="3352800" cy="2209800"/>
          </a:xfrm>
          <a:prstGeom prst="rect">
            <a:avLst/>
          </a:prstGeom>
          <a:noFill/>
        </p:spPr>
      </p:pic>
      <p:pic>
        <p:nvPicPr>
          <p:cNvPr id="77830" name="Picture 6" descr="http://upload.wikimedia.org/wikipedia/commons/0/09/The_USS_Arizona_(BB-39)_burning_after_the_Japanese_attack_on_Pearl_Harbor_-_NARA_195617_-_Edit.jpg"/>
          <p:cNvPicPr>
            <a:picLocks noChangeAspect="1" noChangeArrowheads="1"/>
          </p:cNvPicPr>
          <p:nvPr/>
        </p:nvPicPr>
        <p:blipFill>
          <a:blip r:embed="rId4" cstate="print"/>
          <a:srcRect/>
          <a:stretch>
            <a:fillRect/>
          </a:stretch>
        </p:blipFill>
        <p:spPr bwMode="auto">
          <a:xfrm>
            <a:off x="1981200" y="1219200"/>
            <a:ext cx="1674189" cy="1704975"/>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6324600" cy="4525963"/>
          </a:xfrm>
        </p:spPr>
        <p:txBody>
          <a:bodyPr>
            <a:normAutofit fontScale="85000" lnSpcReduction="20000"/>
          </a:bodyPr>
          <a:lstStyle/>
          <a:p>
            <a:r>
              <a:rPr lang="en-US" dirty="0" smtClean="0"/>
              <a:t>1942: Battle of Stalingrad was a major turning point</a:t>
            </a:r>
          </a:p>
          <a:p>
            <a:r>
              <a:rPr lang="en-US" dirty="0" smtClean="0"/>
              <a:t>1943: Russian army began pushing Germans westward</a:t>
            </a:r>
          </a:p>
          <a:p>
            <a:r>
              <a:rPr lang="en-US" dirty="0" smtClean="0"/>
              <a:t>Invasions across Mediterranean Sea and across the English Channel</a:t>
            </a:r>
          </a:p>
          <a:p>
            <a:pPr lvl="1"/>
            <a:r>
              <a:rPr lang="en-US" dirty="0" smtClean="0"/>
              <a:t>Italy signed armistice 1943</a:t>
            </a:r>
          </a:p>
          <a:p>
            <a:r>
              <a:rPr lang="en-US" dirty="0" smtClean="0"/>
              <a:t>Allies  D-day 1944</a:t>
            </a:r>
          </a:p>
          <a:p>
            <a:pPr lvl="1"/>
            <a:r>
              <a:rPr lang="en-US" dirty="0" smtClean="0"/>
              <a:t>Allies advanced on Belgium; defeated Germany at Battle of the Bulge</a:t>
            </a:r>
          </a:p>
          <a:p>
            <a:pPr lvl="2"/>
            <a:r>
              <a:rPr lang="en-US" dirty="0" smtClean="0"/>
              <a:t>US and France marched east across Germany; Russia marched west and met at the Elbe River.</a:t>
            </a:r>
          </a:p>
          <a:p>
            <a:r>
              <a:rPr lang="en-US" dirty="0" smtClean="0"/>
              <a:t>1945 Hitler committed suicide and Germany surrendered</a:t>
            </a:r>
          </a:p>
          <a:p>
            <a:endParaRPr lang="en-US" dirty="0"/>
          </a:p>
        </p:txBody>
      </p:sp>
      <p:sp>
        <p:nvSpPr>
          <p:cNvPr id="3" name="Title 2"/>
          <p:cNvSpPr>
            <a:spLocks noGrp="1"/>
          </p:cNvSpPr>
          <p:nvPr>
            <p:ph type="title"/>
          </p:nvPr>
        </p:nvSpPr>
        <p:spPr/>
        <p:txBody>
          <a:bodyPr/>
          <a:lstStyle/>
          <a:p>
            <a:r>
              <a:rPr lang="en-US" dirty="0" smtClean="0"/>
              <a:t>The End of the War </a:t>
            </a:r>
            <a:endParaRPr lang="en-US" dirty="0"/>
          </a:p>
        </p:txBody>
      </p:sp>
      <p:pic>
        <p:nvPicPr>
          <p:cNvPr id="76802" name="Picture 2" descr="https://encrypted-tbn0.gstatic.com/images?q=tbn:ANd9GcRS96JYD9dzb7EBWLwDuJRUJGMuPgKas5Fa1-qUB16SCiAWL2Zd"/>
          <p:cNvPicPr>
            <a:picLocks noChangeAspect="1" noChangeArrowheads="1"/>
          </p:cNvPicPr>
          <p:nvPr/>
        </p:nvPicPr>
        <p:blipFill>
          <a:blip r:embed="rId2" cstate="print"/>
          <a:srcRect/>
          <a:stretch>
            <a:fillRect/>
          </a:stretch>
        </p:blipFill>
        <p:spPr bwMode="auto">
          <a:xfrm rot="1472902">
            <a:off x="6404664" y="962355"/>
            <a:ext cx="2466975" cy="1847851"/>
          </a:xfrm>
          <a:prstGeom prst="rect">
            <a:avLst/>
          </a:prstGeom>
          <a:noFill/>
        </p:spPr>
      </p:pic>
      <p:pic>
        <p:nvPicPr>
          <p:cNvPr id="76804" name="Picture 4" descr="http://i.telegraph.co.uk/multimedia/archive/01557/HITLER_1557559c.jpg"/>
          <p:cNvPicPr>
            <a:picLocks noChangeAspect="1" noChangeArrowheads="1"/>
          </p:cNvPicPr>
          <p:nvPr/>
        </p:nvPicPr>
        <p:blipFill>
          <a:blip r:embed="rId3" cstate="print"/>
          <a:srcRect/>
          <a:stretch>
            <a:fillRect/>
          </a:stretch>
        </p:blipFill>
        <p:spPr bwMode="auto">
          <a:xfrm>
            <a:off x="6324600" y="5257800"/>
            <a:ext cx="2312457" cy="1447800"/>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57200" y="1481328"/>
            <a:ext cx="4953000" cy="4525963"/>
          </a:xfrm>
        </p:spPr>
        <p:txBody>
          <a:bodyPr>
            <a:normAutofit fontScale="85000" lnSpcReduction="20000"/>
          </a:bodyPr>
          <a:lstStyle/>
          <a:p>
            <a:r>
              <a:rPr lang="en-US" dirty="0" smtClean="0"/>
              <a:t>Great War- first total war; govt’s mobilized virtually every person and natural resource available</a:t>
            </a:r>
          </a:p>
          <a:p>
            <a:r>
              <a:rPr lang="en-US" dirty="0" smtClean="0"/>
              <a:t>Nationalism bound civilians to the war – winning became a source of pride</a:t>
            </a:r>
          </a:p>
          <a:p>
            <a:r>
              <a:rPr lang="en-US" dirty="0" smtClean="0"/>
              <a:t>Technology allowed the war to take place on a vast scale</a:t>
            </a:r>
          </a:p>
          <a:p>
            <a:r>
              <a:rPr lang="en-US" dirty="0" smtClean="0"/>
              <a:t>9 Million died; 21 million injured</a:t>
            </a:r>
          </a:p>
          <a:p>
            <a:r>
              <a:rPr lang="en-US" dirty="0" smtClean="0"/>
              <a:t>Damaged national economies on both sides with huge debts and rising inflation</a:t>
            </a:r>
          </a:p>
          <a:p>
            <a:endParaRPr lang="en-US" dirty="0" smtClean="0"/>
          </a:p>
          <a:p>
            <a:endParaRPr lang="en-US" dirty="0"/>
          </a:p>
        </p:txBody>
      </p:sp>
      <p:sp>
        <p:nvSpPr>
          <p:cNvPr id="4" name="Title 3"/>
          <p:cNvSpPr>
            <a:spLocks noGrp="1"/>
          </p:cNvSpPr>
          <p:nvPr>
            <p:ph type="title"/>
          </p:nvPr>
        </p:nvSpPr>
        <p:spPr/>
        <p:txBody>
          <a:bodyPr/>
          <a:lstStyle/>
          <a:p>
            <a:r>
              <a:rPr lang="en-US" dirty="0" smtClean="0"/>
              <a:t>WWI (1914 – 1918)</a:t>
            </a:r>
            <a:endParaRPr lang="en-US" dirty="0"/>
          </a:p>
        </p:txBody>
      </p:sp>
      <p:sp>
        <p:nvSpPr>
          <p:cNvPr id="10" name="Text Placeholder 9"/>
          <p:cNvSpPr>
            <a:spLocks noGrp="1"/>
          </p:cNvSpPr>
          <p:nvPr>
            <p:ph type="body" idx="4294967295"/>
          </p:nvPr>
        </p:nvSpPr>
        <p:spPr>
          <a:xfrm>
            <a:off x="3733800" y="5715000"/>
            <a:ext cx="5105400" cy="914400"/>
          </a:xfrm>
        </p:spPr>
        <p:txBody>
          <a:bodyPr>
            <a:normAutofit fontScale="77500" lnSpcReduction="20000"/>
          </a:bodyPr>
          <a:lstStyle/>
          <a:p>
            <a:r>
              <a:rPr lang="en-US" dirty="0" smtClean="0"/>
              <a:t>Opened the way for the Soviets and the US to emerge as world powers</a:t>
            </a:r>
            <a:endParaRPr lang="en-US" dirty="0"/>
          </a:p>
        </p:txBody>
      </p:sp>
      <p:pic>
        <p:nvPicPr>
          <p:cNvPr id="35842" name="Picture 2" descr="http://www.agiasofia.com/megali_idea/world_war_first.jpg"/>
          <p:cNvPicPr>
            <a:picLocks noChangeAspect="1" noChangeArrowheads="1"/>
          </p:cNvPicPr>
          <p:nvPr/>
        </p:nvPicPr>
        <p:blipFill>
          <a:blip r:embed="rId2" cstate="print"/>
          <a:srcRect/>
          <a:stretch>
            <a:fillRect/>
          </a:stretch>
        </p:blipFill>
        <p:spPr bwMode="auto">
          <a:xfrm rot="21079432">
            <a:off x="5325727" y="1773828"/>
            <a:ext cx="3477264" cy="2174653"/>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86200" y="1481328"/>
            <a:ext cx="4800600" cy="5224272"/>
          </a:xfrm>
        </p:spPr>
        <p:txBody>
          <a:bodyPr>
            <a:normAutofit fontScale="85000" lnSpcReduction="20000"/>
          </a:bodyPr>
          <a:lstStyle/>
          <a:p>
            <a:r>
              <a:rPr lang="en-US" dirty="0" smtClean="0"/>
              <a:t>War in the Pacific continued</a:t>
            </a:r>
          </a:p>
          <a:p>
            <a:r>
              <a:rPr lang="en-US" dirty="0" smtClean="0"/>
              <a:t>US dropped atomic bomb Hiroshima</a:t>
            </a:r>
          </a:p>
          <a:p>
            <a:pPr lvl="1"/>
            <a:r>
              <a:rPr lang="en-US" dirty="0" smtClean="0"/>
              <a:t>200,000 + die</a:t>
            </a:r>
          </a:p>
          <a:p>
            <a:pPr lvl="2"/>
            <a:r>
              <a:rPr lang="en-US" dirty="0" smtClean="0"/>
              <a:t>Japan refuses to surrender</a:t>
            </a:r>
          </a:p>
          <a:p>
            <a:pPr lvl="1"/>
            <a:r>
              <a:rPr lang="en-US" dirty="0" smtClean="0"/>
              <a:t>US dropped bomb on Nagasaki</a:t>
            </a:r>
          </a:p>
          <a:p>
            <a:pPr lvl="2"/>
            <a:r>
              <a:rPr lang="en-US" dirty="0" smtClean="0"/>
              <a:t>Emperor Hirohito orders surrender</a:t>
            </a:r>
          </a:p>
          <a:p>
            <a:r>
              <a:rPr lang="en-US" dirty="0" smtClean="0"/>
              <a:t>WWII marked end of European domination</a:t>
            </a:r>
          </a:p>
          <a:p>
            <a:pPr lvl="1"/>
            <a:r>
              <a:rPr lang="en-US" dirty="0" smtClean="0"/>
              <a:t>Most widespread, deadliest war</a:t>
            </a:r>
          </a:p>
          <a:p>
            <a:r>
              <a:rPr lang="en-US" dirty="0" smtClean="0"/>
              <a:t>Mid 20</a:t>
            </a:r>
            <a:r>
              <a:rPr lang="en-US" baseline="30000" dirty="0" smtClean="0"/>
              <a:t>th</a:t>
            </a:r>
            <a:r>
              <a:rPr lang="en-US" dirty="0" smtClean="0"/>
              <a:t> century – interdependence greater than ever</a:t>
            </a:r>
          </a:p>
          <a:p>
            <a:pPr lvl="1"/>
            <a:r>
              <a:rPr lang="en-US" dirty="0" smtClean="0"/>
              <a:t>US and Soviet Union emerged to compete for control of technological knowledge and assert power over the world</a:t>
            </a:r>
            <a:endParaRPr lang="en-US" dirty="0"/>
          </a:p>
        </p:txBody>
      </p:sp>
      <p:sp>
        <p:nvSpPr>
          <p:cNvPr id="3" name="Title 2"/>
          <p:cNvSpPr>
            <a:spLocks noGrp="1"/>
          </p:cNvSpPr>
          <p:nvPr>
            <p:ph type="title"/>
          </p:nvPr>
        </p:nvSpPr>
        <p:spPr/>
        <p:txBody>
          <a:bodyPr/>
          <a:lstStyle/>
          <a:p>
            <a:r>
              <a:rPr lang="en-US" dirty="0" smtClean="0"/>
              <a:t>The End of the War (cont)</a:t>
            </a:r>
            <a:endParaRPr lang="en-US" dirty="0"/>
          </a:p>
        </p:txBody>
      </p:sp>
      <p:pic>
        <p:nvPicPr>
          <p:cNvPr id="80898" name="Picture 2" descr="http://www.warhistoryonline.com/wp-content/uploads/2013/04/a-bomb57.jpg"/>
          <p:cNvPicPr>
            <a:picLocks noChangeAspect="1" noChangeArrowheads="1"/>
          </p:cNvPicPr>
          <p:nvPr/>
        </p:nvPicPr>
        <p:blipFill>
          <a:blip r:embed="rId2" cstate="print"/>
          <a:srcRect/>
          <a:stretch>
            <a:fillRect/>
          </a:stretch>
        </p:blipFill>
        <p:spPr bwMode="auto">
          <a:xfrm>
            <a:off x="152400" y="1905000"/>
            <a:ext cx="3621182" cy="2875365"/>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Atomic Bomb Controversy</a:t>
            </a:r>
            <a:endParaRPr lang="en-US" dirty="0"/>
          </a:p>
        </p:txBody>
      </p:sp>
      <p:sp>
        <p:nvSpPr>
          <p:cNvPr id="4" name="Text Placeholder 3"/>
          <p:cNvSpPr>
            <a:spLocks noGrp="1"/>
          </p:cNvSpPr>
          <p:nvPr>
            <p:ph type="body" idx="1"/>
          </p:nvPr>
        </p:nvSpPr>
        <p:spPr/>
        <p:txBody>
          <a:bodyPr/>
          <a:lstStyle/>
          <a:p>
            <a:r>
              <a:rPr lang="en-US" dirty="0" smtClean="0"/>
              <a:t>Pros	</a:t>
            </a:r>
            <a:endParaRPr lang="en-US" dirty="0"/>
          </a:p>
        </p:txBody>
      </p:sp>
      <p:sp>
        <p:nvSpPr>
          <p:cNvPr id="6" name="Text Placeholder 5"/>
          <p:cNvSpPr>
            <a:spLocks noGrp="1"/>
          </p:cNvSpPr>
          <p:nvPr>
            <p:ph type="body" sz="half" idx="3"/>
          </p:nvPr>
        </p:nvSpPr>
        <p:spPr/>
        <p:txBody>
          <a:bodyPr/>
          <a:lstStyle/>
          <a:p>
            <a:r>
              <a:rPr lang="en-US" dirty="0" smtClean="0"/>
              <a:t>Cons</a:t>
            </a:r>
            <a:endParaRPr lang="en-US" dirty="0"/>
          </a:p>
        </p:txBody>
      </p:sp>
      <p:sp>
        <p:nvSpPr>
          <p:cNvPr id="5" name="Content Placeholder 4"/>
          <p:cNvSpPr>
            <a:spLocks noGrp="1"/>
          </p:cNvSpPr>
          <p:nvPr>
            <p:ph sz="quarter" idx="2"/>
          </p:nvPr>
        </p:nvSpPr>
        <p:spPr/>
        <p:txBody>
          <a:bodyPr>
            <a:normAutofit fontScale="92500" lnSpcReduction="20000"/>
          </a:bodyPr>
          <a:lstStyle/>
          <a:p>
            <a:r>
              <a:rPr lang="en-US" dirty="0" smtClean="0"/>
              <a:t>Brought surrender of Japan; Allies won</a:t>
            </a:r>
          </a:p>
          <a:p>
            <a:r>
              <a:rPr lang="en-US" dirty="0" smtClean="0"/>
              <a:t>Aggressive nations must be dealt with aggressively</a:t>
            </a:r>
          </a:p>
          <a:p>
            <a:r>
              <a:rPr lang="en-US" dirty="0" smtClean="0"/>
              <a:t>Saved lives since it shortened war</a:t>
            </a:r>
          </a:p>
          <a:p>
            <a:r>
              <a:rPr lang="en-US" dirty="0" smtClean="0"/>
              <a:t>Technology wins wars and must to be used</a:t>
            </a:r>
          </a:p>
          <a:p>
            <a:r>
              <a:rPr lang="en-US" dirty="0" smtClean="0"/>
              <a:t>Bomb paved way to secure peace</a:t>
            </a:r>
          </a:p>
          <a:p>
            <a:r>
              <a:rPr lang="en-US" dirty="0" smtClean="0"/>
              <a:t>Germany would have used it if they had it</a:t>
            </a:r>
            <a:endParaRPr lang="en-US" dirty="0"/>
          </a:p>
        </p:txBody>
      </p:sp>
      <p:sp>
        <p:nvSpPr>
          <p:cNvPr id="7" name="Content Placeholder 6"/>
          <p:cNvSpPr>
            <a:spLocks noGrp="1"/>
          </p:cNvSpPr>
          <p:nvPr>
            <p:ph sz="quarter" idx="4"/>
          </p:nvPr>
        </p:nvSpPr>
        <p:spPr/>
        <p:txBody>
          <a:bodyPr/>
          <a:lstStyle/>
          <a:p>
            <a:r>
              <a:rPr lang="en-US" dirty="0" smtClean="0"/>
              <a:t>Bombs killed civilians indiscriminately</a:t>
            </a:r>
          </a:p>
          <a:p>
            <a:r>
              <a:rPr lang="en-US" dirty="0" smtClean="0"/>
              <a:t>Many died slow, agonizing deaths</a:t>
            </a:r>
          </a:p>
          <a:p>
            <a:r>
              <a:rPr lang="en-US" dirty="0" smtClean="0"/>
              <a:t>US opened a Pandora’s Box of weapons</a:t>
            </a:r>
          </a:p>
          <a:p>
            <a:r>
              <a:rPr lang="en-US" dirty="0" smtClean="0"/>
              <a:t>US should have warned Japan more clearly; Japan might have surrendered</a:t>
            </a:r>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The Three Worlds</a:t>
            </a:r>
            <a:endParaRPr lang="en-US" dirty="0"/>
          </a:p>
        </p:txBody>
      </p:sp>
      <p:sp>
        <p:nvSpPr>
          <p:cNvPr id="5" name="Subtitle 4"/>
          <p:cNvSpPr>
            <a:spLocks noGrp="1"/>
          </p:cNvSpPr>
          <p:nvPr>
            <p:ph type="subTitle" idx="1"/>
          </p:nvPr>
        </p:nvSpPr>
        <p:spPr/>
        <p:txBody>
          <a:bodyPr/>
          <a:lstStyle/>
          <a:p>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8229600" cy="4876800"/>
          </a:xfrm>
        </p:spPr>
        <p:txBody>
          <a:bodyPr>
            <a:normAutofit fontScale="85000" lnSpcReduction="20000"/>
          </a:bodyPr>
          <a:lstStyle/>
          <a:p>
            <a:r>
              <a:rPr lang="en-US" dirty="0" smtClean="0"/>
              <a:t>WWII – marker event; changed world order</a:t>
            </a:r>
          </a:p>
          <a:p>
            <a:pPr lvl="1"/>
            <a:r>
              <a:rPr lang="en-US" dirty="0" smtClean="0"/>
              <a:t>Old imperialist order collapsed as colonies gained independence</a:t>
            </a:r>
          </a:p>
          <a:p>
            <a:pPr lvl="1"/>
            <a:r>
              <a:rPr lang="en-US" dirty="0" smtClean="0"/>
              <a:t>Colonial imperialism disappeared but political, economic, and social imperialism continued</a:t>
            </a:r>
          </a:p>
          <a:p>
            <a:r>
              <a:rPr lang="en-US" dirty="0" smtClean="0"/>
              <a:t>World divided; haves and have nots</a:t>
            </a:r>
          </a:p>
          <a:p>
            <a:r>
              <a:rPr lang="en-US" dirty="0" smtClean="0"/>
              <a:t>Global struggle for power divided world in three</a:t>
            </a:r>
          </a:p>
          <a:p>
            <a:pPr lvl="1"/>
            <a:r>
              <a:rPr lang="en-US" dirty="0" smtClean="0"/>
              <a:t>Friends of US – First World</a:t>
            </a:r>
          </a:p>
          <a:p>
            <a:pPr lvl="1"/>
            <a:r>
              <a:rPr lang="en-US" dirty="0" smtClean="0"/>
              <a:t>Friends of Soviet Union – Second World</a:t>
            </a:r>
          </a:p>
          <a:p>
            <a:pPr lvl="1"/>
            <a:r>
              <a:rPr lang="en-US" dirty="0" smtClean="0"/>
              <a:t>Supporters of both – Third World</a:t>
            </a:r>
          </a:p>
          <a:p>
            <a:r>
              <a:rPr lang="en-US" dirty="0" smtClean="0"/>
              <a:t>New international organizations formed moving away from a world organized exclusively into nation-states</a:t>
            </a:r>
          </a:p>
          <a:p>
            <a:pPr lvl="1"/>
            <a:r>
              <a:rPr lang="en-US" dirty="0" smtClean="0"/>
              <a:t>New emphasis on </a:t>
            </a:r>
          </a:p>
          <a:p>
            <a:pPr lvl="2"/>
            <a:r>
              <a:rPr lang="en-US" dirty="0" smtClean="0"/>
              <a:t>Quality of life</a:t>
            </a:r>
          </a:p>
          <a:p>
            <a:pPr lvl="2"/>
            <a:r>
              <a:rPr lang="en-US" dirty="0" smtClean="0"/>
              <a:t>Realization of individual rights for minorities and women</a:t>
            </a:r>
          </a:p>
          <a:p>
            <a:pPr lvl="2"/>
            <a:r>
              <a:rPr lang="en-US" dirty="0" smtClean="0"/>
              <a:t>Improvement of the environment</a:t>
            </a:r>
            <a:endParaRPr lang="en-US" dirty="0"/>
          </a:p>
        </p:txBody>
      </p:sp>
      <p:sp>
        <p:nvSpPr>
          <p:cNvPr id="3" name="Title 2"/>
          <p:cNvSpPr>
            <a:spLocks noGrp="1"/>
          </p:cNvSpPr>
          <p:nvPr>
            <p:ph type="title"/>
          </p:nvPr>
        </p:nvSpPr>
        <p:spPr/>
        <p:txBody>
          <a:bodyPr/>
          <a:lstStyle/>
          <a:p>
            <a:r>
              <a:rPr lang="en-US" dirty="0" smtClean="0"/>
              <a:t>Overview</a:t>
            </a:r>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0" y="1481328"/>
            <a:ext cx="4114800" cy="5224272"/>
          </a:xfrm>
        </p:spPr>
        <p:txBody>
          <a:bodyPr/>
          <a:lstStyle/>
          <a:p>
            <a:r>
              <a:rPr lang="en-US" dirty="0" smtClean="0"/>
              <a:t>Stalin sees US and Britain as essential, but not trusted</a:t>
            </a:r>
          </a:p>
          <a:p>
            <a:pPr lvl="1"/>
            <a:r>
              <a:rPr lang="en-US" dirty="0" smtClean="0"/>
              <a:t>As the defeat of Germany and Japan drew near, divisiveness became clear </a:t>
            </a:r>
          </a:p>
          <a:p>
            <a:r>
              <a:rPr lang="en-US" dirty="0" smtClean="0"/>
              <a:t>Each side vied to contain the power of the other</a:t>
            </a:r>
            <a:endParaRPr lang="en-US" dirty="0"/>
          </a:p>
        </p:txBody>
      </p:sp>
      <p:sp>
        <p:nvSpPr>
          <p:cNvPr id="3" name="Title 2"/>
          <p:cNvSpPr>
            <a:spLocks noGrp="1"/>
          </p:cNvSpPr>
          <p:nvPr>
            <p:ph type="title"/>
          </p:nvPr>
        </p:nvSpPr>
        <p:spPr/>
        <p:txBody>
          <a:bodyPr/>
          <a:lstStyle/>
          <a:p>
            <a:r>
              <a:rPr lang="en-US" dirty="0" smtClean="0"/>
              <a:t>Cold War Politics</a:t>
            </a:r>
            <a:endParaRPr lang="en-US" dirty="0"/>
          </a:p>
        </p:txBody>
      </p:sp>
      <p:sp>
        <p:nvSpPr>
          <p:cNvPr id="5122" name="AutoShape 2" descr="data:image/jpeg;base64,/9j/4AAQSkZJRgABAQAAAQABAAD/2wCEAAkGBxQTEhQUExQWFBQXGBgYGBgXGBwcGBoaGRcYGBwcGBcYHCggGBwlHBccITEhJSkrLi4uHB8zODQsNygtLisBCgoKDg0OFxAQGiwcHBwsLCwsLCwsLCwsLCwsLCwsLCwsLCwsLCwsLCwsLCwsLCwsLCwsLDcsLDc3LCwsLCwsK//AABEIAMgA9wMBIgACEQEDEQH/xAAcAAABBQEBAQAAAAAAAAAAAAAFAgMEBgcAAQj/xABAEAACAQIEAwUFBwIEBwADAAABAhEAAwQSITEFQVEGEyJhcQcygZGxFCNCUqHB0WJyFZLh8CQzQ4KisvEWU6P/xAAYAQADAQEAAAAAAAAAAAAAAAAAAQIDBP/EACIRAQEAAgMAAwACAwAAAAAAAAABAhESITEDQVEiYRNCcf/aAAwDAQACEQMRAD8Azu/dcu/jb3jzPU+dI79/zt8z/NLxC+Nv7m+pqPffIJ3PL1oaHjiSNS7D4n6TUK/i2JJDty5n+ajMCZY6+dNUaTsUw2IYOJdtvzH+an96/wCZvmf5qvraJqdgMSVbI/w8qVPETF5/zt8z/NSbF9iPeb5n+abFrWoOL4mEMIMx5k+6D+9Str3sruHuMRLT94m56p51cNZrBuB9usTgh921lluEMyMvQQNQZWtr7LcXGMw1rEBMneSCszBVipgkCRIMU2Gc72rHC+NPe47ctZvBZsugHn4GY+sn9K0GTWW9guFXPt745mUpfu4u0BrmlWJB6RCkfCtTp0WPM9Yd7Q72XiOIXMQTkO8DVF218q3EisA9r6xxO7527R/8ak8OqFy/5m+Z/mnUvP8AmaPU/wA1A4XjAZVzED3j+9EOH4m3dvJaUnxGM50UDUmBudBtpNGm2z9u+0e83zP81495vzN8z/Ned4ov3LMgshIBBlWA6cxvsa6+tMzD4hz+Jo9T/NbP7Mse1zDKSSTqp9Vj9jWK33VBLHT9TVs7Pdr7uBwi3Ldq1eR7hOVrjB1kR+EEHYz0pJym25FzWIe2DjJbHi0GIFq2o001Ylj9RV27Ee0VMfcNk2Hs3QpbRs9sqI/FAK78x8ayb2mvm4ni55OB8kX+aWPqJ6Fteb87f5j/ADSDef8AO3zP81Dw96DB2qeyVbQv7Q0e+3zP80g32/O3zP8ANdlpJWgPGxD/AJ2+Z/mmrmJf87fM/wA0phTIoAr2XxbjEIpdiH8GpPPbn1rdOyOIZsKoO6ll+Rn96+feGPF+yel23/7gV9GcJwWQPlmCZ257VW+mXyH0tGT4mIJmDy05aV1McQ4iLC52Uxt+1dS7TxrAr9rxt/cfqaEcTPjA5AVZr2H8bep+pqvcZEXTz0FDSp3ZfgL418ieEKNTlLnlsixPqSBrvVr7Q+zVLGCe6pv96gBOcLlPUwhJQb7nSKi+z/EXbDG5aIhrRJTYO4YgKWIgRvMnn1qz8U7R418KzNbsopZrbGGMKUOpUt4QdRudhprUZZbul4/HlrbKEs3IlbTMANSviH/jUG7ck+f+9+lScNgCwL2lYxoHUxHmdJH/AMr2+92SlzxEfm1Yf925/Wr3EXGxYsBbNy0D1ET57TQ7h2F+zODcwxxB1I8XggdBlPi3JJnlA3NWLsfgy9hAolixAA6+VH73EMFhFy4hb3fRsrBWmeg91eYJJJ6ClZ0cs32qlvtDirpUW7FtVaUy93KTprG0gem9bnwnBCzatWly5UVV8C5V0G4WTA+NZHwviq4m6RbbIGuKi23aWbOQNAIlo5gEQJ0rZ0UaRtsD5DT41I+WTU0oXYW7Fjhqj/qPjLkzzluX/fWgiso7IiL3BfPDYof/ANK1gU6yrysG9s6RxInrZtH/ANxW9xWJe2yz/wAajczYT9HcUpTxZzaWdJgDU/6Sd6m2HCyuQXOuU6/BoP0ohwXsxinuW3GFd0DqWDgLIBBaVcqSI8qM9tezl65iO9wuEZbOVYyi3M6yQLZ8XwFVuLkqFwzDIVF5UZM8hS7q0hTqVhV56SelSLqgkVM4fi0uW7asR3yqEcER4hppyNP/AGMk+6N+Q6fGjTSXQFjuH94pES34dY19aBWWyEghiQYMAjXbWr4+GIkjcaj1AkVBw/FHVpe4lsQGa2QPE2XfqSQYEGB0NTluKxxmQj2Y4hf4fh8Vd+zhgTa8RYqV8JOoAlh4vLaqLx7iz4rEPfcQznYEkCBAAJ1rZeKYVH4JiDvcFos5PvB4Da8xoQR5GsLy+dOXpndcrok0cwyygNAyo61ZOGJNkfGqnYhgpFIIqe9nSoZQ6iKWjRbvrTYFP3EgxXmSgIj3ChVhurA/EGateC4zirwNwXDGoOa6wMjeII0qqX7g2dCQOYYj4zFWXsp2rw2GXu7mGd1k+KVZhPkQJFaSM8r/AEB8T4nduOQztA0jOxHzJrql4bB28Vjytn/luWZdIgBZiOVe0tDaRc7RorvnXNDEeEZeZ3DGomNw7Yu5mwwLCBJYqgB2952APwNPYbh7rdz4Zrb3kuEjMBAzEqFZXOUkk6D16UYu4nvblxDkbu8qLlQBRvOVSJTxA6cvOp5bVws9RsJwm/h8OwuOJY5rdpWV9tHJyyDpAAB1g1dfZthsPfQ37x7y4xgK2yxpGSYY7eLmPKq7xHxxmYW8mVPuxHdrGXSfxZSTO0miHBL1v7w5zZjwju1AdQTmDrA1JmPhWX91tJb/AB20fjPDMPetsrIojUMoEppvpy6javnbj6A3dGztHj0/F5dREH5VfbXEMEO6m5inZGdiwc+MNqpueI5hKnw7gGDvVM7RYpr1wvqQvhViIOQGELHltpPkOVVj6n5Jxx0uHs+4zhbFoC4zm9bz3Mq2yyhQIliNSYJ22G9L7V8CfG3lxSumS4FB0I8I56jciflVL7N8efB3WuoiuxR0GeYXNHijmdNpqyntTdNtCXDFxIzHxKJiNgfnE9KMtzwfHMb6RhMSnDMc102sv/Dv3azmAvMoAgkmIO+vOhfY7triMAxC/fW23t3GYLJOrLE5SddR11FWvjF+x/hzd6kkrCAeHxkwCo331PpWcWsET+JfjpV4Y2xn8lx5WRpPZrtDhsTjOHpasXcO9nvkVS4uWsjozt4oD5pHpFa6lfPPYBCnE8JMe+RIMjW24r6FttU5TTK3s4ay/wBr3C1c981wKVsQqRJZldifKIP6VpxNZp7WCO8w8/8A63n0zqPlqKjxfx95aAOI4fHW7Fj7Hir7Ky6pnCmNw3PQgEkliBTnDuG8RV3sYm9ebDoulsNAu7NkncaHWZI6QYpWCxj2MIReuQi3UtK5GYJbZMwDDaPARr157VN7I3QzBLFwumZCSoYKpLMYzELmYqGO0iPPStunjjpU+2HZ18O7XRmFpwGkSQpbUoxGwnmdIo/wnDW8Zwy2NVxK94i3FJ1e0A65lEBpUgTuNK0TH27aqM8EuSqL+c9FHMDn0FV7idhcKMKiBQM9wwNFB8JgDpJNHJlMZazhu0J7oorFpB+8ue+eYAy6L0mKLdn8NZxCW7t0ZjZUd54oyosy/Q6AQOpqs8Z4d3WIvJIAV2yn+kmR8IIpjD8QZLb21AIcgmdtNdvlp5VQ88WJON3M1y4rQb5IZSJBQaKpBGVxHLlB60H4nh7V4TbTu7sE5EU5X5kZc3gIHMaHpRHgnE7FrMWsC+zLB74iF0/AFGmvXWgpxaHEFkBFstMMQSBzEqBpvQVTuwXZg4++yd4LSoudnK5o1hQFJAaT56Uc7b4BuGXLVs3vtAuIW1thGWGj8LGQZ/So/s5WwtzF273cZCqrN7LquZgQpbY7GaO8U+y4gQltWS2CguqIQCQSqKZzMdNRtRN8j4zju3QG1kEAiYInXp5iojWvKiPEuN2bIjLnuckP7gbCm1tkorHLmIlsu08wPStrIzxy2E3FqNcWid+1UR7etRYuJPBOzgvIbtxypDaK2lthEjWZUToTUbFdmLjse4RmRhKExrvAzczPPpFeHiDWlCySpOo6D15Ci+J7UXVshLJCZ5UuCDcMQDkXdd/fPnEb1j/LbfeHF7wPDhOMZQoQC37oER90J09ZrqV2e4zgcKEuXLN98QuYZlupkIbcQRPnqDrzrq3mTlsReC48Wb7IRmQk5p0OfUAiRyBPzND+FYxUvsbhI8MkjxmVk7SImepivcLkW7cZ2KKuc6DWSSFA6kyfWgl3FHNMciNfON6nKQY5XXawYziNtmVyGkxnI3iZiCQGIEnUxttUvsjh1xl2/Y7yLr2ybLNoCytmy6e74QTI/WKpbsSddak8NxjWriXUbK6MGU+akH4jSCPOlocq0LieGxv2fEfabNuxatWwHuR4rhWMotgNBzGJPQ1RVx7ANlMBgAyj3SBMAjnHI0X7RdrWxNu6uUob2J7+54pWFQJbQL/TBJPOFqD2V4McVeyQSoUkwQNYManYT5UtaHK5ehSCTH1qQECmV97rXmLRVuOEzZQxAzRmgH8WXwk+Y0rkM61eN6TdrDieLXcZZwuGRWuXFnNtmdgMqjNp4VQHeInU1G4xwVrFtX7xLkmCEzHLv+IgBvdO20U1w/ErYZXAS8SgMagISdVbTxNoJ0IIPxpXF+L3LiqS9sC5m8CRmXLAh5BZQZkCYOpp7okmkbg3EWsXrd1NWRg0cjHL46j419IcPxq3baXEPgdQy+ja/wClfMCGtg9j/Fs9i5h2PitHMn9jyCPg2vo1Tl2m/rSBqYrC/ah2pGIxIt21KDD97aLMR4yWXN4R7oGXTUnWtN7Y8Q7pMMZjNjMKvqO8BIPwFUBOzBu8ZutdWbKuHYMIDsZyIfIsjMf6Uao+14T7V/sJ2lfBYkPeDNh74AuhlJDJycZhDZD05SKPdr+OFuHW2tOqi5j77Wu5GTu0tZgBKxrqrg6e/wCWpP2sr3+HRwCTYyvmOpy3SBz2BDIco0ECskzGIkxvE6SYEx1IA18h0p49nYtXCO3mItXzevAYlyoWbjEMFE6IVGg57a1bu0nG/tFnBYiwjkt3hyAZiGGUFTG8EbwPhVX7GYvBoAt90DMxJL25AkRuToQBuBzqZ2PwYxOFe13a3lw+JlVLFZS8pGmUHM0gQpBmaMorG6B+2eHJuLeKPb70eJLgMo4GonZ1O4YdCDtQrD2wZ16R8qtnbXEWlsC1ba8bTsrorraW0mQsrgKiqyXAdGUjpNUkXVHU/GD+lE8O9U9fUKNY+G/yqPYOtPWp/ArPPkCKbQgMcyzrsDz5DTegkpbvd3luwGMzlb3dVy6+kzRLEcQvYlzbsMy20TQDQkLEnrOvLpSLXBlzWziry4e1u2k3gPyra3zdCdKK8a4lws2Vs4SzdsurBvtLANdMejgz8o5VXLU69ExtvfiJwTgdsH74Et7zA6So3jXXnJOtWt8PltW0BYoqwgPITsOgiPlVQw/Eu8uAX82Jtrs6HunMwSTKMCeoMetXnHcQttbV7QzhlBWNIG0HpERFL4pd3a/lyx1JIAYqzQ6+AoJJAA3J5etE7mIP4h8R+9QOJ2w9u4oIJymB58q1yjKVW8Tiu8uAAkWweW511Osa6EgfSmb9+CxBJkwCd8s6THly+tKUOiXYIUaK66SQW2AOuhGsbVBnWs9qPZtZryvAa6kYpcxBS4+oElpJEnUnX19OVM8SC5UKqqnbQ+I8ySBoOQio2MnO8/mb6mvb67aRImj1kYFeikxTtoLrmzTHhiN/6p2ET8aASaVbaARzMayRt5bGutFcy95ItyM+WM2WdcubQtExPOvb4UMchJTMcpbQlZ0JA0BIig3u9SBezhECAFcwJUHM5JkZteQ0EVFFWTsGwXFo5CkWwX1120JA5tB2oArgvZnjbtgXVTKxJ+7uEKckAqwaTJJkZSBEVV+L8HvYV+7v22tvGaGjUbSCCQRX1FYvZgDrrB18+tUz2u8JW9gGuEeOwQ6tGuUmHX0I1jqBUzLs9MCTT/cVbvZxxDusda0hbga2R/csj/yWqmjkc6K9mzOKtH8pzn0XX6wK0iKv3thxM4fD5TBF+ZG8i28EHkZqv8D45i8aHt3Lxe7AUOwk93eZbb5YICGJ8UTBNI7fY3vLNoTtdn/wYVWeAcWOGe5cGpNm5bA/vAGvpv8ACpzivjaBjeMDHW8RhrbD7/GG1Z0khVXD5TE7RbY0es+xrC5Fz3r5cAhmBQAnyUqcsctT5zVG9jqhMb3ndtdKW8oCCYzsFLE8gB9TWx4btZZd2QLcRgXgXEIDC2YJU6z1HlrWe9NONvjA+2fZa5w+8LbOtxWkoy7wDoHUjRo16HWrB7G8eExF+02q3bJMcj3bT9GNGfaxYsXbT4i3cDPKBlmYAJg+UTB9az3sqLgxdoW9HOYCZAIZGEEdCJNX9Iksva6e1fjFjEYfCXLJRme5cLMsGCiKpDHefEu42ArO7N2Pwj4/606+FylrbDxIzT6jQ8vL6U0toDnIjlBonikhXLdAOi6D4xqfn8KRYZ1ZgghtII3X+3p0nen7F0Ebj/fOKlcN4PeuzdS3nQMJJKgHKdRLEelFqpNpeC4PhF1vYgM25UBh6zAOb96N2L/DSq2ltljqCVswxzGNXuuPIbHlpRo4LAshyIl0XwGYrCkHXKFgeDKNwNzrzqFwrA8MsXYZXusGFxGcqoVl1g66TyUgzCmdaxklv26buYzWlIxTLauuBnVQSAre8IJ8JHMxpyq5cHwaPhlKMXXM/URrqCOoP1qgWsSUdzo+bOhzakhm1IJ1BMRO+9F+F43ELYVUkJqRAManlXRhdVx5dzSy4jh486E47AqEcmR4T67dOdD72JxB3JqK19wRmeRuQdeU6g71pc4iS7DLjL4hBLzo2YAAA6yuXWfUR50yq608L7BCk+AsGIgGWAyg5t9vOkqKxaEiva6upg/jAM7/ANzfU02tvVRtJAknQeZPIVomN7S4CyzrbwVguCQWy5hmB55vOqJdYagnf/egHmaKiNO7J+zjDPbY4hnus2iFZtqAfdKqZJY7jNpqNN6C8d7D4nBrftWLy30uKjNaRSbzKrnJmtqDlgkmQROvSKNdi+1doqc7ANZtsxDNGYIv4CfenpvtVd7O+0K9ZN9rnie85uM05WLQAAGgmBoByrHG3fbW4z6I7CcBcXWvXGv4Z7TotoixmPeNmPjR4JUAbDU5txFTONWsCuJm0EIuK/iCwBcQgmEJOVWBJA5EHrULtB2+uYhAsZjqCbgXMAYJCOgB1I5qKe9nfZixiPvsS4Ya5LUkFyDqzsBIWZEDU9arVsqtzDWuwzE4QYq93eFs5rz5YyEiIBzNk90AyJYkRy3irhhezicOFq5c++uEkXyk+C26gL3QkZgGjMeh6CKuWEs2bKZsOiDnltIEUg7gASTpqJY0N48bb5AWh7gOVd8yjdo/KJ3+Gp0qpNTSLlvLZ7j3GkAh2YJqua2fEdYyEbbiJoVxOzhr9s2bDXUvPaNod4XyFgVPjY+8f6oMxUXEYa5aIzBcUgBDKCFZvOH8JYfrXnZGwl/EM1vDth0w/vK4AZ7zjwAgAQEUFuc5hUSXbozyw49KJx7s9fwxi7Ze3AnMPHaIHPOB4fiflUbgeJyOerDQ+mv6/tW84vEIihMQAbZgC4R4A2wDx/y9dA2x01B3y72l8NsWmtXcOndku6XIBylhDKddm0YGOorbbigDxty9s9QQ31H70a7IdgExMXb1+LEAqFXLceQZ973FBBGbXNBIEa1a+z+H4fcw1hns2i7WxnzEkk7GVnnG+1D+0Pby1hbndYTD2WyAS5LAK2nhVRGoyrJnp0qbbV61No3ZLhWI4dj79kES9ljbuG3K3AjAyFJHiE6rMjqJmrXxfixtgF3NsFQSsAM51iYJ03gST8pOQ4/tbirmIGIN0pcQEW+70W2p0IRZIEzqdz8qIcJ439qvp9pvXRfLBUukq1sT+dCAyjzUn0rPPC1t8Wcx9WHAFcdxDD4a6Etoh711Y63Sutq2erQfUgkcqvnarCIblq5cQG7bb7tx7wEEETzWCdDWGdq7Yt4y+qszZHgu4KuzLEtG66zHlFGMD2+xIa39pdsQiaQ0BwDGoYDU6Dff9arhdRFz3lume2+CdeIXltqz5stzKoJMMokwomJG9B24NimMrh8Q3pZuE/Hw1fe0HF+4x2Bxthsy3bDqCDGaGIg/51keVIue0bFF4CqASBq7Hc76jSnOi1vxUuH9lMc7BFwmI8WnitMq68yzAACtP4LwZeH4YrjrwYg5hatLmKk8mf112HrQJO2991LXCAA2VspMrmGjEjUKTI+HnQjG8WuMMyOUiZAOkkwdNuRmq4cvRM7j44YJ0s/aLTJdDl2NhJBtiBDZhvoASB0FR+AcZdrq2Us2yzMA7ENnhjJ56neDFSm4lkQOjFSwWQB+KN1P4D560OJtRDDcz4NCDPI7zOs1P+O21pfl6kXnE8NwdwHvbFoqIILZluwRMG9aIL891nrQHFcKSP8Ahb5Fsad2zSU8g8AsPUA+tD04ixXxMzHQAsdYGwMeVCWxA7zKZhoBg6gHp8a1xxkkY5Xu6SOLW2tEC5cYqQTI11EeH5GaC3H0IkHfUCDHnO29EsZaQ22ZWeB72ddAZ08QMHnpQZiBmEhhyP6VNENE0rlSKW3XlSUQTXtJNdSJpPbzs7aw2NuXri/8OwDC2rZSztplXmADLH4VQseqhjlmOhMx8edSuO8Xv4i4e/uvdyFguYzlBOwGw2oWaSZ4VdXWkzSn/YfSvKZEN9K1O/2fNjDYS7bT7xbSljqMxPi1M7iazjheAN+9asqCTcdU/wAxgn4CTWy9pu3eHw5a1auWmYeGDBCxoJ5T5UxL2rCdo2Qk2m0nMB0k6ifJgR6RRGxxCzecXVVbV5hDsc0MNxDCcmuux+Ea03ifEDiri3Bczu33eUBQq6yIy6AU7dvO1wrYRnVTlEA6xpy60NF1XiVjQZldiYAtspJJOwDZdTRVgV90xbt7sxgA85YmBsB8Ko7WHwbpdTBhcSQ2RC7XQgYRnZIEMZIAB2knlUfEcA4hi/FdzMB7qMYRfRBCj1iaNldtBTj/AHoK4eLg/Hdnwgc+7G7nzMAab7UC4tgRi8PijpNvM9rWSbgg5V5wQGXQaz1qt4LDXbUWyzWr0EqCrBSw2tlyAGLCSCJ5A0Y7E8PuXcRdvoNc5Mpl0aPxhiNhoBpzo2WlNTGxZUHUKDBHPUkAdd6C8vOtN9p3Z2E+1fd22LQyqMmbnquZhm/qB110nWsymjGFllt0cqXhbmV1bfKyn1ggx6Hakg14fSq0lP7RXu8xV9/zOW9JjSecCBQ01N4vhriXWFyM51JHOagg9Qad9E8SLGJbwLJyB84BOgZgFJHSVUD4DpUy7ej1kH6UNEdYqy9qeIJi1s4hFVLmUWL9tfziclwAAeF1MeREVGU3WmOWuh7HYA2bFoTkDqHz5ZDF1GYNpORgcsggjKDB5U/KyXGt77fiB/Xnp8asGLuXj4nkBALalLrpcuECFUBTBPnoI1NAOLcLdMtxpUOYC3SDcPVp/EJ0zQKv6R9nTq3vDKv6mvdidKc4FxBbVu9bcoy3ImVBIjXwMdUMjcU6hRh4SB5c6IK61ZuXFdkRmW2uZyBoi7Zm8qD2SWuNOuok+QqVjXiQpYbgwSARroY3Hkag4REZiLj5ATvDEfEKNqn7NpVzBJa+z4u6dmVbll4NshlCrcBiBAaTInw6VSu1Xd96e6uW7iAlF7sQcqwRmYKA3vb+VTHTD2Vv2mBzd34T3r+JtChFsplKnrMa/CqxeWJERrz+HKiljDZryTtNKpMVK3A11dFdTG0nFN43/ub6mmWNO4n33/ub6mkZaSXkzFdmrwCvYoA12TxSW78uGYlSi5TEF9DJ3Ay5tV16Eb1pHAOLWw4FzEWyo9yxZRRbReQuPGunIddSax+1cKmQYIolw/jBs6i2pjUzP1phu1/hmFxRHeC05G2QZWAiPfSDEE6edMXuzIAyYbGYjDQNpV0jzzAMBH9VUW72ixWBKC/hltq+qx7rjwkwwJ5MPSakdpu3gvYNrVoG29wZWBP4PxBY3J29JpWF4v3Z7hdxEL37tq/KStxbbK7LuCymf03mh3aq9iltC7ZZYUk5U1FxBvoRIZeY5A1VbPtVL2sty1kdQuRlMoSOTAQynTRhtO1Va52scIO6e+l9bocXC85gVKnOGzeMTAK7iQaUtlXpb+D8RxnELlpFd0tSxuBSVzLOnj/CkgrI1kQNTI0DFcRXCqEuqloQSuQyhiCYkCDqDBmd5O1V/wBnPG82EN+4EF2890uyIEzC1kRcwXczcGvmar3tk7QrcXD2rTAw18mNwUItL8zm/wAtLfZWdBPtM7UWsQFt2tSDqfLTT5/Ss9mtA7a9l7Fvh2ExeHBGfL3kmZ7xJB+DKR/3VQctaSoJFLtsMyztIn0nWkkRTmECyC48OoE7EiJExyzD/MKrfYSeL41r7F8sDz6cgPT9aJcE7JYjE2bl23l8Cl1tkgXbiiSSi8wP15datPs47O2MfdutfPe27KpFsAqmZmIGbWWEKfKrr2z7W2sJhSEtgXSq9yqiApKyHMDQLHqdBzqM8uzxx6fP7NS8NfKmR+uxjWmR0rpp7OdD+F45fDF0OVmkkRM66xI69OtPPjnxRi7YRnMAXDmz6bKNQI1+tRcDik+y3LBt57rOHtOPeRsoEDqDl1FDxxB2gFiemsU+R3FZsT2cw9wrkdrZynMAuaWAkAZmEaiDrtrQZeFvbPjhWGsT9OvlT2FxIALSYUTB8uhGs1qHZbjeExGHt2buHS4xWDKhmZjvBMGTMAz5aVOWUnZ442+Mv4dgmv3RbAZiR7w0VYMkmQc4ifCIJ01o7c4Xh7GZTbF0ncuYII3gj3fQVbm7OcLwtz7/AA+JcuSbdq5D5AN4VWmP6n05TVK7Q8Ws3MVctW2ZMPIyGZK6bNOpTpuR1injnNlljQriuIttbyx3Ztgrb1Z5VmkozNqADqOmvWguIidNvrT/ABK4JUCSupUtz1gweYER86jX2k+gA+QopQma8rya9mkbw11ca6gknE++39zfU0ktS8SfG/8Ac31NMtNIippJNEeMcNFjugHzlkLNyAMxA+HWhpoBSmvXEg+h+lN0S4JdKXQywCoYyRMDKZMelOBae3HHlxSYeyQbbWSQ0md7aLy81qHwrg9qfHiAAfwxAPqTyqD2b4z3GK702+9VpDI2sqx18iRW0YHhOBxCh1s2yG5R+kUHbIwzjeCezcIdYEwrfgb+19jUEmN9PWvoFeyFi1PcrkBBDJmPdtPIo0igWM9nCki5hnWxdBnQBk9MrCP0NItsswHaK7aTIlwBZJAJEAkqxI9SgOvQUPa/JBZp9TJPpW9cP4j9myWsfawyZzlS/aVe6Y9Lilfuj0MkHyqyf4bYVsws2g3UW1BHxikLkw3j3Fr6YX7BdXKLRXwncQcy6+hqo1onth4eVvi+DKXVAPVXQfRl/wDU1nM08TtGeyPA2xuKSyJVd7jgTlQanykgQJ5xW44/sxhLuF+zKvdpZMqSsgNtJn3s3OIJr56wmKuWmz23ZHAIzKYMHcabjyrWew/EsRfshrpItWxJZgIuPJM5SPwiBpTstvQ3JLS8Piv8KvG2bYyXQjZ1XQqhY+FSASSSV193fyrOeM4xnRE1BjKQNmAcumm/hzHWrr2t7TDEW2thB3i5ntsRPuxmEabqCfVRWfW+JCZg+ZOk/AfuTWmp9omd10TgOz1+8QqKJJ5kCPXp8aO8c9nOLw1g3ybdxFGZ8jHMo3JggSAN4OlSOF8fa0neLkKiRlXcvplTNpBJ8tutPntnfzMBcnQhtBlPJgByWTEdB50XEt1SEbKwKEqZEGdQ06EHl61beHdklgK5OeNiI+CmddPnVUsWybyKmhLiPLWRpzA/atQ4DfCoFuQmkG2TIB/oBEr6beQpYyKtqh8b4G1hombZI9Ry19JplbVyy6lGuBT4j3bQ2xEqdgYJE1oHHQl3MuhWPF126VTLOIW2xsYgsFGqXVEkDzHMdaLieOTv8eu2kZLfht3NWS6Rda42wYsVBUxAEHSKV2ZsWgD36C5nMwRJ/k66/Gk5cGss143TzhTr6SYX9abftHl8OHthP6t2omMxPLK1d7/B7OIsvZju1aGtkrrbcQJAPIiARpI9KrVrscpMd1xC7BI8Fi2gMcwzOwI8/wCKgW8TdPidyWPma0XsF2kAsYjvmhLKi4dyVAkPA5jY/E9aeXfaO4yXtFgPs99rXd3LUBSFulS+omSVAGtDc1XH2nP32JOKtlXsOqIrq6mWUGZUHMPiKpgNZqlKU+VdXgNdQE3Ff8x/7m+ppIEkDmSB+tLxU52/ub6mmCaIBLi+OW6VyoECyMo9eu7HTehwWSAOZA+ZA/euB+dcaAXibBS46EyUZkPqpI/ap/AsPndhBjI2aByMDnpQyf1/2aftX2QyrFT5fvRBVl7HC3ax6hpZQQoLCPegCR8a1PG8aweCOV7iox1yAFn9Sqzl+NYhgeIlLwusM5BBIJgkjUEHWCCAfhUVrpYksSzHVidyepplpsz9u8LckLiMv99tlHzIrvtTMuay2deZRpH6ExWNT/pXi+E5hKt1UwfmNaIc6aR2mui7aKkuT0JkH561N7Adu0S2cNjLgXu47q42xX8jHkV5Hp6Vmn+L3og3GYf1HN/7a1Fe6WJJ3PTT9KVF7ab7VOL2L2Htizdt3SbgnIwJACsQSJ61mAp0nTzpqgaegxr01/38q0DF8UuBLNkudVF65y/D4VgbdT1NUvgiob6G4M1tTnYT7wXUL8WAHoTRYYxrty9eb3m6dWOw8tIq8KjOIvFm1Ho370DuJRXjL6p6H60KLajWaWfqsdaOWnygRvrHmdp8tDA9TUuwsJPWPlNRB4mgVKxrQh+XzP8ApTKoy3nRg6kqWHhI6Ax9RtRPhmPuC4pUxHiLEToNTv1OlEe0nD7Y/wALsB1J7sJdyQWRnvAmQPxeI6HpUTEcPbCm7ZfVg5WeqL7pjlMzFKVT2/jiGzjeTPx5HrUXiWKFxYjUbeU03daZpeHsHNY0hbl5LYblIZM3rAcT60WhI4n2SxOHRHv2mth9BsRMbEg6b/Wotm0qaga1uPaLjdjJdTuxiEIOfcIq7yzRsIJ8MnpWEPileSoIWTAJkgTprz0ilKJdvb+IJO9EOD8Ra0+ZWKyCJHQ6a66+lByZPlVk7GcPRn768CbaGFAg5nidmgELvHOVp7OTatYzC3MxZoJJ3Ea+fy1pvA4N7ri2gBY7AmJ8vWtkuCz/ANRXZT+ZZPnoNInXfSqp2k4VhTDYcOtwMCuVfegyJA9z1mjQ1VR4nwS9YClwMrbMDKyDsT1rqvF/tYWGS9gWymAZuAqxXXd0AnnvzrqNF2CYrgqu7kzudM3mfKl2eFouyx15/XWrgGw2YziLfzjn515iGsqAwuK3iVQFYEjMYBbX9jypzQ2z7ivD1CM6iIidI0Jj96E2kLMAOdXjtvcy2sqlXDEq+VsxtnRtcuglR8Kp+DtFrqLb1ZhAAkkT6bmlYSGGpUTVwsdjGaMyt5kSP2ilP2NUf9V1/uCx86Wgp2Q7UrIelHe0WBFm9aCzqg1J3ILCdvShK3mI1Pmes89aDMeVeikXZzGvYoDxq5a4ik5qAXm0rs1Nlq8BpDaVh3gk+X70Twwy2wObHN8tBQnDLmYAcyBRm3q0j3QIHw6VeKckTiYHeoCwHgmWOmhYxsd9vU0PxNySIEaDSpvFb8Mv9o+poeHkyaMvTnh/CCNeug8qktBidgQT8JNMWTNJxbRHrRfBPT+LxpFyw4bMUIYTqAQ4b5TVt43jUxltrps91iZ8TIw7u6I1Lg+6w8pnT0FBe5JHKlPiWO5J+NQqpobzgaanzMf79KPYhwcRgUtK1y3YlwArDXNnbUTuycvOqldvlgB0/X1+GlEMJxULGZSYIO+22oHXSaBB7tR2kuXbYw4WC8Z4bMCJkDYakifpvVNBg9CPnU7EXs7Xbs+8x0jWNxp/B0qeMMgwN24zKb7skA+8qg8jO51mAdKd8Hqbh+yzubWV1Nu4iuzge5I1VgJjyPPyq33eCMlvKmSEgQQNgYKm4hEseYI/mhGAe33SEZl8Kh2FxARA/DbC/eDX8w9anriXZMtq87iQVVkA/UXC0iNo12parXHRi84tf8xQhOwS6CxXrB5cudITEWs7JluknUgFWjw7EgjSfL5zoYweEvPKgjXcC2ABPOQojrEiKkYvhL2wCDZ3/HoCR5kakj02509dJuUlC8LayEXMyJIgZ1LaSd/zb76azXUb4TwEMc95ywaTFkQOW76kn4Cuqpv8Lnj+sv4heXM4yjUt8yTEaa1Ca5my5QRy5Ttrz0P+tPY+5q/Mhm0I31P+tDAdaiROVSbl4S0CM3nEeQil2b/iWDB2J0npod6hE05Ycg6elMoPri3AP3rj1c/SaXaxDNAFwyfU7CdyemvwoYlnNGUFjPugSTrHKpF5wk2wVkjxEaqI/ACN9d257ctYu2nRXF8X3j2/HnygjMdZkzMchUG8fMEekUi6TOv0jpXrHT/enxpwke4ZrxTXrCk1SDuYDf8A++leX8KyqrwcjbNGk9J/mmSJqfg+NXEnXMIAhhIgaCRzigB9dUxrfesxUKh1YiQBp5nn5VERCdgTQBDg+GLs2WJiNeU7n5UZTg9wRLSu46/KgGHuPbIy6Ekbjz/1opiONYm34S8CDEqOsftWuNkiMt76QONrFwD+kfU0OqbfvNebMxEnTTTanF4W55R671nle9tJjdIVq+QeR9a9vXSxg6EcvWiP+AmJzgaTrS8Nwy8QVVrbiYytr8dRMct6W4ONBxbNLNrqCKsmF4S4me7zD8CbAj80HSeusb1Kbhoy5m5roxIyzrAmNTpt/pU7VMf1U1sgx++n69fKm7ygGKs1zheXYSpG2hBggQTM7neMwkSNNfH4MWn8CgEagFgYnKWGhMDTmaNnxV61bJ25eI/D/e1EbdpnAnKVnc7fPl6Gpg7OhTqWuqVLKUlQwEg6FS0ggiCBRK3bFpJtyoIAggjLIgMWjxKdoOoPWdC0Y4VK4Xwc3svha4RzRUgDXTPIGmh2nWrTZ4IbK95dud3bAGhYKsanxNpOpOg686r9/thiFtqtsoSCASR4k5QsEK6/iDEDoaq3GcQb7s7XXv5YCm4uU+fgDMLXoN6qUst/8WjjHbVU+7wy5jsHMi2s/lTdz5kqPWqrjuKNfYPfY3JBH3moUbkKAIC+YA+MUwsw0epMwdI31gjypV1nJOYty13gL1jcb709pmOiMPilUEKqWn3DAHNBjwkggrAnWDM6xFe0i1bWCCQSQDB0Eaazy1H611AEu1nCGw10hnRyxJ8PUHUQdZEjU7zpVdJrq6kkhjSgYrq6mQnwu6crAGOvKNIMeoJFTbVhVGo8tIgAdMrT8/1rq6s763wm4jXVWdh5AcvjT+G4LcurnVGyAgEgGBPkPnXV1Av4NcO7KqCTfnSfACMx00zNoEEdJJ8qgce4d4iq2lthSYVOa6eJiSSZ31iva6qg4wPucFgAjxBhmSDqeo0B1+k0Tw3Z9LirL3TzAJGUKdc2okRlKnzHQiurqKOMK/8AwsZiRcJQa6BWIA6kHT1ojheBorQDcckQIEwYk6SJ/SurqmnJoM7SdnL+UXksubar4tNfNsupy9elAsDgw7qA4PhLTBAXyM7/AAr2uq/pn/ssqcDYNGQTEgGYufEAhRUrhttgCty2rQNCcyknQSWU6qOo1Mcq6uqGolbsKx1FtoC5pXVpmeRaBGgIJ86VdtM7NbZVkkHKCQ0Dmq6BYArq6g6GvhLasoQpciRu+gncAA7zyO4OtP4q7ZRS2SNRJKQu0GD1G/PbSurqX2qzoQXCG1hma13ZJHeBnGkE5QRmGjEAb68qEPxRgq2sQqs9saGYAAkj3dwDHo2oiK6up1M7KsWBcQtJJ1bc5l095XPhYBdC4XMBusGagXc6QhIdCIlWnfkVPI+sekV1dTKXsPxGHIBuWyVgaASHUeR/Frp16ioCY1sylgugAzFREGdH010511dSgyScUh0KDfULIbN/Y34h5Hxeu5ipjFIMpDdZjXqNNa8rqqIqHiSxLFtNiYWAJ0EDkOVdXV1C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5124" name="AutoShape 4" descr="data:image/jpeg;base64,/9j/4AAQSkZJRgABAQAAAQABAAD/2wCEAAkGBxQTEhQUExQWFBQXGBgYGBgXGBwcGBoaGRcYGBwcGBcYHCggGBwlHBccITEhJSkrLi4uHB8zODQsNygtLisBCgoKDg0OFxAQGiwcHBwsLCwsLCwsLCwsLCwsLCwsLCwsLCwsLCwsLCwsLCwsLCwsLCwsLDcsLDc3LCwsLCwsK//AABEIAMgA9wMBIgACEQEDEQH/xAAcAAABBQEBAQAAAAAAAAAAAAAFAgMEBgcAAQj/xABAEAACAQIEAwUFBwIEBwADAAABAhEAAwQSITEFQVEGEyJhcQcygZGxFCNCUqHB0WJyFZLh8CQzQ4KisvEWU6P/xAAYAQADAQEAAAAAAAAAAAAAAAAAAQIDBP/EACIRAQEAAgMAAwACAwAAAAAAAAABAhESITEDQVEiYRNCcf/aAAwDAQACEQMRAD8Azu/dcu/jb3jzPU+dI79/zt8z/NLxC+Nv7m+pqPffIJ3PL1oaHjiSNS7D4n6TUK/i2JJDty5n+ajMCZY6+dNUaTsUw2IYOJdtvzH+an96/wCZvmf5qvraJqdgMSVbI/w8qVPETF5/zt8z/NSbF9iPeb5n+abFrWoOL4mEMIMx5k+6D+9Str3sruHuMRLT94m56p51cNZrBuB9usTgh921lluEMyMvQQNQZWtr7LcXGMw1rEBMneSCszBVipgkCRIMU2Gc72rHC+NPe47ctZvBZsugHn4GY+sn9K0GTWW9guFXPt745mUpfu4u0BrmlWJB6RCkfCtTp0WPM9Yd7Q72XiOIXMQTkO8DVF218q3EisA9r6xxO7527R/8ak8OqFy/5m+Z/mnUvP8AmaPU/wA1A4XjAZVzED3j+9EOH4m3dvJaUnxGM50UDUmBudBtpNGm2z9u+0e83zP81495vzN8z/Ned4ov3LMgshIBBlWA6cxvsa6+tMzD4hz+Jo9T/NbP7Mse1zDKSSTqp9Vj9jWK33VBLHT9TVs7Pdr7uBwi3Ldq1eR7hOVrjB1kR+EEHYz0pJym25FzWIe2DjJbHi0GIFq2o001Ylj9RV27Ee0VMfcNk2Hs3QpbRs9sqI/FAK78x8ayb2mvm4ni55OB8kX+aWPqJ6Fteb87f5j/ADSDef8AO3zP81Dw96DB2qeyVbQv7Q0e+3zP80g32/O3zP8ANdlpJWgPGxD/AJ2+Z/mmrmJf87fM/wA0phTIoAr2XxbjEIpdiH8GpPPbn1rdOyOIZsKoO6ll+Rn96+feGPF+yel23/7gV9GcJwWQPlmCZ257VW+mXyH0tGT4mIJmDy05aV1McQ4iLC52Uxt+1dS7TxrAr9rxt/cfqaEcTPjA5AVZr2H8bep+pqvcZEXTz0FDSp3ZfgL418ieEKNTlLnlsixPqSBrvVr7Q+zVLGCe6pv96gBOcLlPUwhJQb7nSKi+z/EXbDG5aIhrRJTYO4YgKWIgRvMnn1qz8U7R418KzNbsopZrbGGMKUOpUt4QdRudhprUZZbul4/HlrbKEs3IlbTMANSviH/jUG7ck+f+9+lScNgCwL2lYxoHUxHmdJH/AMr2+92SlzxEfm1Yf925/Wr3EXGxYsBbNy0D1ET57TQ7h2F+zODcwxxB1I8XggdBlPi3JJnlA3NWLsfgy9hAolixAA6+VH73EMFhFy4hb3fRsrBWmeg91eYJJJ6ClZ0cs32qlvtDirpUW7FtVaUy93KTprG0gem9bnwnBCzatWly5UVV8C5V0G4WTA+NZHwviq4m6RbbIGuKi23aWbOQNAIlo5gEQJ0rZ0UaRtsD5DT41I+WTU0oXYW7Fjhqj/qPjLkzzluX/fWgiso7IiL3BfPDYof/ANK1gU6yrysG9s6RxInrZtH/ANxW9xWJe2yz/wAajczYT9HcUpTxZzaWdJgDU/6Sd6m2HCyuQXOuU6/BoP0ohwXsxinuW3GFd0DqWDgLIBBaVcqSI8qM9tezl65iO9wuEZbOVYyi3M6yQLZ8XwFVuLkqFwzDIVF5UZM8hS7q0hTqVhV56SelSLqgkVM4fi0uW7asR3yqEcER4hppyNP/AGMk+6N+Q6fGjTSXQFjuH94pES34dY19aBWWyEghiQYMAjXbWr4+GIkjcaj1AkVBw/FHVpe4lsQGa2QPE2XfqSQYEGB0NTluKxxmQj2Y4hf4fh8Vd+zhgTa8RYqV8JOoAlh4vLaqLx7iz4rEPfcQznYEkCBAAJ1rZeKYVH4JiDvcFos5PvB4Da8xoQR5GsLy+dOXpndcrok0cwyygNAyo61ZOGJNkfGqnYhgpFIIqe9nSoZQ6iKWjRbvrTYFP3EgxXmSgIj3ChVhurA/EGateC4zirwNwXDGoOa6wMjeII0qqX7g2dCQOYYj4zFWXsp2rw2GXu7mGd1k+KVZhPkQJFaSM8r/AEB8T4nduOQztA0jOxHzJrql4bB28Vjytn/luWZdIgBZiOVe0tDaRc7RorvnXNDEeEZeZ3DGomNw7Yu5mwwLCBJYqgB2952APwNPYbh7rdz4Zrb3kuEjMBAzEqFZXOUkk6D16UYu4nvblxDkbu8qLlQBRvOVSJTxA6cvOp5bVws9RsJwm/h8OwuOJY5rdpWV9tHJyyDpAAB1g1dfZthsPfQ37x7y4xgK2yxpGSYY7eLmPKq7xHxxmYW8mVPuxHdrGXSfxZSTO0miHBL1v7w5zZjwju1AdQTmDrA1JmPhWX91tJb/AB20fjPDMPetsrIojUMoEppvpy6javnbj6A3dGztHj0/F5dREH5VfbXEMEO6m5inZGdiwc+MNqpueI5hKnw7gGDvVM7RYpr1wvqQvhViIOQGELHltpPkOVVj6n5Jxx0uHs+4zhbFoC4zm9bz3Mq2yyhQIliNSYJ22G9L7V8CfG3lxSumS4FB0I8I56jciflVL7N8efB3WuoiuxR0GeYXNHijmdNpqyntTdNtCXDFxIzHxKJiNgfnE9KMtzwfHMb6RhMSnDMc102sv/Dv3azmAvMoAgkmIO+vOhfY7triMAxC/fW23t3GYLJOrLE5SddR11FWvjF+x/hzd6kkrCAeHxkwCo331PpWcWsET+JfjpV4Y2xn8lx5WRpPZrtDhsTjOHpasXcO9nvkVS4uWsjozt4oD5pHpFa6lfPPYBCnE8JMe+RIMjW24r6FttU5TTK3s4ay/wBr3C1c981wKVsQqRJZldifKIP6VpxNZp7WCO8w8/8A63n0zqPlqKjxfx95aAOI4fHW7Fj7Hir7Ky6pnCmNw3PQgEkliBTnDuG8RV3sYm9ebDoulsNAu7NkncaHWZI6QYpWCxj2MIReuQi3UtK5GYJbZMwDDaPARr157VN7I3QzBLFwumZCSoYKpLMYzELmYqGO0iPPStunjjpU+2HZ18O7XRmFpwGkSQpbUoxGwnmdIo/wnDW8Zwy2NVxK94i3FJ1e0A65lEBpUgTuNK0TH27aqM8EuSqL+c9FHMDn0FV7idhcKMKiBQM9wwNFB8JgDpJNHJlMZazhu0J7oorFpB+8ue+eYAy6L0mKLdn8NZxCW7t0ZjZUd54oyosy/Q6AQOpqs8Z4d3WIvJIAV2yn+kmR8IIpjD8QZLb21AIcgmdtNdvlp5VQ88WJON3M1y4rQb5IZSJBQaKpBGVxHLlB60H4nh7V4TbTu7sE5EU5X5kZc3gIHMaHpRHgnE7FrMWsC+zLB74iF0/AFGmvXWgpxaHEFkBFstMMQSBzEqBpvQVTuwXZg4++yd4LSoudnK5o1hQFJAaT56Uc7b4BuGXLVs3vtAuIW1thGWGj8LGQZ/So/s5WwtzF273cZCqrN7LquZgQpbY7GaO8U+y4gQltWS2CguqIQCQSqKZzMdNRtRN8j4zju3QG1kEAiYInXp5iojWvKiPEuN2bIjLnuckP7gbCm1tkorHLmIlsu08wPStrIzxy2E3FqNcWid+1UR7etRYuJPBOzgvIbtxypDaK2lthEjWZUToTUbFdmLjse4RmRhKExrvAzczPPpFeHiDWlCySpOo6D15Ci+J7UXVshLJCZ5UuCDcMQDkXdd/fPnEb1j/LbfeHF7wPDhOMZQoQC37oER90J09ZrqV2e4zgcKEuXLN98QuYZlupkIbcQRPnqDrzrq3mTlsReC48Wb7IRmQk5p0OfUAiRyBPzND+FYxUvsbhI8MkjxmVk7SImepivcLkW7cZ2KKuc6DWSSFA6kyfWgl3FHNMciNfON6nKQY5XXawYziNtmVyGkxnI3iZiCQGIEnUxttUvsjh1xl2/Y7yLr2ybLNoCytmy6e74QTI/WKpbsSddak8NxjWriXUbK6MGU+akH4jSCPOlocq0LieGxv2fEfabNuxatWwHuR4rhWMotgNBzGJPQ1RVx7ANlMBgAyj3SBMAjnHI0X7RdrWxNu6uUob2J7+54pWFQJbQL/TBJPOFqD2V4McVeyQSoUkwQNYManYT5UtaHK5ehSCTH1qQECmV97rXmLRVuOEzZQxAzRmgH8WXwk+Y0rkM61eN6TdrDieLXcZZwuGRWuXFnNtmdgMqjNp4VQHeInU1G4xwVrFtX7xLkmCEzHLv+IgBvdO20U1w/ErYZXAS8SgMagISdVbTxNoJ0IIPxpXF+L3LiqS9sC5m8CRmXLAh5BZQZkCYOpp7okmkbg3EWsXrd1NWRg0cjHL46j419IcPxq3baXEPgdQy+ja/wClfMCGtg9j/Fs9i5h2PitHMn9jyCPg2vo1Tl2m/rSBqYrC/ah2pGIxIt21KDD97aLMR4yWXN4R7oGXTUnWtN7Y8Q7pMMZjNjMKvqO8BIPwFUBOzBu8ZutdWbKuHYMIDsZyIfIsjMf6Uao+14T7V/sJ2lfBYkPeDNh74AuhlJDJycZhDZD05SKPdr+OFuHW2tOqi5j77Wu5GTu0tZgBKxrqrg6e/wCWpP2sr3+HRwCTYyvmOpy3SBz2BDIco0ECskzGIkxvE6SYEx1IA18h0p49nYtXCO3mItXzevAYlyoWbjEMFE6IVGg57a1bu0nG/tFnBYiwjkt3hyAZiGGUFTG8EbwPhVX7GYvBoAt90DMxJL25AkRuToQBuBzqZ2PwYxOFe13a3lw+JlVLFZS8pGmUHM0gQpBmaMorG6B+2eHJuLeKPb70eJLgMo4GonZ1O4YdCDtQrD2wZ16R8qtnbXEWlsC1ba8bTsrorraW0mQsrgKiqyXAdGUjpNUkXVHU/GD+lE8O9U9fUKNY+G/yqPYOtPWp/ArPPkCKbQgMcyzrsDz5DTegkpbvd3luwGMzlb3dVy6+kzRLEcQvYlzbsMy20TQDQkLEnrOvLpSLXBlzWziry4e1u2k3gPyra3zdCdKK8a4lws2Vs4SzdsurBvtLANdMejgz8o5VXLU69ExtvfiJwTgdsH74Et7zA6So3jXXnJOtWt8PltW0BYoqwgPITsOgiPlVQw/Eu8uAX82Jtrs6HunMwSTKMCeoMetXnHcQttbV7QzhlBWNIG0HpERFL4pd3a/lyx1JIAYqzQ6+AoJJAA3J5etE7mIP4h8R+9QOJ2w9u4oIJymB58q1yjKVW8Tiu8uAAkWweW511Osa6EgfSmb9+CxBJkwCd8s6THly+tKUOiXYIUaK66SQW2AOuhGsbVBnWs9qPZtZryvAa6kYpcxBS4+oElpJEnUnX19OVM8SC5UKqqnbQ+I8ySBoOQio2MnO8/mb6mvb67aRImj1kYFeikxTtoLrmzTHhiN/6p2ET8aASaVbaARzMayRt5bGutFcy95ItyM+WM2WdcubQtExPOvb4UMchJTMcpbQlZ0JA0BIig3u9SBezhECAFcwJUHM5JkZteQ0EVFFWTsGwXFo5CkWwX1120JA5tB2oArgvZnjbtgXVTKxJ+7uEKckAqwaTJJkZSBEVV+L8HvYV+7v22tvGaGjUbSCCQRX1FYvZgDrrB18+tUz2u8JW9gGuEeOwQ6tGuUmHX0I1jqBUzLs9MCTT/cVbvZxxDusda0hbga2R/csj/yWqmjkc6K9mzOKtH8pzn0XX6wK0iKv3thxM4fD5TBF+ZG8i28EHkZqv8D45i8aHt3Lxe7AUOwk93eZbb5YICGJ8UTBNI7fY3vLNoTtdn/wYVWeAcWOGe5cGpNm5bA/vAGvpv8ACpzivjaBjeMDHW8RhrbD7/GG1Z0khVXD5TE7RbY0es+xrC5Fz3r5cAhmBQAnyUqcsctT5zVG9jqhMb3ndtdKW8oCCYzsFLE8gB9TWx4btZZd2QLcRgXgXEIDC2YJU6z1HlrWe9NONvjA+2fZa5w+8LbOtxWkoy7wDoHUjRo16HWrB7G8eExF+02q3bJMcj3bT9GNGfaxYsXbT4i3cDPKBlmYAJg+UTB9az3sqLgxdoW9HOYCZAIZGEEdCJNX9Iksva6e1fjFjEYfCXLJRme5cLMsGCiKpDHefEu42ArO7N2Pwj4/606+FylrbDxIzT6jQ8vL6U0toDnIjlBonikhXLdAOi6D4xqfn8KRYZ1ZgghtII3X+3p0nen7F0Ebj/fOKlcN4PeuzdS3nQMJJKgHKdRLEelFqpNpeC4PhF1vYgM25UBh6zAOb96N2L/DSq2ltljqCVswxzGNXuuPIbHlpRo4LAshyIl0XwGYrCkHXKFgeDKNwNzrzqFwrA8MsXYZXusGFxGcqoVl1g66TyUgzCmdaxklv26buYzWlIxTLauuBnVQSAre8IJ8JHMxpyq5cHwaPhlKMXXM/URrqCOoP1qgWsSUdzo+bOhzakhm1IJ1BMRO+9F+F43ELYVUkJqRAManlXRhdVx5dzSy4jh486E47AqEcmR4T67dOdD72JxB3JqK19wRmeRuQdeU6g71pc4iS7DLjL4hBLzo2YAAA6yuXWfUR50yq608L7BCk+AsGIgGWAyg5t9vOkqKxaEiva6upg/jAM7/ANzfU02tvVRtJAknQeZPIVomN7S4CyzrbwVguCQWy5hmB55vOqJdYagnf/egHmaKiNO7J+zjDPbY4hnus2iFZtqAfdKqZJY7jNpqNN6C8d7D4nBrftWLy30uKjNaRSbzKrnJmtqDlgkmQROvSKNdi+1doqc7ANZtsxDNGYIv4CfenpvtVd7O+0K9ZN9rnie85uM05WLQAAGgmBoByrHG3fbW4z6I7CcBcXWvXGv4Z7TotoixmPeNmPjR4JUAbDU5txFTONWsCuJm0EIuK/iCwBcQgmEJOVWBJA5EHrULtB2+uYhAsZjqCbgXMAYJCOgB1I5qKe9nfZixiPvsS4Ya5LUkFyDqzsBIWZEDU9arVsqtzDWuwzE4QYq93eFs5rz5YyEiIBzNk90AyJYkRy3irhhezicOFq5c++uEkXyk+C26gL3QkZgGjMeh6CKuWEs2bKZsOiDnltIEUg7gASTpqJY0N48bb5AWh7gOVd8yjdo/KJ3+Gp0qpNTSLlvLZ7j3GkAh2YJqua2fEdYyEbbiJoVxOzhr9s2bDXUvPaNod4XyFgVPjY+8f6oMxUXEYa5aIzBcUgBDKCFZvOH8JYfrXnZGwl/EM1vDth0w/vK4AZ7zjwAgAQEUFuc5hUSXbozyw49KJx7s9fwxi7Ze3AnMPHaIHPOB4fiflUbgeJyOerDQ+mv6/tW84vEIihMQAbZgC4R4A2wDx/y9dA2x01B3y72l8NsWmtXcOndku6XIBylhDKddm0YGOorbbigDxty9s9QQ31H70a7IdgExMXb1+LEAqFXLceQZ973FBBGbXNBIEa1a+z+H4fcw1hns2i7WxnzEkk7GVnnG+1D+0Pby1hbndYTD2WyAS5LAK2nhVRGoyrJnp0qbbV61No3ZLhWI4dj79kES9ljbuG3K3AjAyFJHiE6rMjqJmrXxfixtgF3NsFQSsAM51iYJ03gST8pOQ4/tbirmIGIN0pcQEW+70W2p0IRZIEzqdz8qIcJ439qvp9pvXRfLBUukq1sT+dCAyjzUn0rPPC1t8Wcx9WHAFcdxDD4a6Etoh711Y63Sutq2erQfUgkcqvnarCIblq5cQG7bb7tx7wEEETzWCdDWGdq7Yt4y+qszZHgu4KuzLEtG66zHlFGMD2+xIa39pdsQiaQ0BwDGoYDU6Dff9arhdRFz3lume2+CdeIXltqz5stzKoJMMokwomJG9B24NimMrh8Q3pZuE/Hw1fe0HF+4x2Bxthsy3bDqCDGaGIg/51keVIue0bFF4CqASBq7Hc76jSnOi1vxUuH9lMc7BFwmI8WnitMq68yzAACtP4LwZeH4YrjrwYg5hatLmKk8mf112HrQJO2991LXCAA2VspMrmGjEjUKTI+HnQjG8WuMMyOUiZAOkkwdNuRmq4cvRM7j44YJ0s/aLTJdDl2NhJBtiBDZhvoASB0FR+AcZdrq2Us2yzMA7ENnhjJ56neDFSm4lkQOjFSwWQB+KN1P4D560OJtRDDcz4NCDPI7zOs1P+O21pfl6kXnE8NwdwHvbFoqIILZluwRMG9aIL891nrQHFcKSP8Ahb5Fsad2zSU8g8AsPUA+tD04ixXxMzHQAsdYGwMeVCWxA7zKZhoBg6gHp8a1xxkkY5Xu6SOLW2tEC5cYqQTI11EeH5GaC3H0IkHfUCDHnO29EsZaQ22ZWeB72ddAZ08QMHnpQZiBmEhhyP6VNENE0rlSKW3XlSUQTXtJNdSJpPbzs7aw2NuXri/8OwDC2rZSztplXmADLH4VQseqhjlmOhMx8edSuO8Xv4i4e/uvdyFguYzlBOwGw2oWaSZ4VdXWkzSn/YfSvKZEN9K1O/2fNjDYS7bT7xbSljqMxPi1M7iazjheAN+9asqCTcdU/wAxgn4CTWy9pu3eHw5a1auWmYeGDBCxoJ5T5UxL2rCdo2Qk2m0nMB0k6ifJgR6RRGxxCzecXVVbV5hDsc0MNxDCcmuux+Ea03ifEDiri3Bczu33eUBQq6yIy6AU7dvO1wrYRnVTlEA6xpy60NF1XiVjQZldiYAtspJJOwDZdTRVgV90xbt7sxgA85YmBsB8Ko7WHwbpdTBhcSQ2RC7XQgYRnZIEMZIAB2knlUfEcA4hi/FdzMB7qMYRfRBCj1iaNldtBTj/AHoK4eLg/Hdnwgc+7G7nzMAab7UC4tgRi8PijpNvM9rWSbgg5V5wQGXQaz1qt4LDXbUWyzWr0EqCrBSw2tlyAGLCSCJ5A0Y7E8PuXcRdvoNc5Mpl0aPxhiNhoBpzo2WlNTGxZUHUKDBHPUkAdd6C8vOtN9p3Z2E+1fd22LQyqMmbnquZhm/qB110nWsymjGFllt0cqXhbmV1bfKyn1ggx6Hakg14fSq0lP7RXu8xV9/zOW9JjSecCBQ01N4vhriXWFyM51JHOagg9Qad9E8SLGJbwLJyB84BOgZgFJHSVUD4DpUy7ej1kH6UNEdYqy9qeIJi1s4hFVLmUWL9tfziclwAAeF1MeREVGU3WmOWuh7HYA2bFoTkDqHz5ZDF1GYNpORgcsggjKDB5U/KyXGt77fiB/Xnp8asGLuXj4nkBALalLrpcuECFUBTBPnoI1NAOLcLdMtxpUOYC3SDcPVp/EJ0zQKv6R9nTq3vDKv6mvdidKc4FxBbVu9bcoy3ImVBIjXwMdUMjcU6hRh4SB5c6IK61ZuXFdkRmW2uZyBoi7Zm8qD2SWuNOuok+QqVjXiQpYbgwSARroY3Hkag4REZiLj5ATvDEfEKNqn7NpVzBJa+z4u6dmVbll4NshlCrcBiBAaTInw6VSu1Xd96e6uW7iAlF7sQcqwRmYKA3vb+VTHTD2Vv2mBzd34T3r+JtChFsplKnrMa/CqxeWJERrz+HKiljDZryTtNKpMVK3A11dFdTG0nFN43/ub6mmWNO4n33/ub6mkZaSXkzFdmrwCvYoA12TxSW78uGYlSi5TEF9DJ3Ay5tV16Eb1pHAOLWw4FzEWyo9yxZRRbReQuPGunIddSax+1cKmQYIolw/jBs6i2pjUzP1phu1/hmFxRHeC05G2QZWAiPfSDEE6edMXuzIAyYbGYjDQNpV0jzzAMBH9VUW72ixWBKC/hltq+qx7rjwkwwJ5MPSakdpu3gvYNrVoG29wZWBP4PxBY3J29JpWF4v3Z7hdxEL37tq/KStxbbK7LuCymf03mh3aq9iltC7ZZYUk5U1FxBvoRIZeY5A1VbPtVL2sty1kdQuRlMoSOTAQynTRhtO1Va52scIO6e+l9bocXC85gVKnOGzeMTAK7iQaUtlXpb+D8RxnELlpFd0tSxuBSVzLOnj/CkgrI1kQNTI0DFcRXCqEuqloQSuQyhiCYkCDqDBmd5O1V/wBnPG82EN+4EF2890uyIEzC1kRcwXczcGvmar3tk7QrcXD2rTAw18mNwUItL8zm/wAtLfZWdBPtM7UWsQFt2tSDqfLTT5/Ss9mtA7a9l7Fvh2ExeHBGfL3kmZ7xJB+DKR/3VQctaSoJFLtsMyztIn0nWkkRTmECyC48OoE7EiJExyzD/MKrfYSeL41r7F8sDz6cgPT9aJcE7JYjE2bl23l8Cl1tkgXbiiSSi8wP15datPs47O2MfdutfPe27KpFsAqmZmIGbWWEKfKrr2z7W2sJhSEtgXSq9yqiApKyHMDQLHqdBzqM8uzxx6fP7NS8NfKmR+uxjWmR0rpp7OdD+F45fDF0OVmkkRM66xI69OtPPjnxRi7YRnMAXDmz6bKNQI1+tRcDik+y3LBt57rOHtOPeRsoEDqDl1FDxxB2gFiemsU+R3FZsT2cw9wrkdrZynMAuaWAkAZmEaiDrtrQZeFvbPjhWGsT9OvlT2FxIALSYUTB8uhGs1qHZbjeExGHt2buHS4xWDKhmZjvBMGTMAz5aVOWUnZ442+Mv4dgmv3RbAZiR7w0VYMkmQc4ifCIJ01o7c4Xh7GZTbF0ncuYII3gj3fQVbm7OcLwtz7/AA+JcuSbdq5D5AN4VWmP6n05TVK7Q8Ws3MVctW2ZMPIyGZK6bNOpTpuR1injnNlljQriuIttbyx3Ztgrb1Z5VmkozNqADqOmvWguIidNvrT/ABK4JUCSupUtz1gweYER86jX2k+gA+QopQma8rya9mkbw11ca6gknE++39zfU0ktS8SfG/8Ac31NMtNIippJNEeMcNFjugHzlkLNyAMxA+HWhpoBSmvXEg+h+lN0S4JdKXQywCoYyRMDKZMelOBae3HHlxSYeyQbbWSQ0md7aLy81qHwrg9qfHiAAfwxAPqTyqD2b4z3GK702+9VpDI2sqx18iRW0YHhOBxCh1s2yG5R+kUHbIwzjeCezcIdYEwrfgb+19jUEmN9PWvoFeyFi1PcrkBBDJmPdtPIo0igWM9nCki5hnWxdBnQBk9MrCP0NItsswHaK7aTIlwBZJAJEAkqxI9SgOvQUPa/JBZp9TJPpW9cP4j9myWsfawyZzlS/aVe6Y9Lilfuj0MkHyqyf4bYVsws2g3UW1BHxikLkw3j3Fr6YX7BdXKLRXwncQcy6+hqo1onth4eVvi+DKXVAPVXQfRl/wDU1nM08TtGeyPA2xuKSyJVd7jgTlQanykgQJ5xW44/sxhLuF+zKvdpZMqSsgNtJn3s3OIJr56wmKuWmz23ZHAIzKYMHcabjyrWew/EsRfshrpItWxJZgIuPJM5SPwiBpTstvQ3JLS8Piv8KvG2bYyXQjZ1XQqhY+FSASSSV193fyrOeM4xnRE1BjKQNmAcumm/hzHWrr2t7TDEW2thB3i5ntsRPuxmEabqCfVRWfW+JCZg+ZOk/AfuTWmp9omd10TgOz1+8QqKJJ5kCPXp8aO8c9nOLw1g3ybdxFGZ8jHMo3JggSAN4OlSOF8fa0neLkKiRlXcvplTNpBJ8tutPntnfzMBcnQhtBlPJgByWTEdB50XEt1SEbKwKEqZEGdQ06EHl61beHdklgK5OeNiI+CmddPnVUsWybyKmhLiPLWRpzA/atQ4DfCoFuQmkG2TIB/oBEr6beQpYyKtqh8b4G1hombZI9Ry19JplbVyy6lGuBT4j3bQ2xEqdgYJE1oHHQl3MuhWPF126VTLOIW2xsYgsFGqXVEkDzHMdaLieOTv8eu2kZLfht3NWS6Rda42wYsVBUxAEHSKV2ZsWgD36C5nMwRJ/k66/Gk5cGss143TzhTr6SYX9abftHl8OHthP6t2omMxPLK1d7/B7OIsvZju1aGtkrrbcQJAPIiARpI9KrVrscpMd1xC7BI8Fi2gMcwzOwI8/wCKgW8TdPidyWPma0XsF2kAsYjvmhLKi4dyVAkPA5jY/E9aeXfaO4yXtFgPs99rXd3LUBSFulS+omSVAGtDc1XH2nP32JOKtlXsOqIrq6mWUGZUHMPiKpgNZqlKU+VdXgNdQE3Ff8x/7m+ppIEkDmSB+tLxU52/ub6mmCaIBLi+OW6VyoECyMo9eu7HTehwWSAOZA+ZA/euB+dcaAXibBS46EyUZkPqpI/ap/AsPndhBjI2aByMDnpQyf1/2aftX2QyrFT5fvRBVl7HC3ax6hpZQQoLCPegCR8a1PG8aweCOV7iox1yAFn9Sqzl+NYhgeIlLwusM5BBIJgkjUEHWCCAfhUVrpYksSzHVidyepplpsz9u8LckLiMv99tlHzIrvtTMuay2deZRpH6ExWNT/pXi+E5hKt1UwfmNaIc6aR2mui7aKkuT0JkH561N7Adu0S2cNjLgXu47q42xX8jHkV5Hp6Vmn+L3og3GYf1HN/7a1Fe6WJJ3PTT9KVF7ab7VOL2L2Htizdt3SbgnIwJACsQSJ61mAp0nTzpqgaegxr01/38q0DF8UuBLNkudVF65y/D4VgbdT1NUvgiob6G4M1tTnYT7wXUL8WAHoTRYYxrty9eb3m6dWOw8tIq8KjOIvFm1Ho370DuJRXjL6p6H60KLajWaWfqsdaOWnygRvrHmdp8tDA9TUuwsJPWPlNRB4mgVKxrQh+XzP8ApTKoy3nRg6kqWHhI6Ax9RtRPhmPuC4pUxHiLEToNTv1OlEe0nD7Y/wALsB1J7sJdyQWRnvAmQPxeI6HpUTEcPbCm7ZfVg5WeqL7pjlMzFKVT2/jiGzjeTPx5HrUXiWKFxYjUbeU03daZpeHsHNY0hbl5LYblIZM3rAcT60WhI4n2SxOHRHv2mth9BsRMbEg6b/Wotm0qaga1uPaLjdjJdTuxiEIOfcIq7yzRsIJ8MnpWEPileSoIWTAJkgTprz0ilKJdvb+IJO9EOD8Ra0+ZWKyCJHQ6a66+lByZPlVk7GcPRn768CbaGFAg5nidmgELvHOVp7OTatYzC3MxZoJJ3Ea+fy1pvA4N7ri2gBY7AmJ8vWtkuCz/ANRXZT+ZZPnoNInXfSqp2k4VhTDYcOtwMCuVfegyJA9z1mjQ1VR4nwS9YClwMrbMDKyDsT1rqvF/tYWGS9gWymAZuAqxXXd0AnnvzrqNF2CYrgqu7kzudM3mfKl2eFouyx15/XWrgGw2YziLfzjn515iGsqAwuK3iVQFYEjMYBbX9jypzQ2z7ivD1CM6iIidI0Jj96E2kLMAOdXjtvcy2sqlXDEq+VsxtnRtcuglR8Kp+DtFrqLb1ZhAAkkT6bmlYSGGpUTVwsdjGaMyt5kSP2ilP2NUf9V1/uCx86Wgp2Q7UrIelHe0WBFm9aCzqg1J3ILCdvShK3mI1Pmes89aDMeVeikXZzGvYoDxq5a4ik5qAXm0rs1Nlq8BpDaVh3gk+X70Twwy2wObHN8tBQnDLmYAcyBRm3q0j3QIHw6VeKckTiYHeoCwHgmWOmhYxsd9vU0PxNySIEaDSpvFb8Mv9o+poeHkyaMvTnh/CCNeug8qktBidgQT8JNMWTNJxbRHrRfBPT+LxpFyw4bMUIYTqAQ4b5TVt43jUxltrps91iZ8TIw7u6I1Lg+6w8pnT0FBe5JHKlPiWO5J+NQqpobzgaanzMf79KPYhwcRgUtK1y3YlwArDXNnbUTuycvOqldvlgB0/X1+GlEMJxULGZSYIO+22oHXSaBB7tR2kuXbYw4WC8Z4bMCJkDYakifpvVNBg9CPnU7EXs7Xbs+8x0jWNxp/B0qeMMgwN24zKb7skA+8qg8jO51mAdKd8Hqbh+yzubWV1Nu4iuzge5I1VgJjyPPyq33eCMlvKmSEgQQNgYKm4hEseYI/mhGAe33SEZl8Kh2FxARA/DbC/eDX8w9anriXZMtq87iQVVkA/UXC0iNo12parXHRi84tf8xQhOwS6CxXrB5cudITEWs7JluknUgFWjw7EgjSfL5zoYweEvPKgjXcC2ABPOQojrEiKkYvhL2wCDZ3/HoCR5kakj02509dJuUlC8LayEXMyJIgZ1LaSd/zb76azXUb4TwEMc95ywaTFkQOW76kn4Cuqpv8Lnj+sv4heXM4yjUt8yTEaa1Ca5my5QRy5Ttrz0P+tPY+5q/Mhm0I31P+tDAdaiROVSbl4S0CM3nEeQil2b/iWDB2J0npod6hE05Ycg6elMoPri3AP3rj1c/SaXaxDNAFwyfU7CdyemvwoYlnNGUFjPugSTrHKpF5wk2wVkjxEaqI/ACN9d257ctYu2nRXF8X3j2/HnygjMdZkzMchUG8fMEekUi6TOv0jpXrHT/enxpwke4ZrxTXrCk1SDuYDf8A++leX8KyqrwcjbNGk9J/mmSJqfg+NXEnXMIAhhIgaCRzigB9dUxrfesxUKh1YiQBp5nn5VERCdgTQBDg+GLs2WJiNeU7n5UZTg9wRLSu46/KgGHuPbIy6Ekbjz/1opiONYm34S8CDEqOsftWuNkiMt76QONrFwD+kfU0OqbfvNebMxEnTTTanF4W55R671nle9tJjdIVq+QeR9a9vXSxg6EcvWiP+AmJzgaTrS8Nwy8QVVrbiYytr8dRMct6W4ONBxbNLNrqCKsmF4S4me7zD8CbAj80HSeusb1Kbhoy5m5roxIyzrAmNTpt/pU7VMf1U1sgx++n69fKm7ygGKs1zheXYSpG2hBggQTM7neMwkSNNfH4MWn8CgEagFgYnKWGhMDTmaNnxV61bJ25eI/D/e1EbdpnAnKVnc7fPl6Gpg7OhTqWuqVLKUlQwEg6FS0ggiCBRK3bFpJtyoIAggjLIgMWjxKdoOoPWdC0Y4VK4Xwc3svha4RzRUgDXTPIGmh2nWrTZ4IbK95dud3bAGhYKsanxNpOpOg686r9/thiFtqtsoSCASR4k5QsEK6/iDEDoaq3GcQb7s7XXv5YCm4uU+fgDMLXoN6qUst/8WjjHbVU+7wy5jsHMi2s/lTdz5kqPWqrjuKNfYPfY3JBH3moUbkKAIC+YA+MUwsw0epMwdI31gjypV1nJOYty13gL1jcb709pmOiMPilUEKqWn3DAHNBjwkggrAnWDM6xFe0i1bWCCQSQDB0Eaazy1H611AEu1nCGw10hnRyxJ8PUHUQdZEjU7zpVdJrq6kkhjSgYrq6mQnwu6crAGOvKNIMeoJFTbVhVGo8tIgAdMrT8/1rq6s763wm4jXVWdh5AcvjT+G4LcurnVGyAgEgGBPkPnXV1Av4NcO7KqCTfnSfACMx00zNoEEdJJ8qgce4d4iq2lthSYVOa6eJiSSZ31iva6qg4wPucFgAjxBhmSDqeo0B1+k0Tw3Z9LirL3TzAJGUKdc2okRlKnzHQiurqKOMK/8AwsZiRcJQa6BWIA6kHT1ojheBorQDcckQIEwYk6SJ/SurqmnJoM7SdnL+UXksubar4tNfNsupy9elAsDgw7qA4PhLTBAXyM7/AAr2uq/pn/ssqcDYNGQTEgGYufEAhRUrhttgCty2rQNCcyknQSWU6qOo1Mcq6uqGolbsKx1FtoC5pXVpmeRaBGgIJ86VdtM7NbZVkkHKCQ0Dmq6BYArq6g6GvhLasoQpciRu+gncAA7zyO4OtP4q7ZRS2SNRJKQu0GD1G/PbSurqX2qzoQXCG1hma13ZJHeBnGkE5QRmGjEAb68qEPxRgq2sQqs9saGYAAkj3dwDHo2oiK6up1M7KsWBcQtJJ1bc5l095XPhYBdC4XMBusGagXc6QhIdCIlWnfkVPI+sekV1dTKXsPxGHIBuWyVgaASHUeR/Frp16ioCY1sylgugAzFREGdH010511dSgyScUh0KDfULIbN/Y34h5Hxeu5ipjFIMpDdZjXqNNa8rqqIqHiSxLFtNiYWAJ0EDkOVdXV1C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5126" name="Picture 6" descr="http://www.windoweb.it/guida/cultura/cultura_foto/winston_churchill_07.jpg"/>
          <p:cNvPicPr>
            <a:picLocks noChangeAspect="1" noChangeArrowheads="1"/>
          </p:cNvPicPr>
          <p:nvPr/>
        </p:nvPicPr>
        <p:blipFill>
          <a:blip r:embed="rId2" cstate="print"/>
          <a:srcRect/>
          <a:stretch>
            <a:fillRect/>
          </a:stretch>
        </p:blipFill>
        <p:spPr bwMode="auto">
          <a:xfrm>
            <a:off x="457200" y="1676400"/>
            <a:ext cx="3810000" cy="3048001"/>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00400" y="1481328"/>
            <a:ext cx="5486400" cy="5071872"/>
          </a:xfrm>
        </p:spPr>
        <p:txBody>
          <a:bodyPr>
            <a:normAutofit fontScale="92500" lnSpcReduction="20000"/>
          </a:bodyPr>
          <a:lstStyle/>
          <a:p>
            <a:r>
              <a:rPr lang="en-US" dirty="0" smtClean="0"/>
              <a:t>Allied powers could hold formal and informal meetings during the war as a result of improved communication and transportation</a:t>
            </a:r>
          </a:p>
          <a:p>
            <a:pPr lvl="1"/>
            <a:r>
              <a:rPr lang="en-US" dirty="0" smtClean="0"/>
              <a:t>Three conferences illustrate the growing tension</a:t>
            </a:r>
          </a:p>
          <a:p>
            <a:r>
              <a:rPr lang="en-US" b="1" dirty="0" smtClean="0"/>
              <a:t>Tehran Conference</a:t>
            </a:r>
          </a:p>
          <a:p>
            <a:pPr lvl="1"/>
            <a:r>
              <a:rPr lang="en-US" dirty="0" smtClean="0"/>
              <a:t>Soviets encouraged the west to open a new front in France (D-Day invasion)</a:t>
            </a:r>
          </a:p>
          <a:p>
            <a:pPr lvl="2"/>
            <a:r>
              <a:rPr lang="en-US" dirty="0" smtClean="0"/>
              <a:t>US/Brits involved in France – Soviets free to occupy eastern Europe and pushed German armies back</a:t>
            </a:r>
          </a:p>
          <a:p>
            <a:pPr lvl="1"/>
            <a:r>
              <a:rPr lang="en-US" dirty="0" smtClean="0"/>
              <a:t>US asserted its support of self-determination for these small nations</a:t>
            </a:r>
          </a:p>
        </p:txBody>
      </p:sp>
      <p:sp>
        <p:nvSpPr>
          <p:cNvPr id="3" name="Title 2"/>
          <p:cNvSpPr>
            <a:spLocks noGrp="1"/>
          </p:cNvSpPr>
          <p:nvPr>
            <p:ph type="title"/>
          </p:nvPr>
        </p:nvSpPr>
        <p:spPr/>
        <p:txBody>
          <a:bodyPr/>
          <a:lstStyle/>
          <a:p>
            <a:r>
              <a:rPr lang="en-US" dirty="0" smtClean="0"/>
              <a:t>Allied Conferences during WWII</a:t>
            </a:r>
            <a:endParaRPr lang="en-US" dirty="0"/>
          </a:p>
        </p:txBody>
      </p:sp>
      <p:sp>
        <p:nvSpPr>
          <p:cNvPr id="7170" name="AutoShape 2" descr="data:image/jpeg;base64,/9j/4AAQSkZJRgABAQAAAQABAAD/2wCEAAkGBxQTEhUUExQUFhUXGBwbGRcXGRwbIBwcHRocHxwfGhoaHCggGiAlHBgcITEhJSosLi4uHB8zODMsNygtLisBCgoKBQUFDgUFDisZExkrKysrKysrKysrKysrKysrKysrKysrKysrKysrKysrKysrKysrKysrKysrKysrKysrK//AABEIALwBDAMBIgACEQEDEQH/xAAcAAACAwEBAQEAAAAAAAAAAAAFBgMEBwIBAAj/xABFEAACAQIEAwYCBwUGBQQDAAABAhEAAwQSITEFQVEGEyJhcYEykQcUQqGxwdEjYnKC8CQzUrLh8RVDU5LCFnOi0hc1o//EABQBAQAAAAAAAAAAAAAAAAAAAAD/xAAUEQEAAAAAAAAAAAAAAAAAAAAA/9oADAMBAAIRAxEAPwAFxXH22uXA1i3OZtRKnc9KG2cLbvOEt27xdtkTxk+g996tYbAviMQbaASzMSx0CqDJZjyUDn7bmid/tNZwatZwLATpcxLCWuEckA2XoNB1POgeOzPY8WrSLibkmdEBG3QnmfSmDGjC4WyM7d2k5V1ZiSQTAAksYBPkATsKx/C9r8QFLLaEN/zcQSqHzyyA/wD3P6VYv8YvYpbZxGIZ1tutwIuBuFFKgjW4igx4iNjQOfGb1vDy91wqiIbrOoyjdiRyFLmJ+kBJItWpHV2if5VB/GkDjnG3xFwMzEqihEkkwo0nXWTEknX5VPwPhxusM+ZEPMIWOshYA1YEiJH5Ggd8P29adbVsjyYg/MgzTLwXj1nE/AYcCTbO8dRGhHmPKYpRXsX4DluHPOgZNMkAySkww1ECdvMUvcIutYx9pPtLeVNDIILZTB5ggmg1y4fWonMA+lecT4hZta3blu2DtnYLPoCZPtVSxxOxekWb9q4Y+FXUn5TMedBeI00FQsKlBgRUTtp+FBC+9cZq7JqOaCRa4OLTNkzpn/w5hPymar8Tvtbs3HUSyqxUecaffWXY7C3Fu3JkuGOYnmZ1OlBqfE7askNMSOo9Kr3MSAhk5QJzHoBSdwbtS8C1dMgbE7j3/I1H2y4xmizbPhgMx2zE7D2oPsRx83buS2Sqa+pgGlk3TvVzggHea/4W/wApqggkE0Ei3D1Pzq5ica6rb8b/AAz8R6+tD2q7xFdLQ/c/M0FrBdpMUkZcRfjp3j//AGpiwnazFXRAxV9WGv8AeN+u3lSWE9KY+wi2jiCbxARFzQdiQdAfKdY8qDQ+y17il1fHfdbfJ3gk+gIkjzpuPEjh1Bu3bl5mMKoRSzGJhVVZOmp6bmkPHfSHhLTwqXbx6yFE8gAT+VQWO1OJxGJsOMFft27ZaSiXXlWWCD4QCJCn2oNJ4d2k7xxbe1csuZKrdWMwG+UgkGOm9e8e4nftWzctZCF1YMDt1BBpD4vxfGHEWcRZwN9siMCty03xNAJGUzOURJ5H5Ebnal72GYXLLWbjZlZHnTcEwwBgjaRQWB27vR/d2p/m/Ca7Xt7c/wClb+ZpVFqvjbFBpPAOOtiELFAsGNDPLzost4dKU+xC/sG/jP4CmNTQWu9618bo6VXIr03QKD8438eUsXlWQbhUMf3BJj0LZSfQUv4DBteYgcgSTvAAJ2kbAE+1GbXiG1QBLmGe3dCkK86GIYfaHPeaC9b7L3TH7RSuWVYkxHLKTqKo8V7P3bTeNS0nQgTPmOfvRq1xIMdA6ogGXOIIEbaEyOQ12iusRx2+QNlTkWIBPtQKvD7JZ4UAsNddhB3M7+lXcdiMTmKvdbQbZ8oiOQEDaiH/ABtQSSFLHcgCT11ipF40jEZ7asByZQdPXcfOgG2b2KRBdS5dCE5QQzEEjl0NWrXHMri9eQDE2h+zMEZ2aQGuJEeDVp0k5R6HOEYpcTOGbD5rJfN3itpb0O6xI6T50v8AbfAJavqlssypaUEmTrmfn6RQUsDi8+JW7fY3BnBuFgXlZ1BEbROnLltRTtjjbT3kuWGObKGZ9jmgZfECdVUBY5RG9L+AxvdNOS22kRcTMPlOpqTGY7vD8Ntf/bTIPkKDVuxPGGxWFm4ZuW2KM22bQEH1IYT5g0ZZT7cqXuw9tMPhrdtswu3ibjAo6wSIVTmAg5bfoYJEggljbaggy+lUOM49MPaa6+YhYEAakkwAPfrRAVDxHCWrlp0vCbZUltdgNZB5ERIPUUCFxLt13ts21RrRJHjBzEQQdB4Y261T4LxRA+VriNJ1bVSNCZZT4iS0Dwg7k152a4BcuWrmIUOqAwhnxGD4hI2gHU7SD0rSrHA7V3D93eRTpox1PkZoEXivDbd9c1uMwPxLt13Gh9RS+xzfsrvhZfhbp+oNNmA7O3w7IqqhBJVQXyOQDrAEAwQM7bSBJ2pK4zic1yemh8uoNAW4Twxlcw1t/Cw8La/CeRg03/Rj2dsMtw4qzbe7IKrcAaFEiQraHxDUid12nVC4De/bAmB4W1P8JopjeHYl7GHMW1FpIWL9kMSxzMxm4CDtoJ5UGo8X+j7A31OW0LDxo1nwifNB4W+U+dZd2x7OX8G1oXBKRlW6vwkydP3SQdj5xMVPwrttjcMQpui6AdUuMH9g4Ob3kitD4D25wmOHcXVyO+nd3ACr+Qb4T6GCeQoMVa5yq5gW8F3kQo/Gmnt72StYNluILncuSAQQcjb5TO4jUGeR6ar2DsWytzK5+HXMu2o6TNAT7LcRxKCcPaVxmObIqhzABIL/ABgAMNB1oye3d63+zu4Vhpsbt0nQRoTrGnI9aOdkmX6vZZSraFSY+0NDyBjQRPI9KLNwLDBxiGQSpkE6kQZB8o8qBO7O9s7qXDZFhSzuQDce6xSTscxJhfbbWjmMe6xm7E8gM0L1AzMeYphtYHC3Lj3lW2zkhjcAGaYA0ffTLEUE4h/eOec6/L9APlQUgprvu9KkU1L3U0DZ2LX9gf4z+Ao9koF2R0st/GfwFHgRQcNAG+g5moPrNvncT/uH617d1mvLOHkbCgx89nrP/LdhI8j+Bqri+zty5ai0e+7g+JV+IBgD8JOpgAwNddqRbeKcbMRTf9GXaP6viTbutFq/ALExlcfCSSdjqp9R0oF+5i3e73YhSzhBPLXLrWicO7H4W2qm7ctF2jxXHBJ11yyYEDkKRu2mPt4jF3LlkKR9p0DAORpmytqOk7HQ89Wfsf2LsYnANdvLDljleWGVYG4BhusedA3f+msFcVl7q3GwcGSRGhgSN5HypS7Xdhk/aXMPlsqgMKSxFwgSYJ1Ux6gnmKisdhrTNdSxiIe0uYvbY/JrZEjbk59qX8TxXGYUBTce5ZbVDdUw4B0Kycw9CaAd2bxrW7pZXKeBsxkCQIMGRBkxpRjtAL2ebiwGCtlI2U/BJncy3LSI3oLwm9Y+u2nuDLYzhnD+KOZGgllzbaTETzrT+3GDs3sC1+3kbLldLiQZGYTBHIg7eXlQImF4bhnXx94LhGgXafMnQDzqPEcLtoFz2rloqIL5lcMTqCQNhrEj8qqcK4utslbq50PxLAPvrzFG8JibN66luwGNx/CMyKAq/aMgD7IP+9ASXHXcJbwq3lLXGuF7pgtCAFVgiZhSNB0p4Jmg2JGZmLgSOQO3vUqcQCWgzK0AbiNddANZnYUBAn/eqt/GWSrK5lWBU6HZhBEx0NVcM73yQSFGggEe8/cKNYbgdteU+sUCbwW9isObeHMPh1B7u5bQksJJlwFJB18QOXyJ3pyuYsAaxt1qDjuG7m092ymYoCSgO45keYGsUJ4JjReQOblphuVGoHlrr91Bb43xZrdhmS3c7woQrwMqzz3knXaOQ5Vid0aDTUCDrvr+mntW29obZdVEELvA3JjQAfnsKzPEdmbzuQgBCzqTyJJAJjeDQB8BhGvMtsEDQkE7aCYMa8qZ/o24El7EMt+wlxMgbxg6GdNOYM6g+XvTwPBbmHu22uRDFlEHX4D8qd/o5DdwLxkm5IYkkklWIGkQoAnb7qBox/ZzCtayfV7ECMoFtRB8oFZrxvsmtzvr2DICpcYC0TGi7m038UwD7HYVqBU3FYEsoIiVMHzg8uk7+lKXbJAlgJZ8OyLl0HSKAbj+2KYjhwtXfFca2Q5MaOhIRvMkqre5pO4Qvgv7Ed3+YofjreV2WeZFXeEkC3iJIE29JO5kaDzoCnYzGXBiLdkOQjsxKzoWyGD66CtVfOdEeMo1AAYmdtzA061jnZziq4fE2brrmVSc45wQVJHmAZrX7vA7T2+9S8BbZc+cZtViZzI6yIoJLQa2pa45JKmFOQQR0yj21mhVu1XHGe5w/DvrNsl8/dFCS2oZ1MDOSRKzM677V3wrGW8Qme0wZefIjyYcj/WtB2q1MFqQ2K6W386Bi7Lj9m/8X5CjRt0F7L/C4/eH4UbY0HK2hrNTpaEVDhEiZESasig/IM10TUc15NA3disMty3idJdVB5/DBkwCJ5iNtdfPVOyRFrB2gxgZcx99dPnFYHhMTcRibbMpKlTl0JU7itu4XjRcw9tVaAbSwR5rqZ8jQEMTxq1aHeG2QGkHKAWA2BcfF/KASKS+K4HDXMJda3nUqHIVgQQGJK+Hp7SNRRbi3ZOEDW7uNY6fBcU6gyDDIZ1/rSk/it25hxdGIcl3VlQ5dTKmA4mBDfjQKJyFB4W7zMZMjKVgRpuGB9QQeUazYfGXrdt7du6627nxoDow8x58432NQ8PuWxdTvg5tSM4QgNH7pOk+tfMy5yAxCSYYjWNcsgcyImguYSwl0omoZmC6qTEkAEMu4kxqJ1qeyl7BOL1sglSVkiQRJVlM7agjSCIqFLFyxct3TBQXF8aNKnU6TyJCtyov9IOICXDZWRmYXCCZjwhV311AJPt7g3cG4zZxZm2fF9q2dGHt9oeY+46D3tUvgtWwcoLfh09KyS2rHVQ3h1kDb3G1MXAOO3O9tpfdriqfCH1IJiRmIzGR1mg1Tg6WkVchUmPi0M8zB50Sv4wW1kweg9dvSh+GAIzTmz+IbaCIAAjTSJ31mrdoEny86ARhe0pY3y6Ibdi3ncrnB9IuKoOgJmYoJ2Uwzh2Nk5LSpci0++ct4S8TmyRvPPTeme3jLGHtXbjW3NpmOd4zZgBBJBMleUAHrEa0nYHiqYe6yquRFzBJOmUiAJHMEjTnGk0B+9imS0iFs9zKJf1AJ9NSfaKHXcQEV1UXM8qylVO4BHxxA0J51RsYpnju1GpjNcPdqB11EwPPKPOiVvCXQMzwx08Q0UAzBUCfATzltxQfXsN4R4s0fD3iIwU7eHKFIMaSDMGo+D3nw0W1dcgUkWmECd2KvMg88rT/ABVBxLEENbt8ywn0gsYncQN/MUM7QvKsZiBr6Mcp+4kUGq8PuF1U6AOsgEjaBqI3Go26iqXFuB2msv37QqyxMxEazPlSZ2d47bfi5WctjDYe5ZtFm0At5QzE/vZW16BeYoF2+7atjGNu1K4dToNjcI+03l0X3Ouihb4PhLd7hONd0ttcS5cZXA8UpaRx4iM0STp0JpKweFe7cS3bXM7nKoHM/wBa+gNPHYT/APWYwHY3go9WRAfuiqHY7BNbT6yCFe7+xws87j6Ncj/Cgkzps3SglxPYaMPdu28QLr2iQyi2wViIDLbuE+MqZGg1OmhBqPsn2pW3YvYTE52w1xGgKdQSJKg8g+3kTPMmm3jmOFlMPh7CyBba4iHmtq0zW8082bKxnnmmTtmfHeHHD4m7Z0ARyFgz4d098hFATxnHc/DMNhSxL27rsw6LqU15/wB4fTL8w+HvtbIZGZG6qSD8xUC0R4PhVuXQrKWEE5Q2WSBtMGOvLQHUUBnhfbnE2/jK3l/e0b2ZfzBrS+E41MRZW9bnK3I7qeYPmDSVxrgCPh2v5WQokrBGVso+EgqBOUTOfNporHSiH0SYjMMRZOwK3B7yrf5VoNK7OW4D+o/Oi5t1V4VYyg+cfnV5hFB8pqSajFSgUH5V4V2au3kzi7hrazE3boBOk/CgZhvzAqqMDbVCbl1g32QtvMCfNg+mum1aQ/C8OPEbVrMOgBHqBsDVgWswAgHppt+lAh8E4SxOYWbhldCxGpn7KjUadennFMeMhFAstlKjYdecrpB9PlTHhLAQabyZNccQwNu4pzAfxDQ/OgSOIdpMQirlvXA3+DQiOq6Sf96V+L467ffPdJJ219J+dP3EexyXALis6gRqZI2+FTpuTzqjxDsUzWwEYd4OR2boG8x/i5SaBC1q1irIUIQ6PnQMQsyhkgo0jRhHpBFWsZwS+r5TYe2ToFbYnQQjnRiTsJJ9aHspA8QYQcpkRB6Gdj5b0HiXiuk6aEiYBgyJ/WiHHbr3b73HV0zwyhhByEDKRPUQZ8zQxquXVuKENwN4kBQsT8GoGWfs7wNqAzY7Ut9rD4Yg7lE7tjC5fiBMbDYDbzNQ3bySneWnS7mD553DEFSQVmMpmZ138qDaVNhrxVg6mCpBB3ggyN9KDZsPgVTxosNME846fOiOGvHLBGu0GgvZLtAmLtwIW8o8Vsc/3rc/Z8tx56EzcTa6pLASg1JmIjqDrQddoOGXVTMt69lA8STbKRHiGU25giQYMxSfw7ieQXVC2yGGWXTMwEH4DPhOoMwdQOlc4/j9+8zBbxa1t8MEzynmI515Ys2Pqtxi1wX83hGmUjwjXQ8ix9hQdjHBYk6Rz5+1T4bG22bK9xbQAJlkJGg20G5iP6il26Sa4XWZ8vzoDWGvo15CCPtbRzXn7V1xwfsSTvccAD91Zj5/nQGxjSjgnqZ+8b+5pgw99b9y3mEZASq7yes+UUCPaXUipHXTnNeH429T+NdMaAvwXtJiMJbdLRTI5DMrIrajYjMNNh12pnxNpb+Isrbu3Lr3Ytl3gLZt92rv3aqoAL2WiVEQTzOiAWrQuyOL7rh13FMJNoNbTNzIzHQ+a3EtiJjLHoEI7QZuOI4+DOMPH7pJU/8A9CT7CljtRiO+xb3QD+1WzcA6Z7FpvxaKGWMQy3FuTLq4eTzYMGk+pE11cxbEmDlB5AnbkOpAGntQSrhLm4tv/wBp/SoypGhHsRR7GdmcRas983hC5c3j1IbYqNyORPWehoavFbgENluL0cT+O1BURioMGM28bH1HOnn6JcTkxxSf7y0w91hx9ytSn3Nu6P2fgf8AwMfCf4WOoPkfmKLdiHNviGGzeE95lIOnxgp/50H6G4e29WnND8IfEfSrwoPhUwFRBakFBi3F2AV2T/CSR7bj1onhyCo6xQDtRgHsWmhzkLKFE6iSAR5rBNF8BbDIG159dvagvWYFdvbBB9NK4tWB1Iip8uUST05daCjZt57aA5tBBGdgNNNVBg+9XAAZ05VDgmg3QEzkGQM+WAw3mORB086tjDHL4ozH194n1oIbTpdLLKsvwsrAEHQaEHf3rP8At/wXurZuWrjm01xQ9tmzAFVIVgeY8RXXUTExAD5hrIVnZVADalhziIB/roOVA+KWfrOHxFtROUXD/Ppk+8UGQNVllfIhYPkMhC05dD4gpOmh3jnVareKNxVS0zyoAdVzSFzqG9iQQSPM8yaD61annUxWDp6RVW02vxfKKmuiCrSDrBoJ7LsjK6MVZTIZdCD5Ub4nxy/izna7kIRVNtC1vNG7DKYZiTOU8ttooKr7Dea+cQf6/wBqAhxoXA1tiSCbSqWHhkoSNQABOTL7z0qmmKubFpHmP6NXzxBmw7WX8QzKyMTqjDQweYKkrHoeVUBaI/r3oLAxB+1Bnp1rsYhQTOnrpyqsyCPwPny/SoSTlmY8v96Dq40OJ5fnTJ2fdVYGQZkGYkTzpdsYcxnlupWMsDrEQ1X7mKKK0LbmNGA5HmOQNAHw9ovdCqRLuFBYwJYwJPIa71Z4vw9sPfezcKF0IBKGRqAdCQOTDlpVXhNpHvW0u3O6tswDXCJCjrH3V3jLSJcdbbh0ViFcCAwB0IHKaDltqaOP3TY4fg8JOrA3302zszKpM8gwnTcb8qU7jaGr3GeJtiLzXDMQFRTsiKAFVeg0mBzJPOgoir2CwVpv73EpaHKLdy63uEAA/wC6qMU29i+zJxINwhCikg5pP2Z0ggbkbztQF8RisFfspau8QfebjLayd4R8JYG2cpAgSZmD60ExnZpNTh8XavKOQMsOuYL4tNNQprQk7F2oUdzYMRmlPn8JU9OcVJ/+P8ITma1lPII7R/XtNBjF22UYhhBHL8Puonbx/jsXT8VtlJM7hGBUn5R7Cmbt52Vw9i016xmUoyqyzmUliObHMrQwMaiBypGU6a0H6iwY8XtRAUu9ksV3mFw1ydWsoT6lBP30wqaDupAK4FSCgwjtZiEuBEmXe6gGsACddNjtvQXiDt3kWsRfH7lt2A+QMU0Yz6PCxDJiWDCdCmgnpDSNPWruF4F9VtwlnMwEkqZJ9zQLeBxuPyhC+RdZvNbVmjkNfDvzImjWDxd6QLt6266ai3laeWqsF338NBOJf8QvE/2dlXlmMfdVH6vi11a2w9CDPtNAwYVsQLl57SliXACgTKhJ6+tentkwtsWQKVU6HedOQ5+tUOyvEs737eIzqpVYglTPiGjDUaUX4p2cs317zDwLg5P4lOh3nWZ/Wgu4Ti9rEgm3cS51AIJE9RutDuFOy3LyF5BaLabRJBJJ5nX7qR8Vg2ss+YNaurbYeEkSpGuo3FWuD4orazMSzTzJJJ9TvQCO3HDe4xdxAIVouL/C0z8nDD2oRj7wd8y5oyICGjdUVTEEyPDpt6UxdrMS19FLqVe3O/NDv8iAfc0rigtWY5gx6Vb7rMCNPl8jVWyD1ophhI5nT7v9KCrhlldd1gemtfMWElgsdZInXpFfYglLhg/EPvFU2RrreX4TQELGKVgcp1HI7/61AcSQZ5c/9qhxCqCAg1G5HWK+w9kvqdFHxN+Q86A9wrHi2y3kVHyT4XGZSIKkMNJENQy1l7zUECZAE6E7azOnrXC4oAwNABAHl/W9eO0OOlAbC+evUbH1HnVHit0Lbgf7eXzrq5iIGpoRi72c+VBJwYWDeT6ybgs65zbgsNDEAg/ajltNdHBnI11T+zF3u1JIDEkEjw/wgT6iveDvaW6Gv2zdticyBipMqYgg8mg+1Ov0dWLS27t4QLgcjOSoyIAsftHGS3OYy4Us0woENQKJ4JiTbL/V7+QCSxtuAANSZjbnNUVGlbPxDDvctXAod5VtWTEXIJU7XcReQRruqwKx+1gbhHwkeulBEK1H6OcAXwTMGeO9YMqmNguoI1HWs2+qRufl+tO30e8Z+rM1rMozsGGcwpaACM0aGAI60Gk8LwhBzC5edj/1CCBtsFEDQbfnV+6YMEyfKvLGIuuNUVf5s0/KqPEcaloMfiePuH4UGe/Shx+3ftrYsHMLdwteYA6OJQKZGu51Gk5az+1bYgkKxA3MEgep2HvWi8F4bkUiMxYkvInMWMtIO+/OiWFwbqYtKyIGhUt3r6IDuQq2CgVuZzZvlQHPo0xubhlkrBZCyekOY/8AiRT7bOgnelDsh4LbrcARzdZiCV1kLrIVc3qVB01k6lvtttFBMK6rgV1QZjw7GNeQkDKVdkJLbhTE+pirN24QoEyWIHtz+6ayjhvG7yMVzayZ8zMn76auE8VNx1zE6An30G3uaB5+tHl8jrX1i2l0kQBAkx+lDLF46QMwaQPXlXuD4kovPaDJ4Qsy0amSfLYrQecT7OHOHCl0jVUyq08tW0j76p4YOphlZW5qYnffTlV7jWPup+0S4VsoDnITvDA5qBqD1qO3xjDstu7duHKNVN61l1gg5GyjkeVAC7X2L1+33drDNcY6ZiAMo5kMxHLT3oT2b4HiLWl7DI68szwV6xlka+fSnlOJI10WwZDpnttvmAMMPaQfQ+Vd37gBB+dAA4hwxTaf+yJop+JgxgiPDl15/wClY41tlOVtCP0n795r9BXHQqQdQRGlYj2qZmxd2TmykLm01yqBr12j2oKFhTOlG7IyrPvJ2HWucZ2ZxNojN3Z8IMK3USJkCqV7FXbZGYAeWhBj0OlASTDd8pgFV5MdCehiDA+U1LheDMgkFSdIjl8969wPEM/WeY5/PnRG1dnc6CddJnzBoBWKtXAciroB8WUkx10WBHzrm1gr99RmdQo0ygbURXigJy2xnPXkPSauWmP2tT8qAKeAgD4mn2oc/C7pdURTcZtFC6n+vOtZ7H8CV4vXVzK0hEYbwPExB3A2HmfKmt7VnDrIW3aHWAtAkcE+jW01j+0u5uH/AAEAL5CQcx86V+1/0fnCW2vWr3eopGZSsOoJjMYMESRyG9PmK7bYW05QM155+G2paP5vhHzqvi+11q6INl4Ig5sux0KmNCCNKDGBWgfRNirKHENeKqLeR1LwACcwYj96AAOYBIHxGRA7O21uA5g1sk5QzGfJTA8RjXcTHOrL37YXKQFB+BkMofRh8PoQKBk7adsRdtm3h5Nv/mNsWU8lHIbzO9LLBYBBmRp70NuqBADqrg6HY67yNiPMefOo8DfJMMBoYyjaZ1+f50F76ornQkEcxNTf8HJG8nzrvBXwSuZXySJKgfDOpUEydKLEwxFvVAfCbmjETpmC6AxQQ4bDXxZa0lxrTSCHV3AgD4YVoWdDMcqJ4LjeKt4FUOF76XKrfDLDBeTsJLER8XMDXXU+4LFr/CQdpn5eRq3ZxgXMD8JPKYmBz2oIcPwfFXwpu4qzZtH4ks6OPKbg1Mx5Ub4Nw+6rANjAANf2ZS2G0I8UIGLZY1nlQO9xJVMSuvNjoPYak+X31bwWO3zBLkghSjZIPIspmR6H2oDXFbdvK7d67RbBlrneGSYjU5tyPIUZ7KcRBHdsw/dn7x51nOP4xPe22t5GVS6vmBUlMrQNA0+UcjRHhvDbd3LdTEXO+EENmMA9MmwHlQa2a6AqvgbpZATvAmPyqzQfmHi3AbpxV9UAgXXjlpmJH3V3b4VjbRDhRocoOZYnkNTWh3uFMcbdMwPC2bLMyo2zeEbedOlhwAAAI9qDJcD2sxGHGW9hru+6z/t99AsVbvveuYhBcGdictxDBHQjYiNK3YYdCScoHnEGRsaW+0mDVAWLXrSiJu2/hGu9xOmvxRHWKBOwPbRbCl7OHtW7zQrBrjQCvNbfnO43jXaqd/ttbxOYY43SwnKtv4JG0qdT6mr3GOxd28M6YixcO4YwunLUAipuzWFUXhhMdh7aXGUlHXKUuBdSCu0xrpvB0HMFTiPaybuHa0gXuWDDSJGxGusFSR7068e7T2LceKTOsa7cqCdvcLhLYKYV8rIJdERSq9DMTbO+xFZ0xnWZoGDjva27eJW2TbTyME+p3FB8NhnuyFBJiT/XvVXJT79GXC8/euY0gAHzmfwoAXEO1N93PeKoIgRBEQAOZ8q64VgWx7lUyqUAmTvJ5aeVCuMXc9+63W48emYx90U1fRQf7TdHW1PyYfrQLfEMLcw11rT6Mv4ciPWvbeJziGeAN5508fSjgxmw10j4lZTp0IK/5jS3a4LbiSN4P38qCva4yEEKoAG3+tentI/Rf68qKfU7NtQSqCJ1I58h5n03qjiri5tLY12TTMZ6x8I/rSgY8P21u91ZORLXcAhWzEhgVhpUgSSQDvyPWgvFOM3sY8s7Zdsx5/wgCAKH3EWc19xptbXYetdrjyxAt2yeQJMCgu4fCECLagDrrNEMLgCNSSff8qpf8KxbCc6A9BP41T4fi7tq6RcJgmCJ29qA7jV0ykAqykEcp5HyIOtDjhM1rRme4V8aC0QpYc+8LwWO8hYNFMc4KK66wRr66VLwDBPdvG2CFUSzu2yr16bmAKBBvMQSrAyNCDy/SrWE1HrWv8d+jjD4hP2bst4DS4YIPkyiJHoZFA7n0T3EtkpiFdwNFyZQT0nMY9aBewGMVV1ZR0npFfNxMMYUlyeSiPmx2FBbdoZiLgOYaZIMgjeRyg6a0e4dgHyllQrbG5A0nzaIBPSgtWGy/FaJJ5qwb7jFXDiL/dO3eWu7swe6YlS2cgGEkqToNflvXKgc/wA/xojw4KwgBCoMO+hyTGpY6JAP3Ggp8K4xYuGCqq21GLdpNfBpuD/tS7xDhVlyIyFyJGVgreojQj2qC0MRhz4WZ1H2WGseRG9Bf7T92FUQDLAAnzgH7po5gMbbRF7zwgAAFh+dC+HdksbxDK12bNtWDLduIQ7dALemogamB607f+hraw1w94QNSR98EkUFnsz2isOcguoeUEj+jTeKSH4Lh5A7q3PLwjWN8sc41jfpNEk4hctAJbQusaEQdOgJagy/thjSuNUliUOUOqtyBjlzp84b3cLk2IEHqKyPit0tcWNZiFWT93Wm36M1us1xmc92vwod5PMdBQaIGqtxC8yiYkc/L18q5S54j6xXl27Gh1BoBtrB4e14gsTrlGqg/ujYfhSpxsNi8bltnI6WybfoSA5HUhTt5npRfHcfs2MWMPflLbIGW5yEkiG6DT4tusb1V7R4C39ctFLhTJbDg2yMxkmMp2AhdTtB86Bk7OcJTD2goUBvtGNSepPM1R7VcNwN2Evpa7w810uD+EJ429NutVnDXVi5i7iINwjAEjzfKD8h7muuF2LVqfquHYk/FdeZPq7+JqBQufRazMTbvlU+z3lvxfzQ4/AelNPAOzjYLCuD+0YFmlAdYGkDfltTHaVzqxHoP151ctH5daD8wmTrzNOP0SNHEADs1q4PvU/lR76WuzSIVxdoBc7ZbgGgzESG94IPsetJPZ+6bd3MpjQjTpp+lBoP0wXQLWHUHxd4T7Zf1ikn/imVAT7DrNR8d4lexEZ5aGIT02qha4XdLao49QaCS7xAk5jAPXcj+GdB6711aV2ByDKvNid/Vqn+rC3p3bM38Jj57VWxWIdh4gVA+zEUELoo2Odup2HoOdFeCprnaf8ASgwFMmGTJbU+X4/0KA5bvaL5g/dS9x/W4T6nTnGsUQ7yWt6/ZBPvVXjiaBtdCPwoKvB7l1lfNItlTAPM+VETcbuGZbjW4HiyiZymVBEjmBUeAxRuHI32R4Z/wnarXDRIZCNDp+RoGH6Oe1j3u8s3ml1AuI205YzKTtsAfc9KfMLjFFy6haPGrLPMOo2/mzV+fbIeze8BKujGCN/6itC4LwzF4rCm898p3UoFSAT3RJBJ3mTy8qAP2jt5cbiSi73STsN9Z++a64L2kOFdkuDvLF1YupyE6Bh5j7wPIVSwGFa6pKkuZk6iddyZO9FcL2bfUi2jE753JP4QKDvE8LyEalrbDMrzoVO3iJJkDcCouJ4O3bsPcQKpiCDtcBI8LDmDXfDcW1p/qWJGRGM2SxB7tjsAZ+AnTyqrx1HH7FkJZTLCYAjb1HOg0TgnYbCtZRspXvEViEaVMieYgjXeiPDOwlizcDi5eYBgwRypUEGdPDPtNZxwHtdjrCLYQIyICZKyVQcpLKAB51YufSFi3ZTlBtAHxMciknYlhoQOms0GzowMwZjeqeKxTBX0GjhVE76KWn5t8qSeyvHrzh7hYt3kBQEyqInW2D4iNTq28bCm3C2m3Y6nUjzNAI7U3O5w/egZSrLl5+KdP0rzA49bhu5JKrdZRk1GwJHsSR8qN43BJdtlLihlPI/cR0I5GqfZXgv1Sx3OYuA7EMRBhjOsc6DFcDcymwAfFL+07Uy2McbF+3eBPdXAA/4H3B1pN4ZiQMRaLnw5xm9CYP3U04zDZHuYYkHWUPnyn1FA94kjIWXUb1zi/EsjpIpd7J8UzI2Hfdfh6x09qZcAJtwfsmKBO7acLtX+6uuXXQoSsctRIIM8+lLJwC2YdL7HkAyDSJ0+P8qdu2fD2OHuqs6RcWP3dx/2k1lT32IiTE0Dj2a4pmuMX1FtczEzzMeFdvmae7fHLIsrdIPiWQp39IrFMFdZHkE+LQgc5P361sOA4EUIdxmYKBbt8lgRmbqfLlQXW44FUFkIZvgT7RHUjlVzh1pz+0unXko2X9T51xgODZWNy4c1w/d5CiZXpQJP0tPGBAPO6v51k2AGpjkK0X6YuID9lYG85z5AAgfeT8qQuGgSRESDBoPbNo3L1tQQCWCgnkSQOWu5p0u9k8QZIu2G1/xMPxWlLhKf2i1/Gh/+QrYrCEhtOfpQZnxDAXrBhiv8rg0MuYpuc/OnjtRhZO8UnYqwADQB8SoNXuJ3jCr5D9KrXFAIqYIHuproWFBeRCLhHIAD86l4qpKEH2++p7KeJvx9Kt4zDyIIbUeXnQA+EtLI25iPYGjWEtw7es0H4MgDx0zDn1FM1m2oc8tvP1oAnGMJF5WA0Ya+o3/KnvsnfIw+KA2zkj+axbY/eTQPG4UFdvhM+39GrPCOIolrE4d5BuAMD5G2EOv8kUAHsmIUEeQ9dKfMOREdPzrPuCIVQDox/Gn7hz6qTpIj9KAB2kwef+8Be3yYfEk/iKgsC5eQK0Petr4G/wCtbH/mvTpTXirIJg7Hl1oO+FZMxtmHXxWzGzAafPb0JoFe9gleFuXSFdgCF059OcDXWpMVf+tXlt2xGGtMBbSILZQBJ5x+UDc17xZ1xCHG2QVIOW/a37pzu6/utt5Gu+Culu5bnw6iddhyH50GjcCwQthc3xRPoOgpks7TQvCwSW3BiCOn+9FEmKDu6fgHVvyJqPAYpYcEGVdh+f51zjbkPZH7x/yGl3h/Foa9/wC834L1oMIdfc/18qb+AXvrFoqxPfWRIPNkH5ilbEbjz100+XSrnB+JXMMzNaIDOhQkifCSCYnn4RrQNOJbxC9b8LrGeOv+LTkaduzWOF9GI3jxDoedI6tDiNnAzDkcwE/jRLsDcKY5kB8JR5HptQOt21nSN2XX1HMUidkuydm7fx6X1JWyoyGSILZiDoRMKvOtFvaOsczFU7NhUTiTKNTbMn+G28fjQIX0Udlxeb63eEohi2CPicbsfJeXn6VrndjlVTs/gEs4azatiFW2se4BJPmSZq+40oKlwchXS2qsItcYgwjkbgE/IGg/PXbHFnEY++w+EXCg9E8P5T71Xs4ddyTpyH9aUe+jnh9vEY5FvKLisrsQdiY308zNa4ew+B/6AHozj/yoMQ4TbzYm1A/5i6z+8N60Lts39juBZBzLqDEeIUsYKyFx4QCFXEQPRbkD7hTZ22EYRyP8S/5qDMDiboBHeOfUz+NcrccjU/h+lXG2OgrxYjYUFHKx3AqxwjDk3V06/gfzqUIPvotwVRn25UFixZAkR5/rV+5hvCpjl+VdXFhtKIog7of11oE3A4bLiCI5/iBTLhsPmY9RQ64g+tfyTTTgbQze1BR+qz4df6/0pJ4lYuW7pVt4I9pkfjWmiyJPkYoD2iwKG+kje28+0R+NAo8GvhSVP2tQfPnTzgjKjr1rPcemRhlp97NXS1pSek0Bq/b7xQw35evMVBibYjNH9edEcEJVweVfOg0/eBmgq4Ph4Jt3bSqGEq6xAdTvMcxoQaN4/h1i8hW6iZgCQxUT6gjWRzpSu8Re38JG4P3023xmmSdp00g+UdedB7gUyqqjYAAe1EraGBVXDDQVcDnSgq8WPjs/xH/Ka44Vw1LSEFQWLMxJA3Jrvi3xW/4j+FcHTmaD/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7172" name="Picture 4" descr="Prime minister Stalin, president Roosevelt and prime minister Churchill at the Tehran Conference, 1943"/>
          <p:cNvPicPr>
            <a:picLocks noChangeAspect="1" noChangeArrowheads="1"/>
          </p:cNvPicPr>
          <p:nvPr/>
        </p:nvPicPr>
        <p:blipFill>
          <a:blip r:embed="rId2" cstate="print"/>
          <a:srcRect/>
          <a:stretch>
            <a:fillRect/>
          </a:stretch>
        </p:blipFill>
        <p:spPr bwMode="auto">
          <a:xfrm rot="20182229">
            <a:off x="311490" y="2095273"/>
            <a:ext cx="2923337" cy="2165765"/>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6781800" cy="2785871"/>
          </a:xfrm>
        </p:spPr>
        <p:txBody>
          <a:bodyPr>
            <a:normAutofit fontScale="85000" lnSpcReduction="20000"/>
          </a:bodyPr>
          <a:lstStyle/>
          <a:p>
            <a:r>
              <a:rPr lang="en-US" b="1" dirty="0" smtClean="0"/>
              <a:t>Yalta Conference</a:t>
            </a:r>
            <a:endParaRPr lang="en-US" dirty="0" smtClean="0"/>
          </a:p>
          <a:p>
            <a:r>
              <a:rPr lang="en-US" dirty="0" smtClean="0"/>
              <a:t>Allied powers couldn’t agree on how to handle Germany</a:t>
            </a:r>
          </a:p>
          <a:p>
            <a:pPr lvl="1"/>
            <a:r>
              <a:rPr lang="en-US" dirty="0" smtClean="0"/>
              <a:t>Divided into four occupation zones: France, US, Britain, Soviets</a:t>
            </a:r>
          </a:p>
          <a:p>
            <a:r>
              <a:rPr lang="en-US" dirty="0" smtClean="0"/>
              <a:t>Soviets wanted to eliminate German industrial power</a:t>
            </a:r>
          </a:p>
          <a:p>
            <a:pPr lvl="1"/>
            <a:r>
              <a:rPr lang="en-US" dirty="0" smtClean="0"/>
              <a:t>US and Britain don’t agree; Germany might be their ally in the future against Russia </a:t>
            </a:r>
            <a:endParaRPr lang="en-US" dirty="0"/>
          </a:p>
        </p:txBody>
      </p:sp>
      <p:sp>
        <p:nvSpPr>
          <p:cNvPr id="3" name="Title 2"/>
          <p:cNvSpPr>
            <a:spLocks noGrp="1"/>
          </p:cNvSpPr>
          <p:nvPr>
            <p:ph type="title"/>
          </p:nvPr>
        </p:nvSpPr>
        <p:spPr/>
        <p:txBody>
          <a:bodyPr>
            <a:normAutofit/>
          </a:bodyPr>
          <a:lstStyle/>
          <a:p>
            <a:r>
              <a:rPr lang="en-US" sz="3200" dirty="0" smtClean="0"/>
              <a:t>Allied Conferences during WWII (cont) </a:t>
            </a:r>
            <a:endParaRPr lang="en-US" sz="3200" dirty="0"/>
          </a:p>
        </p:txBody>
      </p:sp>
      <p:pic>
        <p:nvPicPr>
          <p:cNvPr id="3076" name="Picture 4" descr="http://www.spartacus.schoolnet.co.uk/RUSyalta.JPG"/>
          <p:cNvPicPr>
            <a:picLocks noChangeAspect="1" noChangeArrowheads="1"/>
          </p:cNvPicPr>
          <p:nvPr/>
        </p:nvPicPr>
        <p:blipFill>
          <a:blip r:embed="rId2" cstate="print"/>
          <a:srcRect/>
          <a:stretch>
            <a:fillRect/>
          </a:stretch>
        </p:blipFill>
        <p:spPr bwMode="auto">
          <a:xfrm>
            <a:off x="1524000" y="4191000"/>
            <a:ext cx="5172075" cy="2305050"/>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05200" y="1481328"/>
            <a:ext cx="5181600" cy="5224272"/>
          </a:xfrm>
        </p:spPr>
        <p:txBody>
          <a:bodyPr>
            <a:normAutofit fontScale="85000" lnSpcReduction="20000"/>
          </a:bodyPr>
          <a:lstStyle/>
          <a:p>
            <a:r>
              <a:rPr lang="en-US" b="1" dirty="0" smtClean="0"/>
              <a:t>Potsdam Conference </a:t>
            </a:r>
          </a:p>
          <a:p>
            <a:r>
              <a:rPr lang="en-US" dirty="0" smtClean="0"/>
              <a:t>War in Europe over; still going on in Pacific</a:t>
            </a:r>
          </a:p>
          <a:p>
            <a:pPr lvl="1"/>
            <a:r>
              <a:rPr lang="en-US" dirty="0" smtClean="0"/>
              <a:t>Communist regimes in Romania, Bulgaria, Poland, Hungary, Yugoslavia, thanks to the Russians</a:t>
            </a:r>
          </a:p>
          <a:p>
            <a:pPr lvl="2"/>
            <a:r>
              <a:rPr lang="en-US" dirty="0" smtClean="0"/>
              <a:t>Also had dismantled Germany</a:t>
            </a:r>
          </a:p>
          <a:p>
            <a:pPr lvl="1"/>
            <a:r>
              <a:rPr lang="en-US" dirty="0" smtClean="0"/>
              <a:t>Churchill and Truman met with Stalin to protest; Stalin refused to honor promises made at Yalta</a:t>
            </a:r>
          </a:p>
          <a:p>
            <a:r>
              <a:rPr lang="en-US" dirty="0" smtClean="0"/>
              <a:t>Terms of Japanese surrender agreed upon, but not fate of Eastern Europe</a:t>
            </a:r>
          </a:p>
          <a:p>
            <a:pPr lvl="1"/>
            <a:r>
              <a:rPr lang="en-US" dirty="0" smtClean="0"/>
              <a:t>Truman shared info about atomic bomb w/Britain but not Russia </a:t>
            </a:r>
          </a:p>
          <a:p>
            <a:pPr lvl="2"/>
            <a:r>
              <a:rPr lang="en-US" dirty="0" smtClean="0"/>
              <a:t>Germany not a threat, differences between the Allies apparent</a:t>
            </a:r>
          </a:p>
          <a:p>
            <a:endParaRPr lang="en-US" dirty="0" smtClean="0"/>
          </a:p>
          <a:p>
            <a:endParaRPr lang="en-US" dirty="0"/>
          </a:p>
        </p:txBody>
      </p:sp>
      <p:sp>
        <p:nvSpPr>
          <p:cNvPr id="3" name="Title 2"/>
          <p:cNvSpPr>
            <a:spLocks noGrp="1"/>
          </p:cNvSpPr>
          <p:nvPr>
            <p:ph type="title"/>
          </p:nvPr>
        </p:nvSpPr>
        <p:spPr/>
        <p:txBody>
          <a:bodyPr>
            <a:normAutofit/>
          </a:bodyPr>
          <a:lstStyle/>
          <a:p>
            <a:r>
              <a:rPr lang="en-US" sz="3200" dirty="0" smtClean="0"/>
              <a:t>Allied Conferences during WWII (cont) </a:t>
            </a:r>
            <a:endParaRPr lang="en-US" sz="3200" dirty="0"/>
          </a:p>
        </p:txBody>
      </p:sp>
      <p:pic>
        <p:nvPicPr>
          <p:cNvPr id="2050" name="Picture 2" descr="http://library.umkc.edu/spec-col/ww2/postwarworld/images/potsdam.jpg"/>
          <p:cNvPicPr>
            <a:picLocks noChangeAspect="1" noChangeArrowheads="1"/>
          </p:cNvPicPr>
          <p:nvPr/>
        </p:nvPicPr>
        <p:blipFill>
          <a:blip r:embed="rId2" cstate="print"/>
          <a:srcRect/>
          <a:stretch>
            <a:fillRect/>
          </a:stretch>
        </p:blipFill>
        <p:spPr bwMode="auto">
          <a:xfrm>
            <a:off x="457200" y="1676400"/>
            <a:ext cx="3048000" cy="3813053"/>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6096000" cy="4525963"/>
          </a:xfrm>
        </p:spPr>
        <p:txBody>
          <a:bodyPr>
            <a:normAutofit fontScale="92500" lnSpcReduction="10000"/>
          </a:bodyPr>
          <a:lstStyle/>
          <a:p>
            <a:r>
              <a:rPr lang="en-US" dirty="0" smtClean="0"/>
              <a:t>Rising hostility between US and Russia</a:t>
            </a:r>
          </a:p>
          <a:p>
            <a:r>
              <a:rPr lang="en-US" dirty="0" smtClean="0"/>
              <a:t>No peace treaty signed with Germany</a:t>
            </a:r>
          </a:p>
          <a:p>
            <a:r>
              <a:rPr lang="en-US" dirty="0" smtClean="0"/>
              <a:t>Germany divided into East and West </a:t>
            </a:r>
          </a:p>
          <a:p>
            <a:pPr lvl="1"/>
            <a:r>
              <a:rPr lang="en-US" dirty="0" smtClean="0"/>
              <a:t>West Germany supported by US</a:t>
            </a:r>
          </a:p>
          <a:p>
            <a:pPr lvl="1"/>
            <a:r>
              <a:rPr lang="en-US" dirty="0" smtClean="0"/>
              <a:t>East Germany supported by Soviet Union</a:t>
            </a:r>
          </a:p>
          <a:p>
            <a:r>
              <a:rPr lang="en-US" dirty="0" smtClean="0"/>
              <a:t>Similar divisions in Asia</a:t>
            </a:r>
          </a:p>
          <a:p>
            <a:pPr lvl="1"/>
            <a:r>
              <a:rPr lang="en-US" dirty="0" smtClean="0"/>
              <a:t>US occupied Japan</a:t>
            </a:r>
          </a:p>
          <a:p>
            <a:pPr lvl="1"/>
            <a:r>
              <a:rPr lang="en-US" dirty="0" smtClean="0"/>
              <a:t>Korea divided (US and Soviets)</a:t>
            </a:r>
          </a:p>
          <a:p>
            <a:pPr lvl="2"/>
            <a:r>
              <a:rPr lang="en-US" dirty="0" smtClean="0"/>
              <a:t>Communist and Noncommunist divided Korea at 38</a:t>
            </a:r>
            <a:r>
              <a:rPr lang="en-US" baseline="30000" dirty="0" smtClean="0"/>
              <a:t>th</a:t>
            </a:r>
            <a:r>
              <a:rPr lang="en-US" dirty="0" smtClean="0"/>
              <a:t> parallel</a:t>
            </a:r>
            <a:endParaRPr lang="en-US" dirty="0"/>
          </a:p>
        </p:txBody>
      </p:sp>
      <p:sp>
        <p:nvSpPr>
          <p:cNvPr id="3" name="Title 2"/>
          <p:cNvSpPr>
            <a:spLocks noGrp="1"/>
          </p:cNvSpPr>
          <p:nvPr>
            <p:ph type="title"/>
          </p:nvPr>
        </p:nvSpPr>
        <p:spPr/>
        <p:txBody>
          <a:bodyPr>
            <a:normAutofit/>
          </a:bodyPr>
          <a:lstStyle/>
          <a:p>
            <a:r>
              <a:rPr lang="en-US" sz="3200" dirty="0" smtClean="0"/>
              <a:t>Allied Conferences during WWII (cont) </a:t>
            </a:r>
            <a:endParaRPr lang="en-US" sz="3200" dirty="0"/>
          </a:p>
        </p:txBody>
      </p:sp>
      <p:pic>
        <p:nvPicPr>
          <p:cNvPr id="1026" name="Picture 2" descr="http://1.bp.blogspot.com/-IdmxOBBtux8/TabCf8KyaMI/AAAAAAAAAD0/egji5ieJvbk/s1600/north-korea-south-korea.gif"/>
          <p:cNvPicPr>
            <a:picLocks noChangeAspect="1" noChangeArrowheads="1"/>
          </p:cNvPicPr>
          <p:nvPr/>
        </p:nvPicPr>
        <p:blipFill>
          <a:blip r:embed="rId2" cstate="print"/>
          <a:srcRect/>
          <a:stretch>
            <a:fillRect/>
          </a:stretch>
        </p:blipFill>
        <p:spPr bwMode="auto">
          <a:xfrm>
            <a:off x="6703980" y="2133601"/>
            <a:ext cx="2211420" cy="2362200"/>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1481328"/>
            <a:ext cx="7924800" cy="3700272"/>
          </a:xfrm>
        </p:spPr>
        <p:txBody>
          <a:bodyPr>
            <a:normAutofit fontScale="92500" lnSpcReduction="10000"/>
          </a:bodyPr>
          <a:lstStyle/>
          <a:p>
            <a:r>
              <a:rPr lang="en-US" dirty="0" smtClean="0"/>
              <a:t>Britain’s pre-eminent role declined as tensions built between US and Soviets</a:t>
            </a:r>
          </a:p>
          <a:p>
            <a:pPr lvl="1"/>
            <a:r>
              <a:rPr lang="en-US" dirty="0" smtClean="0"/>
              <a:t>Roosevelt died; Churchill/Roosevelt partnership ended</a:t>
            </a:r>
          </a:p>
          <a:p>
            <a:pPr lvl="2"/>
            <a:r>
              <a:rPr lang="en-US" dirty="0" smtClean="0"/>
              <a:t>Churchill lost position as PM for awhile; after he regained it attention turned to domestic affairs</a:t>
            </a:r>
          </a:p>
          <a:p>
            <a:pPr lvl="1"/>
            <a:r>
              <a:rPr lang="en-US" dirty="0" smtClean="0"/>
              <a:t>Truman Doctrine</a:t>
            </a:r>
          </a:p>
          <a:p>
            <a:pPr lvl="2"/>
            <a:r>
              <a:rPr lang="en-US" dirty="0" smtClean="0"/>
              <a:t>US supports free peoples who are resisting subjugation</a:t>
            </a:r>
          </a:p>
          <a:p>
            <a:pPr marL="365760" lvl="2" indent="-256032">
              <a:spcBef>
                <a:spcPts val="400"/>
              </a:spcBef>
              <a:buClr>
                <a:schemeClr val="accent1"/>
              </a:buClr>
              <a:buSzPct val="68000"/>
              <a:buFont typeface="Wingdings 3"/>
              <a:buChar char=""/>
            </a:pPr>
            <a:r>
              <a:rPr lang="en-US" dirty="0" smtClean="0"/>
              <a:t>Truman asks Congress for legislation in support of the fight against communism in Turkey and Greece</a:t>
            </a:r>
          </a:p>
          <a:p>
            <a:pPr lvl="1"/>
            <a:r>
              <a:rPr lang="en-US" dirty="0" smtClean="0"/>
              <a:t>US replaced Britain as the protector of western values and authority</a:t>
            </a:r>
          </a:p>
          <a:p>
            <a:endParaRPr lang="en-US" dirty="0" smtClean="0"/>
          </a:p>
          <a:p>
            <a:endParaRPr lang="en-US" dirty="0"/>
          </a:p>
        </p:txBody>
      </p:sp>
      <p:sp>
        <p:nvSpPr>
          <p:cNvPr id="3" name="Title 2"/>
          <p:cNvSpPr>
            <a:spLocks noGrp="1"/>
          </p:cNvSpPr>
          <p:nvPr>
            <p:ph type="title"/>
          </p:nvPr>
        </p:nvSpPr>
        <p:spPr/>
        <p:txBody>
          <a:bodyPr>
            <a:normAutofit fontScale="90000"/>
          </a:bodyPr>
          <a:lstStyle/>
          <a:p>
            <a:r>
              <a:rPr lang="en-US" dirty="0" smtClean="0"/>
              <a:t>The Emergence of the Super Powers</a:t>
            </a:r>
            <a:endParaRPr lang="en-US" dirty="0"/>
          </a:p>
        </p:txBody>
      </p:sp>
      <p:pic>
        <p:nvPicPr>
          <p:cNvPr id="6146" name="Picture 2" descr="http://25.media.tumblr.com/tumblr_m0rzn2RFrX1r2u8sso1_r1_500.png"/>
          <p:cNvPicPr>
            <a:picLocks noChangeAspect="1" noChangeArrowheads="1"/>
          </p:cNvPicPr>
          <p:nvPr/>
        </p:nvPicPr>
        <p:blipFill>
          <a:blip r:embed="rId2" cstate="print"/>
          <a:srcRect/>
          <a:stretch>
            <a:fillRect/>
          </a:stretch>
        </p:blipFill>
        <p:spPr bwMode="auto">
          <a:xfrm>
            <a:off x="4572000" y="4648200"/>
            <a:ext cx="3695700" cy="2062201"/>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38600" y="1447800"/>
            <a:ext cx="4876800" cy="4572000"/>
          </a:xfrm>
        </p:spPr>
        <p:txBody>
          <a:bodyPr>
            <a:normAutofit fontScale="92500" lnSpcReduction="20000"/>
          </a:bodyPr>
          <a:lstStyle/>
          <a:p>
            <a:r>
              <a:rPr lang="en-US" dirty="0" smtClean="0"/>
              <a:t>Long history of conflict in Europe</a:t>
            </a:r>
          </a:p>
          <a:p>
            <a:r>
              <a:rPr lang="en-US" dirty="0" smtClean="0"/>
              <a:t>Feelings of nationalism arose during Napoleonic Wars</a:t>
            </a:r>
          </a:p>
          <a:p>
            <a:r>
              <a:rPr lang="en-US" dirty="0" smtClean="0"/>
              <a:t>Congress of Vienna struck a balance, it was upset by the creation of new empires – specifically Germany</a:t>
            </a:r>
          </a:p>
          <a:p>
            <a:pPr lvl="1"/>
            <a:r>
              <a:rPr lang="en-US" dirty="0" smtClean="0"/>
              <a:t>Bismarck humiliated older powers </a:t>
            </a:r>
          </a:p>
          <a:p>
            <a:pPr lvl="1"/>
            <a:r>
              <a:rPr lang="en-US" dirty="0" smtClean="0"/>
              <a:t>Economic competition extended to the world stage as Germany joined the quest for new colonies in Africa and Asia</a:t>
            </a:r>
          </a:p>
        </p:txBody>
      </p:sp>
      <p:sp>
        <p:nvSpPr>
          <p:cNvPr id="3" name="Title 2"/>
          <p:cNvSpPr>
            <a:spLocks noGrp="1"/>
          </p:cNvSpPr>
          <p:nvPr>
            <p:ph type="title"/>
          </p:nvPr>
        </p:nvSpPr>
        <p:spPr/>
        <p:txBody>
          <a:bodyPr/>
          <a:lstStyle/>
          <a:p>
            <a:r>
              <a:rPr lang="en-US" dirty="0" smtClean="0"/>
              <a:t>Underlying Causes of the War</a:t>
            </a:r>
            <a:endParaRPr lang="en-US" dirty="0"/>
          </a:p>
        </p:txBody>
      </p:sp>
      <p:pic>
        <p:nvPicPr>
          <p:cNvPr id="34818" name="Picture 2" descr="http://upload.wikimedia.org/wikipedia/commons/4/49/Kladderadatsch_1884_-_Die_S%C3%BCdsee_ist_das_Mittelmeer_der_Zukunft.png"/>
          <p:cNvPicPr>
            <a:picLocks noChangeAspect="1" noChangeArrowheads="1"/>
          </p:cNvPicPr>
          <p:nvPr/>
        </p:nvPicPr>
        <p:blipFill>
          <a:blip r:embed="rId2" cstate="print"/>
          <a:srcRect/>
          <a:stretch>
            <a:fillRect/>
          </a:stretch>
        </p:blipFill>
        <p:spPr bwMode="auto">
          <a:xfrm>
            <a:off x="533400" y="1295400"/>
            <a:ext cx="3282077" cy="4648200"/>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76600" y="1481328"/>
            <a:ext cx="5410200" cy="4919472"/>
          </a:xfrm>
        </p:spPr>
        <p:txBody>
          <a:bodyPr>
            <a:normAutofit fontScale="92500" lnSpcReduction="10000"/>
          </a:bodyPr>
          <a:lstStyle/>
          <a:p>
            <a:r>
              <a:rPr lang="en-US" dirty="0" smtClean="0"/>
              <a:t>US response to Soviet power plays</a:t>
            </a:r>
          </a:p>
          <a:p>
            <a:r>
              <a:rPr lang="en-US" dirty="0" smtClean="0"/>
              <a:t>Marshall Plan</a:t>
            </a:r>
          </a:p>
          <a:p>
            <a:pPr lvl="1"/>
            <a:r>
              <a:rPr lang="en-US" dirty="0" smtClean="0"/>
              <a:t>Provided loans to aid nations of western Europe to rebuild after the war </a:t>
            </a:r>
          </a:p>
          <a:p>
            <a:r>
              <a:rPr lang="en-US" dirty="0" smtClean="0"/>
              <a:t>Soviets saw this as US trying to dominate Europe economically</a:t>
            </a:r>
          </a:p>
          <a:p>
            <a:pPr lvl="1"/>
            <a:r>
              <a:rPr lang="en-US" dirty="0" smtClean="0"/>
              <a:t>Lines btwn east and west began to be drawn in the sand</a:t>
            </a:r>
          </a:p>
          <a:p>
            <a:r>
              <a:rPr lang="en-US" dirty="0" smtClean="0"/>
              <a:t>Soviets felt that they were recovering lands taken at Versailles</a:t>
            </a:r>
          </a:p>
          <a:p>
            <a:endParaRPr lang="en-US" dirty="0" smtClean="0"/>
          </a:p>
          <a:p>
            <a:endParaRPr lang="en-US" dirty="0"/>
          </a:p>
        </p:txBody>
      </p:sp>
      <p:sp>
        <p:nvSpPr>
          <p:cNvPr id="3" name="Title 2"/>
          <p:cNvSpPr>
            <a:spLocks noGrp="1"/>
          </p:cNvSpPr>
          <p:nvPr>
            <p:ph type="title"/>
          </p:nvPr>
        </p:nvSpPr>
        <p:spPr/>
        <p:txBody>
          <a:bodyPr>
            <a:normAutofit fontScale="90000"/>
          </a:bodyPr>
          <a:lstStyle/>
          <a:p>
            <a:r>
              <a:rPr lang="en-US" dirty="0" smtClean="0"/>
              <a:t>The Emergence of the Super Powers (cont)</a:t>
            </a:r>
            <a:endParaRPr lang="en-US" dirty="0"/>
          </a:p>
        </p:txBody>
      </p:sp>
      <p:pic>
        <p:nvPicPr>
          <p:cNvPr id="90114" name="Picture 2" descr="http://upload.wikimedia.org/wikipedia/commons/thumb/2/24/US-MarshallPlanAid-Logo.svg/250px-US-MarshallPlanAid-Logo.svg.png"/>
          <p:cNvPicPr>
            <a:picLocks noChangeAspect="1" noChangeArrowheads="1"/>
          </p:cNvPicPr>
          <p:nvPr/>
        </p:nvPicPr>
        <p:blipFill>
          <a:blip r:embed="rId2" cstate="print"/>
          <a:srcRect/>
          <a:stretch>
            <a:fillRect/>
          </a:stretch>
        </p:blipFill>
        <p:spPr bwMode="auto">
          <a:xfrm>
            <a:off x="457200" y="1905000"/>
            <a:ext cx="2703040" cy="3200400"/>
          </a:xfrm>
          <a:prstGeom prst="rect">
            <a:avLst/>
          </a:prstGeo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0" y="1371600"/>
            <a:ext cx="5029200" cy="5486400"/>
          </a:xfrm>
        </p:spPr>
        <p:txBody>
          <a:bodyPr>
            <a:normAutofit fontScale="77500" lnSpcReduction="20000"/>
          </a:bodyPr>
          <a:lstStyle/>
          <a:p>
            <a:r>
              <a:rPr lang="en-US" dirty="0" smtClean="0"/>
              <a:t>Germany the early focus of Cold War </a:t>
            </a:r>
          </a:p>
          <a:p>
            <a:pPr lvl="1"/>
            <a:r>
              <a:rPr lang="en-US" dirty="0" smtClean="0"/>
              <a:t>Soviets believed that seizing German goods and factories were reparations</a:t>
            </a:r>
          </a:p>
          <a:p>
            <a:pPr lvl="1"/>
            <a:r>
              <a:rPr lang="en-US" dirty="0" smtClean="0"/>
              <a:t>Western Allies prevented Russia from intervening in their zones and helped Germany rebuild</a:t>
            </a:r>
          </a:p>
          <a:p>
            <a:pPr lvl="1"/>
            <a:r>
              <a:rPr lang="en-US" dirty="0" smtClean="0"/>
              <a:t>1947: Soviets blockaded Berlin</a:t>
            </a:r>
          </a:p>
          <a:p>
            <a:pPr lvl="2"/>
            <a:r>
              <a:rPr lang="en-US" dirty="0" smtClean="0"/>
              <a:t>US responded with massive airlift</a:t>
            </a:r>
          </a:p>
          <a:p>
            <a:pPr lvl="1"/>
            <a:r>
              <a:rPr lang="en-US" dirty="0" smtClean="0"/>
              <a:t>1948: two Germanies separated by fortifications</a:t>
            </a:r>
          </a:p>
          <a:p>
            <a:pPr lvl="2"/>
            <a:r>
              <a:rPr lang="en-US" dirty="0" smtClean="0"/>
              <a:t>1961: Berlin Wall built to prevent citizens from fleeing</a:t>
            </a:r>
          </a:p>
          <a:p>
            <a:r>
              <a:rPr lang="en-US" dirty="0" smtClean="0"/>
              <a:t>Cold War divisions spread</a:t>
            </a:r>
          </a:p>
          <a:p>
            <a:pPr lvl="1"/>
            <a:r>
              <a:rPr lang="en-US" dirty="0" smtClean="0"/>
              <a:t>NATO grouped western European countries, Canada, and US</a:t>
            </a:r>
          </a:p>
          <a:p>
            <a:pPr lvl="1"/>
            <a:r>
              <a:rPr lang="en-US" dirty="0" smtClean="0"/>
              <a:t>Warsaw Pact organized by Soviets to counter NATO</a:t>
            </a:r>
          </a:p>
          <a:p>
            <a:pPr lvl="1"/>
            <a:r>
              <a:rPr lang="en-US" dirty="0" smtClean="0"/>
              <a:t>Tensions higher when Soviets developed atomic bomb</a:t>
            </a:r>
          </a:p>
          <a:p>
            <a:pPr lvl="2"/>
            <a:r>
              <a:rPr lang="en-US" dirty="0" smtClean="0"/>
              <a:t>Arms race lasted until the 1980s</a:t>
            </a:r>
          </a:p>
        </p:txBody>
      </p:sp>
      <p:sp>
        <p:nvSpPr>
          <p:cNvPr id="3" name="Title 2"/>
          <p:cNvSpPr>
            <a:spLocks noGrp="1"/>
          </p:cNvSpPr>
          <p:nvPr>
            <p:ph type="title"/>
          </p:nvPr>
        </p:nvSpPr>
        <p:spPr/>
        <p:txBody>
          <a:bodyPr>
            <a:normAutofit fontScale="90000"/>
          </a:bodyPr>
          <a:lstStyle/>
          <a:p>
            <a:r>
              <a:rPr lang="en-US" dirty="0" smtClean="0"/>
              <a:t>The Emergence of the Super Powers (cont)</a:t>
            </a:r>
            <a:endParaRPr lang="en-US" dirty="0"/>
          </a:p>
        </p:txBody>
      </p:sp>
      <p:pic>
        <p:nvPicPr>
          <p:cNvPr id="89090" name="Picture 2" descr="http://www.spiritoffreedom.org/images/58537.jpg"/>
          <p:cNvPicPr>
            <a:picLocks noChangeAspect="1" noChangeArrowheads="1"/>
          </p:cNvPicPr>
          <p:nvPr/>
        </p:nvPicPr>
        <p:blipFill>
          <a:blip r:embed="rId2" cstate="print"/>
          <a:srcRect/>
          <a:stretch>
            <a:fillRect/>
          </a:stretch>
        </p:blipFill>
        <p:spPr bwMode="auto">
          <a:xfrm>
            <a:off x="457200" y="1600200"/>
            <a:ext cx="3235133" cy="4267200"/>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6096000" cy="4995672"/>
          </a:xfrm>
        </p:spPr>
        <p:txBody>
          <a:bodyPr>
            <a:normAutofit fontScale="77500" lnSpcReduction="20000"/>
          </a:bodyPr>
          <a:lstStyle/>
          <a:p>
            <a:r>
              <a:rPr lang="en-US" dirty="0" smtClean="0"/>
              <a:t>FDR and Churchill signed Atlantic charter before US entered WWII</a:t>
            </a:r>
          </a:p>
          <a:p>
            <a:pPr lvl="1"/>
            <a:r>
              <a:rPr lang="en-US" dirty="0" smtClean="0"/>
              <a:t>Supported establishment of a peacekeeping world organization after the war</a:t>
            </a:r>
          </a:p>
          <a:p>
            <a:pPr lvl="1">
              <a:buNone/>
            </a:pPr>
            <a:endParaRPr lang="en-US" dirty="0" smtClean="0"/>
          </a:p>
          <a:p>
            <a:r>
              <a:rPr lang="en-US" b="1" dirty="0" smtClean="0"/>
              <a:t>United Nations Charter </a:t>
            </a:r>
            <a:r>
              <a:rPr lang="en-US" dirty="0" smtClean="0"/>
              <a:t>ratified 1945 after WWII ended</a:t>
            </a:r>
          </a:p>
          <a:p>
            <a:pPr>
              <a:buNone/>
            </a:pPr>
            <a:endParaRPr lang="en-US" dirty="0" smtClean="0"/>
          </a:p>
          <a:p>
            <a:pPr lvl="1"/>
            <a:r>
              <a:rPr lang="en-US" b="1" dirty="0" smtClean="0"/>
              <a:t>General Assembly </a:t>
            </a:r>
            <a:r>
              <a:rPr lang="en-US" dirty="0" smtClean="0"/>
              <a:t>– representatives from all member states; votes on non-security issues. Majority rules (more flexible than League of Nations)</a:t>
            </a:r>
          </a:p>
          <a:p>
            <a:pPr lvl="1">
              <a:buNone/>
            </a:pPr>
            <a:endParaRPr lang="en-US" dirty="0" smtClean="0"/>
          </a:p>
          <a:p>
            <a:pPr lvl="1"/>
            <a:r>
              <a:rPr lang="en-US" b="1" dirty="0" smtClean="0"/>
              <a:t>Security Council </a:t>
            </a:r>
            <a:r>
              <a:rPr lang="en-US" dirty="0" smtClean="0"/>
              <a:t>– major Allied powers</a:t>
            </a:r>
          </a:p>
          <a:p>
            <a:pPr lvl="2"/>
            <a:r>
              <a:rPr lang="en-US" dirty="0" smtClean="0"/>
              <a:t>Charged with keeping world peace</a:t>
            </a:r>
          </a:p>
          <a:p>
            <a:pPr lvl="2"/>
            <a:r>
              <a:rPr lang="en-US" dirty="0" smtClean="0"/>
              <a:t>Five permanent members; ALL have to approve any action UN would take</a:t>
            </a:r>
          </a:p>
          <a:p>
            <a:pPr lvl="2"/>
            <a:r>
              <a:rPr lang="en-US" dirty="0" smtClean="0"/>
              <a:t>Britain, China, France, Soviet Union, US</a:t>
            </a:r>
            <a:endParaRPr lang="en-US" dirty="0"/>
          </a:p>
        </p:txBody>
      </p:sp>
      <p:sp>
        <p:nvSpPr>
          <p:cNvPr id="3" name="Title 2"/>
          <p:cNvSpPr>
            <a:spLocks noGrp="1"/>
          </p:cNvSpPr>
          <p:nvPr>
            <p:ph type="title"/>
          </p:nvPr>
        </p:nvSpPr>
        <p:spPr>
          <a:xfrm>
            <a:off x="457200" y="274638"/>
            <a:ext cx="8305800" cy="1143000"/>
          </a:xfrm>
        </p:spPr>
        <p:txBody>
          <a:bodyPr>
            <a:noAutofit/>
          </a:bodyPr>
          <a:lstStyle/>
          <a:p>
            <a:r>
              <a:rPr lang="en-US" sz="3600" dirty="0" smtClean="0"/>
              <a:t>The United Nations and Cold War Politics</a:t>
            </a:r>
            <a:endParaRPr lang="en-US" sz="3600" dirty="0"/>
          </a:p>
        </p:txBody>
      </p:sp>
      <p:pic>
        <p:nvPicPr>
          <p:cNvPr id="88066" name="Picture 2" descr="http://www.unaaqld.org.au/wp-content/gallery/icons_gallery/un-headquarters.jpg"/>
          <p:cNvPicPr>
            <a:picLocks noChangeAspect="1" noChangeArrowheads="1"/>
          </p:cNvPicPr>
          <p:nvPr/>
        </p:nvPicPr>
        <p:blipFill>
          <a:blip r:embed="rId2" cstate="print"/>
          <a:srcRect/>
          <a:stretch>
            <a:fillRect/>
          </a:stretch>
        </p:blipFill>
        <p:spPr bwMode="auto">
          <a:xfrm rot="557099">
            <a:off x="6361781" y="3764379"/>
            <a:ext cx="2398120" cy="1600200"/>
          </a:xfrm>
          <a:prstGeom prst="rect">
            <a:avLst/>
          </a:prstGeom>
          <a:noFill/>
        </p:spPr>
      </p:pic>
      <p:pic>
        <p:nvPicPr>
          <p:cNvPr id="88068" name="Picture 4" descr="https://lh3.googleusercontent.com/-m9XPN41Uu24/AAAAAAAAAAI/AAAAAAAAOTs/W_fA2HOAtLY/photo.jpg"/>
          <p:cNvPicPr>
            <a:picLocks noChangeAspect="1" noChangeArrowheads="1"/>
          </p:cNvPicPr>
          <p:nvPr/>
        </p:nvPicPr>
        <p:blipFill>
          <a:blip r:embed="rId3" cstate="print"/>
          <a:srcRect/>
          <a:stretch>
            <a:fillRect/>
          </a:stretch>
        </p:blipFill>
        <p:spPr bwMode="auto">
          <a:xfrm rot="20550681">
            <a:off x="6453168" y="1423969"/>
            <a:ext cx="2209799" cy="2209800"/>
          </a:xfrm>
          <a:prstGeom prst="rect">
            <a:avLst/>
          </a:prstGeo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05200" y="1600200"/>
            <a:ext cx="5257800" cy="5257800"/>
          </a:xfrm>
        </p:spPr>
        <p:txBody>
          <a:bodyPr>
            <a:normAutofit fontScale="77500" lnSpcReduction="20000"/>
          </a:bodyPr>
          <a:lstStyle/>
          <a:p>
            <a:r>
              <a:rPr lang="en-US" dirty="0" smtClean="0"/>
              <a:t>Cold War politics rendered Security Council helpless</a:t>
            </a:r>
          </a:p>
          <a:p>
            <a:pPr lvl="1"/>
            <a:r>
              <a:rPr lang="en-US" dirty="0" smtClean="0"/>
              <a:t>US and Soviets on opposite sides of issues</a:t>
            </a:r>
          </a:p>
          <a:p>
            <a:pPr lvl="1"/>
            <a:r>
              <a:rPr lang="en-US" dirty="0" smtClean="0"/>
              <a:t>Britain and France at odds as they lost control of colonies</a:t>
            </a:r>
          </a:p>
          <a:p>
            <a:pPr lvl="1"/>
            <a:r>
              <a:rPr lang="en-US" dirty="0" smtClean="0"/>
              <a:t>China’s communist take over led to a rejection of their governments legitimacy until 1972</a:t>
            </a:r>
          </a:p>
          <a:p>
            <a:r>
              <a:rPr lang="en-US" dirty="0" smtClean="0"/>
              <a:t>Security Council condemned communist North Korea when it invaded South Korea (Soviets absent)</a:t>
            </a:r>
          </a:p>
          <a:p>
            <a:pPr lvl="1"/>
            <a:r>
              <a:rPr lang="en-US" dirty="0" smtClean="0"/>
              <a:t>UN sent troops to defend South Korea</a:t>
            </a:r>
          </a:p>
          <a:p>
            <a:pPr lvl="1"/>
            <a:r>
              <a:rPr lang="en-US" dirty="0" smtClean="0"/>
              <a:t>Korean War lasted until 1953</a:t>
            </a:r>
          </a:p>
          <a:p>
            <a:pPr lvl="1"/>
            <a:r>
              <a:rPr lang="en-US" dirty="0" smtClean="0"/>
              <a:t>Illustrated that real forces were nation-states (not UN)</a:t>
            </a:r>
          </a:p>
          <a:p>
            <a:pPr lvl="2"/>
            <a:r>
              <a:rPr lang="en-US" dirty="0" smtClean="0"/>
              <a:t>US ally of South Korea</a:t>
            </a:r>
          </a:p>
          <a:p>
            <a:pPr lvl="2"/>
            <a:r>
              <a:rPr lang="en-US" dirty="0" smtClean="0"/>
              <a:t>People’s Republic of China supported the North</a:t>
            </a:r>
          </a:p>
        </p:txBody>
      </p:sp>
      <p:sp>
        <p:nvSpPr>
          <p:cNvPr id="3" name="Title 2"/>
          <p:cNvSpPr>
            <a:spLocks noGrp="1"/>
          </p:cNvSpPr>
          <p:nvPr>
            <p:ph type="title"/>
          </p:nvPr>
        </p:nvSpPr>
        <p:spPr/>
        <p:txBody>
          <a:bodyPr>
            <a:normAutofit fontScale="90000"/>
          </a:bodyPr>
          <a:lstStyle/>
          <a:p>
            <a:r>
              <a:rPr lang="en-US" sz="4400" dirty="0" smtClean="0"/>
              <a:t>The United Nations and Cold War Politics (cont)</a:t>
            </a:r>
            <a:endParaRPr lang="en-US" dirty="0"/>
          </a:p>
        </p:txBody>
      </p:sp>
      <p:pic>
        <p:nvPicPr>
          <p:cNvPr id="97284" name="Picture 4" descr="http://www.mikemccready.com/wp-content/uploads/2013/11/North-Korea-Invades-South-Korea.jpg.pagespeed.ce_.rKWpIYgU9l.jpg"/>
          <p:cNvPicPr>
            <a:picLocks noChangeAspect="1" noChangeArrowheads="1"/>
          </p:cNvPicPr>
          <p:nvPr/>
        </p:nvPicPr>
        <p:blipFill>
          <a:blip r:embed="rId2" cstate="print"/>
          <a:srcRect/>
          <a:stretch>
            <a:fillRect/>
          </a:stretch>
        </p:blipFill>
        <p:spPr bwMode="auto">
          <a:xfrm rot="19416722">
            <a:off x="348435" y="2479528"/>
            <a:ext cx="3468280" cy="2314575"/>
          </a:xfrm>
          <a:prstGeom prst="rect">
            <a:avLst/>
          </a:prstGeo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4953000" cy="4843272"/>
          </a:xfrm>
        </p:spPr>
        <p:txBody>
          <a:bodyPr>
            <a:normAutofit fontScale="77500" lnSpcReduction="20000"/>
          </a:bodyPr>
          <a:lstStyle/>
          <a:p>
            <a:r>
              <a:rPr lang="en-US" dirty="0" smtClean="0"/>
              <a:t>Superpowers had ability to launch global warfare but faced one another in clashes limited to the regions where they broke out</a:t>
            </a:r>
          </a:p>
          <a:p>
            <a:pPr lvl="1"/>
            <a:r>
              <a:rPr lang="en-US" dirty="0" smtClean="0"/>
              <a:t>Threat of WWIII hung over all</a:t>
            </a:r>
          </a:p>
          <a:p>
            <a:pPr lvl="1"/>
            <a:r>
              <a:rPr lang="en-US" dirty="0" smtClean="0"/>
              <a:t>Each crisis contained seeds of nuclear war with side ‘rattling their sabers’ </a:t>
            </a:r>
          </a:p>
          <a:p>
            <a:pPr lvl="2"/>
            <a:r>
              <a:rPr lang="en-US" dirty="0" smtClean="0"/>
              <a:t>Stepping to the brink of nuclear war then retreating</a:t>
            </a:r>
          </a:p>
          <a:p>
            <a:r>
              <a:rPr lang="en-US" dirty="0" smtClean="0"/>
              <a:t>US feared launching attacks into China would bring retaliation from USSR</a:t>
            </a:r>
          </a:p>
          <a:p>
            <a:pPr lvl="1"/>
            <a:r>
              <a:rPr lang="en-US" dirty="0" smtClean="0"/>
              <a:t>War bogged down at the border; 38</a:t>
            </a:r>
            <a:r>
              <a:rPr lang="en-US" baseline="30000" dirty="0" smtClean="0"/>
              <a:t>th</a:t>
            </a:r>
            <a:r>
              <a:rPr lang="en-US" dirty="0" smtClean="0"/>
              <a:t> parallel separated the countries</a:t>
            </a:r>
          </a:p>
          <a:p>
            <a:pPr lvl="2"/>
            <a:r>
              <a:rPr lang="en-US" dirty="0" smtClean="0"/>
              <a:t>Truce signed 1953</a:t>
            </a:r>
            <a:endParaRPr lang="en-US" dirty="0"/>
          </a:p>
        </p:txBody>
      </p:sp>
      <p:sp>
        <p:nvSpPr>
          <p:cNvPr id="3" name="Title 2"/>
          <p:cNvSpPr>
            <a:spLocks noGrp="1"/>
          </p:cNvSpPr>
          <p:nvPr>
            <p:ph type="title"/>
          </p:nvPr>
        </p:nvSpPr>
        <p:spPr/>
        <p:txBody>
          <a:bodyPr/>
          <a:lstStyle/>
          <a:p>
            <a:r>
              <a:rPr lang="en-US" dirty="0" smtClean="0"/>
              <a:t>Limited War</a:t>
            </a:r>
            <a:endParaRPr lang="en-US" dirty="0"/>
          </a:p>
        </p:txBody>
      </p:sp>
      <p:pic>
        <p:nvPicPr>
          <p:cNvPr id="4" name="Picture 2" descr="https://www.mtholyoke.edu/~park25h/classweb/worldpolitics/images/korean%20war.jpg"/>
          <p:cNvPicPr>
            <a:picLocks noChangeAspect="1" noChangeArrowheads="1"/>
          </p:cNvPicPr>
          <p:nvPr/>
        </p:nvPicPr>
        <p:blipFill>
          <a:blip r:embed="rId2" cstate="print"/>
          <a:srcRect/>
          <a:stretch>
            <a:fillRect/>
          </a:stretch>
        </p:blipFill>
        <p:spPr bwMode="auto">
          <a:xfrm>
            <a:off x="5488441" y="1905000"/>
            <a:ext cx="3655559" cy="2743200"/>
          </a:xfrm>
          <a:prstGeom prst="rect">
            <a:avLst/>
          </a:prstGeo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52800" y="1371600"/>
            <a:ext cx="5410200" cy="5486400"/>
          </a:xfrm>
        </p:spPr>
        <p:txBody>
          <a:bodyPr>
            <a:normAutofit fontScale="85000" lnSpcReduction="10000"/>
          </a:bodyPr>
          <a:lstStyle/>
          <a:p>
            <a:r>
              <a:rPr lang="en-US" b="1" dirty="0" smtClean="0"/>
              <a:t>Vietnam</a:t>
            </a:r>
            <a:r>
              <a:rPr lang="en-US" dirty="0" smtClean="0"/>
              <a:t>: Long-lasting limited war</a:t>
            </a:r>
          </a:p>
          <a:p>
            <a:pPr lvl="1"/>
            <a:r>
              <a:rPr lang="en-US" dirty="0" smtClean="0"/>
              <a:t>Ho Chi Minh led nationalist rebellion against the French</a:t>
            </a:r>
          </a:p>
          <a:p>
            <a:pPr lvl="2"/>
            <a:r>
              <a:rPr lang="en-US" dirty="0" smtClean="0"/>
              <a:t>Defeated French and established communist regime in the north</a:t>
            </a:r>
          </a:p>
          <a:p>
            <a:pPr lvl="1"/>
            <a:r>
              <a:rPr lang="en-US" dirty="0" smtClean="0"/>
              <a:t>Eisenhower funded govt in the south</a:t>
            </a:r>
          </a:p>
          <a:p>
            <a:pPr lvl="1"/>
            <a:r>
              <a:rPr lang="en-US" dirty="0" smtClean="0"/>
              <a:t>Kennedy sent forces to counter increasing guerrilla activity </a:t>
            </a:r>
          </a:p>
          <a:p>
            <a:pPr lvl="1"/>
            <a:r>
              <a:rPr lang="en-US" dirty="0" smtClean="0"/>
              <a:t>Johnson escalated the war in order to bring a successful conclusion</a:t>
            </a:r>
          </a:p>
          <a:p>
            <a:pPr lvl="2"/>
            <a:r>
              <a:rPr lang="en-US" dirty="0" smtClean="0"/>
              <a:t>365,000 troops engaged but unable to defeat Viet Cong (Ho’s supporters)</a:t>
            </a:r>
          </a:p>
          <a:p>
            <a:pPr lvl="1"/>
            <a:r>
              <a:rPr lang="en-US" dirty="0" smtClean="0"/>
              <a:t>Antiwar movement in US grew</a:t>
            </a:r>
          </a:p>
          <a:p>
            <a:pPr lvl="2"/>
            <a:r>
              <a:rPr lang="en-US" dirty="0" smtClean="0"/>
              <a:t>Treaty in 1973</a:t>
            </a:r>
          </a:p>
          <a:p>
            <a:pPr lvl="1"/>
            <a:r>
              <a:rPr lang="en-US" dirty="0" smtClean="0"/>
              <a:t>Communist troops violated and captured Saigon in 1975 reunited the two parts of Vietnam into a communist state</a:t>
            </a:r>
            <a:endParaRPr lang="en-US" dirty="0"/>
          </a:p>
        </p:txBody>
      </p:sp>
      <p:sp>
        <p:nvSpPr>
          <p:cNvPr id="3" name="Title 2"/>
          <p:cNvSpPr>
            <a:spLocks noGrp="1"/>
          </p:cNvSpPr>
          <p:nvPr>
            <p:ph type="title"/>
          </p:nvPr>
        </p:nvSpPr>
        <p:spPr/>
        <p:txBody>
          <a:bodyPr/>
          <a:lstStyle/>
          <a:p>
            <a:r>
              <a:rPr lang="en-US" dirty="0" smtClean="0"/>
              <a:t>Limited War (cont)</a:t>
            </a:r>
            <a:endParaRPr lang="en-US" dirty="0"/>
          </a:p>
        </p:txBody>
      </p:sp>
      <p:pic>
        <p:nvPicPr>
          <p:cNvPr id="95234" name="Picture 2" descr="http://www.english-online.at/history/vietnam-war/vietnam-war-protest.jpg"/>
          <p:cNvPicPr>
            <a:picLocks noChangeAspect="1" noChangeArrowheads="1"/>
          </p:cNvPicPr>
          <p:nvPr/>
        </p:nvPicPr>
        <p:blipFill>
          <a:blip r:embed="rId2" cstate="print"/>
          <a:srcRect/>
          <a:stretch>
            <a:fillRect/>
          </a:stretch>
        </p:blipFill>
        <p:spPr bwMode="auto">
          <a:xfrm>
            <a:off x="152400" y="2209800"/>
            <a:ext cx="3524513" cy="2686051"/>
          </a:xfrm>
          <a:prstGeom prst="rect">
            <a:avLst/>
          </a:prstGeo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4343400" cy="4690871"/>
          </a:xfrm>
        </p:spPr>
        <p:txBody>
          <a:bodyPr>
            <a:normAutofit fontScale="85000" lnSpcReduction="20000"/>
          </a:bodyPr>
          <a:lstStyle/>
          <a:p>
            <a:r>
              <a:rPr lang="en-US" dirty="0" smtClean="0"/>
              <a:t>Soviets exploded atomic bomb -1949</a:t>
            </a:r>
          </a:p>
          <a:p>
            <a:r>
              <a:rPr lang="en-US" dirty="0" smtClean="0"/>
              <a:t>US developed a hydrogen bomb - tested 1952</a:t>
            </a:r>
          </a:p>
          <a:p>
            <a:r>
              <a:rPr lang="en-US" dirty="0" smtClean="0"/>
              <a:t>Soviets revealed their own – 1953</a:t>
            </a:r>
          </a:p>
          <a:p>
            <a:r>
              <a:rPr lang="en-US" dirty="0" smtClean="0"/>
              <a:t>Cuban Missile Crisis</a:t>
            </a:r>
          </a:p>
          <a:p>
            <a:pPr lvl="1"/>
            <a:r>
              <a:rPr lang="en-US" dirty="0" smtClean="0"/>
              <a:t>Soviets sent missiles to Cuba</a:t>
            </a:r>
          </a:p>
          <a:p>
            <a:pPr lvl="1"/>
            <a:r>
              <a:rPr lang="en-US" dirty="0" smtClean="0"/>
              <a:t>Kennedy prepared to invade Cuba</a:t>
            </a:r>
          </a:p>
          <a:p>
            <a:pPr lvl="1"/>
            <a:r>
              <a:rPr lang="en-US" dirty="0" smtClean="0"/>
              <a:t>Khrushchev withdrew the missiles from Cuba</a:t>
            </a:r>
          </a:p>
          <a:p>
            <a:pPr lvl="1"/>
            <a:r>
              <a:rPr lang="en-US" dirty="0" smtClean="0"/>
              <a:t>US removed missiles from Turkey</a:t>
            </a:r>
          </a:p>
          <a:p>
            <a:endParaRPr lang="en-US" dirty="0" smtClean="0"/>
          </a:p>
          <a:p>
            <a:endParaRPr lang="en-US" dirty="0" smtClean="0"/>
          </a:p>
          <a:p>
            <a:endParaRPr lang="en-US" dirty="0"/>
          </a:p>
        </p:txBody>
      </p:sp>
      <p:sp>
        <p:nvSpPr>
          <p:cNvPr id="3" name="Title 2"/>
          <p:cNvSpPr>
            <a:spLocks noGrp="1"/>
          </p:cNvSpPr>
          <p:nvPr>
            <p:ph type="title"/>
          </p:nvPr>
        </p:nvSpPr>
        <p:spPr/>
        <p:txBody>
          <a:bodyPr/>
          <a:lstStyle/>
          <a:p>
            <a:r>
              <a:rPr lang="en-US" dirty="0" smtClean="0"/>
              <a:t>The Nuclear Arms Race</a:t>
            </a:r>
            <a:endParaRPr lang="en-US" dirty="0"/>
          </a:p>
        </p:txBody>
      </p:sp>
      <p:pic>
        <p:nvPicPr>
          <p:cNvPr id="94212" name="Picture 4" descr="http://thinkprogress.org/wp-content/uploads/2006/07/mushroomcloud2.jpg"/>
          <p:cNvPicPr>
            <a:picLocks noChangeAspect="1" noChangeArrowheads="1"/>
          </p:cNvPicPr>
          <p:nvPr/>
        </p:nvPicPr>
        <p:blipFill>
          <a:blip r:embed="rId2" cstate="print"/>
          <a:srcRect/>
          <a:stretch>
            <a:fillRect/>
          </a:stretch>
        </p:blipFill>
        <p:spPr bwMode="auto">
          <a:xfrm>
            <a:off x="5638800" y="1371600"/>
            <a:ext cx="2343150" cy="2958523"/>
          </a:xfrm>
          <a:prstGeom prst="rect">
            <a:avLst/>
          </a:prstGeom>
          <a:noFill/>
        </p:spPr>
      </p:pic>
      <p:pic>
        <p:nvPicPr>
          <p:cNvPr id="6" name="Picture 2" descr="http://www.johndclare.net/images/Armwrestling.gif"/>
          <p:cNvPicPr>
            <a:picLocks noChangeAspect="1" noChangeArrowheads="1"/>
          </p:cNvPicPr>
          <p:nvPr/>
        </p:nvPicPr>
        <p:blipFill>
          <a:blip r:embed="rId3" cstate="print"/>
          <a:srcRect/>
          <a:stretch>
            <a:fillRect/>
          </a:stretch>
        </p:blipFill>
        <p:spPr bwMode="auto">
          <a:xfrm>
            <a:off x="5105400" y="4191000"/>
            <a:ext cx="3351934" cy="2378792"/>
          </a:xfrm>
          <a:prstGeom prst="rect">
            <a:avLst/>
          </a:prstGeom>
          <a:no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429000" y="1600200"/>
            <a:ext cx="5410200" cy="5059363"/>
          </a:xfrm>
        </p:spPr>
        <p:txBody>
          <a:bodyPr>
            <a:normAutofit fontScale="85000" lnSpcReduction="20000"/>
          </a:bodyPr>
          <a:lstStyle/>
          <a:p>
            <a:r>
              <a:rPr lang="en-US" dirty="0" smtClean="0"/>
              <a:t>Series of arms limitation treaties</a:t>
            </a:r>
          </a:p>
          <a:p>
            <a:pPr lvl="1"/>
            <a:r>
              <a:rPr lang="en-US" dirty="0" smtClean="0"/>
              <a:t>Britain, US, Soviets ban testing of nuclear weapons in atmosphere, space, underwater to limit radioactive fallout (1963)</a:t>
            </a:r>
          </a:p>
          <a:p>
            <a:pPr lvl="1"/>
            <a:r>
              <a:rPr lang="en-US" dirty="0" smtClean="0"/>
              <a:t>Nuclear Non-Proliferation Treaty (1968)</a:t>
            </a:r>
          </a:p>
          <a:p>
            <a:pPr lvl="2"/>
            <a:r>
              <a:rPr lang="en-US" dirty="0" smtClean="0"/>
              <a:t>Limited development of nuclear weapons</a:t>
            </a:r>
          </a:p>
          <a:p>
            <a:pPr lvl="2"/>
            <a:r>
              <a:rPr lang="en-US" dirty="0" smtClean="0"/>
              <a:t>Signed by 137 countries</a:t>
            </a:r>
          </a:p>
          <a:p>
            <a:pPr lvl="1"/>
            <a:r>
              <a:rPr lang="en-US" dirty="0" smtClean="0"/>
              <a:t>Helsinki Accords</a:t>
            </a:r>
          </a:p>
          <a:p>
            <a:pPr lvl="1"/>
            <a:r>
              <a:rPr lang="en-US" dirty="0" smtClean="0"/>
              <a:t>Western nations recognized Soviet dictated boundaries of eastern European countries</a:t>
            </a:r>
          </a:p>
          <a:p>
            <a:r>
              <a:rPr lang="en-US" dirty="0" smtClean="0"/>
              <a:t>Race for space highly competitive</a:t>
            </a:r>
          </a:p>
          <a:p>
            <a:pPr lvl="1"/>
            <a:r>
              <a:rPr lang="en-US" dirty="0" smtClean="0"/>
              <a:t>Sputnik </a:t>
            </a:r>
          </a:p>
          <a:p>
            <a:pPr lvl="1"/>
            <a:r>
              <a:rPr lang="en-US" dirty="0" smtClean="0"/>
              <a:t>Space race for the moon</a:t>
            </a:r>
            <a:endParaRPr lang="en-US" dirty="0"/>
          </a:p>
        </p:txBody>
      </p:sp>
      <p:sp>
        <p:nvSpPr>
          <p:cNvPr id="3" name="Title 2"/>
          <p:cNvSpPr>
            <a:spLocks noGrp="1"/>
          </p:cNvSpPr>
          <p:nvPr>
            <p:ph type="title"/>
          </p:nvPr>
        </p:nvSpPr>
        <p:spPr/>
        <p:txBody>
          <a:bodyPr/>
          <a:lstStyle/>
          <a:p>
            <a:r>
              <a:rPr lang="en-US" dirty="0" smtClean="0"/>
              <a:t>The Nuclear Arms Race (cont)</a:t>
            </a:r>
            <a:endParaRPr lang="en-US" dirty="0"/>
          </a:p>
        </p:txBody>
      </p:sp>
      <p:pic>
        <p:nvPicPr>
          <p:cNvPr id="93190" name="Picture 6" descr="http://www.bisbos.com/images_spacecraft/sputnik_1_800.jpg"/>
          <p:cNvPicPr>
            <a:picLocks noChangeAspect="1" noChangeArrowheads="1"/>
          </p:cNvPicPr>
          <p:nvPr/>
        </p:nvPicPr>
        <p:blipFill>
          <a:blip r:embed="rId2" cstate="print"/>
          <a:srcRect/>
          <a:stretch>
            <a:fillRect/>
          </a:stretch>
        </p:blipFill>
        <p:spPr bwMode="auto">
          <a:xfrm rot="20213419">
            <a:off x="230074" y="3007345"/>
            <a:ext cx="2465295" cy="1676401"/>
          </a:xfrm>
          <a:prstGeom prst="rect">
            <a:avLst/>
          </a:prstGeom>
          <a:noFill/>
        </p:spPr>
      </p:pic>
      <p:pic>
        <p:nvPicPr>
          <p:cNvPr id="7" name="Picture 2" descr="http://historymartinez.files.wordpress.com/2010/10/space-race.jpg"/>
          <p:cNvPicPr>
            <a:picLocks noChangeAspect="1" noChangeArrowheads="1"/>
          </p:cNvPicPr>
          <p:nvPr/>
        </p:nvPicPr>
        <p:blipFill>
          <a:blip r:embed="rId3" cstate="print"/>
          <a:srcRect/>
          <a:stretch>
            <a:fillRect/>
          </a:stretch>
        </p:blipFill>
        <p:spPr bwMode="auto">
          <a:xfrm rot="225426">
            <a:off x="599039" y="4427131"/>
            <a:ext cx="2624176" cy="2089500"/>
          </a:xfrm>
          <a:prstGeom prst="rect">
            <a:avLst/>
          </a:prstGeom>
          <a:noFill/>
        </p:spPr>
      </p:pic>
      <p:pic>
        <p:nvPicPr>
          <p:cNvPr id="8" name="Picture 4" descr="http://globalsolutions.org/files/public/images/NPTintro.jpg"/>
          <p:cNvPicPr>
            <a:picLocks noChangeAspect="1" noChangeArrowheads="1"/>
          </p:cNvPicPr>
          <p:nvPr/>
        </p:nvPicPr>
        <p:blipFill>
          <a:blip r:embed="rId4" cstate="print"/>
          <a:srcRect/>
          <a:stretch>
            <a:fillRect/>
          </a:stretch>
        </p:blipFill>
        <p:spPr bwMode="auto">
          <a:xfrm rot="807813">
            <a:off x="548866" y="1425264"/>
            <a:ext cx="2631531" cy="1752600"/>
          </a:xfrm>
          <a:prstGeom prst="rect">
            <a:avLst/>
          </a:prstGeom>
          <a:no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5105400" cy="5105400"/>
          </a:xfrm>
        </p:spPr>
        <p:txBody>
          <a:bodyPr>
            <a:normAutofit fontScale="85000" lnSpcReduction="20000"/>
          </a:bodyPr>
          <a:lstStyle/>
          <a:p>
            <a:r>
              <a:rPr lang="en-US" dirty="0" smtClean="0"/>
              <a:t>Containment</a:t>
            </a:r>
          </a:p>
          <a:p>
            <a:pPr lvl="1"/>
            <a:r>
              <a:rPr lang="en-US" dirty="0" smtClean="0"/>
              <a:t>US policy to prevent spread of communism not successful in China</a:t>
            </a:r>
          </a:p>
          <a:p>
            <a:r>
              <a:rPr lang="en-US" dirty="0" smtClean="0"/>
              <a:t>Japan had occupied China WWII</a:t>
            </a:r>
          </a:p>
          <a:p>
            <a:pPr lvl="1"/>
            <a:r>
              <a:rPr lang="en-US" dirty="0" smtClean="0"/>
              <a:t>Chiang Kai-shek and Mao Zedong met in civil war</a:t>
            </a:r>
          </a:p>
          <a:p>
            <a:pPr lvl="2"/>
            <a:r>
              <a:rPr lang="en-US" dirty="0" smtClean="0"/>
              <a:t>Communist forces (Mao Zedong) drove Chinese Nationalist forces out of mainland China (Chiang Kai-shek)</a:t>
            </a:r>
          </a:p>
          <a:p>
            <a:pPr lvl="1"/>
            <a:r>
              <a:rPr lang="en-US" dirty="0" smtClean="0"/>
              <a:t>Chiang Kai-shek fled to</a:t>
            </a:r>
            <a:r>
              <a:rPr lang="en-US" b="1" dirty="0" smtClean="0"/>
              <a:t> </a:t>
            </a:r>
            <a:r>
              <a:rPr lang="en-US" b="1" u="sng" dirty="0" smtClean="0"/>
              <a:t>Taiwan</a:t>
            </a:r>
            <a:r>
              <a:rPr lang="en-US" dirty="0" smtClean="0"/>
              <a:t>; claims his was true govt of China</a:t>
            </a:r>
          </a:p>
          <a:p>
            <a:pPr lvl="1"/>
            <a:r>
              <a:rPr lang="en-US" dirty="0" smtClean="0"/>
              <a:t>Mao established </a:t>
            </a:r>
            <a:r>
              <a:rPr lang="en-US" b="1" u="sng" dirty="0" smtClean="0"/>
              <a:t>People’s Republic of China</a:t>
            </a:r>
          </a:p>
          <a:p>
            <a:r>
              <a:rPr lang="en-US" b="1" dirty="0" smtClean="0"/>
              <a:t>Two Chinas</a:t>
            </a:r>
            <a:r>
              <a:rPr lang="en-US" dirty="0" smtClean="0"/>
              <a:t>, PRC not recognized by UN until 1972</a:t>
            </a:r>
            <a:endParaRPr lang="en-US" dirty="0"/>
          </a:p>
        </p:txBody>
      </p:sp>
      <p:sp>
        <p:nvSpPr>
          <p:cNvPr id="3" name="Title 2"/>
          <p:cNvSpPr>
            <a:spLocks noGrp="1"/>
          </p:cNvSpPr>
          <p:nvPr>
            <p:ph type="title"/>
          </p:nvPr>
        </p:nvSpPr>
        <p:spPr/>
        <p:txBody>
          <a:bodyPr/>
          <a:lstStyle/>
          <a:p>
            <a:r>
              <a:rPr lang="en-US" dirty="0" smtClean="0"/>
              <a:t>The Rise of Communist China</a:t>
            </a:r>
            <a:endParaRPr lang="en-US" dirty="0"/>
          </a:p>
        </p:txBody>
      </p:sp>
      <p:pic>
        <p:nvPicPr>
          <p:cNvPr id="92162" name="Picture 2" descr="http://upload.wikimedia.org/wikipedia/commons/1/1b/ChineseCivilWarCollage.PNG"/>
          <p:cNvPicPr>
            <a:picLocks noChangeAspect="1" noChangeArrowheads="1"/>
          </p:cNvPicPr>
          <p:nvPr/>
        </p:nvPicPr>
        <p:blipFill>
          <a:blip r:embed="rId2" cstate="print"/>
          <a:srcRect/>
          <a:stretch>
            <a:fillRect/>
          </a:stretch>
        </p:blipFill>
        <p:spPr bwMode="auto">
          <a:xfrm>
            <a:off x="5867400" y="1905000"/>
            <a:ext cx="2906486" cy="3657600"/>
          </a:xfrm>
          <a:prstGeom prst="rect">
            <a:avLst/>
          </a:prstGeo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229600" cy="4767072"/>
          </a:xfrm>
        </p:spPr>
        <p:txBody>
          <a:bodyPr>
            <a:normAutofit lnSpcReduction="10000"/>
          </a:bodyPr>
          <a:lstStyle/>
          <a:p>
            <a:r>
              <a:rPr lang="en-US" dirty="0" smtClean="0"/>
              <a:t>PRC two phases</a:t>
            </a:r>
          </a:p>
          <a:p>
            <a:r>
              <a:rPr lang="en-US" dirty="0" smtClean="0"/>
              <a:t>1. </a:t>
            </a:r>
            <a:r>
              <a:rPr lang="en-US" b="1" dirty="0" smtClean="0"/>
              <a:t>Soviet model</a:t>
            </a:r>
          </a:p>
          <a:p>
            <a:pPr lvl="1"/>
            <a:r>
              <a:rPr lang="en-US" dirty="0" smtClean="0"/>
              <a:t>Soviet Union provided money and expertise; China could address most glaring social problems</a:t>
            </a:r>
          </a:p>
          <a:p>
            <a:pPr lvl="2"/>
            <a:r>
              <a:rPr lang="en-US" dirty="0" smtClean="0"/>
              <a:t>Land reform</a:t>
            </a:r>
          </a:p>
          <a:p>
            <a:pPr lvl="2"/>
            <a:r>
              <a:rPr lang="en-US" dirty="0" smtClean="0"/>
              <a:t>Civil reform</a:t>
            </a:r>
          </a:p>
          <a:p>
            <a:pPr lvl="3"/>
            <a:r>
              <a:rPr lang="en-US" dirty="0" smtClean="0"/>
              <a:t>Opium addiction</a:t>
            </a:r>
          </a:p>
          <a:p>
            <a:pPr lvl="3"/>
            <a:r>
              <a:rPr lang="en-US" dirty="0" smtClean="0"/>
              <a:t>Enhance women’s rights and free themselves from arranged marriages</a:t>
            </a:r>
          </a:p>
          <a:p>
            <a:pPr lvl="3"/>
            <a:r>
              <a:rPr lang="en-US" dirty="0" smtClean="0"/>
              <a:t>Helped legitimize Mao’s government</a:t>
            </a:r>
          </a:p>
          <a:p>
            <a:pPr lvl="1"/>
            <a:r>
              <a:rPr lang="en-US" dirty="0" smtClean="0"/>
              <a:t>Five Year Plans</a:t>
            </a:r>
          </a:p>
          <a:p>
            <a:pPr lvl="2"/>
            <a:r>
              <a:rPr lang="en-US" dirty="0" smtClean="0"/>
              <a:t>Nationalize industry and collectivize agriculture; first steps toward socialism</a:t>
            </a:r>
            <a:endParaRPr lang="en-US" dirty="0"/>
          </a:p>
        </p:txBody>
      </p:sp>
      <p:sp>
        <p:nvSpPr>
          <p:cNvPr id="3" name="Title 2"/>
          <p:cNvSpPr>
            <a:spLocks noGrp="1"/>
          </p:cNvSpPr>
          <p:nvPr>
            <p:ph type="title"/>
          </p:nvPr>
        </p:nvSpPr>
        <p:spPr/>
        <p:txBody>
          <a:bodyPr/>
          <a:lstStyle/>
          <a:p>
            <a:r>
              <a:rPr lang="en-US" dirty="0" smtClean="0"/>
              <a:t>Rule by Mao Zedong</a:t>
            </a:r>
            <a:endParaRPr lang="en-US" dirty="0"/>
          </a:p>
        </p:txBody>
      </p:sp>
      <p:pic>
        <p:nvPicPr>
          <p:cNvPr id="91138" name="Picture 2" descr="https://encrypted-tbn3.gstatic.com/images?q=tbn:ANd9GcTaM60a3CANhapn2TQE2DQqTh_g3_IsD2GNGJa8EPE7k7PVEap5qrFMkJAP"/>
          <p:cNvPicPr>
            <a:picLocks noChangeAspect="1" noChangeArrowheads="1"/>
          </p:cNvPicPr>
          <p:nvPr/>
        </p:nvPicPr>
        <p:blipFill>
          <a:blip r:embed="rId2" cstate="print"/>
          <a:srcRect/>
          <a:stretch>
            <a:fillRect/>
          </a:stretch>
        </p:blipFill>
        <p:spPr bwMode="auto">
          <a:xfrm>
            <a:off x="5867400" y="533400"/>
            <a:ext cx="2562225" cy="1781176"/>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0" y="1481328"/>
            <a:ext cx="5181600" cy="4919472"/>
          </a:xfrm>
        </p:spPr>
        <p:txBody>
          <a:bodyPr>
            <a:normAutofit fontScale="92500" lnSpcReduction="20000"/>
          </a:bodyPr>
          <a:lstStyle/>
          <a:p>
            <a:r>
              <a:rPr lang="en-US" dirty="0" smtClean="0"/>
              <a:t>Industrialized nations competing for markets</a:t>
            </a:r>
          </a:p>
          <a:p>
            <a:pPr lvl="1"/>
            <a:r>
              <a:rPr lang="en-US" dirty="0" smtClean="0"/>
              <a:t>Rivalry between Britain and Germany extremely intense</a:t>
            </a:r>
          </a:p>
          <a:p>
            <a:r>
              <a:rPr lang="en-US" dirty="0" smtClean="0"/>
              <a:t>Germany’s rapid industrialization brought its share of the world market way up and Britain’s dropped (the US largely responsible for Britain's drop)</a:t>
            </a:r>
          </a:p>
          <a:p>
            <a:pPr lvl="1"/>
            <a:r>
              <a:rPr lang="en-US" dirty="0" smtClean="0"/>
              <a:t>Overall British production began to slow making Germany a larger threat</a:t>
            </a:r>
          </a:p>
          <a:p>
            <a:r>
              <a:rPr lang="en-US" dirty="0" smtClean="0"/>
              <a:t>An expensive naval race heightened tensions; both developed huge navies</a:t>
            </a:r>
            <a:endParaRPr lang="en-US" dirty="0"/>
          </a:p>
        </p:txBody>
      </p:sp>
      <p:sp>
        <p:nvSpPr>
          <p:cNvPr id="3" name="Title 2"/>
          <p:cNvSpPr>
            <a:spLocks noGrp="1"/>
          </p:cNvSpPr>
          <p:nvPr>
            <p:ph type="title"/>
          </p:nvPr>
        </p:nvSpPr>
        <p:spPr/>
        <p:txBody>
          <a:bodyPr>
            <a:normAutofit/>
          </a:bodyPr>
          <a:lstStyle/>
          <a:p>
            <a:r>
              <a:rPr lang="en-US" sz="3200" dirty="0" smtClean="0"/>
              <a:t>1. Rivalries Intensified by Nationalism</a:t>
            </a:r>
            <a:endParaRPr lang="en-US" sz="3200" dirty="0"/>
          </a:p>
        </p:txBody>
      </p:sp>
      <p:pic>
        <p:nvPicPr>
          <p:cNvPr id="40962" name="Picture 2" descr="http://weaponsandwarfare.com/wp-content/uploads/2013/08/Image7.jpg"/>
          <p:cNvPicPr>
            <a:picLocks noChangeAspect="1" noChangeArrowheads="1"/>
          </p:cNvPicPr>
          <p:nvPr/>
        </p:nvPicPr>
        <p:blipFill>
          <a:blip r:embed="rId2" cstate="print"/>
          <a:srcRect/>
          <a:stretch>
            <a:fillRect/>
          </a:stretch>
        </p:blipFill>
        <p:spPr bwMode="auto">
          <a:xfrm rot="20994635">
            <a:off x="415059" y="2184071"/>
            <a:ext cx="3400425" cy="2428875"/>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481328"/>
            <a:ext cx="6172200" cy="4525963"/>
          </a:xfrm>
        </p:spPr>
        <p:txBody>
          <a:bodyPr>
            <a:normAutofit fontScale="92500" lnSpcReduction="20000"/>
          </a:bodyPr>
          <a:lstStyle/>
          <a:p>
            <a:r>
              <a:rPr lang="en-US" dirty="0" smtClean="0"/>
              <a:t>PRC two phases</a:t>
            </a:r>
          </a:p>
          <a:p>
            <a:r>
              <a:rPr lang="en-US" dirty="0" smtClean="0"/>
              <a:t>2. </a:t>
            </a:r>
            <a:r>
              <a:rPr lang="en-US" b="1" dirty="0" smtClean="0"/>
              <a:t>Great Leap Forward</a:t>
            </a:r>
            <a:endParaRPr lang="en-US" dirty="0" smtClean="0"/>
          </a:p>
          <a:p>
            <a:pPr lvl="1"/>
            <a:r>
              <a:rPr lang="en-US" dirty="0" smtClean="0"/>
              <a:t>Mao wanted to free China of Soviet influence</a:t>
            </a:r>
          </a:p>
          <a:p>
            <a:pPr lvl="1"/>
            <a:r>
              <a:rPr lang="en-US" dirty="0" smtClean="0"/>
              <a:t>Utopian effort to create an egalitarian society</a:t>
            </a:r>
          </a:p>
          <a:p>
            <a:pPr lvl="1"/>
            <a:r>
              <a:rPr lang="en-US" dirty="0" smtClean="0"/>
              <a:t>Four principles </a:t>
            </a:r>
          </a:p>
          <a:p>
            <a:pPr lvl="2"/>
            <a:r>
              <a:rPr lang="en-US" u="sng" dirty="0" smtClean="0"/>
              <a:t>All-around development</a:t>
            </a:r>
            <a:r>
              <a:rPr lang="en-US" dirty="0" smtClean="0"/>
              <a:t>; industry AND </a:t>
            </a:r>
            <a:r>
              <a:rPr lang="en-US" u="sng" dirty="0" smtClean="0"/>
              <a:t>farming</a:t>
            </a:r>
          </a:p>
          <a:p>
            <a:pPr lvl="2"/>
            <a:r>
              <a:rPr lang="en-US" u="sng" dirty="0" smtClean="0"/>
              <a:t>Mass mobilization </a:t>
            </a:r>
            <a:r>
              <a:rPr lang="en-US" dirty="0" smtClean="0"/>
              <a:t>– turn population into an asset with jobs</a:t>
            </a:r>
          </a:p>
          <a:p>
            <a:pPr lvl="2"/>
            <a:r>
              <a:rPr lang="en-US" u="sng" dirty="0" smtClean="0"/>
              <a:t>Political unanimity and zeal </a:t>
            </a:r>
            <a:r>
              <a:rPr lang="en-US" dirty="0" smtClean="0"/>
              <a:t>–party workers run the govt and demonstrate devotion by spurring others to work hard</a:t>
            </a:r>
          </a:p>
          <a:p>
            <a:pPr lvl="2"/>
            <a:r>
              <a:rPr lang="en-US" u="sng" dirty="0" smtClean="0"/>
              <a:t>Decentralization</a:t>
            </a:r>
            <a:r>
              <a:rPr lang="en-US" dirty="0" smtClean="0"/>
              <a:t> – more control to local levels; the people can do it!</a:t>
            </a:r>
          </a:p>
          <a:p>
            <a:pPr lvl="1"/>
            <a:endParaRPr lang="en-US" dirty="0" smtClean="0"/>
          </a:p>
        </p:txBody>
      </p:sp>
      <p:sp>
        <p:nvSpPr>
          <p:cNvPr id="3" name="Title 2"/>
          <p:cNvSpPr>
            <a:spLocks noGrp="1"/>
          </p:cNvSpPr>
          <p:nvPr>
            <p:ph type="title"/>
          </p:nvPr>
        </p:nvSpPr>
        <p:spPr/>
        <p:txBody>
          <a:bodyPr/>
          <a:lstStyle/>
          <a:p>
            <a:r>
              <a:rPr lang="en-US" dirty="0" smtClean="0"/>
              <a:t>Rule by Mao Zedong (cont)</a:t>
            </a:r>
            <a:endParaRPr lang="en-US" dirty="0"/>
          </a:p>
        </p:txBody>
      </p:sp>
      <p:pic>
        <p:nvPicPr>
          <p:cNvPr id="100354" name="Picture 2" descr="http://chineseposters.net/images/e16-33.jpg"/>
          <p:cNvPicPr>
            <a:picLocks noChangeAspect="1" noChangeArrowheads="1"/>
          </p:cNvPicPr>
          <p:nvPr/>
        </p:nvPicPr>
        <p:blipFill>
          <a:blip r:embed="rId2" cstate="print"/>
          <a:srcRect/>
          <a:stretch>
            <a:fillRect/>
          </a:stretch>
        </p:blipFill>
        <p:spPr bwMode="auto">
          <a:xfrm rot="20278290">
            <a:off x="6108749" y="1334880"/>
            <a:ext cx="2590800" cy="1791226"/>
          </a:xfrm>
          <a:prstGeom prst="rect">
            <a:avLst/>
          </a:prstGeom>
          <a:noFill/>
        </p:spPr>
      </p:pic>
      <p:pic>
        <p:nvPicPr>
          <p:cNvPr id="100356" name="Picture 4" descr="http://www.randform.org/blog/wp-content/2008/10/shenjintianzhangbiwu432theredflagfliesabovetheworkersharvestingtheterracedfields1959offsetpaper.JPG"/>
          <p:cNvPicPr>
            <a:picLocks noChangeAspect="1" noChangeArrowheads="1"/>
          </p:cNvPicPr>
          <p:nvPr/>
        </p:nvPicPr>
        <p:blipFill>
          <a:blip r:embed="rId3" cstate="print"/>
          <a:srcRect/>
          <a:stretch>
            <a:fillRect/>
          </a:stretch>
        </p:blipFill>
        <p:spPr bwMode="auto">
          <a:xfrm>
            <a:off x="6400800" y="2971800"/>
            <a:ext cx="2489201" cy="1866901"/>
          </a:xfrm>
          <a:prstGeom prst="rect">
            <a:avLst/>
          </a:prstGeom>
          <a:noFill/>
        </p:spPr>
      </p:pic>
      <p:pic>
        <p:nvPicPr>
          <p:cNvPr id="100358" name="Picture 6" descr="http://www.theblaze.com/wp-content/uploads/2012/05/Maos-Great-Leap-Forward-2.jpg"/>
          <p:cNvPicPr>
            <a:picLocks noChangeAspect="1" noChangeArrowheads="1"/>
          </p:cNvPicPr>
          <p:nvPr/>
        </p:nvPicPr>
        <p:blipFill>
          <a:blip r:embed="rId4" cstate="print"/>
          <a:srcRect/>
          <a:stretch>
            <a:fillRect/>
          </a:stretch>
        </p:blipFill>
        <p:spPr bwMode="auto">
          <a:xfrm rot="687924">
            <a:off x="6252683" y="4498766"/>
            <a:ext cx="2513517" cy="1828800"/>
          </a:xfrm>
          <a:prstGeom prst="rect">
            <a:avLst/>
          </a:prstGeom>
          <a:no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62200" y="1447800"/>
            <a:ext cx="6629400" cy="4983163"/>
          </a:xfrm>
        </p:spPr>
        <p:txBody>
          <a:bodyPr>
            <a:normAutofit fontScale="92500"/>
          </a:bodyPr>
          <a:lstStyle/>
          <a:p>
            <a:r>
              <a:rPr lang="en-US" b="1" dirty="0" smtClean="0"/>
              <a:t>Great Leap Forward</a:t>
            </a:r>
          </a:p>
          <a:p>
            <a:pPr lvl="1"/>
            <a:r>
              <a:rPr lang="en-US" dirty="0" smtClean="0"/>
              <a:t>Efforts ran counter to political culture in China (centralized)</a:t>
            </a:r>
          </a:p>
          <a:p>
            <a:pPr lvl="1"/>
            <a:r>
              <a:rPr lang="en-US" dirty="0" smtClean="0"/>
              <a:t>People lacked skills to contribute to industrialization</a:t>
            </a:r>
          </a:p>
          <a:p>
            <a:pPr lvl="1"/>
            <a:r>
              <a:rPr lang="en-US" dirty="0" smtClean="0"/>
              <a:t>Bad harvests conjured fears of loss of mandate of heaven</a:t>
            </a:r>
          </a:p>
          <a:p>
            <a:pPr lvl="1"/>
            <a:r>
              <a:rPr lang="en-US" dirty="0" smtClean="0"/>
              <a:t>Liu Shaoqi and Deng Xiaoping tried market-oriented policies  but Mao still unhappy</a:t>
            </a:r>
          </a:p>
          <a:p>
            <a:r>
              <a:rPr lang="en-US" b="1" dirty="0" smtClean="0"/>
              <a:t>Cultural Revolution</a:t>
            </a:r>
          </a:p>
          <a:p>
            <a:pPr lvl="1"/>
            <a:r>
              <a:rPr lang="en-US" dirty="0" smtClean="0"/>
              <a:t>Encompassed political, social, and economic change</a:t>
            </a:r>
          </a:p>
          <a:p>
            <a:pPr lvl="1"/>
            <a:r>
              <a:rPr lang="en-US" dirty="0" smtClean="0"/>
              <a:t>Goal – purify the party and country through radical transformation</a:t>
            </a:r>
            <a:endParaRPr lang="en-US" dirty="0"/>
          </a:p>
        </p:txBody>
      </p:sp>
      <p:sp>
        <p:nvSpPr>
          <p:cNvPr id="3" name="Title 2"/>
          <p:cNvSpPr>
            <a:spLocks noGrp="1"/>
          </p:cNvSpPr>
          <p:nvPr>
            <p:ph type="title"/>
          </p:nvPr>
        </p:nvSpPr>
        <p:spPr/>
        <p:txBody>
          <a:bodyPr/>
          <a:lstStyle/>
          <a:p>
            <a:r>
              <a:rPr lang="en-US" dirty="0" smtClean="0"/>
              <a:t>Rule by Mao Zedong (cont)</a:t>
            </a:r>
            <a:endParaRPr lang="en-US" dirty="0"/>
          </a:p>
        </p:txBody>
      </p:sp>
      <p:pic>
        <p:nvPicPr>
          <p:cNvPr id="99332" name="Picture 4" descr="http://chnm.gmu.edu/cyh/files/display/242/fullsize"/>
          <p:cNvPicPr>
            <a:picLocks noChangeAspect="1" noChangeArrowheads="1"/>
          </p:cNvPicPr>
          <p:nvPr/>
        </p:nvPicPr>
        <p:blipFill>
          <a:blip r:embed="rId2" cstate="print"/>
          <a:srcRect/>
          <a:stretch>
            <a:fillRect/>
          </a:stretch>
        </p:blipFill>
        <p:spPr bwMode="auto">
          <a:xfrm>
            <a:off x="685800" y="4114800"/>
            <a:ext cx="1670971" cy="2428876"/>
          </a:xfrm>
          <a:prstGeom prst="rect">
            <a:avLst/>
          </a:prstGeom>
          <a:noFill/>
        </p:spPr>
      </p:pic>
      <p:pic>
        <p:nvPicPr>
          <p:cNvPr id="6" name="Picture 2" descr="http://chineseposters.net/images/e15-699.jpg"/>
          <p:cNvPicPr>
            <a:picLocks noChangeAspect="1" noChangeArrowheads="1"/>
          </p:cNvPicPr>
          <p:nvPr/>
        </p:nvPicPr>
        <p:blipFill>
          <a:blip r:embed="rId3" cstate="print"/>
          <a:srcRect/>
          <a:stretch>
            <a:fillRect/>
          </a:stretch>
        </p:blipFill>
        <p:spPr bwMode="auto">
          <a:xfrm>
            <a:off x="228600" y="1447800"/>
            <a:ext cx="1894490" cy="2667000"/>
          </a:xfrm>
          <a:prstGeom prst="rect">
            <a:avLst/>
          </a:prstGeom>
          <a:no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5867400" cy="4525963"/>
          </a:xfrm>
        </p:spPr>
        <p:txBody>
          <a:bodyPr>
            <a:normAutofit fontScale="92500" lnSpcReduction="20000"/>
          </a:bodyPr>
          <a:lstStyle/>
          <a:p>
            <a:r>
              <a:rPr lang="en-US" b="1" dirty="0" smtClean="0"/>
              <a:t>Cultural Revolution (1966)</a:t>
            </a:r>
            <a:endParaRPr lang="en-US" dirty="0" smtClean="0"/>
          </a:p>
          <a:p>
            <a:pPr lvl="1"/>
            <a:r>
              <a:rPr lang="en-US" dirty="0" smtClean="0"/>
              <a:t>Remove all vestiges of old China</a:t>
            </a:r>
          </a:p>
          <a:p>
            <a:pPr lvl="1"/>
            <a:r>
              <a:rPr lang="en-US" dirty="0" smtClean="0"/>
              <a:t>Scholars sent to fields to work</a:t>
            </a:r>
          </a:p>
          <a:p>
            <a:pPr lvl="1"/>
            <a:r>
              <a:rPr lang="en-US" dirty="0" smtClean="0"/>
              <a:t>Universities and libraries destroyed</a:t>
            </a:r>
          </a:p>
          <a:p>
            <a:pPr lvl="1"/>
            <a:r>
              <a:rPr lang="en-US" dirty="0" smtClean="0"/>
              <a:t>Limit education to reading and writing for all; higher ed promotes inequality</a:t>
            </a:r>
          </a:p>
          <a:p>
            <a:pPr lvl="1">
              <a:buNone/>
            </a:pPr>
            <a:endParaRPr lang="en-US" dirty="0" smtClean="0"/>
          </a:p>
          <a:p>
            <a:r>
              <a:rPr lang="en-US" dirty="0" smtClean="0"/>
              <a:t>Mao died 1976 leaving his followers divided</a:t>
            </a:r>
          </a:p>
          <a:p>
            <a:pPr lvl="1"/>
            <a:r>
              <a:rPr lang="en-US" dirty="0" smtClean="0"/>
              <a:t>Radicals; the ‘Gang of Four’ supported the Cultural Revolution</a:t>
            </a:r>
          </a:p>
          <a:p>
            <a:pPr lvl="1"/>
            <a:r>
              <a:rPr lang="en-US" dirty="0" smtClean="0"/>
              <a:t>Military - powerful group</a:t>
            </a:r>
          </a:p>
          <a:p>
            <a:pPr lvl="1"/>
            <a:r>
              <a:rPr lang="en-US" dirty="0" smtClean="0"/>
              <a:t>Moderates – emphasized economic moderation</a:t>
            </a:r>
            <a:endParaRPr lang="en-US" dirty="0"/>
          </a:p>
        </p:txBody>
      </p:sp>
      <p:sp>
        <p:nvSpPr>
          <p:cNvPr id="3" name="Title 2"/>
          <p:cNvSpPr>
            <a:spLocks noGrp="1"/>
          </p:cNvSpPr>
          <p:nvPr>
            <p:ph type="title"/>
          </p:nvPr>
        </p:nvSpPr>
        <p:spPr/>
        <p:txBody>
          <a:bodyPr/>
          <a:lstStyle/>
          <a:p>
            <a:r>
              <a:rPr lang="en-US" dirty="0" smtClean="0"/>
              <a:t>Rule by Mao Zedong (cont)</a:t>
            </a:r>
            <a:endParaRPr lang="en-US" dirty="0"/>
          </a:p>
        </p:txBody>
      </p:sp>
      <p:pic>
        <p:nvPicPr>
          <p:cNvPr id="98306" name="Picture 2" descr="http://blogs.isb.bj.edu.cn/sangwookp/files/2012/05/mao-ze-dong-death.jpg"/>
          <p:cNvPicPr>
            <a:picLocks noChangeAspect="1" noChangeArrowheads="1"/>
          </p:cNvPicPr>
          <p:nvPr/>
        </p:nvPicPr>
        <p:blipFill>
          <a:blip r:embed="rId2" cstate="print"/>
          <a:srcRect/>
          <a:stretch>
            <a:fillRect/>
          </a:stretch>
        </p:blipFill>
        <p:spPr bwMode="auto">
          <a:xfrm>
            <a:off x="6324600" y="3429000"/>
            <a:ext cx="2650065" cy="1908048"/>
          </a:xfrm>
          <a:prstGeom prst="rect">
            <a:avLst/>
          </a:prstGeom>
          <a:noFill/>
        </p:spPr>
      </p:pic>
      <p:pic>
        <p:nvPicPr>
          <p:cNvPr id="98308" name="Picture 4" descr="http://wildorphans.files.wordpress.com/2011/01/communistpropagandaposters.jpg"/>
          <p:cNvPicPr>
            <a:picLocks noChangeAspect="1" noChangeArrowheads="1"/>
          </p:cNvPicPr>
          <p:nvPr/>
        </p:nvPicPr>
        <p:blipFill>
          <a:blip r:embed="rId3" cstate="print"/>
          <a:srcRect/>
          <a:stretch>
            <a:fillRect/>
          </a:stretch>
        </p:blipFill>
        <p:spPr bwMode="auto">
          <a:xfrm rot="19796934">
            <a:off x="6138364" y="1217085"/>
            <a:ext cx="2599665" cy="1780007"/>
          </a:xfrm>
          <a:prstGeom prst="rect">
            <a:avLst/>
          </a:prstGeom>
          <a:noFill/>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9"/>
            <a:ext cx="8229600" cy="3014471"/>
          </a:xfrm>
        </p:spPr>
        <p:txBody>
          <a:bodyPr>
            <a:normAutofit fontScale="92500" lnSpcReduction="10000"/>
          </a:bodyPr>
          <a:lstStyle/>
          <a:p>
            <a:r>
              <a:rPr lang="en-US" dirty="0" smtClean="0"/>
              <a:t>Xiaoping emerged as new leader and alters China’s direction (1978)</a:t>
            </a:r>
          </a:p>
          <a:p>
            <a:pPr lvl="1"/>
            <a:r>
              <a:rPr lang="en-US" b="1" u="sng" dirty="0" smtClean="0"/>
              <a:t>Open door trade policy </a:t>
            </a:r>
            <a:r>
              <a:rPr lang="en-US" dirty="0" smtClean="0"/>
              <a:t>encouraged trade with everyone to boost economy</a:t>
            </a:r>
          </a:p>
          <a:p>
            <a:pPr lvl="1"/>
            <a:r>
              <a:rPr lang="en-US" b="1" u="sng" dirty="0" smtClean="0"/>
              <a:t>Reforms in education </a:t>
            </a:r>
            <a:r>
              <a:rPr lang="en-US" dirty="0" smtClean="0"/>
              <a:t>called for higher standards and expansion of higher education</a:t>
            </a:r>
          </a:p>
          <a:p>
            <a:pPr lvl="1"/>
            <a:r>
              <a:rPr lang="en-US" b="1" u="sng" dirty="0" smtClean="0"/>
              <a:t>Institutionalization of the revolution </a:t>
            </a:r>
            <a:r>
              <a:rPr lang="en-US" dirty="0" smtClean="0"/>
              <a:t>– legal system and bureaucracy of Old China restored; govt decentralized, elections modified, capitalism infused</a:t>
            </a:r>
          </a:p>
          <a:p>
            <a:endParaRPr lang="en-US" dirty="0"/>
          </a:p>
        </p:txBody>
      </p:sp>
      <p:sp>
        <p:nvSpPr>
          <p:cNvPr id="3" name="Title 2"/>
          <p:cNvSpPr>
            <a:spLocks noGrp="1"/>
          </p:cNvSpPr>
          <p:nvPr>
            <p:ph type="title"/>
          </p:nvPr>
        </p:nvSpPr>
        <p:spPr/>
        <p:txBody>
          <a:bodyPr/>
          <a:lstStyle/>
          <a:p>
            <a:r>
              <a:rPr lang="en-US" dirty="0" smtClean="0"/>
              <a:t>Reforms under Deng Xiaoping</a:t>
            </a:r>
            <a:endParaRPr lang="en-US" dirty="0"/>
          </a:p>
        </p:txBody>
      </p:sp>
      <p:pic>
        <p:nvPicPr>
          <p:cNvPr id="104450" name="Picture 2" descr="http://images.china.cn/attachement/jpg/site1007/20131120/001aa0ba3c6a13f6521603.jpg"/>
          <p:cNvPicPr>
            <a:picLocks noChangeAspect="1" noChangeArrowheads="1"/>
          </p:cNvPicPr>
          <p:nvPr/>
        </p:nvPicPr>
        <p:blipFill>
          <a:blip r:embed="rId2" cstate="print"/>
          <a:srcRect/>
          <a:stretch>
            <a:fillRect/>
          </a:stretch>
        </p:blipFill>
        <p:spPr bwMode="auto">
          <a:xfrm>
            <a:off x="3429000" y="4495800"/>
            <a:ext cx="5029200" cy="2133600"/>
          </a:xfrm>
          <a:prstGeom prst="rect">
            <a:avLst/>
          </a:prstGeo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229600" cy="4843272"/>
          </a:xfrm>
        </p:spPr>
        <p:txBody>
          <a:bodyPr>
            <a:normAutofit/>
          </a:bodyPr>
          <a:lstStyle/>
          <a:p>
            <a:r>
              <a:rPr lang="en-US" dirty="0" smtClean="0"/>
              <a:t>Colonized countries asserted their independence</a:t>
            </a:r>
          </a:p>
          <a:p>
            <a:r>
              <a:rPr lang="en-US" dirty="0" smtClean="0"/>
              <a:t>Three waves of democratization</a:t>
            </a:r>
          </a:p>
          <a:p>
            <a:pPr lvl="1"/>
            <a:r>
              <a:rPr lang="en-US" dirty="0" smtClean="0"/>
              <a:t>First wave – revolutions in America and France, developed slowly, hit obstacles of totalitarianism in the early 20</a:t>
            </a:r>
            <a:r>
              <a:rPr lang="en-US" baseline="30000" dirty="0" smtClean="0"/>
              <a:t>th</a:t>
            </a:r>
            <a:r>
              <a:rPr lang="en-US" dirty="0" smtClean="0"/>
              <a:t> C that caused democracies to fall</a:t>
            </a:r>
          </a:p>
          <a:p>
            <a:pPr lvl="1"/>
            <a:r>
              <a:rPr lang="en-US" dirty="0" smtClean="0"/>
              <a:t>Second wave – started with Allied victory in WWII and continued until 1962; included formation of new countries in Africa, South Asia, and SE Asia</a:t>
            </a:r>
          </a:p>
          <a:p>
            <a:pPr lvl="1"/>
            <a:r>
              <a:rPr lang="en-US" dirty="0" smtClean="0"/>
              <a:t>Third wave – started in the mid-1970’s when dictatorships in southern Europe ended (Greece, Portugal, Spain)</a:t>
            </a:r>
          </a:p>
          <a:p>
            <a:endParaRPr lang="en-US" dirty="0"/>
          </a:p>
        </p:txBody>
      </p:sp>
      <p:sp>
        <p:nvSpPr>
          <p:cNvPr id="3" name="Title 2"/>
          <p:cNvSpPr>
            <a:spLocks noGrp="1"/>
          </p:cNvSpPr>
          <p:nvPr>
            <p:ph type="title"/>
          </p:nvPr>
        </p:nvSpPr>
        <p:spPr/>
        <p:txBody>
          <a:bodyPr/>
          <a:lstStyle/>
          <a:p>
            <a:r>
              <a:rPr lang="en-US" dirty="0" smtClean="0"/>
              <a:t>Decolonization</a:t>
            </a:r>
            <a:endParaRPr lang="en-US"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t>First wave took a lot of time to develop; last two more rapid due to:</a:t>
            </a:r>
          </a:p>
          <a:p>
            <a:pPr lvl="1"/>
            <a:r>
              <a:rPr lang="en-US" dirty="0" smtClean="0"/>
              <a:t>Loss of legitimacy by right and left wing authoritarian regimes (defeat of Hitler’s Germany and Mussolini's Italy)</a:t>
            </a:r>
          </a:p>
          <a:p>
            <a:pPr lvl="1"/>
            <a:r>
              <a:rPr lang="en-US" dirty="0" smtClean="0"/>
              <a:t>Expansion of urban middle class in developing countries as imperialist system collapsed and industrialization took place</a:t>
            </a:r>
          </a:p>
          <a:p>
            <a:pPr lvl="1"/>
            <a:r>
              <a:rPr lang="en-US" dirty="0" smtClean="0"/>
              <a:t>New emphasis on human rights by US and Europe as alternative to foreign policy to Cold War containment of communism</a:t>
            </a:r>
          </a:p>
          <a:p>
            <a:pPr lvl="1"/>
            <a:r>
              <a:rPr lang="en-US" dirty="0" smtClean="0"/>
              <a:t>Snowball effect; one country in a region becomes democratic and others follow </a:t>
            </a:r>
          </a:p>
          <a:p>
            <a:pPr lvl="1"/>
            <a:endParaRPr lang="en-US" dirty="0" smtClean="0"/>
          </a:p>
        </p:txBody>
      </p:sp>
      <p:sp>
        <p:nvSpPr>
          <p:cNvPr id="3" name="Title 2"/>
          <p:cNvSpPr>
            <a:spLocks noGrp="1"/>
          </p:cNvSpPr>
          <p:nvPr>
            <p:ph type="title"/>
          </p:nvPr>
        </p:nvSpPr>
        <p:spPr/>
        <p:txBody>
          <a:bodyPr/>
          <a:lstStyle/>
          <a:p>
            <a:r>
              <a:rPr lang="en-US" dirty="0" smtClean="0"/>
              <a:t>Decolonization (cont)</a:t>
            </a:r>
            <a:endParaRPr lang="en-U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2.hubimg.com/u/6247415_f260.jpg"/>
          <p:cNvPicPr>
            <a:picLocks noChangeAspect="1" noChangeArrowheads="1"/>
          </p:cNvPicPr>
          <p:nvPr/>
        </p:nvPicPr>
        <p:blipFill>
          <a:blip r:embed="rId2" cstate="print"/>
          <a:srcRect/>
          <a:stretch>
            <a:fillRect/>
          </a:stretch>
        </p:blipFill>
        <p:spPr bwMode="auto">
          <a:xfrm>
            <a:off x="6477000" y="2362200"/>
            <a:ext cx="2476500" cy="247650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Content Placeholder 1"/>
          <p:cNvSpPr>
            <a:spLocks noGrp="1"/>
          </p:cNvSpPr>
          <p:nvPr>
            <p:ph idx="1"/>
          </p:nvPr>
        </p:nvSpPr>
        <p:spPr>
          <a:xfrm>
            <a:off x="457200" y="1481328"/>
            <a:ext cx="6324600" cy="4525963"/>
          </a:xfrm>
        </p:spPr>
        <p:txBody>
          <a:bodyPr>
            <a:normAutofit fontScale="92500" lnSpcReduction="10000"/>
          </a:bodyPr>
          <a:lstStyle/>
          <a:p>
            <a:r>
              <a:rPr lang="en-US" dirty="0" smtClean="0"/>
              <a:t>British leaders promised Indian nationalists if they supported the war effort (WWI), India would move toward self-government</a:t>
            </a:r>
          </a:p>
          <a:p>
            <a:r>
              <a:rPr lang="en-US" dirty="0" smtClean="0"/>
              <a:t>Government of India Act 1919</a:t>
            </a:r>
          </a:p>
          <a:p>
            <a:pPr lvl="1"/>
            <a:r>
              <a:rPr lang="en-US" dirty="0" smtClean="0"/>
              <a:t>Indian National Congress and Muslim League approved</a:t>
            </a:r>
          </a:p>
          <a:p>
            <a:pPr lvl="1"/>
            <a:r>
              <a:rPr lang="en-US" dirty="0" smtClean="0"/>
              <a:t>Transferred powers over agriculture, public works, education local self-govt, and to the provincial level</a:t>
            </a:r>
          </a:p>
          <a:p>
            <a:r>
              <a:rPr lang="en-US" dirty="0" smtClean="0"/>
              <a:t>Britain waffled between treating India as a budding democracy or a colony</a:t>
            </a:r>
            <a:endParaRPr lang="en-US" dirty="0"/>
          </a:p>
        </p:txBody>
      </p:sp>
      <p:sp>
        <p:nvSpPr>
          <p:cNvPr id="3" name="Title 2"/>
          <p:cNvSpPr>
            <a:spLocks noGrp="1"/>
          </p:cNvSpPr>
          <p:nvPr>
            <p:ph type="title"/>
          </p:nvPr>
        </p:nvSpPr>
        <p:spPr/>
        <p:txBody>
          <a:bodyPr>
            <a:normAutofit fontScale="90000"/>
          </a:bodyPr>
          <a:lstStyle/>
          <a:p>
            <a:r>
              <a:rPr lang="en-US" dirty="0" smtClean="0"/>
              <a:t>The Indian Independence Struggle</a:t>
            </a:r>
            <a:endParaRPr lang="en-US"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481328"/>
            <a:ext cx="8534400" cy="4233672"/>
          </a:xfrm>
        </p:spPr>
        <p:txBody>
          <a:bodyPr>
            <a:normAutofit fontScale="92500" lnSpcReduction="20000"/>
          </a:bodyPr>
          <a:lstStyle/>
          <a:p>
            <a:r>
              <a:rPr lang="en-US" dirty="0" smtClean="0"/>
              <a:t>Leaders of independence movement expected Wilson’s principle of self-determination to be applied to them</a:t>
            </a:r>
          </a:p>
          <a:p>
            <a:pPr lvl="1"/>
            <a:r>
              <a:rPr lang="en-US" dirty="0" smtClean="0"/>
              <a:t>Britain did not support freedom of the press and assembly</a:t>
            </a:r>
          </a:p>
          <a:p>
            <a:pPr lvl="1"/>
            <a:r>
              <a:rPr lang="en-US" dirty="0" smtClean="0"/>
              <a:t>Independence rallies were met with repressive control</a:t>
            </a:r>
          </a:p>
          <a:p>
            <a:r>
              <a:rPr lang="en-US" dirty="0" smtClean="0"/>
              <a:t>Gandhi voice for independence; Mahatma/great soul</a:t>
            </a:r>
          </a:p>
          <a:p>
            <a:pPr lvl="1"/>
            <a:r>
              <a:rPr lang="en-US" dirty="0" smtClean="0"/>
              <a:t>English educated lawyer</a:t>
            </a:r>
          </a:p>
          <a:p>
            <a:pPr lvl="1"/>
            <a:r>
              <a:rPr lang="en-US" dirty="0" smtClean="0"/>
              <a:t>Showed sympathy for the poor; homespun cloth</a:t>
            </a:r>
          </a:p>
          <a:p>
            <a:pPr lvl="1"/>
            <a:r>
              <a:rPr lang="en-US" dirty="0" smtClean="0"/>
              <a:t>Gandhi’s ideals symbolized by spinning wheel</a:t>
            </a:r>
          </a:p>
          <a:p>
            <a:pPr lvl="1"/>
            <a:r>
              <a:rPr lang="en-US" dirty="0" smtClean="0"/>
              <a:t>Passive resistance</a:t>
            </a:r>
          </a:p>
          <a:p>
            <a:pPr lvl="1"/>
            <a:r>
              <a:rPr lang="en-US" dirty="0" smtClean="0"/>
              <a:t>Civil disobedience</a:t>
            </a:r>
          </a:p>
          <a:p>
            <a:pPr lvl="1"/>
            <a:r>
              <a:rPr lang="en-US" dirty="0" smtClean="0"/>
              <a:t>Salt March</a:t>
            </a:r>
          </a:p>
        </p:txBody>
      </p:sp>
      <p:sp>
        <p:nvSpPr>
          <p:cNvPr id="3" name="Title 2"/>
          <p:cNvSpPr>
            <a:spLocks noGrp="1"/>
          </p:cNvSpPr>
          <p:nvPr>
            <p:ph type="title"/>
          </p:nvPr>
        </p:nvSpPr>
        <p:spPr/>
        <p:txBody>
          <a:bodyPr>
            <a:normAutofit/>
          </a:bodyPr>
          <a:lstStyle/>
          <a:p>
            <a:r>
              <a:rPr lang="en-US" sz="3200" dirty="0" smtClean="0"/>
              <a:t>The Indian Independence Struggle (cont)</a:t>
            </a:r>
            <a:endParaRPr lang="en-US" sz="3200" dirty="0"/>
          </a:p>
        </p:txBody>
      </p:sp>
      <p:pic>
        <p:nvPicPr>
          <p:cNvPr id="107522" name="Picture 2" descr="http://upload.wikimedia.org/wikipedia/commons/f/f3/Gandhi_spinning.jpg"/>
          <p:cNvPicPr>
            <a:picLocks noChangeAspect="1" noChangeArrowheads="1"/>
          </p:cNvPicPr>
          <p:nvPr/>
        </p:nvPicPr>
        <p:blipFill>
          <a:blip r:embed="rId2" cstate="print"/>
          <a:srcRect/>
          <a:stretch>
            <a:fillRect/>
          </a:stretch>
        </p:blipFill>
        <p:spPr bwMode="auto">
          <a:xfrm>
            <a:off x="5257800" y="4648200"/>
            <a:ext cx="2659881" cy="1981200"/>
          </a:xfrm>
          <a:prstGeom prst="rect">
            <a:avLst/>
          </a:prstGeom>
          <a:noFill/>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371600"/>
            <a:ext cx="8153400" cy="3810000"/>
          </a:xfrm>
        </p:spPr>
        <p:txBody>
          <a:bodyPr>
            <a:normAutofit fontScale="70000" lnSpcReduction="20000"/>
          </a:bodyPr>
          <a:lstStyle/>
          <a:p>
            <a:r>
              <a:rPr lang="en-US" dirty="0" smtClean="0"/>
              <a:t>Rift between Muslims and Hindus</a:t>
            </a:r>
          </a:p>
          <a:p>
            <a:pPr lvl="1"/>
            <a:r>
              <a:rPr lang="en-US" dirty="0" smtClean="0"/>
              <a:t>Gandhi fasted for 21 days to promote unity</a:t>
            </a:r>
          </a:p>
          <a:p>
            <a:pPr lvl="1"/>
            <a:r>
              <a:rPr lang="en-US" dirty="0" smtClean="0"/>
              <a:t>Walked through violence torn areas to advocate peace</a:t>
            </a:r>
          </a:p>
          <a:p>
            <a:pPr lvl="1"/>
            <a:r>
              <a:rPr lang="en-US" dirty="0" smtClean="0"/>
              <a:t>Muslims associated independence movement with Hinduism; concerns about fair treatment for Muslims</a:t>
            </a:r>
          </a:p>
          <a:p>
            <a:r>
              <a:rPr lang="en-US" dirty="0" smtClean="0"/>
              <a:t>Muhammad Ali Jinnah</a:t>
            </a:r>
          </a:p>
          <a:p>
            <a:pPr lvl="1"/>
            <a:r>
              <a:rPr lang="en-US" dirty="0" smtClean="0"/>
              <a:t>Leader of Muslim League</a:t>
            </a:r>
          </a:p>
          <a:p>
            <a:pPr lvl="1"/>
            <a:r>
              <a:rPr lang="en-US" dirty="0" smtClean="0"/>
              <a:t>Led movement for separate Pakistan post WWII</a:t>
            </a:r>
          </a:p>
          <a:p>
            <a:r>
              <a:rPr lang="en-US" dirty="0" smtClean="0"/>
              <a:t>Jawaharlal Nehru</a:t>
            </a:r>
          </a:p>
          <a:p>
            <a:pPr lvl="1"/>
            <a:r>
              <a:rPr lang="en-US" dirty="0" smtClean="0"/>
              <a:t>Gandhi’s successor</a:t>
            </a:r>
          </a:p>
          <a:p>
            <a:pPr lvl="1"/>
            <a:r>
              <a:rPr lang="en-US" dirty="0" smtClean="0"/>
              <a:t>Supported creation of a modern industrial India; Gandhi disagreed with this plan</a:t>
            </a:r>
          </a:p>
          <a:p>
            <a:r>
              <a:rPr lang="en-US" dirty="0" smtClean="0"/>
              <a:t>Start of WWII</a:t>
            </a:r>
          </a:p>
          <a:p>
            <a:pPr lvl="1"/>
            <a:r>
              <a:rPr lang="en-US" dirty="0" smtClean="0"/>
              <a:t>Plants to manufacture iron, steel, cement, paper, cotton, etc; protected by high tariff barriers</a:t>
            </a:r>
          </a:p>
          <a:p>
            <a:endParaRPr lang="en-US" dirty="0"/>
          </a:p>
        </p:txBody>
      </p:sp>
      <p:sp>
        <p:nvSpPr>
          <p:cNvPr id="3" name="Title 2"/>
          <p:cNvSpPr>
            <a:spLocks noGrp="1"/>
          </p:cNvSpPr>
          <p:nvPr>
            <p:ph type="title"/>
          </p:nvPr>
        </p:nvSpPr>
        <p:spPr/>
        <p:txBody>
          <a:bodyPr>
            <a:normAutofit/>
          </a:bodyPr>
          <a:lstStyle/>
          <a:p>
            <a:r>
              <a:rPr lang="en-US" sz="3200" dirty="0" smtClean="0"/>
              <a:t>The Indian Independence Struggle (cont)</a:t>
            </a:r>
            <a:endParaRPr lang="en-US" sz="3200" dirty="0"/>
          </a:p>
        </p:txBody>
      </p:sp>
      <p:pic>
        <p:nvPicPr>
          <p:cNvPr id="6146" name="Picture 2" descr="http://createdinbirmingham.com/images/india_indie_pic.jpg"/>
          <p:cNvPicPr>
            <a:picLocks noChangeAspect="1" noChangeArrowheads="1"/>
          </p:cNvPicPr>
          <p:nvPr/>
        </p:nvPicPr>
        <p:blipFill>
          <a:blip r:embed="rId2" cstate="print"/>
          <a:srcRect/>
          <a:stretch>
            <a:fillRect/>
          </a:stretch>
        </p:blipFill>
        <p:spPr bwMode="auto">
          <a:xfrm>
            <a:off x="5105400" y="4876800"/>
            <a:ext cx="2805843" cy="1851629"/>
          </a:xfrm>
          <a:prstGeom prst="rect">
            <a:avLst/>
          </a:prstGeom>
          <a:noFill/>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90600" y="2895600"/>
            <a:ext cx="7086600" cy="3187891"/>
          </a:xfrm>
        </p:spPr>
        <p:txBody>
          <a:bodyPr>
            <a:normAutofit fontScale="77500" lnSpcReduction="20000"/>
          </a:bodyPr>
          <a:lstStyle/>
          <a:p>
            <a:r>
              <a:rPr lang="en-US" dirty="0" smtClean="0"/>
              <a:t>India granted independence when WWII ended</a:t>
            </a:r>
          </a:p>
          <a:p>
            <a:pPr lvl="1"/>
            <a:r>
              <a:rPr lang="en-US" dirty="0" smtClean="0"/>
              <a:t>Disagreements between Hindus and Muslims</a:t>
            </a:r>
          </a:p>
          <a:p>
            <a:r>
              <a:rPr lang="en-US" dirty="0" smtClean="0"/>
              <a:t>1947 agreement to partition India</a:t>
            </a:r>
          </a:p>
          <a:p>
            <a:pPr lvl="1"/>
            <a:r>
              <a:rPr lang="en-US" dirty="0" smtClean="0"/>
              <a:t>Chaotic transition; 12,000,000 left ancestral homes, 500,000 dead – including Gandhi</a:t>
            </a:r>
          </a:p>
          <a:p>
            <a:pPr lvl="1"/>
            <a:r>
              <a:rPr lang="en-US" dirty="0" smtClean="0"/>
              <a:t>Hindus in Pakistan moved to avoid attacks and Muslims in India became refugees as they escaped Hindus</a:t>
            </a:r>
          </a:p>
          <a:p>
            <a:pPr lvl="1"/>
            <a:r>
              <a:rPr lang="en-US" dirty="0" smtClean="0"/>
              <a:t>Kashmir remained a powerful Muslim state in India</a:t>
            </a:r>
          </a:p>
          <a:p>
            <a:pPr lvl="2"/>
            <a:r>
              <a:rPr lang="en-US" dirty="0" smtClean="0"/>
              <a:t>Local maharajah Hindu</a:t>
            </a:r>
          </a:p>
          <a:p>
            <a:pPr lvl="2"/>
            <a:r>
              <a:rPr lang="en-US" dirty="0" smtClean="0"/>
              <a:t>State control rivers that irrigated Indian farms</a:t>
            </a:r>
          </a:p>
          <a:p>
            <a:pPr lvl="2"/>
            <a:r>
              <a:rPr lang="en-US" dirty="0" smtClean="0"/>
              <a:t>Contributed to continued unrest; Muslims preferred to join Pakistan</a:t>
            </a:r>
          </a:p>
          <a:p>
            <a:endParaRPr lang="en-US" dirty="0"/>
          </a:p>
        </p:txBody>
      </p:sp>
      <p:sp>
        <p:nvSpPr>
          <p:cNvPr id="3" name="Title 2"/>
          <p:cNvSpPr>
            <a:spLocks noGrp="1"/>
          </p:cNvSpPr>
          <p:nvPr>
            <p:ph type="title"/>
          </p:nvPr>
        </p:nvSpPr>
        <p:spPr/>
        <p:txBody>
          <a:bodyPr>
            <a:normAutofit/>
          </a:bodyPr>
          <a:lstStyle/>
          <a:p>
            <a:r>
              <a:rPr lang="en-US" sz="3200" dirty="0" smtClean="0"/>
              <a:t>The Indian Independence Struggle (cont)</a:t>
            </a:r>
            <a:endParaRPr lang="en-US" sz="3200" dirty="0"/>
          </a:p>
        </p:txBody>
      </p:sp>
      <p:graphicFrame>
        <p:nvGraphicFramePr>
          <p:cNvPr id="4" name="Table 3"/>
          <p:cNvGraphicFramePr>
            <a:graphicFrameLocks noGrp="1"/>
          </p:cNvGraphicFramePr>
          <p:nvPr/>
        </p:nvGraphicFramePr>
        <p:xfrm>
          <a:off x="1524000" y="1219200"/>
          <a:ext cx="6096000" cy="1509611"/>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442810">
                <a:tc>
                  <a:txBody>
                    <a:bodyPr/>
                    <a:lstStyle/>
                    <a:p>
                      <a:r>
                        <a:rPr lang="en-US" dirty="0" smtClean="0"/>
                        <a:t>Hindus</a:t>
                      </a:r>
                      <a:endParaRPr lang="en-US" dirty="0"/>
                    </a:p>
                  </a:txBody>
                  <a:tcPr/>
                </a:tc>
                <a:tc>
                  <a:txBody>
                    <a:bodyPr/>
                    <a:lstStyle/>
                    <a:p>
                      <a:r>
                        <a:rPr lang="en-US" dirty="0" smtClean="0"/>
                        <a:t>Muslims</a:t>
                      </a:r>
                      <a:endParaRPr lang="en-US" dirty="0"/>
                    </a:p>
                  </a:txBody>
                  <a:tcPr/>
                </a:tc>
                <a:extLst>
                  <a:ext uri="{0D108BD9-81ED-4DB2-BD59-A6C34878D82A}">
                    <a16:rowId xmlns:a16="http://schemas.microsoft.com/office/drawing/2014/main" val="10000"/>
                  </a:ext>
                </a:extLst>
              </a:tr>
              <a:tr h="1066801">
                <a:tc>
                  <a:txBody>
                    <a:bodyPr/>
                    <a:lstStyle/>
                    <a:p>
                      <a:r>
                        <a:rPr lang="en-US" sz="1600" u="sng" dirty="0" smtClean="0"/>
                        <a:t>Indian National Congress</a:t>
                      </a:r>
                    </a:p>
                    <a:p>
                      <a:r>
                        <a:rPr lang="en-US" sz="1600" dirty="0" smtClean="0"/>
                        <a:t>Nehru</a:t>
                      </a:r>
                    </a:p>
                    <a:p>
                      <a:r>
                        <a:rPr lang="en-US" sz="1600" dirty="0" smtClean="0"/>
                        <a:t>India: secular but</a:t>
                      </a:r>
                      <a:r>
                        <a:rPr lang="en-US" sz="1600" baseline="0" dirty="0" smtClean="0"/>
                        <a:t> dominated by Hindus</a:t>
                      </a:r>
                      <a:endParaRPr lang="en-US" sz="1600" dirty="0"/>
                    </a:p>
                  </a:txBody>
                  <a:tcPr/>
                </a:tc>
                <a:tc>
                  <a:txBody>
                    <a:bodyPr/>
                    <a:lstStyle/>
                    <a:p>
                      <a:r>
                        <a:rPr lang="en-US" sz="1600" u="sng" dirty="0" smtClean="0"/>
                        <a:t>Muslim League</a:t>
                      </a:r>
                    </a:p>
                    <a:p>
                      <a:r>
                        <a:rPr lang="en-US" sz="1600" dirty="0" smtClean="0"/>
                        <a:t>Jinnah</a:t>
                      </a:r>
                    </a:p>
                    <a:p>
                      <a:r>
                        <a:rPr lang="en-US" sz="1600" dirty="0" smtClean="0"/>
                        <a:t>Pakistan; Muslims</a:t>
                      </a:r>
                    </a:p>
                    <a:p>
                      <a:endParaRPr lang="en-US" sz="1600" dirty="0"/>
                    </a:p>
                  </a:txBody>
                  <a:tcPr/>
                </a:tc>
                <a:extLst>
                  <a:ext uri="{0D108BD9-81ED-4DB2-BD59-A6C34878D82A}">
                    <a16:rowId xmlns:a16="http://schemas.microsoft.com/office/drawing/2014/main" val="10001"/>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5410200" cy="5029200"/>
          </a:xfrm>
        </p:spPr>
        <p:txBody>
          <a:bodyPr>
            <a:normAutofit fontScale="70000" lnSpcReduction="20000"/>
          </a:bodyPr>
          <a:lstStyle/>
          <a:p>
            <a:r>
              <a:rPr lang="en-US" dirty="0" smtClean="0"/>
              <a:t>Nationalism inspired the scramble for empire</a:t>
            </a:r>
          </a:p>
          <a:p>
            <a:pPr lvl="1"/>
            <a:r>
              <a:rPr lang="en-US" dirty="0" smtClean="0"/>
              <a:t>Spread to virtually every corner of the globe coming into conflict with each other</a:t>
            </a:r>
          </a:p>
          <a:p>
            <a:pPr lvl="2"/>
            <a:r>
              <a:rPr lang="en-US" dirty="0" smtClean="0"/>
              <a:t>Britain and Russia disputed land claims in Persia and Afghanistan</a:t>
            </a:r>
          </a:p>
          <a:p>
            <a:pPr lvl="2"/>
            <a:r>
              <a:rPr lang="en-US" dirty="0" smtClean="0"/>
              <a:t>Britain and Germany over east and southwest Africa</a:t>
            </a:r>
          </a:p>
          <a:p>
            <a:r>
              <a:rPr lang="en-US" dirty="0" smtClean="0"/>
              <a:t>Germany had a late start due to later unification but aggressively challenged the French and English</a:t>
            </a:r>
          </a:p>
          <a:p>
            <a:r>
              <a:rPr lang="en-US" dirty="0" smtClean="0"/>
              <a:t>England and France agued so intensely in SE Asia that they created a buffer state, Siam, between Burma and French Indochina</a:t>
            </a:r>
          </a:p>
          <a:p>
            <a:r>
              <a:rPr lang="en-US" dirty="0" smtClean="0"/>
              <a:t>France and Germany almost went to war over Morocco</a:t>
            </a:r>
          </a:p>
          <a:p>
            <a:r>
              <a:rPr lang="en-US" dirty="0" smtClean="0"/>
              <a:t>Wars among the Balkan states created hostilities among Europeans </a:t>
            </a:r>
          </a:p>
          <a:p>
            <a:endParaRPr lang="en-US" dirty="0"/>
          </a:p>
        </p:txBody>
      </p:sp>
      <p:sp>
        <p:nvSpPr>
          <p:cNvPr id="3" name="Title 2"/>
          <p:cNvSpPr>
            <a:spLocks noGrp="1"/>
          </p:cNvSpPr>
          <p:nvPr>
            <p:ph type="title"/>
          </p:nvPr>
        </p:nvSpPr>
        <p:spPr/>
        <p:txBody>
          <a:bodyPr/>
          <a:lstStyle/>
          <a:p>
            <a:r>
              <a:rPr lang="en-US" dirty="0" smtClean="0"/>
              <a:t>2. Colonial Disputes</a:t>
            </a:r>
            <a:endParaRPr lang="en-US" dirty="0"/>
          </a:p>
        </p:txBody>
      </p:sp>
      <p:pic>
        <p:nvPicPr>
          <p:cNvPr id="33794" name="Picture 2" descr="File:Balkan troubles1.jpg"/>
          <p:cNvPicPr>
            <a:picLocks noChangeAspect="1" noChangeArrowheads="1"/>
          </p:cNvPicPr>
          <p:nvPr/>
        </p:nvPicPr>
        <p:blipFill>
          <a:blip r:embed="rId2" cstate="print"/>
          <a:srcRect/>
          <a:stretch>
            <a:fillRect/>
          </a:stretch>
        </p:blipFill>
        <p:spPr bwMode="auto">
          <a:xfrm>
            <a:off x="5791200" y="1676400"/>
            <a:ext cx="2869311" cy="3886200"/>
          </a:xfrm>
          <a:prstGeom prst="rect">
            <a:avLst/>
          </a:prstGeom>
          <a:noFill/>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685800" y="1440968"/>
          <a:ext cx="8229600" cy="4989776"/>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783536">
                <a:tc>
                  <a:txBody>
                    <a:bodyPr/>
                    <a:lstStyle/>
                    <a:p>
                      <a:pPr algn="ctr"/>
                      <a:r>
                        <a:rPr lang="en-US" sz="2800" dirty="0" smtClean="0"/>
                        <a:t>China</a:t>
                      </a:r>
                      <a:endParaRPr lang="en-US" sz="2800" dirty="0"/>
                    </a:p>
                  </a:txBody>
                  <a:tcPr/>
                </a:tc>
                <a:tc>
                  <a:txBody>
                    <a:bodyPr/>
                    <a:lstStyle/>
                    <a:p>
                      <a:pPr algn="ctr"/>
                      <a:r>
                        <a:rPr lang="en-US" sz="2800" dirty="0" smtClean="0"/>
                        <a:t>India</a:t>
                      </a:r>
                      <a:endParaRPr lang="en-US" sz="2800" dirty="0"/>
                    </a:p>
                  </a:txBody>
                  <a:tcPr/>
                </a:tc>
                <a:extLst>
                  <a:ext uri="{0D108BD9-81ED-4DB2-BD59-A6C34878D82A}">
                    <a16:rowId xmlns:a16="http://schemas.microsoft.com/office/drawing/2014/main" val="10000"/>
                  </a:ext>
                </a:extLst>
              </a:tr>
              <a:tr h="4047008">
                <a:tc>
                  <a:txBody>
                    <a:bodyPr/>
                    <a:lstStyle/>
                    <a:p>
                      <a:r>
                        <a:rPr lang="en-US" dirty="0" smtClean="0"/>
                        <a:t>Nationalistic mvmts;</a:t>
                      </a:r>
                      <a:r>
                        <a:rPr lang="en-US" baseline="0" dirty="0" smtClean="0"/>
                        <a:t> reject foreign control</a:t>
                      </a:r>
                    </a:p>
                    <a:p>
                      <a:r>
                        <a:rPr lang="en-US" baseline="0" dirty="0" smtClean="0"/>
                        <a:t>Agricultural society</a:t>
                      </a:r>
                    </a:p>
                    <a:p>
                      <a:r>
                        <a:rPr lang="en-US" baseline="0" dirty="0" smtClean="0"/>
                        <a:t>Rural population</a:t>
                      </a:r>
                    </a:p>
                    <a:p>
                      <a:r>
                        <a:rPr lang="en-US" baseline="0" dirty="0" smtClean="0"/>
                        <a:t>Mao Zedong</a:t>
                      </a:r>
                    </a:p>
                    <a:p>
                      <a:r>
                        <a:rPr lang="en-US" baseline="0" dirty="0" smtClean="0"/>
                        <a:t>Equity for peasants</a:t>
                      </a:r>
                    </a:p>
                    <a:p>
                      <a:r>
                        <a:rPr lang="en-US" baseline="0" dirty="0" smtClean="0"/>
                        <a:t>20</a:t>
                      </a:r>
                      <a:r>
                        <a:rPr lang="en-US" baseline="30000" dirty="0" smtClean="0"/>
                        <a:t>th</a:t>
                      </a:r>
                      <a:r>
                        <a:rPr lang="en-US" baseline="0" dirty="0" smtClean="0"/>
                        <a:t> c – largest populations in the world</a:t>
                      </a:r>
                    </a:p>
                    <a:p>
                      <a:r>
                        <a:rPr lang="en-US" baseline="0" dirty="0" smtClean="0"/>
                        <a:t>Not colonized by West – no functioning central govt until 1949</a:t>
                      </a:r>
                    </a:p>
                    <a:p>
                      <a:r>
                        <a:rPr lang="en-US" baseline="0" dirty="0" smtClean="0"/>
                        <a:t>Establishment of govt bloody military conflict</a:t>
                      </a:r>
                    </a:p>
                    <a:p>
                      <a:r>
                        <a:rPr lang="en-US" baseline="0" dirty="0" smtClean="0"/>
                        <a:t>Mao’s new government spurned capitalism and contact w/the West</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Nationalistic mvmts;</a:t>
                      </a:r>
                      <a:r>
                        <a:rPr lang="en-US" baseline="0" dirty="0" smtClean="0"/>
                        <a:t> reject foreign control</a:t>
                      </a:r>
                      <a:endParaRPr lang="en-US" dirty="0" smtClean="0"/>
                    </a:p>
                    <a:p>
                      <a:r>
                        <a:rPr lang="en-US" baseline="0" dirty="0" smtClean="0"/>
                        <a:t>Agricultural society</a:t>
                      </a:r>
                    </a:p>
                    <a:p>
                      <a:r>
                        <a:rPr lang="en-US" baseline="0" dirty="0" smtClean="0"/>
                        <a:t>Rural population</a:t>
                      </a:r>
                    </a:p>
                    <a:p>
                      <a:r>
                        <a:rPr lang="en-US" baseline="0" dirty="0" smtClean="0"/>
                        <a:t>Mohandas Gandhi</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Equity for peasants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20</a:t>
                      </a:r>
                      <a:r>
                        <a:rPr lang="en-US" baseline="30000" dirty="0" smtClean="0"/>
                        <a:t>th</a:t>
                      </a:r>
                      <a:r>
                        <a:rPr lang="en-US" baseline="0" dirty="0" smtClean="0"/>
                        <a:t> c – largest populations in the world</a:t>
                      </a:r>
                    </a:p>
                    <a:p>
                      <a:r>
                        <a:rPr lang="en-US" dirty="0" smtClean="0"/>
                        <a:t>Colonized by West</a:t>
                      </a:r>
                      <a:r>
                        <a:rPr lang="en-US" baseline="0" dirty="0" smtClean="0"/>
                        <a:t> – central govt</a:t>
                      </a:r>
                    </a:p>
                    <a:p>
                      <a:r>
                        <a:rPr lang="en-US" baseline="0" dirty="0" smtClean="0"/>
                        <a:t>Independence emphasized non-violence</a:t>
                      </a:r>
                    </a:p>
                    <a:p>
                      <a:r>
                        <a:rPr lang="en-US" baseline="0" dirty="0" smtClean="0"/>
                        <a:t>Leaders welcomed businessmen in the struggle; after independence relations with British remained harmonious</a:t>
                      </a:r>
                      <a:endParaRPr lang="en-US" dirty="0"/>
                    </a:p>
                  </a:txBody>
                  <a:tcPr/>
                </a:tc>
                <a:extLst>
                  <a:ext uri="{0D108BD9-81ED-4DB2-BD59-A6C34878D82A}">
                    <a16:rowId xmlns:a16="http://schemas.microsoft.com/office/drawing/2014/main" val="10001"/>
                  </a:ext>
                </a:extLst>
              </a:tr>
            </a:tbl>
          </a:graphicData>
        </a:graphic>
      </p:graphicFrame>
      <p:sp>
        <p:nvSpPr>
          <p:cNvPr id="3" name="Title 2"/>
          <p:cNvSpPr>
            <a:spLocks noGrp="1"/>
          </p:cNvSpPr>
          <p:nvPr>
            <p:ph type="title"/>
          </p:nvPr>
        </p:nvSpPr>
        <p:spPr/>
        <p:txBody>
          <a:bodyPr>
            <a:normAutofit fontScale="90000"/>
          </a:bodyPr>
          <a:lstStyle/>
          <a:p>
            <a:r>
              <a:rPr lang="en-US" dirty="0" smtClean="0"/>
              <a:t>Comparison: 20</a:t>
            </a:r>
            <a:r>
              <a:rPr lang="en-US" baseline="30000" dirty="0" smtClean="0"/>
              <a:t>th</a:t>
            </a:r>
            <a:r>
              <a:rPr lang="en-US" dirty="0" smtClean="0"/>
              <a:t> C Nationalism in China and India</a:t>
            </a:r>
            <a:endParaRPr 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733800" y="1481328"/>
            <a:ext cx="4953000" cy="4767072"/>
          </a:xfrm>
        </p:spPr>
        <p:txBody>
          <a:bodyPr>
            <a:normAutofit fontScale="85000" lnSpcReduction="10000"/>
          </a:bodyPr>
          <a:lstStyle/>
          <a:p>
            <a:r>
              <a:rPr lang="en-US" dirty="0" smtClean="0"/>
              <a:t>Burma independence – 1947</a:t>
            </a:r>
          </a:p>
          <a:p>
            <a:r>
              <a:rPr lang="en-US" dirty="0" smtClean="0"/>
              <a:t>Ceylon independence – 1948</a:t>
            </a:r>
          </a:p>
          <a:p>
            <a:r>
              <a:rPr lang="en-US" dirty="0" smtClean="0"/>
              <a:t>Malaysia independence – 1963</a:t>
            </a:r>
          </a:p>
          <a:p>
            <a:r>
              <a:rPr lang="en-US" dirty="0" smtClean="0"/>
              <a:t>French pulled out of SE Asia- devastation from WWII made holding onto colonies economically impossible</a:t>
            </a:r>
          </a:p>
          <a:p>
            <a:r>
              <a:rPr lang="en-US" dirty="0" smtClean="0"/>
              <a:t>French Indochina becomes Laos, Cambodia, Vietnam</a:t>
            </a:r>
          </a:p>
          <a:p>
            <a:r>
              <a:rPr lang="en-US" dirty="0" smtClean="0"/>
              <a:t>Indonesia independence – 1949</a:t>
            </a:r>
          </a:p>
          <a:p>
            <a:r>
              <a:rPr lang="en-US" dirty="0" smtClean="0"/>
              <a:t>Philippines independence - 1946</a:t>
            </a:r>
            <a:endParaRPr lang="en-US" dirty="0"/>
          </a:p>
        </p:txBody>
      </p:sp>
      <p:sp>
        <p:nvSpPr>
          <p:cNvPr id="3" name="Title 2"/>
          <p:cNvSpPr>
            <a:spLocks noGrp="1"/>
          </p:cNvSpPr>
          <p:nvPr>
            <p:ph type="title"/>
          </p:nvPr>
        </p:nvSpPr>
        <p:spPr/>
        <p:txBody>
          <a:bodyPr/>
          <a:lstStyle/>
          <a:p>
            <a:r>
              <a:rPr lang="en-US" dirty="0" smtClean="0"/>
              <a:t>Decolonization in SE Asia</a:t>
            </a:r>
            <a:endParaRPr lang="en-US" dirty="0"/>
          </a:p>
        </p:txBody>
      </p:sp>
      <p:pic>
        <p:nvPicPr>
          <p:cNvPr id="3074" name="Picture 2" descr="http://www.seeitmarket.com/wp-content/uploads/2012/12/map-of-southeast-asia.jpg"/>
          <p:cNvPicPr>
            <a:picLocks noChangeAspect="1" noChangeArrowheads="1"/>
          </p:cNvPicPr>
          <p:nvPr/>
        </p:nvPicPr>
        <p:blipFill>
          <a:blip r:embed="rId2" cstate="print"/>
          <a:srcRect/>
          <a:stretch>
            <a:fillRect/>
          </a:stretch>
        </p:blipFill>
        <p:spPr bwMode="auto">
          <a:xfrm>
            <a:off x="457200" y="1905000"/>
            <a:ext cx="3124200" cy="2789059"/>
          </a:xfrm>
          <a:prstGeom prst="rect">
            <a:avLst/>
          </a:prstGeom>
          <a:noFill/>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5410200" cy="4525963"/>
          </a:xfrm>
        </p:spPr>
        <p:txBody>
          <a:bodyPr>
            <a:normAutofit fontScale="70000" lnSpcReduction="20000"/>
          </a:bodyPr>
          <a:lstStyle/>
          <a:p>
            <a:r>
              <a:rPr lang="en-US" dirty="0" smtClean="0"/>
              <a:t>African educated elites led the independence movements (as in India)</a:t>
            </a:r>
          </a:p>
          <a:p>
            <a:r>
              <a:rPr lang="en-US" dirty="0" smtClean="0"/>
              <a:t>Africans served in world wars to support mother countries (as in India)</a:t>
            </a:r>
          </a:p>
          <a:p>
            <a:r>
              <a:rPr lang="en-US" dirty="0" smtClean="0"/>
              <a:t>Series of meetings regarding independence</a:t>
            </a:r>
          </a:p>
          <a:p>
            <a:pPr lvl="1"/>
            <a:r>
              <a:rPr lang="en-US" dirty="0" smtClean="0"/>
              <a:t>All-African People's Conference led by prominent men</a:t>
            </a:r>
          </a:p>
          <a:p>
            <a:pPr lvl="2"/>
            <a:r>
              <a:rPr lang="en-US" dirty="0" smtClean="0"/>
              <a:t>W.E. B. Du Bois and Blaise Diagne </a:t>
            </a:r>
          </a:p>
          <a:p>
            <a:pPr lvl="2"/>
            <a:r>
              <a:rPr lang="en-US" dirty="0" smtClean="0"/>
              <a:t>Kwame Nkrumah and Jomo Kenyatta demanded African independence at the Fifth Congress</a:t>
            </a:r>
          </a:p>
          <a:p>
            <a:r>
              <a:rPr lang="en-US" dirty="0" smtClean="0"/>
              <a:t>England and France invested in project to support African infrastructure</a:t>
            </a:r>
          </a:p>
          <a:p>
            <a:pPr lvl="2"/>
            <a:r>
              <a:rPr lang="en-US" dirty="0" smtClean="0"/>
              <a:t>Hydroelectric schemes on rivers</a:t>
            </a:r>
          </a:p>
          <a:p>
            <a:pPr lvl="2"/>
            <a:r>
              <a:rPr lang="en-US" dirty="0" smtClean="0"/>
              <a:t>Technology</a:t>
            </a:r>
          </a:p>
          <a:p>
            <a:pPr lvl="2"/>
            <a:r>
              <a:rPr lang="en-US" dirty="0" smtClean="0"/>
              <a:t>Education</a:t>
            </a:r>
          </a:p>
          <a:p>
            <a:pPr lvl="1"/>
            <a:endParaRPr lang="en-US" dirty="0"/>
          </a:p>
        </p:txBody>
      </p:sp>
      <p:sp>
        <p:nvSpPr>
          <p:cNvPr id="3" name="Title 2"/>
          <p:cNvSpPr>
            <a:spLocks noGrp="1"/>
          </p:cNvSpPr>
          <p:nvPr>
            <p:ph type="title"/>
          </p:nvPr>
        </p:nvSpPr>
        <p:spPr/>
        <p:txBody>
          <a:bodyPr>
            <a:normAutofit fontScale="90000"/>
          </a:bodyPr>
          <a:lstStyle/>
          <a:p>
            <a:r>
              <a:rPr lang="en-US" dirty="0" smtClean="0"/>
              <a:t>Decolonization in Sub-Saharan Africa</a:t>
            </a:r>
            <a:endParaRPr lang="en-US" dirty="0"/>
          </a:p>
        </p:txBody>
      </p:sp>
      <p:pic>
        <p:nvPicPr>
          <p:cNvPr id="112642" name="Picture 2" descr="http://i939.photobucket.com/albums/ad238/Oumar9/mgi0809.jpg"/>
          <p:cNvPicPr>
            <a:picLocks noChangeAspect="1" noChangeArrowheads="1"/>
          </p:cNvPicPr>
          <p:nvPr/>
        </p:nvPicPr>
        <p:blipFill>
          <a:blip r:embed="rId2" cstate="print"/>
          <a:srcRect/>
          <a:stretch>
            <a:fillRect/>
          </a:stretch>
        </p:blipFill>
        <p:spPr bwMode="auto">
          <a:xfrm>
            <a:off x="5867400" y="1752600"/>
            <a:ext cx="2794551" cy="1914525"/>
          </a:xfrm>
          <a:prstGeom prst="rect">
            <a:avLst/>
          </a:prstGeom>
          <a:noFill/>
        </p:spPr>
      </p:pic>
      <p:pic>
        <p:nvPicPr>
          <p:cNvPr id="112644" name="Picture 4" descr="http://oyungapala.com/wp-content/uploads/2013/05/Jomo-Kenyatta.jpg"/>
          <p:cNvPicPr>
            <a:picLocks noChangeAspect="1" noChangeArrowheads="1"/>
          </p:cNvPicPr>
          <p:nvPr/>
        </p:nvPicPr>
        <p:blipFill>
          <a:blip r:embed="rId3" cstate="print"/>
          <a:srcRect/>
          <a:stretch>
            <a:fillRect/>
          </a:stretch>
        </p:blipFill>
        <p:spPr bwMode="auto">
          <a:xfrm>
            <a:off x="4876800" y="4648200"/>
            <a:ext cx="3581400" cy="2014538"/>
          </a:xfrm>
          <a:prstGeom prst="rect">
            <a:avLst/>
          </a:prstGeom>
          <a:noFill/>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05200" y="1524000"/>
            <a:ext cx="5334000" cy="5181600"/>
          </a:xfrm>
        </p:spPr>
        <p:txBody>
          <a:bodyPr>
            <a:normAutofit fontScale="85000" lnSpcReduction="20000"/>
          </a:bodyPr>
          <a:lstStyle/>
          <a:p>
            <a:r>
              <a:rPr lang="en-US" dirty="0" smtClean="0"/>
              <a:t>Gold Coast first to achieve independence; chose name Ghana to link to earlier empire</a:t>
            </a:r>
          </a:p>
          <a:p>
            <a:pPr lvl="1"/>
            <a:r>
              <a:rPr lang="en-US" dirty="0" smtClean="0"/>
              <a:t>Kwame Nkrumah</a:t>
            </a:r>
          </a:p>
          <a:p>
            <a:pPr lvl="2"/>
            <a:r>
              <a:rPr lang="en-US" dirty="0" smtClean="0"/>
              <a:t>Educated in the US </a:t>
            </a:r>
          </a:p>
          <a:p>
            <a:r>
              <a:rPr lang="en-US" dirty="0" smtClean="0"/>
              <a:t>Nigeria next</a:t>
            </a:r>
          </a:p>
          <a:p>
            <a:pPr lvl="1"/>
            <a:r>
              <a:rPr lang="en-US" dirty="0" smtClean="0"/>
              <a:t>Most populous country in 1960</a:t>
            </a:r>
          </a:p>
          <a:p>
            <a:pPr lvl="1"/>
            <a:r>
              <a:rPr lang="en-US" dirty="0" smtClean="0"/>
              <a:t>Borders drawn arbitrarily grouping unrelated hostile peoples</a:t>
            </a:r>
          </a:p>
          <a:p>
            <a:pPr lvl="1"/>
            <a:r>
              <a:rPr lang="en-US" dirty="0" smtClean="0"/>
              <a:t>Nigeria composed of three regions based on ethnicity</a:t>
            </a:r>
          </a:p>
          <a:p>
            <a:pPr lvl="2"/>
            <a:r>
              <a:rPr lang="en-US" dirty="0" smtClean="0"/>
              <a:t>Differences made nationalism a serious problem for Nigeria</a:t>
            </a:r>
          </a:p>
          <a:p>
            <a:r>
              <a:rPr lang="en-US" dirty="0" smtClean="0"/>
              <a:t>France turned over self-government in west and central Africa</a:t>
            </a:r>
          </a:p>
          <a:p>
            <a:pPr lvl="1"/>
            <a:r>
              <a:rPr lang="en-US" dirty="0" smtClean="0"/>
              <a:t>Some chose independence/others continued ties with France</a:t>
            </a:r>
          </a:p>
          <a:p>
            <a:endParaRPr lang="en-US" dirty="0"/>
          </a:p>
        </p:txBody>
      </p:sp>
      <p:sp>
        <p:nvSpPr>
          <p:cNvPr id="3" name="Title 2"/>
          <p:cNvSpPr>
            <a:spLocks noGrp="1"/>
          </p:cNvSpPr>
          <p:nvPr>
            <p:ph type="title"/>
          </p:nvPr>
        </p:nvSpPr>
        <p:spPr/>
        <p:txBody>
          <a:bodyPr>
            <a:normAutofit fontScale="90000"/>
          </a:bodyPr>
          <a:lstStyle/>
          <a:p>
            <a:r>
              <a:rPr lang="en-US" dirty="0" smtClean="0"/>
              <a:t>Decolonization in Sub-Saharan Africa (cont)</a:t>
            </a:r>
            <a:endParaRPr lang="en-US" dirty="0"/>
          </a:p>
        </p:txBody>
      </p:sp>
      <p:pic>
        <p:nvPicPr>
          <p:cNvPr id="111618" name="Picture 2" descr="http://ceppes.files.wordpress.com/2012/04/2737587_f520.jpg"/>
          <p:cNvPicPr>
            <a:picLocks noChangeAspect="1" noChangeArrowheads="1"/>
          </p:cNvPicPr>
          <p:nvPr/>
        </p:nvPicPr>
        <p:blipFill>
          <a:blip r:embed="rId2" cstate="print"/>
          <a:srcRect/>
          <a:stretch>
            <a:fillRect/>
          </a:stretch>
        </p:blipFill>
        <p:spPr bwMode="auto">
          <a:xfrm>
            <a:off x="457200" y="2133600"/>
            <a:ext cx="3143685" cy="2647951"/>
          </a:xfrm>
          <a:prstGeom prst="rect">
            <a:avLst/>
          </a:prstGeom>
          <a:noFill/>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00200" y="1481328"/>
            <a:ext cx="7543800" cy="5148072"/>
          </a:xfrm>
        </p:spPr>
        <p:txBody>
          <a:bodyPr>
            <a:normAutofit fontScale="62500" lnSpcReduction="20000"/>
          </a:bodyPr>
          <a:lstStyle/>
          <a:p>
            <a:r>
              <a:rPr lang="en-US" dirty="0" smtClean="0"/>
              <a:t>Belgium did little to prepare for independence</a:t>
            </a:r>
          </a:p>
          <a:p>
            <a:pPr lvl="1"/>
            <a:r>
              <a:rPr lang="en-US" dirty="0" smtClean="0"/>
              <a:t>Violence when Belgium pulled out; chaos turned into civil war</a:t>
            </a:r>
          </a:p>
          <a:p>
            <a:pPr lvl="1"/>
            <a:r>
              <a:rPr lang="en-US" dirty="0" smtClean="0"/>
              <a:t>Lumumba expresses bitterness at the independence ceremony; assassinates </a:t>
            </a:r>
          </a:p>
          <a:p>
            <a:r>
              <a:rPr lang="en-US" dirty="0" smtClean="0"/>
              <a:t>Ruanda-Urundi – Tutsi minority dominated govt; issues between Hutus and Tutsis continue today</a:t>
            </a:r>
          </a:p>
          <a:p>
            <a:r>
              <a:rPr lang="en-US" dirty="0" smtClean="0"/>
              <a:t>South Africa only white-ruled country</a:t>
            </a:r>
          </a:p>
          <a:p>
            <a:pPr lvl="1"/>
            <a:r>
              <a:rPr lang="en-US" dirty="0" smtClean="0"/>
              <a:t>1/5 white (some Afrikaners – Dutch)</a:t>
            </a:r>
          </a:p>
          <a:p>
            <a:pPr lvl="1"/>
            <a:r>
              <a:rPr lang="en-US" dirty="0" smtClean="0"/>
              <a:t>British and Dutch fought Boer War; formed Union of South Africa 1910</a:t>
            </a:r>
          </a:p>
          <a:p>
            <a:pPr lvl="1"/>
            <a:r>
              <a:rPr lang="en-US" dirty="0" smtClean="0"/>
              <a:t>Majority population (blacks) ruled harshly</a:t>
            </a:r>
          </a:p>
          <a:p>
            <a:pPr lvl="1"/>
            <a:r>
              <a:rPr lang="en-US" dirty="0" smtClean="0"/>
              <a:t>African National Congress formed to protest</a:t>
            </a:r>
          </a:p>
          <a:p>
            <a:r>
              <a:rPr lang="en-US" dirty="0" smtClean="0"/>
              <a:t>1948 – apartheid; townships</a:t>
            </a:r>
          </a:p>
          <a:p>
            <a:r>
              <a:rPr lang="en-US" dirty="0" smtClean="0"/>
              <a:t>ANC moved to more aggressive methods</a:t>
            </a:r>
          </a:p>
          <a:p>
            <a:pPr lvl="1"/>
            <a:r>
              <a:rPr lang="en-US" dirty="0" smtClean="0"/>
              <a:t>Strikes and sabotage</a:t>
            </a:r>
          </a:p>
          <a:p>
            <a:pPr lvl="1"/>
            <a:r>
              <a:rPr lang="en-US" dirty="0" smtClean="0"/>
              <a:t>Nelson Mandela; sentenced to life imprisonment 1964</a:t>
            </a:r>
          </a:p>
          <a:p>
            <a:r>
              <a:rPr lang="en-US" dirty="0" smtClean="0"/>
              <a:t>1976 UN condemned  Transkei due to dependence on S. Africa</a:t>
            </a:r>
          </a:p>
          <a:p>
            <a:r>
              <a:rPr lang="en-US" dirty="0" smtClean="0"/>
              <a:t>1982 – 1,000,000 black S. Africans transferred to Swaziland</a:t>
            </a:r>
          </a:p>
          <a:p>
            <a:pPr lvl="1"/>
            <a:r>
              <a:rPr lang="en-US" dirty="0" smtClean="0"/>
              <a:t>Nations adopted sanctions</a:t>
            </a:r>
          </a:p>
          <a:p>
            <a:pPr lvl="2"/>
            <a:r>
              <a:rPr lang="en-US" dirty="0" smtClean="0"/>
              <a:t>Difficult since resources included diamonds and gold making the country wealthy</a:t>
            </a:r>
          </a:p>
          <a:p>
            <a:pPr lvl="2"/>
            <a:r>
              <a:rPr lang="en-US" dirty="0" smtClean="0"/>
              <a:t>Demonstrations and riots</a:t>
            </a:r>
          </a:p>
          <a:p>
            <a:pPr lvl="1"/>
            <a:r>
              <a:rPr lang="en-US" dirty="0" smtClean="0"/>
              <a:t>Mandela released from prison and elected president 1994</a:t>
            </a:r>
          </a:p>
        </p:txBody>
      </p:sp>
      <p:sp>
        <p:nvSpPr>
          <p:cNvPr id="3" name="Title 2"/>
          <p:cNvSpPr>
            <a:spLocks noGrp="1"/>
          </p:cNvSpPr>
          <p:nvPr>
            <p:ph type="title"/>
          </p:nvPr>
        </p:nvSpPr>
        <p:spPr/>
        <p:txBody>
          <a:bodyPr>
            <a:normAutofit fontScale="90000"/>
          </a:bodyPr>
          <a:lstStyle/>
          <a:p>
            <a:r>
              <a:rPr lang="en-US" dirty="0" smtClean="0"/>
              <a:t>Decolonization in Sub-Saharan Africa (cont)</a:t>
            </a:r>
            <a:endParaRPr lang="en-US" dirty="0"/>
          </a:p>
        </p:txBody>
      </p:sp>
      <p:pic>
        <p:nvPicPr>
          <p:cNvPr id="110594" name="Picture 2" descr="http://media.npr.org/assets/img/2013/06/25/nelson-mandela1_custom-64127a3bc8c249783e3bca36a00d3c933c63254f-s6-c30.jpg"/>
          <p:cNvPicPr>
            <a:picLocks noChangeAspect="1" noChangeArrowheads="1"/>
          </p:cNvPicPr>
          <p:nvPr/>
        </p:nvPicPr>
        <p:blipFill>
          <a:blip r:embed="rId2" cstate="print"/>
          <a:srcRect/>
          <a:stretch>
            <a:fillRect/>
          </a:stretch>
        </p:blipFill>
        <p:spPr bwMode="auto">
          <a:xfrm flipH="1">
            <a:off x="152400" y="1905000"/>
            <a:ext cx="1491557" cy="2438400"/>
          </a:xfrm>
          <a:prstGeom prst="rect">
            <a:avLst/>
          </a:prstGeom>
          <a:noFill/>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4800600" cy="4525963"/>
          </a:xfrm>
        </p:spPr>
        <p:txBody>
          <a:bodyPr>
            <a:normAutofit fontScale="92500" lnSpcReduction="10000"/>
          </a:bodyPr>
          <a:lstStyle/>
          <a:p>
            <a:r>
              <a:rPr lang="en-US" dirty="0" smtClean="0"/>
              <a:t>North Africa and the Middle East experienced different patterns of colonization</a:t>
            </a:r>
          </a:p>
          <a:p>
            <a:pPr lvl="1"/>
            <a:r>
              <a:rPr lang="en-US" dirty="0" smtClean="0"/>
              <a:t>**all the inhabitants in the Middle East are NOT Arabs</a:t>
            </a:r>
          </a:p>
          <a:p>
            <a:r>
              <a:rPr lang="en-US" dirty="0" smtClean="0"/>
              <a:t>Iran – Persian heritage/shares Muslim heritage with Turkey</a:t>
            </a:r>
          </a:p>
          <a:p>
            <a:r>
              <a:rPr lang="en-US" dirty="0" smtClean="0"/>
              <a:t>Israel founded 1947– number of Jews increased rapidly</a:t>
            </a:r>
          </a:p>
          <a:p>
            <a:endParaRPr lang="en-US" dirty="0"/>
          </a:p>
        </p:txBody>
      </p:sp>
      <p:sp>
        <p:nvSpPr>
          <p:cNvPr id="3" name="Title 2"/>
          <p:cNvSpPr>
            <a:spLocks noGrp="1"/>
          </p:cNvSpPr>
          <p:nvPr>
            <p:ph type="title"/>
          </p:nvPr>
        </p:nvSpPr>
        <p:spPr/>
        <p:txBody>
          <a:bodyPr>
            <a:normAutofit fontScale="90000"/>
          </a:bodyPr>
          <a:lstStyle/>
          <a:p>
            <a:r>
              <a:rPr lang="en-US" dirty="0" smtClean="0"/>
              <a:t>Decolonization and Change in North Africa and the Middle East</a:t>
            </a:r>
            <a:endParaRPr lang="en-US" dirty="0"/>
          </a:p>
        </p:txBody>
      </p:sp>
      <p:pic>
        <p:nvPicPr>
          <p:cNvPr id="7172" name="Picture 4" descr="http://www.jdpayne.org/wp-content/uploads/2011/02/North-Africa-and-Middle-East.jpg"/>
          <p:cNvPicPr>
            <a:picLocks noChangeAspect="1" noChangeArrowheads="1"/>
          </p:cNvPicPr>
          <p:nvPr/>
        </p:nvPicPr>
        <p:blipFill>
          <a:blip r:embed="rId2" cstate="print"/>
          <a:srcRect/>
          <a:stretch>
            <a:fillRect/>
          </a:stretch>
        </p:blipFill>
        <p:spPr bwMode="auto">
          <a:xfrm>
            <a:off x="5334000" y="2057400"/>
            <a:ext cx="3230562" cy="3230563"/>
          </a:xfrm>
          <a:prstGeom prst="rect">
            <a:avLst/>
          </a:prstGeom>
          <a:noFill/>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229600" cy="4843272"/>
          </a:xfrm>
        </p:spPr>
        <p:txBody>
          <a:bodyPr>
            <a:normAutofit fontScale="77500" lnSpcReduction="20000"/>
          </a:bodyPr>
          <a:lstStyle/>
          <a:p>
            <a:r>
              <a:rPr lang="en-US" dirty="0" smtClean="0"/>
              <a:t>Turkey</a:t>
            </a:r>
          </a:p>
          <a:p>
            <a:pPr lvl="1"/>
            <a:r>
              <a:rPr lang="en-US" dirty="0" smtClean="0"/>
              <a:t>Mustafa Kemal (Ataturk) unified Turkey; wanted respected place in the world</a:t>
            </a:r>
          </a:p>
          <a:p>
            <a:pPr lvl="2"/>
            <a:r>
              <a:rPr lang="en-US" dirty="0" smtClean="0"/>
              <a:t>Created secular state</a:t>
            </a:r>
          </a:p>
          <a:p>
            <a:pPr lvl="2"/>
            <a:r>
              <a:rPr lang="en-US" dirty="0" smtClean="0"/>
              <a:t>Abolished shari’a law</a:t>
            </a:r>
          </a:p>
          <a:p>
            <a:pPr lvl="2"/>
            <a:r>
              <a:rPr lang="en-US" dirty="0" smtClean="0"/>
              <a:t>Ended polygamy</a:t>
            </a:r>
          </a:p>
          <a:p>
            <a:pPr lvl="2"/>
            <a:r>
              <a:rPr lang="en-US" dirty="0" smtClean="0"/>
              <a:t>Abolished office of caliph in govt</a:t>
            </a:r>
          </a:p>
          <a:p>
            <a:pPr lvl="2"/>
            <a:r>
              <a:rPr lang="en-US" dirty="0" smtClean="0"/>
              <a:t>Replaced Arabic script with Roman</a:t>
            </a:r>
          </a:p>
          <a:p>
            <a:pPr lvl="2"/>
            <a:r>
              <a:rPr lang="en-US" dirty="0" smtClean="0"/>
              <a:t>Encouraged western clothes</a:t>
            </a:r>
          </a:p>
          <a:p>
            <a:pPr lvl="2"/>
            <a:r>
              <a:rPr lang="en-US" dirty="0" smtClean="0"/>
              <a:t>Encouraged women to discontinue veils</a:t>
            </a:r>
          </a:p>
          <a:p>
            <a:pPr lvl="1"/>
            <a:r>
              <a:rPr lang="en-US" dirty="0" smtClean="0"/>
              <a:t>Quest for modernity included a loan from Soviets</a:t>
            </a:r>
          </a:p>
          <a:p>
            <a:pPr lvl="1"/>
            <a:r>
              <a:rPr lang="en-US" dirty="0" smtClean="0"/>
              <a:t>Remained neutral for most of WWII (allies)</a:t>
            </a:r>
          </a:p>
          <a:p>
            <a:pPr lvl="1"/>
            <a:r>
              <a:rPr lang="en-US" dirty="0" smtClean="0"/>
              <a:t>Tensions regarding secularization </a:t>
            </a:r>
          </a:p>
          <a:p>
            <a:pPr lvl="1"/>
            <a:r>
              <a:rPr lang="en-US" dirty="0" smtClean="0"/>
              <a:t>Large Kurdish population; advocated for separate Kurdish state</a:t>
            </a:r>
          </a:p>
          <a:p>
            <a:pPr lvl="1"/>
            <a:r>
              <a:rPr lang="en-US" dirty="0" smtClean="0"/>
              <a:t>Armed forces intervene periodically – govt alternates between democratic elections and military dictatorship</a:t>
            </a:r>
          </a:p>
          <a:p>
            <a:r>
              <a:rPr lang="en-US" dirty="0" smtClean="0"/>
              <a:t>Geographic location splits orientation between Europe and Western Asia</a:t>
            </a:r>
            <a:endParaRPr lang="en-US" dirty="0"/>
          </a:p>
        </p:txBody>
      </p:sp>
      <p:sp>
        <p:nvSpPr>
          <p:cNvPr id="3" name="Title 2"/>
          <p:cNvSpPr>
            <a:spLocks noGrp="1"/>
          </p:cNvSpPr>
          <p:nvPr>
            <p:ph type="title"/>
          </p:nvPr>
        </p:nvSpPr>
        <p:spPr>
          <a:xfrm>
            <a:off x="381000" y="228600"/>
            <a:ext cx="8229600" cy="1143000"/>
          </a:xfrm>
        </p:spPr>
        <p:txBody>
          <a:bodyPr>
            <a:normAutofit/>
          </a:bodyPr>
          <a:lstStyle/>
          <a:p>
            <a:r>
              <a:rPr lang="en-US" sz="3200" dirty="0" smtClean="0"/>
              <a:t>Decolonization and Change in North Africa and the Middle East (cont)</a:t>
            </a:r>
            <a:endParaRPr lang="en-US" sz="3200" dirty="0"/>
          </a:p>
        </p:txBody>
      </p:sp>
      <p:pic>
        <p:nvPicPr>
          <p:cNvPr id="4098" name="Picture 2" descr="http://www.badassoftheweek.com/ataturk3.jpg"/>
          <p:cNvPicPr>
            <a:picLocks noChangeAspect="1" noChangeArrowheads="1"/>
          </p:cNvPicPr>
          <p:nvPr/>
        </p:nvPicPr>
        <p:blipFill>
          <a:blip r:embed="rId2" cstate="print"/>
          <a:srcRect/>
          <a:stretch>
            <a:fillRect/>
          </a:stretch>
        </p:blipFill>
        <p:spPr bwMode="auto">
          <a:xfrm>
            <a:off x="6858000" y="2438400"/>
            <a:ext cx="1620368" cy="1819275"/>
          </a:xfrm>
          <a:prstGeom prst="rect">
            <a:avLst/>
          </a:prstGeom>
          <a:noFill/>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95600" y="1371600"/>
            <a:ext cx="5867400" cy="5029200"/>
          </a:xfrm>
        </p:spPr>
        <p:txBody>
          <a:bodyPr>
            <a:normAutofit fontScale="92500" lnSpcReduction="20000"/>
          </a:bodyPr>
          <a:lstStyle/>
          <a:p>
            <a:r>
              <a:rPr lang="en-US" dirty="0" smtClean="0"/>
              <a:t>Iran</a:t>
            </a:r>
          </a:p>
          <a:p>
            <a:pPr lvl="1"/>
            <a:r>
              <a:rPr lang="en-US" dirty="0" smtClean="0"/>
              <a:t>fragmented by 1921- economic and political disarray; people needed stability</a:t>
            </a:r>
          </a:p>
          <a:p>
            <a:r>
              <a:rPr lang="en-US" dirty="0" smtClean="0"/>
              <a:t>Colonel Reza Khan</a:t>
            </a:r>
          </a:p>
          <a:p>
            <a:pPr lvl="1"/>
            <a:r>
              <a:rPr lang="en-US" dirty="0" smtClean="0"/>
              <a:t>Coup d'état</a:t>
            </a:r>
          </a:p>
          <a:p>
            <a:pPr lvl="1"/>
            <a:r>
              <a:rPr lang="en-US" dirty="0" smtClean="0"/>
              <a:t>Established Pahlavi dynasty</a:t>
            </a:r>
          </a:p>
          <a:p>
            <a:pPr lvl="1"/>
            <a:r>
              <a:rPr lang="en-US" dirty="0" smtClean="0"/>
              <a:t>Legislature lost power; authoritarian rule</a:t>
            </a:r>
          </a:p>
          <a:p>
            <a:pPr lvl="1"/>
            <a:r>
              <a:rPr lang="en-US" dirty="0" smtClean="0"/>
              <a:t>Son came to power; Reza Shah</a:t>
            </a:r>
          </a:p>
          <a:p>
            <a:pPr lvl="2"/>
            <a:r>
              <a:rPr lang="en-US" dirty="0" smtClean="0"/>
              <a:t>Had to deal w/democratic opposition</a:t>
            </a:r>
          </a:p>
          <a:p>
            <a:pPr lvl="2"/>
            <a:r>
              <a:rPr lang="en-US" dirty="0" smtClean="0"/>
              <a:t>Muhammad Mosaddeq elected PM 1951; shah forced to flee 1953</a:t>
            </a:r>
          </a:p>
          <a:p>
            <a:pPr lvl="1"/>
            <a:r>
              <a:rPr lang="en-US" dirty="0" smtClean="0"/>
              <a:t>Britain and US restored Reza Shah to power (contain Soviet power during Cold War)</a:t>
            </a:r>
          </a:p>
          <a:p>
            <a:endParaRPr lang="en-US" dirty="0" smtClean="0"/>
          </a:p>
        </p:txBody>
      </p:sp>
      <p:sp>
        <p:nvSpPr>
          <p:cNvPr id="3" name="Title 2"/>
          <p:cNvSpPr>
            <a:spLocks noGrp="1"/>
          </p:cNvSpPr>
          <p:nvPr>
            <p:ph type="title"/>
          </p:nvPr>
        </p:nvSpPr>
        <p:spPr/>
        <p:txBody>
          <a:bodyPr>
            <a:noAutofit/>
          </a:bodyPr>
          <a:lstStyle/>
          <a:p>
            <a:r>
              <a:rPr lang="en-US" sz="3200" dirty="0" smtClean="0"/>
              <a:t>Decolonization and Change in North Africa and the Middle East (cont)</a:t>
            </a:r>
            <a:endParaRPr lang="en-US" sz="3200" dirty="0"/>
          </a:p>
        </p:txBody>
      </p:sp>
      <p:pic>
        <p:nvPicPr>
          <p:cNvPr id="5122" name="Picture 2" descr="http://classes.colgate.edu/osafi/coreculture/Coronation1967.jpg"/>
          <p:cNvPicPr>
            <a:picLocks noChangeAspect="1" noChangeArrowheads="1"/>
          </p:cNvPicPr>
          <p:nvPr/>
        </p:nvPicPr>
        <p:blipFill>
          <a:blip r:embed="rId2" cstate="print"/>
          <a:srcRect/>
          <a:stretch>
            <a:fillRect/>
          </a:stretch>
        </p:blipFill>
        <p:spPr bwMode="auto">
          <a:xfrm>
            <a:off x="228600" y="1676400"/>
            <a:ext cx="2650067" cy="3657601"/>
          </a:xfrm>
          <a:prstGeom prst="rect">
            <a:avLst/>
          </a:prstGeom>
          <a:noFill/>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95600" y="1481328"/>
            <a:ext cx="5791200" cy="4525963"/>
          </a:xfrm>
        </p:spPr>
        <p:txBody>
          <a:bodyPr>
            <a:normAutofit fontScale="85000" lnSpcReduction="20000"/>
          </a:bodyPr>
          <a:lstStyle/>
          <a:p>
            <a:r>
              <a:rPr lang="en-US" dirty="0" smtClean="0"/>
              <a:t>Iranians see US and Britain as supporters of autocratic govt and the shah as weak</a:t>
            </a:r>
          </a:p>
          <a:p>
            <a:r>
              <a:rPr lang="en-US" dirty="0" smtClean="0"/>
              <a:t>Shah extended voting rights to women, restricted polygamy, allowed women to work</a:t>
            </a:r>
          </a:p>
          <a:p>
            <a:r>
              <a:rPr lang="en-US" dirty="0" smtClean="0"/>
              <a:t>Iranians felt shah overstepped bounds:</a:t>
            </a:r>
          </a:p>
          <a:p>
            <a:pPr lvl="1"/>
            <a:r>
              <a:rPr lang="en-US" dirty="0" smtClean="0"/>
              <a:t>Perceived as totalitarian</a:t>
            </a:r>
          </a:p>
          <a:p>
            <a:pPr lvl="1"/>
            <a:r>
              <a:rPr lang="en-US" dirty="0" smtClean="0"/>
              <a:t>Secularized Iran too fast; broke balance btwn religious and secular state</a:t>
            </a:r>
          </a:p>
          <a:p>
            <a:pPr lvl="1"/>
            <a:r>
              <a:rPr lang="en-US" dirty="0" smtClean="0"/>
              <a:t>Ties to the west (esp. US) offended Iranians</a:t>
            </a:r>
          </a:p>
          <a:p>
            <a:r>
              <a:rPr lang="en-US" dirty="0" smtClean="0"/>
              <a:t>Shah created a political divide; modernization vs. traditional</a:t>
            </a:r>
          </a:p>
          <a:p>
            <a:endParaRPr lang="en-US" dirty="0" smtClean="0"/>
          </a:p>
          <a:p>
            <a:endParaRPr lang="en-US" dirty="0" smtClean="0"/>
          </a:p>
          <a:p>
            <a:endParaRPr lang="en-US" dirty="0"/>
          </a:p>
        </p:txBody>
      </p:sp>
      <p:sp>
        <p:nvSpPr>
          <p:cNvPr id="3" name="Title 2"/>
          <p:cNvSpPr>
            <a:spLocks noGrp="1"/>
          </p:cNvSpPr>
          <p:nvPr>
            <p:ph type="title"/>
          </p:nvPr>
        </p:nvSpPr>
        <p:spPr/>
        <p:txBody>
          <a:bodyPr>
            <a:normAutofit/>
          </a:bodyPr>
          <a:lstStyle/>
          <a:p>
            <a:r>
              <a:rPr lang="en-US" sz="3200" dirty="0" smtClean="0"/>
              <a:t>Decolonization and Change in North Africa and the Middle East (cont)</a:t>
            </a:r>
            <a:endParaRPr lang="en-US" sz="3200" dirty="0"/>
          </a:p>
        </p:txBody>
      </p:sp>
      <p:pic>
        <p:nvPicPr>
          <p:cNvPr id="4098" name="Picture 2" descr="http://upload.wikimedia.org/wikipedia/commons/8/84/Mohammad-reza-shah.jpg"/>
          <p:cNvPicPr>
            <a:picLocks noChangeAspect="1" noChangeArrowheads="1"/>
          </p:cNvPicPr>
          <p:nvPr/>
        </p:nvPicPr>
        <p:blipFill>
          <a:blip r:embed="rId2" cstate="print"/>
          <a:srcRect/>
          <a:stretch>
            <a:fillRect/>
          </a:stretch>
        </p:blipFill>
        <p:spPr bwMode="auto">
          <a:xfrm>
            <a:off x="304800" y="1752600"/>
            <a:ext cx="2314575" cy="3190876"/>
          </a:xfrm>
          <a:prstGeom prst="rect">
            <a:avLst/>
          </a:prstGeom>
          <a:noFill/>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133600" y="1633538"/>
            <a:ext cx="7010400" cy="5072062"/>
          </a:xfrm>
        </p:spPr>
        <p:txBody>
          <a:bodyPr>
            <a:normAutofit lnSpcReduction="10000"/>
          </a:bodyPr>
          <a:lstStyle/>
          <a:p>
            <a:r>
              <a:rPr lang="en-US" dirty="0" smtClean="0"/>
              <a:t>1979 Revolution in Iran unique: almost completely religious</a:t>
            </a:r>
          </a:p>
          <a:p>
            <a:pPr lvl="1"/>
            <a:r>
              <a:rPr lang="en-US" dirty="0" smtClean="0"/>
              <a:t>Dominant ideology was Shi’ism</a:t>
            </a:r>
          </a:p>
          <a:p>
            <a:pPr lvl="2"/>
            <a:r>
              <a:rPr lang="en-US" dirty="0" smtClean="0"/>
              <a:t>Leader was a cleric</a:t>
            </a:r>
          </a:p>
          <a:p>
            <a:pPr lvl="2"/>
            <a:r>
              <a:rPr lang="en-US" dirty="0" smtClean="0"/>
              <a:t>Ayatollah Ruhollah Khomeini</a:t>
            </a:r>
          </a:p>
          <a:p>
            <a:pPr lvl="2"/>
            <a:r>
              <a:rPr lang="en-US" dirty="0" smtClean="0"/>
              <a:t>Ruled Iran for ten years</a:t>
            </a:r>
          </a:p>
          <a:p>
            <a:pPr lvl="1"/>
            <a:r>
              <a:rPr lang="en-US" dirty="0" smtClean="0"/>
              <a:t>Russia and China centered around communism</a:t>
            </a:r>
          </a:p>
          <a:p>
            <a:pPr lvl="1"/>
            <a:r>
              <a:rPr lang="en-US" dirty="0" smtClean="0"/>
              <a:t>In Mexico the Catholic Church involved but the military quickly sidelined the Church</a:t>
            </a:r>
          </a:p>
          <a:p>
            <a:r>
              <a:rPr lang="en-US" dirty="0" smtClean="0"/>
              <a:t>**Iran’s revolution resulted in a theocracy; other revolutions generally against religious control of govt</a:t>
            </a:r>
          </a:p>
          <a:p>
            <a:endParaRPr lang="en-US" dirty="0" smtClean="0"/>
          </a:p>
        </p:txBody>
      </p:sp>
      <p:sp>
        <p:nvSpPr>
          <p:cNvPr id="3" name="Title 2"/>
          <p:cNvSpPr>
            <a:spLocks noGrp="1"/>
          </p:cNvSpPr>
          <p:nvPr>
            <p:ph type="title" idx="4294967295"/>
          </p:nvPr>
        </p:nvSpPr>
        <p:spPr>
          <a:xfrm>
            <a:off x="0" y="274638"/>
            <a:ext cx="8229600" cy="1143000"/>
          </a:xfrm>
        </p:spPr>
        <p:txBody>
          <a:bodyPr>
            <a:normAutofit/>
          </a:bodyPr>
          <a:lstStyle/>
          <a:p>
            <a:r>
              <a:rPr lang="en-US" sz="3200" dirty="0" smtClean="0"/>
              <a:t>Decolonization and Change in North Africa and the Middle East (cont)</a:t>
            </a:r>
            <a:endParaRPr lang="en-US" sz="3200" dirty="0"/>
          </a:p>
        </p:txBody>
      </p:sp>
      <p:pic>
        <p:nvPicPr>
          <p:cNvPr id="3074" name="Picture 2" descr="http://tabriz-iran.com/_borders/2h113bL.jpg"/>
          <p:cNvPicPr>
            <a:picLocks noChangeAspect="1" noChangeArrowheads="1"/>
          </p:cNvPicPr>
          <p:nvPr/>
        </p:nvPicPr>
        <p:blipFill>
          <a:blip r:embed="rId2" cstate="print"/>
          <a:srcRect/>
          <a:stretch>
            <a:fillRect/>
          </a:stretch>
        </p:blipFill>
        <p:spPr bwMode="auto">
          <a:xfrm>
            <a:off x="228600" y="2133600"/>
            <a:ext cx="1828800" cy="2743201"/>
          </a:xfrm>
          <a:prstGeom prst="rect">
            <a:avLst/>
          </a:prstGeom>
          <a:noFill/>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ustom 1">
      <a:dk1>
        <a:sysClr val="windowText" lastClr="000000"/>
      </a:dk1>
      <a:lt1>
        <a:sysClr val="window" lastClr="FFFFFF"/>
      </a:lt1>
      <a:dk2>
        <a:srgbClr val="666666"/>
      </a:dk2>
      <a:lt2>
        <a:srgbClr val="D2D2D2"/>
      </a:lt2>
      <a:accent1>
        <a:srgbClr val="68007F"/>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30373</TotalTime>
  <Words>11444</Words>
  <Application>Microsoft Office PowerPoint</Application>
  <PresentationFormat>On-screen Show (4:3)</PresentationFormat>
  <Paragraphs>1403</Paragraphs>
  <Slides>153</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153</vt:i4>
      </vt:variant>
    </vt:vector>
  </HeadingPairs>
  <TitlesOfParts>
    <vt:vector size="159" baseType="lpstr">
      <vt:lpstr>Calibri</vt:lpstr>
      <vt:lpstr>Lucida Sans Unicode</vt:lpstr>
      <vt:lpstr>Verdana</vt:lpstr>
      <vt:lpstr>Wingdings 2</vt:lpstr>
      <vt:lpstr>Wingdings 3</vt:lpstr>
      <vt:lpstr>Concourse</vt:lpstr>
      <vt:lpstr>AP World  Unit 6 Review  1914 – Present  **Updated Curriculum dates are 1900 - Present</vt:lpstr>
      <vt:lpstr>Review</vt:lpstr>
      <vt:lpstr>The Big Picture</vt:lpstr>
      <vt:lpstr>Crisis and Collapse of the Imperial Order</vt:lpstr>
      <vt:lpstr>Background</vt:lpstr>
      <vt:lpstr>WWI (1914 – 1918)</vt:lpstr>
      <vt:lpstr>Underlying Causes of the War</vt:lpstr>
      <vt:lpstr>1. Rivalries Intensified by Nationalism</vt:lpstr>
      <vt:lpstr>2. Colonial Disputes</vt:lpstr>
      <vt:lpstr>3. Self-Determination</vt:lpstr>
      <vt:lpstr>4. Entangling Alliances </vt:lpstr>
      <vt:lpstr>The Course of the War Italy had allied w/Germany and Austria-Hungary but joined the Triple Entente (secret agreement) </vt:lpstr>
      <vt:lpstr>The Course of the War (cont)</vt:lpstr>
      <vt:lpstr>The Course of the War (cont)</vt:lpstr>
      <vt:lpstr>The War Outside Europe</vt:lpstr>
      <vt:lpstr>The War Outside Europe (cont)</vt:lpstr>
      <vt:lpstr>The Home Front</vt:lpstr>
      <vt:lpstr>The Home Front (cont)</vt:lpstr>
      <vt:lpstr>The End of the War</vt:lpstr>
      <vt:lpstr>Post –War Diplomacy</vt:lpstr>
      <vt:lpstr>The Versailles Treaty</vt:lpstr>
      <vt:lpstr>The Versailles Treaty</vt:lpstr>
      <vt:lpstr>The Versailles Treaty</vt:lpstr>
      <vt:lpstr>The Versailles Treaty (cont)</vt:lpstr>
      <vt:lpstr>The Mandate System</vt:lpstr>
      <vt:lpstr>Problems With the League of Nations</vt:lpstr>
      <vt:lpstr>WWI: A Cultural Marker Event</vt:lpstr>
      <vt:lpstr>New Forces of Revolution in Russia and China</vt:lpstr>
      <vt:lpstr>The Russian Revolution and the Creation of the Union of Soviet Republics</vt:lpstr>
      <vt:lpstr>The Russian Revolution and the Creation of the Union of Soviet Republics (cont)</vt:lpstr>
      <vt:lpstr>The Russian Revolution and the Creation of the Union of Soviet Republics (cont)</vt:lpstr>
      <vt:lpstr>The Russian Revolution and the Creation of the Union of Soviet Republics (cont)</vt:lpstr>
      <vt:lpstr>China’s Struggle for Stability</vt:lpstr>
      <vt:lpstr>China’s Struggle for Stability (cont)</vt:lpstr>
      <vt:lpstr>Economic Instability and the Great Depression</vt:lpstr>
      <vt:lpstr>Economic Problems of the 1920s</vt:lpstr>
      <vt:lpstr>Economic Problems of the 1920s (cont)</vt:lpstr>
      <vt:lpstr>Economic Problems of the 1920s (cont)</vt:lpstr>
      <vt:lpstr>Economic Problems of the 1920s (cont)</vt:lpstr>
      <vt:lpstr>The New York Stock Market Crash and the “Great Depression”</vt:lpstr>
      <vt:lpstr>The New York Stock Market Crash and the “Great Depression” (cont)</vt:lpstr>
      <vt:lpstr>The New York Stock Market Crash and the “Great Depression” (cont)</vt:lpstr>
      <vt:lpstr>The New York Stock Market Crash and the “Great Depression” (cont)</vt:lpstr>
      <vt:lpstr>Political Reactions to Economic Woes</vt:lpstr>
      <vt:lpstr>Political Reactions to Economic Woes</vt:lpstr>
      <vt:lpstr>The Rise of Fascism</vt:lpstr>
      <vt:lpstr>The Rise of Fascism (cont)</vt:lpstr>
      <vt:lpstr>The Rise of Fascism (cont)</vt:lpstr>
      <vt:lpstr>The Rise of Fascism (cont)</vt:lpstr>
      <vt:lpstr>The Rise of Fascism (cont)</vt:lpstr>
      <vt:lpstr>World War II</vt:lpstr>
      <vt:lpstr>The Onset of War</vt:lpstr>
      <vt:lpstr>The Onset of War (cont)</vt:lpstr>
      <vt:lpstr>The Nature of War</vt:lpstr>
      <vt:lpstr>The Nature of War (cont)</vt:lpstr>
      <vt:lpstr>War in Europe and North Africa</vt:lpstr>
      <vt:lpstr>War in Europe and North Africa (cont)</vt:lpstr>
      <vt:lpstr>The War in Asia and the Pacific</vt:lpstr>
      <vt:lpstr>The End of the War </vt:lpstr>
      <vt:lpstr>The End of the War (cont)</vt:lpstr>
      <vt:lpstr>The Atomic Bomb Controversy</vt:lpstr>
      <vt:lpstr>The Three Worlds</vt:lpstr>
      <vt:lpstr>Overview</vt:lpstr>
      <vt:lpstr>Cold War Politics</vt:lpstr>
      <vt:lpstr>Allied Conferences during WWII</vt:lpstr>
      <vt:lpstr>Allied Conferences during WWII (cont) </vt:lpstr>
      <vt:lpstr>Allied Conferences during WWII (cont) </vt:lpstr>
      <vt:lpstr>Allied Conferences during WWII (cont) </vt:lpstr>
      <vt:lpstr>The Emergence of the Super Powers</vt:lpstr>
      <vt:lpstr>The Emergence of the Super Powers (cont)</vt:lpstr>
      <vt:lpstr>The Emergence of the Super Powers (cont)</vt:lpstr>
      <vt:lpstr>The United Nations and Cold War Politics</vt:lpstr>
      <vt:lpstr>The United Nations and Cold War Politics (cont)</vt:lpstr>
      <vt:lpstr>Limited War</vt:lpstr>
      <vt:lpstr>Limited War (cont)</vt:lpstr>
      <vt:lpstr>The Nuclear Arms Race</vt:lpstr>
      <vt:lpstr>The Nuclear Arms Race (cont)</vt:lpstr>
      <vt:lpstr>The Rise of Communist China</vt:lpstr>
      <vt:lpstr>Rule by Mao Zedong</vt:lpstr>
      <vt:lpstr>Rule by Mao Zedong (cont)</vt:lpstr>
      <vt:lpstr>Rule by Mao Zedong (cont)</vt:lpstr>
      <vt:lpstr>Rule by Mao Zedong (cont)</vt:lpstr>
      <vt:lpstr>Reforms under Deng Xiaoping</vt:lpstr>
      <vt:lpstr>Decolonization</vt:lpstr>
      <vt:lpstr>Decolonization (cont)</vt:lpstr>
      <vt:lpstr>The Indian Independence Struggle</vt:lpstr>
      <vt:lpstr>The Indian Independence Struggle (cont)</vt:lpstr>
      <vt:lpstr>The Indian Independence Struggle (cont)</vt:lpstr>
      <vt:lpstr>The Indian Independence Struggle (cont)</vt:lpstr>
      <vt:lpstr>Comparison: 20th C Nationalism in China and India</vt:lpstr>
      <vt:lpstr>Decolonization in SE Asia</vt:lpstr>
      <vt:lpstr>Decolonization in Sub-Saharan Africa</vt:lpstr>
      <vt:lpstr>Decolonization in Sub-Saharan Africa (cont)</vt:lpstr>
      <vt:lpstr>Decolonization in Sub-Saharan Africa (cont)</vt:lpstr>
      <vt:lpstr>Decolonization and Change in North Africa and the Middle East</vt:lpstr>
      <vt:lpstr>Decolonization and Change in North Africa and the Middle East (cont)</vt:lpstr>
      <vt:lpstr>Decolonization and Change in North Africa and the Middle East (cont)</vt:lpstr>
      <vt:lpstr>Decolonization and Change in North Africa and the Middle East (cont)</vt:lpstr>
      <vt:lpstr>Decolonization and Change in North Africa and the Middle East (cont)</vt:lpstr>
      <vt:lpstr>Decolonization and Change in North Africa and the Middle East (cont)</vt:lpstr>
      <vt:lpstr>Decolonization and Change in North Africa and the Middle East (cont)</vt:lpstr>
      <vt:lpstr>Decolonization and Change in North Africa and the Middle East (cont)</vt:lpstr>
      <vt:lpstr>Decolonization and Change in North Africa and the Middle East (cont)</vt:lpstr>
      <vt:lpstr>Decolonization and Change in North Africa and the Middle East (cont)</vt:lpstr>
      <vt:lpstr>Decolonization and Change in North Africa and the Middle East (cont)</vt:lpstr>
      <vt:lpstr>Decolonization and Change in North Africa and the Middle East (cont)</vt:lpstr>
      <vt:lpstr>Latin America</vt:lpstr>
      <vt:lpstr>The Search for Stability in the Early 20th Century</vt:lpstr>
      <vt:lpstr>Post-Revolutionary Mexico</vt:lpstr>
      <vt:lpstr>The Vargas Regime in Brazil</vt:lpstr>
      <vt:lpstr>Argentina: The Personalist Rule of the Perons</vt:lpstr>
      <vt:lpstr>Argentina: The Personalist Rule of the Perons (cont)</vt:lpstr>
      <vt:lpstr>Radical Governments in Guatemala</vt:lpstr>
      <vt:lpstr>Radical Governments in Guatemala and Cuba</vt:lpstr>
      <vt:lpstr>Radical Governments in Cuba</vt:lpstr>
      <vt:lpstr>Chile: The Clash of Socialism and Militarism</vt:lpstr>
      <vt:lpstr>The Three Worlds: Summary</vt:lpstr>
      <vt:lpstr>The Three Worlds: Summary (cont)</vt:lpstr>
      <vt:lpstr>A Globalized or Fragmented New World?</vt:lpstr>
      <vt:lpstr>A Globalized or Fragmented New World: Introduction </vt:lpstr>
      <vt:lpstr>The Break-Up of the Soviet Union</vt:lpstr>
      <vt:lpstr>The Gorbachev Reforms</vt:lpstr>
      <vt:lpstr>A Failed Coup and the Revolution of 1991</vt:lpstr>
      <vt:lpstr>A New World Order</vt:lpstr>
      <vt:lpstr>The United States: A Lone Superpower?</vt:lpstr>
      <vt:lpstr>The Rise of China</vt:lpstr>
      <vt:lpstr>The Rise of China (cont)</vt:lpstr>
      <vt:lpstr>The Rise of China (cont)</vt:lpstr>
      <vt:lpstr>China: Change Over Time  </vt:lpstr>
      <vt:lpstr>Supranationalism and Globalization</vt:lpstr>
      <vt:lpstr>World-Wide Organizations: The World Trade Organization</vt:lpstr>
      <vt:lpstr>World-Wide Organizations: The World Bank</vt:lpstr>
      <vt:lpstr>Regional Organizations</vt:lpstr>
      <vt:lpstr>The European Union</vt:lpstr>
      <vt:lpstr>The European Union (cont)</vt:lpstr>
      <vt:lpstr>NAFTA: US, Mexico, Canada</vt:lpstr>
      <vt:lpstr>Economic Trends: Inequalities in Economic Development</vt:lpstr>
      <vt:lpstr>Economic Trends: Inequalities in Economic Development (cont)</vt:lpstr>
      <vt:lpstr>Economic Trends: Inequalities in Economic Development (cont)</vt:lpstr>
      <vt:lpstr>Movement toward Market Economies</vt:lpstr>
      <vt:lpstr>Movement toward Market Economies (cont)</vt:lpstr>
      <vt:lpstr>Technological Trends</vt:lpstr>
      <vt:lpstr>Social and Demographic Trends: Rural-Urban Migration and Urban Growth</vt:lpstr>
      <vt:lpstr>Social and Demographic Trends: Population Growth</vt:lpstr>
      <vt:lpstr>Social and Demographic Trends: The Changing Nature of Social Class</vt:lpstr>
      <vt:lpstr>Social and Demographic Trends: Equality between Men and Women</vt:lpstr>
      <vt:lpstr>Social and Demographic Trends: Equality between Men and Women</vt:lpstr>
      <vt:lpstr>Social and Demographic Trends: Human Rights</vt:lpstr>
      <vt:lpstr>Cultural Trends</vt:lpstr>
      <vt:lpstr>Global Culture</vt:lpstr>
      <vt:lpstr>Fragmentation: Counter-Influence to Globalization</vt:lpstr>
      <vt:lpstr>Fragmentation: Counter-Influence to Globalization (cont)</vt:lpstr>
      <vt:lpstr>Fragmentation: Counter-Influence to Globalization (cont)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 World  Global Interactions Review  1450 - 1750</dc:title>
  <dc:creator>Parents</dc:creator>
  <cp:lastModifiedBy>Hoskovec, Kaitlyn</cp:lastModifiedBy>
  <cp:revision>312</cp:revision>
  <dcterms:created xsi:type="dcterms:W3CDTF">2013-12-25T04:53:57Z</dcterms:created>
  <dcterms:modified xsi:type="dcterms:W3CDTF">2018-05-07T19:36:23Z</dcterms:modified>
</cp:coreProperties>
</file>