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4" r:id="rId1"/>
  </p:sldMasterIdLst>
  <p:notesMasterIdLst>
    <p:notesMasterId r:id="rId132"/>
  </p:notesMasterIdLst>
  <p:handoutMasterIdLst>
    <p:handoutMasterId r:id="rId133"/>
  </p:handoutMasterIdLst>
  <p:sldIdLst>
    <p:sldId id="257" r:id="rId2"/>
    <p:sldId id="258" r:id="rId3"/>
    <p:sldId id="259" r:id="rId4"/>
    <p:sldId id="260" r:id="rId5"/>
    <p:sldId id="262" r:id="rId6"/>
    <p:sldId id="267" r:id="rId7"/>
    <p:sldId id="297" r:id="rId8"/>
    <p:sldId id="268" r:id="rId9"/>
    <p:sldId id="298" r:id="rId10"/>
    <p:sldId id="299" r:id="rId11"/>
    <p:sldId id="300" r:id="rId12"/>
    <p:sldId id="261" r:id="rId13"/>
    <p:sldId id="301" r:id="rId14"/>
    <p:sldId id="263" r:id="rId15"/>
    <p:sldId id="269" r:id="rId16"/>
    <p:sldId id="302" r:id="rId17"/>
    <p:sldId id="303" r:id="rId18"/>
    <p:sldId id="308" r:id="rId19"/>
    <p:sldId id="304" r:id="rId20"/>
    <p:sldId id="305" r:id="rId21"/>
    <p:sldId id="306" r:id="rId22"/>
    <p:sldId id="307" r:id="rId23"/>
    <p:sldId id="272" r:id="rId24"/>
    <p:sldId id="285" r:id="rId25"/>
    <p:sldId id="340" r:id="rId26"/>
    <p:sldId id="310" r:id="rId27"/>
    <p:sldId id="264" r:id="rId28"/>
    <p:sldId id="273" r:id="rId29"/>
    <p:sldId id="353" r:id="rId30"/>
    <p:sldId id="351" r:id="rId31"/>
    <p:sldId id="349" r:id="rId32"/>
    <p:sldId id="350" r:id="rId33"/>
    <p:sldId id="274" r:id="rId34"/>
    <p:sldId id="356" r:id="rId35"/>
    <p:sldId id="355" r:id="rId36"/>
    <p:sldId id="354" r:id="rId37"/>
    <p:sldId id="357" r:id="rId38"/>
    <p:sldId id="275" r:id="rId39"/>
    <p:sldId id="358" r:id="rId40"/>
    <p:sldId id="359" r:id="rId41"/>
    <p:sldId id="276" r:id="rId42"/>
    <p:sldId id="361" r:id="rId43"/>
    <p:sldId id="360" r:id="rId44"/>
    <p:sldId id="288" r:id="rId45"/>
    <p:sldId id="289" r:id="rId46"/>
    <p:sldId id="362" r:id="rId47"/>
    <p:sldId id="369" r:id="rId48"/>
    <p:sldId id="363" r:id="rId49"/>
    <p:sldId id="364" r:id="rId50"/>
    <p:sldId id="435" r:id="rId51"/>
    <p:sldId id="265" r:id="rId52"/>
    <p:sldId id="374" r:id="rId53"/>
    <p:sldId id="277" r:id="rId54"/>
    <p:sldId id="365" r:id="rId55"/>
    <p:sldId id="367" r:id="rId56"/>
    <p:sldId id="375" r:id="rId57"/>
    <p:sldId id="376" r:id="rId58"/>
    <p:sldId id="377" r:id="rId59"/>
    <p:sldId id="378" r:id="rId60"/>
    <p:sldId id="379" r:id="rId61"/>
    <p:sldId id="380" r:id="rId62"/>
    <p:sldId id="381" r:id="rId63"/>
    <p:sldId id="382" r:id="rId64"/>
    <p:sldId id="383" r:id="rId65"/>
    <p:sldId id="384" r:id="rId66"/>
    <p:sldId id="388" r:id="rId67"/>
    <p:sldId id="368" r:id="rId68"/>
    <p:sldId id="387" r:id="rId69"/>
    <p:sldId id="279" r:id="rId70"/>
    <p:sldId id="386" r:id="rId71"/>
    <p:sldId id="370" r:id="rId72"/>
    <p:sldId id="373" r:id="rId73"/>
    <p:sldId id="385" r:id="rId74"/>
    <p:sldId id="389" r:id="rId75"/>
    <p:sldId id="280" r:id="rId76"/>
    <p:sldId id="372" r:id="rId77"/>
    <p:sldId id="290" r:id="rId78"/>
    <p:sldId id="390" r:id="rId79"/>
    <p:sldId id="391" r:id="rId80"/>
    <p:sldId id="392" r:id="rId81"/>
    <p:sldId id="393" r:id="rId82"/>
    <p:sldId id="436" r:id="rId83"/>
    <p:sldId id="266" r:id="rId84"/>
    <p:sldId id="281" r:id="rId85"/>
    <p:sldId id="394" r:id="rId86"/>
    <p:sldId id="282" r:id="rId87"/>
    <p:sldId id="399" r:id="rId88"/>
    <p:sldId id="400" r:id="rId89"/>
    <p:sldId id="395" r:id="rId90"/>
    <p:sldId id="396" r:id="rId91"/>
    <p:sldId id="401" r:id="rId92"/>
    <p:sldId id="402" r:id="rId93"/>
    <p:sldId id="397" r:id="rId94"/>
    <p:sldId id="398" r:id="rId95"/>
    <p:sldId id="283" r:id="rId96"/>
    <p:sldId id="408" r:id="rId97"/>
    <p:sldId id="403" r:id="rId98"/>
    <p:sldId id="404" r:id="rId99"/>
    <p:sldId id="406" r:id="rId100"/>
    <p:sldId id="405" r:id="rId101"/>
    <p:sldId id="407" r:id="rId102"/>
    <p:sldId id="291" r:id="rId103"/>
    <p:sldId id="409" r:id="rId104"/>
    <p:sldId id="410" r:id="rId105"/>
    <p:sldId id="416" r:id="rId106"/>
    <p:sldId id="411" r:id="rId107"/>
    <p:sldId id="412" r:id="rId108"/>
    <p:sldId id="413" r:id="rId109"/>
    <p:sldId id="414" r:id="rId110"/>
    <p:sldId id="415" r:id="rId111"/>
    <p:sldId id="417" r:id="rId112"/>
    <p:sldId id="419" r:id="rId113"/>
    <p:sldId id="420" r:id="rId114"/>
    <p:sldId id="421" r:id="rId115"/>
    <p:sldId id="418" r:id="rId116"/>
    <p:sldId id="422" r:id="rId117"/>
    <p:sldId id="284" r:id="rId118"/>
    <p:sldId id="423" r:id="rId119"/>
    <p:sldId id="424" r:id="rId120"/>
    <p:sldId id="425" r:id="rId121"/>
    <p:sldId id="427" r:id="rId122"/>
    <p:sldId id="426" r:id="rId123"/>
    <p:sldId id="432" r:id="rId124"/>
    <p:sldId id="428" r:id="rId125"/>
    <p:sldId id="429" r:id="rId126"/>
    <p:sldId id="430" r:id="rId127"/>
    <p:sldId id="431" r:id="rId128"/>
    <p:sldId id="433" r:id="rId129"/>
    <p:sldId id="434" r:id="rId130"/>
    <p:sldId id="311" r:id="rId131"/>
  </p:sldIdLst>
  <p:sldSz cx="12192000" cy="6858000"/>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hittle, Scott" initials="WS" lastIdx="2" clrIdx="0">
    <p:extLst>
      <p:ext uri="{19B8F6BF-5375-455C-9EA6-DF929625EA0E}">
        <p15:presenceInfo xmlns:p15="http://schemas.microsoft.com/office/powerpoint/2012/main" userId="S-1-5-21-1042495324-2037466143-1846952604-134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2FF"/>
    <a:srgbClr val="0A54AE"/>
    <a:srgbClr val="002334"/>
    <a:srgbClr val="99C4F9"/>
    <a:srgbClr val="BBD8FB"/>
    <a:srgbClr val="84B8F8"/>
    <a:srgbClr val="6AA9F6"/>
    <a:srgbClr val="FF1515"/>
    <a:srgbClr val="FFA7A7"/>
    <a:srgbClr val="027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88" autoAdjust="0"/>
    <p:restoredTop sz="96395" autoAdjust="0"/>
  </p:normalViewPr>
  <p:slideViewPr>
    <p:cSldViewPr snapToGrid="0">
      <p:cViewPr varScale="1">
        <p:scale>
          <a:sx n="111" d="100"/>
          <a:sy n="111" d="100"/>
        </p:scale>
        <p:origin x="228" y="1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17" d="100"/>
          <a:sy n="117" d="100"/>
        </p:scale>
        <p:origin x="3852"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829968"/>
            <a:ext cx="2971800" cy="466433"/>
          </a:xfrm>
          <a:prstGeom prst="rect">
            <a:avLst/>
          </a:prstGeom>
        </p:spPr>
        <p:txBody>
          <a:bodyPr vert="horz" lIns="93177" tIns="46589" rIns="93177" bIns="46589" rtlCol="0" anchor="b"/>
          <a:lstStyle>
            <a:lvl1pPr algn="r">
              <a:defRPr sz="1200"/>
            </a:lvl1pPr>
          </a:lstStyle>
          <a:p>
            <a:fld id="{360FE8A3-49B8-464C-B779-3FAFB2026ACA}" type="slidenum">
              <a:rPr lang="en-US" smtClean="0"/>
              <a:t>‹#›</a:t>
            </a:fld>
            <a:endParaRPr lang="en-US"/>
          </a:p>
        </p:txBody>
      </p:sp>
    </p:spTree>
    <p:extLst>
      <p:ext uri="{BB962C8B-B14F-4D97-AF65-F5344CB8AC3E}">
        <p14:creationId xmlns:p14="http://schemas.microsoft.com/office/powerpoint/2010/main" val="4171432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72421"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027" y="0"/>
            <a:ext cx="2972421" cy="466726"/>
          </a:xfrm>
          <a:prstGeom prst="rect">
            <a:avLst/>
          </a:prstGeom>
        </p:spPr>
        <p:txBody>
          <a:bodyPr vert="horz" lIns="91440" tIns="45720" rIns="91440" bIns="45720" rtlCol="0"/>
          <a:lstStyle>
            <a:lvl1pPr algn="r">
              <a:defRPr sz="1200"/>
            </a:lvl1pPr>
          </a:lstStyle>
          <a:p>
            <a:fld id="{09836074-3A40-4B36-B08C-BABAF8F1D4D3}" type="datetimeFigureOut">
              <a:rPr lang="en-US" smtClean="0"/>
              <a:t>12/14/2017</a:t>
            </a:fld>
            <a:endParaRPr lang="en-US"/>
          </a:p>
        </p:txBody>
      </p:sp>
      <p:sp>
        <p:nvSpPr>
          <p:cNvPr id="4" name="Slide Image Placeholder 3"/>
          <p:cNvSpPr>
            <a:spLocks noGrp="1" noRot="1" noChangeAspect="1"/>
          </p:cNvSpPr>
          <p:nvPr>
            <p:ph type="sldImg" idx="2"/>
          </p:nvPr>
        </p:nvSpPr>
        <p:spPr>
          <a:xfrm>
            <a:off x="-547688" y="641350"/>
            <a:ext cx="5573713"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6421" y="4473576"/>
            <a:ext cx="5485158" cy="36607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676"/>
            <a:ext cx="2972421" cy="466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027" y="8829676"/>
            <a:ext cx="2972421" cy="466726"/>
          </a:xfrm>
          <a:prstGeom prst="rect">
            <a:avLst/>
          </a:prstGeom>
        </p:spPr>
        <p:txBody>
          <a:bodyPr vert="horz" lIns="91440" tIns="45720" rIns="91440" bIns="45720" rtlCol="0" anchor="b"/>
          <a:lstStyle>
            <a:lvl1pPr algn="r">
              <a:defRPr sz="1200"/>
            </a:lvl1pPr>
          </a:lstStyle>
          <a:p>
            <a:fld id="{C218CF1E-8146-4162-B747-ECD155B42F43}" type="slidenum">
              <a:rPr lang="en-US" smtClean="0"/>
              <a:t>‹#›</a:t>
            </a:fld>
            <a:endParaRPr lang="en-US"/>
          </a:p>
        </p:txBody>
      </p:sp>
    </p:spTree>
    <p:extLst>
      <p:ext uri="{BB962C8B-B14F-4D97-AF65-F5344CB8AC3E}">
        <p14:creationId xmlns:p14="http://schemas.microsoft.com/office/powerpoint/2010/main" val="374034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8CF1E-8146-4162-B747-ECD155B42F43}" type="slidenum">
              <a:rPr lang="en-US" smtClean="0"/>
              <a:t>4</a:t>
            </a:fld>
            <a:endParaRPr lang="en-US"/>
          </a:p>
        </p:txBody>
      </p:sp>
    </p:spTree>
    <p:extLst>
      <p:ext uri="{BB962C8B-B14F-4D97-AF65-F5344CB8AC3E}">
        <p14:creationId xmlns:p14="http://schemas.microsoft.com/office/powerpoint/2010/main" val="261958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18CF1E-8146-4162-B747-ECD155B42F43}" type="slidenum">
              <a:rPr lang="en-US" smtClean="0"/>
              <a:t>5</a:t>
            </a:fld>
            <a:endParaRPr lang="en-US"/>
          </a:p>
        </p:txBody>
      </p:sp>
    </p:spTree>
    <p:extLst>
      <p:ext uri="{BB962C8B-B14F-4D97-AF65-F5344CB8AC3E}">
        <p14:creationId xmlns:p14="http://schemas.microsoft.com/office/powerpoint/2010/main" val="3849318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11"/>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1"/>
            <a:ext cx="8827957" cy="861420"/>
          </a:xfrm>
          <a:prstGeom prst="rect">
            <a:avLst/>
          </a:prstGeo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158427" y="1790663"/>
            <a:ext cx="990599" cy="304879"/>
          </a:xfrm>
          <a:prstGeom prst="rect">
            <a:avLst/>
          </a:prstGeom>
        </p:spPr>
        <p:txBody>
          <a:bodyPr/>
          <a:lstStyle/>
          <a:p>
            <a:fld id="{4AAD347D-5ACD-4C99-B74B-A9C85AD731AF}" type="datetimeFigureOut">
              <a:rPr lang="en-US" smtClean="0"/>
              <a:t>12/14/2017</a:t>
            </a:fld>
            <a:endParaRPr lang="en-US" dirty="0"/>
          </a:p>
        </p:txBody>
      </p:sp>
      <p:sp>
        <p:nvSpPr>
          <p:cNvPr id="5" name="Footer Placeholder 4"/>
          <p:cNvSpPr>
            <a:spLocks noGrp="1"/>
          </p:cNvSpPr>
          <p:nvPr>
            <p:ph type="ftr" sz="quarter" idx="11"/>
          </p:nvPr>
        </p:nvSpPr>
        <p:spPr>
          <a:xfrm rot="5400000">
            <a:off x="8954420" y="3225261"/>
            <a:ext cx="3859795" cy="304880"/>
          </a:xfrm>
          <a:prstGeom prst="rect">
            <a:avLst/>
          </a:prstGeom>
        </p:spPr>
        <p:txBody>
          <a:bodyPr/>
          <a:lstStyle/>
          <a:p>
            <a:endParaRPr lang="en-US" dirty="0"/>
          </a:p>
        </p:txBody>
      </p:sp>
    </p:spTree>
    <p:extLst>
      <p:ext uri="{BB962C8B-B14F-4D97-AF65-F5344CB8AC3E}">
        <p14:creationId xmlns:p14="http://schemas.microsoft.com/office/powerpoint/2010/main" val="3022860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608" y="779079"/>
            <a:ext cx="11718813" cy="3909060"/>
          </a:xfrm>
          <a:prstGeom prst="rect">
            <a:avLst/>
          </a:prstGeom>
          <a:ln w="12700">
            <a:solidFill>
              <a:schemeClr val="bg1"/>
            </a:solidFill>
          </a:ln>
          <a:effectLst>
            <a:outerShdw blurRad="50800" dist="38100" dir="5400000" algn="t" rotWithShape="0">
              <a:prstClr val="black">
                <a:alpha val="40000"/>
              </a:prstClr>
            </a:outerShdw>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9" name="Rectangle 8"/>
          <p:cNvSpPr/>
          <p:nvPr userDrawn="1"/>
        </p:nvSpPr>
        <p:spPr>
          <a:xfrm>
            <a:off x="-15239" y="4869181"/>
            <a:ext cx="12238112" cy="1988820"/>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0"/>
          </p:nvPr>
        </p:nvSpPr>
        <p:spPr>
          <a:xfrm>
            <a:off x="-15239" y="4880303"/>
            <a:ext cx="12238112" cy="1977705"/>
          </a:xfrm>
          <a:prstGeom prst="rect">
            <a:avLst/>
          </a:prstGeom>
        </p:spPr>
        <p:txBody>
          <a:bodyPr/>
          <a:lstStyle>
            <a:lvl1pPr marL="0" indent="0">
              <a:buNone/>
              <a:defRPr>
                <a:solidFill>
                  <a:schemeClr val="tx1"/>
                </a:solidFill>
                <a:effectLst/>
              </a:defRPr>
            </a:lvl1pPr>
            <a:lvl2pPr marL="457200" indent="0">
              <a:buNone/>
              <a:defRPr>
                <a:solidFill>
                  <a:schemeClr val="tx1"/>
                </a:solidFill>
                <a:effectLst/>
              </a:defRPr>
            </a:lvl2pPr>
            <a:lvl3pPr marL="914400" indent="0">
              <a:buNone/>
              <a:defRPr>
                <a:solidFill>
                  <a:schemeClr val="tx1"/>
                </a:solidFill>
                <a:effectLst/>
              </a:defRPr>
            </a:lvl3pPr>
            <a:lvl4pPr marL="1371600" indent="0">
              <a:buNone/>
              <a:defRPr>
                <a:solidFill>
                  <a:schemeClr val="tx1"/>
                </a:solidFill>
                <a:effectLst/>
              </a:defRPr>
            </a:lvl4pPr>
            <a:lvl5pPr marL="1828800" indent="0">
              <a:buNone/>
              <a:defRPr>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727395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596" y="784094"/>
            <a:ext cx="11718813" cy="5902465"/>
          </a:xfrm>
          <a:prstGeom prst="rect">
            <a:avLst/>
          </a:prstGeom>
          <a:ln w="12700">
            <a:noFill/>
          </a:ln>
          <a:effectLst>
            <a:outerShdw blurRad="50800" dist="38100" dir="5400000" algn="t" rotWithShape="0">
              <a:prstClr val="black">
                <a:alpha val="40000"/>
              </a:prstClr>
            </a:outerShdw>
          </a:effectLst>
        </p:spPr>
        <p:txBody>
          <a:bodyPr/>
          <a:lstStyle>
            <a:lvl1pPr>
              <a:spcBef>
                <a:spcPts val="0"/>
              </a:spcBef>
              <a:buClr>
                <a:schemeClr val="bg1"/>
              </a:buClr>
              <a:buSzPct val="100000"/>
              <a:defRPr>
                <a:solidFill>
                  <a:schemeClr val="bg1"/>
                </a:solidFill>
              </a:defRPr>
            </a:lvl1pPr>
            <a:lvl2pPr>
              <a:spcBef>
                <a:spcPts val="0"/>
              </a:spcBef>
              <a:buClr>
                <a:schemeClr val="bg1"/>
              </a:buClr>
              <a:buSzPct val="100000"/>
              <a:defRPr>
                <a:solidFill>
                  <a:schemeClr val="bg1"/>
                </a:solidFill>
              </a:defRPr>
            </a:lvl2pPr>
            <a:lvl3pPr>
              <a:spcBef>
                <a:spcPts val="0"/>
              </a:spcBef>
              <a:buClr>
                <a:schemeClr val="bg1"/>
              </a:buClr>
              <a:buSzPct val="100000"/>
              <a:defRPr>
                <a:solidFill>
                  <a:schemeClr val="bg1"/>
                </a:solidFill>
              </a:defRPr>
            </a:lvl3pPr>
            <a:lvl4pPr>
              <a:spcBef>
                <a:spcPts val="0"/>
              </a:spcBef>
              <a:buClr>
                <a:schemeClr val="bg1"/>
              </a:buClr>
              <a:buSzPct val="100000"/>
              <a:defRPr>
                <a:solidFill>
                  <a:schemeClr val="bg1"/>
                </a:solidFill>
              </a:defRPr>
            </a:lvl4pPr>
            <a:lvl5pPr>
              <a:spcBef>
                <a:spcPts val="0"/>
              </a:spcBef>
              <a:buClr>
                <a:schemeClr val="bg1"/>
              </a:buClr>
              <a:buSzPct val="100000"/>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746769" y="0"/>
            <a:ext cx="7273769" cy="619480"/>
          </a:xfrm>
        </p:spPr>
        <p:txBody>
          <a:bodyPr/>
          <a:lstStyle>
            <a:lvl1pPr>
              <a:defRPr/>
            </a:lvl1pPr>
          </a:lstStyle>
          <a:p>
            <a:r>
              <a:rPr lang="en-US" dirty="0"/>
              <a:t>Check for Understanding</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 y="-75425"/>
            <a:ext cx="1045447" cy="784085"/>
          </a:xfrm>
          <a:prstGeom prst="rect">
            <a:avLst/>
          </a:prstGeom>
        </p:spPr>
      </p:pic>
    </p:spTree>
    <p:extLst>
      <p:ext uri="{BB962C8B-B14F-4D97-AF65-F5344CB8AC3E}">
        <p14:creationId xmlns:p14="http://schemas.microsoft.com/office/powerpoint/2010/main" val="44042687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608" y="779079"/>
            <a:ext cx="11718813" cy="3909060"/>
          </a:xfrm>
          <a:prstGeom prst="rect">
            <a:avLst/>
          </a:prstGeom>
          <a:ln w="12700">
            <a:noFill/>
          </a:ln>
          <a:effectLst>
            <a:outerShdw blurRad="50800" dist="38100" dir="5400000" algn="t" rotWithShape="0">
              <a:prstClr val="black">
                <a:alpha val="40000"/>
              </a:prstClr>
            </a:outerShdw>
          </a:effectLst>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9" name="Rectangle 8"/>
          <p:cNvSpPr/>
          <p:nvPr userDrawn="1"/>
        </p:nvSpPr>
        <p:spPr>
          <a:xfrm>
            <a:off x="-15239" y="4869181"/>
            <a:ext cx="12238112" cy="1988820"/>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7"/>
          <p:cNvSpPr>
            <a:spLocks noGrp="1"/>
          </p:cNvSpPr>
          <p:nvPr>
            <p:ph type="body" sz="quarter" idx="10"/>
          </p:nvPr>
        </p:nvSpPr>
        <p:spPr>
          <a:xfrm>
            <a:off x="-15239" y="4880303"/>
            <a:ext cx="12238112" cy="1977705"/>
          </a:xfrm>
          <a:prstGeom prst="rect">
            <a:avLst/>
          </a:prstGeom>
        </p:spPr>
        <p:txBody>
          <a:bodyPr/>
          <a:lstStyle>
            <a:lvl1pPr marL="0" indent="0">
              <a:buNone/>
              <a:defRPr>
                <a:solidFill>
                  <a:schemeClr val="tx1"/>
                </a:solidFill>
                <a:effectLst/>
              </a:defRPr>
            </a:lvl1pPr>
            <a:lvl2pPr marL="457200" indent="0">
              <a:buNone/>
              <a:defRPr>
                <a:solidFill>
                  <a:schemeClr val="tx1"/>
                </a:solidFill>
                <a:effectLst/>
              </a:defRPr>
            </a:lvl2pPr>
            <a:lvl3pPr marL="914400" indent="0">
              <a:buNone/>
              <a:defRPr>
                <a:solidFill>
                  <a:schemeClr val="tx1"/>
                </a:solidFill>
                <a:effectLst/>
              </a:defRPr>
            </a:lvl3pPr>
            <a:lvl4pPr marL="1371600" indent="0">
              <a:buNone/>
              <a:defRPr>
                <a:solidFill>
                  <a:schemeClr val="tx1"/>
                </a:solidFill>
                <a:effectLst/>
              </a:defRPr>
            </a:lvl4pPr>
            <a:lvl5pPr marL="1828800" indent="0">
              <a:buNone/>
              <a:defRPr>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381123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Full Scree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0"/>
            <a:ext cx="8020538" cy="619480"/>
          </a:xfrm>
        </p:spPr>
        <p:txBody>
          <a:bodyPr/>
          <a:lstStyle>
            <a:lvl1pPr>
              <a:defRPr/>
            </a:lvl1pPr>
          </a:lstStyle>
          <a:p>
            <a:r>
              <a:rPr lang="en-US" dirty="0"/>
              <a:t>Check for Understanding</a:t>
            </a:r>
          </a:p>
        </p:txBody>
      </p:sp>
      <p:sp>
        <p:nvSpPr>
          <p:cNvPr id="5" name="Content Placeholder 2"/>
          <p:cNvSpPr>
            <a:spLocks noGrp="1"/>
          </p:cNvSpPr>
          <p:nvPr>
            <p:ph idx="1"/>
          </p:nvPr>
        </p:nvSpPr>
        <p:spPr>
          <a:xfrm>
            <a:off x="250608" y="779079"/>
            <a:ext cx="11718813" cy="5860260"/>
          </a:xfrm>
          <a:prstGeom prst="rect">
            <a:avLst/>
          </a:prstGeom>
          <a:ln w="12700">
            <a:noFill/>
          </a:ln>
          <a:effectLst>
            <a:outerShdw blurRad="50800" dist="38100" dir="5400000" algn="t" rotWithShape="0">
              <a:prstClr val="black">
                <a:alpha val="40000"/>
              </a:prstClr>
            </a:outerShdw>
          </a:effectLst>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51034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85DE928-86C4-4F70-8A32-659BDF97B51D}" type="datetimeFigureOut">
              <a:rPr lang="en-US" smtClean="0"/>
              <a:t>12/14/2017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D7C9F2-837A-4E61-A785-EB6F18F57951}" type="slidenum">
              <a:rPr lang="en-US" smtClean="0"/>
              <a:t>‹#›</a:t>
            </a:fld>
            <a:endParaRPr lang="en-US"/>
          </a:p>
        </p:txBody>
      </p:sp>
    </p:spTree>
    <p:extLst>
      <p:ext uri="{BB962C8B-B14F-4D97-AF65-F5344CB8AC3E}">
        <p14:creationId xmlns:p14="http://schemas.microsoft.com/office/powerpoint/2010/main" val="110971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85DE928-86C4-4F70-8A32-659BDF97B51D}" type="datetimeFigureOut">
              <a:rPr lang="en-US" smtClean="0"/>
              <a:t>12/14/2017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4BD7C9F2-837A-4E61-A785-EB6F18F57951}" type="slidenum">
              <a:rPr lang="en-US" smtClean="0"/>
              <a:t>‹#›</a:t>
            </a:fld>
            <a:endParaRPr lang="en-US"/>
          </a:p>
        </p:txBody>
      </p:sp>
    </p:spTree>
    <p:extLst>
      <p:ext uri="{BB962C8B-B14F-4D97-AF65-F5344CB8AC3E}">
        <p14:creationId xmlns:p14="http://schemas.microsoft.com/office/powerpoint/2010/main" val="2896386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BB2FF"/>
            </a:gs>
            <a:gs pos="100000">
              <a:srgbClr val="002060"/>
            </a:gs>
          </a:gsLst>
          <a:path path="circle">
            <a:fillToRect l="45000" t="65000" r="125000" b="100000"/>
          </a:path>
        </a:gradFill>
        <a:effectLst/>
      </p:bgPr>
    </p:bg>
    <p:spTree>
      <p:nvGrpSpPr>
        <p:cNvPr id="1" name=""/>
        <p:cNvGrpSpPr/>
        <p:nvPr/>
      </p:nvGrpSpPr>
      <p:grpSpPr>
        <a:xfrm>
          <a:off x="0" y="0"/>
          <a:ext cx="0" cy="0"/>
          <a:chOff x="0" y="0"/>
          <a:chExt cx="0" cy="0"/>
        </a:xfrm>
      </p:grpSpPr>
      <p:sp>
        <p:nvSpPr>
          <p:cNvPr id="3" name="Rectangle 2"/>
          <p:cNvSpPr/>
          <p:nvPr userDrawn="1"/>
        </p:nvSpPr>
        <p:spPr>
          <a:xfrm>
            <a:off x="0" y="8"/>
            <a:ext cx="12192000" cy="64093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0" y="21459"/>
            <a:ext cx="10812512" cy="619480"/>
          </a:xfrm>
          <a:prstGeom prst="rect">
            <a:avLst/>
          </a:prstGeom>
        </p:spPr>
        <p:txBody>
          <a:bodyPr vert="horz" lIns="91440" tIns="0" rIns="91440" bIns="0" rtlCol="0" anchor="ctr">
            <a:noAutofit/>
          </a:bodyPr>
          <a:lstStyle/>
          <a:p>
            <a:r>
              <a:rPr lang="en-US" dirty="0"/>
              <a:t>Click to edit Master title style</a:t>
            </a: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48261" y="43885"/>
            <a:ext cx="1120879" cy="574628"/>
          </a:xfrm>
          <a:prstGeom prst="rect">
            <a:avLst/>
          </a:prstGeom>
        </p:spPr>
      </p:pic>
      <p:cxnSp>
        <p:nvCxnSpPr>
          <p:cNvPr id="6" name="Straight Connector 5"/>
          <p:cNvCxnSpPr/>
          <p:nvPr userDrawn="1"/>
        </p:nvCxnSpPr>
        <p:spPr>
          <a:xfrm>
            <a:off x="0" y="666171"/>
            <a:ext cx="121920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67201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74" r:id="rId5"/>
    <p:sldLayoutId id="2147483699" r:id="rId6"/>
    <p:sldLayoutId id="2147483700" r:id="rId7"/>
  </p:sldLayoutIdLst>
  <p:hf sldNum="0" hdr="0" ftr="0" dt="0"/>
  <p:txStyles>
    <p:titleStyle>
      <a:lvl1pPr algn="l" defTabSz="457200" rtl="0" eaLnBrk="1" latinLnBrk="0" hangingPunct="1">
        <a:spcBef>
          <a:spcPct val="0"/>
        </a:spcBef>
        <a:buNone/>
        <a:defRPr sz="3600" b="0" i="0" kern="1200">
          <a:solidFill>
            <a:schemeClr val="bg1"/>
          </a:solidFill>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NULL" TargetMode="Externa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leg.state.fl.us/Statutes/index.cfm?App_mode=Display_Statute&amp;Search_String=&amp;URL=1000-1099/1002/Sections/1002.222.html" TargetMode="External"/><Relationship Id="rId5" Type="http://schemas.openxmlformats.org/officeDocument/2006/relationships/slideLayout" Target="../slideLayouts/slideLayout4.xml"/><Relationship Id="rId10" Type="http://schemas.openxmlformats.org/officeDocument/2006/relationships/image" Target="../media/image21.png"/><Relationship Id="rId4" Type="http://schemas.microsoft.com/office/2007/relationships/media" Target="../media/media2.m4a"/><Relationship Id="rId9"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o15.officeredir.microsoft.com/r/rlidOneNoteGuideVideo15?clid=1033"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5.xml"/><Relationship Id="rId1" Type="http://schemas.openxmlformats.org/officeDocument/2006/relationships/video" Target="https://www.youtube.com/embed/2P_F_U6j0j8?rel=0"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63.tmp"/><Relationship Id="rId2" Type="http://schemas.openxmlformats.org/officeDocument/2006/relationships/image" Target="../media/image162.pn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5.xml"/><Relationship Id="rId5" Type="http://schemas.openxmlformats.org/officeDocument/2006/relationships/image" Target="../media/image169.png"/><Relationship Id="rId4" Type="http://schemas.openxmlformats.org/officeDocument/2006/relationships/image" Target="../media/image168.png"/></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8" Type="http://schemas.openxmlformats.org/officeDocument/2006/relationships/hyperlink" Target="https://classlink.com/docs/documents/ClassLink_Safari_Extension_Install.doc" TargetMode="External"/><Relationship Id="rId3" Type="http://schemas.openxmlformats.org/officeDocument/2006/relationships/hyperlink" Target="https://classlink.com/docs/documents/ClassLink_Quick_Guide.pptx" TargetMode="External"/><Relationship Id="rId7" Type="http://schemas.openxmlformats.org/officeDocument/2006/relationships/hyperlink" Target="https://classlink.com/docs/documents/ClassLink_IE_Extension_PC_Install.doc" TargetMode="External"/><Relationship Id="rId2" Type="http://schemas.openxmlformats.org/officeDocument/2006/relationships/hyperlink" Target="https://classlink.com/docs/documents/ClassLink_Training.pptx" TargetMode="External"/><Relationship Id="rId1" Type="http://schemas.openxmlformats.org/officeDocument/2006/relationships/slideLayout" Target="../slideLayouts/slideLayout3.xml"/><Relationship Id="rId6" Type="http://schemas.openxmlformats.org/officeDocument/2006/relationships/hyperlink" Target="https://classlink.com/docs/documents/ClassLink_Firefox_Extension_Install.doc" TargetMode="External"/><Relationship Id="rId5" Type="http://schemas.openxmlformats.org/officeDocument/2006/relationships/hyperlink" Target="https://classlink.com/docs/documents/ClassLink_Chrome_Extension_Install.doc" TargetMode="External"/><Relationship Id="rId4" Type="http://schemas.openxmlformats.org/officeDocument/2006/relationships/hyperlink" Target="https://classlink.com/docs/documents/ClassLink_My_Files_Quick_Guide.pdf" TargetMode="External"/><Relationship Id="rId9" Type="http://schemas.openxmlformats.org/officeDocument/2006/relationships/hyperlink" Target="https://classlink.com/docs/documents/ClassLink_Agent_PC_Install.doc"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66.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video" Target="https://www.youtube.com/embed/QkZJ27ak_fY?rel=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mailto:StudentID#@edu.leonschools.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mailto:EmployeeUsername@leonschools.net"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44.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video" Target="https://www.youtube.com/embed/e-yDx7kP8gA?rel=0"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video" Target="https://www.youtube.com/embed/3Huw1VE4mGg?rel=0"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classlink.com/docs/documents/ClassLink_Firefox_Extension_Install.doc" TargetMode="External"/><Relationship Id="rId2" Type="http://schemas.openxmlformats.org/officeDocument/2006/relationships/hyperlink" Target="https://classlink.com/docs/documents/ClassLink_Chrome_Extension_Install.doc" TargetMode="External"/><Relationship Id="rId1" Type="http://schemas.openxmlformats.org/officeDocument/2006/relationships/slideLayout" Target="../slideLayouts/slideLayout4.xml"/><Relationship Id="rId6" Type="http://schemas.openxmlformats.org/officeDocument/2006/relationships/hyperlink" Target="https://classlink.com/docs/documents/ClassLink_Agent_PC_Install.doc" TargetMode="External"/><Relationship Id="rId5" Type="http://schemas.openxmlformats.org/officeDocument/2006/relationships/hyperlink" Target="https://classlink.com/docs/documents/ClassLink_Safari_Extension_Install.doc" TargetMode="External"/><Relationship Id="rId4" Type="http://schemas.openxmlformats.org/officeDocument/2006/relationships/hyperlink" Target="https://classlink.com/docs/documents/ClassLink_IE_Extension_PC_Install.doc"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hyperlink" Target="https://myfiles.classlink.com/" TargetMode="External"/><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video" Target="https://www.youtube.com/embed/2MHe17EXQDA?rel=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44.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grpSp>
        <p:nvGrpSpPr>
          <p:cNvPr id="5" name="Group 4"/>
          <p:cNvGrpSpPr>
            <a:grpSpLocks noChangeAspect="1"/>
          </p:cNvGrpSpPr>
          <p:nvPr/>
        </p:nvGrpSpPr>
        <p:grpSpPr>
          <a:xfrm>
            <a:off x="0" y="21459"/>
            <a:ext cx="12223782" cy="6009886"/>
            <a:chOff x="7724" y="1966381"/>
            <a:chExt cx="5557520" cy="3313307"/>
          </a:xfrm>
        </p:grpSpPr>
        <p:sp>
          <p:nvSpPr>
            <p:cNvPr id="6" name="Freeform 5"/>
            <p:cNvSpPr>
              <a:spLocks/>
            </p:cNvSpPr>
            <p:nvPr/>
          </p:nvSpPr>
          <p:spPr bwMode="auto">
            <a:xfrm>
              <a:off x="7724" y="1966381"/>
              <a:ext cx="5557520" cy="3281276"/>
            </a:xfrm>
            <a:custGeom>
              <a:avLst/>
              <a:gdLst>
                <a:gd name="T0" fmla="*/ 0 w 720"/>
                <a:gd name="T1" fmla="*/ 0 h 700"/>
                <a:gd name="T2" fmla="*/ 0 w 720"/>
                <a:gd name="T3" fmla="*/ 644 h 700"/>
                <a:gd name="T4" fmla="*/ 113 w 720"/>
                <a:gd name="T5" fmla="*/ 665 h 700"/>
                <a:gd name="T6" fmla="*/ 720 w 720"/>
                <a:gd name="T7" fmla="*/ 644 h 700"/>
                <a:gd name="T8" fmla="*/ 720 w 720"/>
                <a:gd name="T9" fmla="*/ 617 h 700"/>
                <a:gd name="T10" fmla="*/ 720 w 720"/>
                <a:gd name="T11" fmla="*/ 0 h 700"/>
                <a:gd name="T12" fmla="*/ 0 w 720"/>
                <a:gd name="T13" fmla="*/ 0 h 700"/>
              </a:gdLst>
              <a:ahLst/>
              <a:cxnLst>
                <a:cxn ang="0">
                  <a:pos x="T0" y="T1"/>
                </a:cxn>
                <a:cxn ang="0">
                  <a:pos x="T2" y="T3"/>
                </a:cxn>
                <a:cxn ang="0">
                  <a:pos x="T4" y="T5"/>
                </a:cxn>
                <a:cxn ang="0">
                  <a:pos x="T6" y="T7"/>
                </a:cxn>
                <a:cxn ang="0">
                  <a:pos x="T8" y="T9"/>
                </a:cxn>
                <a:cxn ang="0">
                  <a:pos x="T10" y="T11"/>
                </a:cxn>
                <a:cxn ang="0">
                  <a:pos x="T12" y="T13"/>
                </a:cxn>
              </a:cxnLst>
              <a:rect l="0" t="0" r="r" b="b"/>
              <a:pathLst>
                <a:path w="720" h="700">
                  <a:moveTo>
                    <a:pt x="0" y="0"/>
                  </a:moveTo>
                  <a:cubicBezTo>
                    <a:pt x="0" y="644"/>
                    <a:pt x="0" y="644"/>
                    <a:pt x="0" y="644"/>
                  </a:cubicBezTo>
                  <a:cubicBezTo>
                    <a:pt x="23" y="650"/>
                    <a:pt x="62" y="658"/>
                    <a:pt x="113" y="665"/>
                  </a:cubicBezTo>
                  <a:cubicBezTo>
                    <a:pt x="250" y="685"/>
                    <a:pt x="476" y="700"/>
                    <a:pt x="720" y="644"/>
                  </a:cubicBezTo>
                  <a:cubicBezTo>
                    <a:pt x="720" y="617"/>
                    <a:pt x="720" y="617"/>
                    <a:pt x="720" y="617"/>
                  </a:cubicBezTo>
                  <a:cubicBezTo>
                    <a:pt x="720" y="0"/>
                    <a:pt x="720" y="0"/>
                    <a:pt x="720" y="0"/>
                  </a:cubicBezTo>
                  <a:cubicBezTo>
                    <a:pt x="0" y="0"/>
                    <a:pt x="0" y="0"/>
                    <a:pt x="0" y="0"/>
                  </a:cubicBezTo>
                </a:path>
              </a:pathLst>
            </a:custGeom>
            <a:ln>
              <a:noFill/>
            </a:ln>
          </p:spPr>
          <p:style>
            <a:lnRef idx="0">
              <a:scrgbClr r="0" g="0" b="0"/>
            </a:lnRef>
            <a:fillRef idx="1003">
              <a:schemeClr val="dk2"/>
            </a:fillRef>
            <a:effectRef idx="0">
              <a:scrgbClr r="0" g="0" b="0"/>
            </a:effectRef>
            <a:fontRef idx="major"/>
          </p:style>
          <p:txBody>
            <a:bodyPr rot="0" vert="horz" wrap="square" lIns="914400" tIns="1097280" rIns="1097280" bIns="1097280" anchor="b" anchorCtr="0" upright="1">
              <a:noAutofit/>
            </a:bodyPr>
            <a:lstStyle/>
            <a:p>
              <a:pPr marL="0" marR="0">
                <a:lnSpc>
                  <a:spcPct val="115000"/>
                </a:lnSpc>
                <a:spcBef>
                  <a:spcPts val="0"/>
                </a:spcBef>
                <a:spcAft>
                  <a:spcPts val="100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7" name="Freeform 6"/>
            <p:cNvSpPr>
              <a:spLocks/>
            </p:cNvSpPr>
            <p:nvPr/>
          </p:nvSpPr>
          <p:spPr bwMode="auto">
            <a:xfrm>
              <a:off x="876300" y="4769783"/>
              <a:ext cx="4685030" cy="509905"/>
            </a:xfrm>
            <a:custGeom>
              <a:avLst/>
              <a:gdLst>
                <a:gd name="T0" fmla="*/ 607 w 607"/>
                <a:gd name="T1" fmla="*/ 0 h 66"/>
                <a:gd name="T2" fmla="*/ 176 w 607"/>
                <a:gd name="T3" fmla="*/ 57 h 66"/>
                <a:gd name="T4" fmla="*/ 0 w 607"/>
                <a:gd name="T5" fmla="*/ 48 h 66"/>
                <a:gd name="T6" fmla="*/ 251 w 607"/>
                <a:gd name="T7" fmla="*/ 66 h 66"/>
                <a:gd name="T8" fmla="*/ 607 w 607"/>
                <a:gd name="T9" fmla="*/ 27 h 66"/>
                <a:gd name="T10" fmla="*/ 607 w 607"/>
                <a:gd name="T11" fmla="*/ 0 h 66"/>
              </a:gdLst>
              <a:ahLst/>
              <a:cxnLst>
                <a:cxn ang="0">
                  <a:pos x="T0" y="T1"/>
                </a:cxn>
                <a:cxn ang="0">
                  <a:pos x="T2" y="T3"/>
                </a:cxn>
                <a:cxn ang="0">
                  <a:pos x="T4" y="T5"/>
                </a:cxn>
                <a:cxn ang="0">
                  <a:pos x="T6" y="T7"/>
                </a:cxn>
                <a:cxn ang="0">
                  <a:pos x="T8" y="T9"/>
                </a:cxn>
                <a:cxn ang="0">
                  <a:pos x="T10" y="T11"/>
                </a:cxn>
              </a:cxnLst>
              <a:rect l="0" t="0" r="r" b="b"/>
              <a:pathLst>
                <a:path w="607" h="66">
                  <a:moveTo>
                    <a:pt x="607" y="0"/>
                  </a:moveTo>
                  <a:cubicBezTo>
                    <a:pt x="450" y="44"/>
                    <a:pt x="300" y="57"/>
                    <a:pt x="176" y="57"/>
                  </a:cubicBezTo>
                  <a:cubicBezTo>
                    <a:pt x="109" y="57"/>
                    <a:pt x="49" y="53"/>
                    <a:pt x="0" y="48"/>
                  </a:cubicBezTo>
                  <a:cubicBezTo>
                    <a:pt x="66" y="58"/>
                    <a:pt x="152" y="66"/>
                    <a:pt x="251" y="66"/>
                  </a:cubicBezTo>
                  <a:cubicBezTo>
                    <a:pt x="358" y="66"/>
                    <a:pt x="480" y="56"/>
                    <a:pt x="607" y="27"/>
                  </a:cubicBezTo>
                  <a:cubicBezTo>
                    <a:pt x="607" y="0"/>
                    <a:pt x="607" y="0"/>
                    <a:pt x="607" y="0"/>
                  </a:cubicBezTo>
                </a:path>
              </a:pathLst>
            </a:custGeom>
            <a:solidFill>
              <a:schemeClr val="bg1">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b" anchorCtr="0" upright="1">
              <a:noAutofit/>
            </a:bodyPr>
            <a:lstStyle/>
            <a:p>
              <a:endParaRPr lang="en-US"/>
            </a:p>
          </p:txBody>
        </p:sp>
      </p:gr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bwMode="auto">
          <a:xfrm>
            <a:off x="502948" y="4707804"/>
            <a:ext cx="1857375" cy="1857375"/>
          </a:xfrm>
          <a:prstGeom prst="rect">
            <a:avLst/>
          </a:prstGeom>
          <a:ln>
            <a:noFill/>
          </a:ln>
          <a:extLst>
            <a:ext uri="{53640926-AAD7-44D8-BBD7-CCE9431645EC}">
              <a14:shadowObscured xmlns:a14="http://schemas.microsoft.com/office/drawing/2010/main"/>
            </a:ext>
          </a:extLst>
        </p:spPr>
      </p:pic>
      <p:pic>
        <p:nvPicPr>
          <p:cNvPr id="10" name="Picture 9" descr="C:\Users\whittles\AppData\Local\Temp\SNAGHTML2efda4ce.PNG"/>
          <p:cNvPicPr/>
          <p:nvPr/>
        </p:nvPicPr>
        <p:blipFill>
          <a:blip r:embed="rId3">
            <a:extLst>
              <a:ext uri="{28A0092B-C50C-407E-A947-70E740481C1C}">
                <a14:useLocalDpi xmlns:a14="http://schemas.microsoft.com/office/drawing/2010/main" val="0"/>
              </a:ext>
            </a:extLst>
          </a:blip>
          <a:srcRect/>
          <a:stretch>
            <a:fillRect/>
          </a:stretch>
        </p:blipFill>
        <p:spPr bwMode="auto">
          <a:xfrm>
            <a:off x="3767811" y="1236161"/>
            <a:ext cx="7599218" cy="4226625"/>
          </a:xfrm>
          <a:prstGeom prst="rect">
            <a:avLst/>
          </a:prstGeom>
          <a:noFill/>
          <a:ln>
            <a:noFill/>
          </a:ln>
        </p:spPr>
      </p:pic>
      <p:sp>
        <p:nvSpPr>
          <p:cNvPr id="2" name="Rectangle 1"/>
          <p:cNvSpPr>
            <a:spLocks noChangeArrowheads="1"/>
          </p:cNvSpPr>
          <p:nvPr/>
        </p:nvSpPr>
        <p:spPr bwMode="auto">
          <a:xfrm>
            <a:off x="502948" y="474058"/>
            <a:ext cx="429490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FFFFFF"/>
                </a:solidFill>
                <a:effectLst/>
                <a:latin typeface="Cambria" panose="02040503050406030204" pitchFamily="18" charset="0"/>
                <a:ea typeface="Times New Roman" panose="02020603050405020304" pitchFamily="18" charset="0"/>
                <a:cs typeface="Times New Roman" panose="02020603050405020304" pitchFamily="18" charset="0"/>
              </a:rPr>
              <a:t>ClassLink SSO Web Portal</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0384" y="5797784"/>
            <a:ext cx="1838095" cy="942857"/>
          </a:xfrm>
          <a:prstGeom prst="rect">
            <a:avLst/>
          </a:prstGeom>
        </p:spPr>
      </p:pic>
    </p:spTree>
    <p:extLst>
      <p:ext uri="{BB962C8B-B14F-4D97-AF65-F5344CB8AC3E}">
        <p14:creationId xmlns:p14="http://schemas.microsoft.com/office/powerpoint/2010/main" val="278380197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T1d: Remote Login (K-1)</a:t>
            </a:r>
            <a:endParaRPr lang="en-US" dirty="0"/>
          </a:p>
        </p:txBody>
      </p:sp>
      <p:sp>
        <p:nvSpPr>
          <p:cNvPr id="4" name="Text Placeholder 3"/>
          <p:cNvSpPr>
            <a:spLocks noGrp="1"/>
          </p:cNvSpPr>
          <p:nvPr>
            <p:ph type="body" sz="quarter" idx="10"/>
          </p:nvPr>
        </p:nvSpPr>
        <p:spPr>
          <a:xfrm>
            <a:off x="-15239" y="4880303"/>
            <a:ext cx="7444739" cy="1977705"/>
          </a:xfrm>
        </p:spPr>
        <p:txBody>
          <a:bodyPr/>
          <a:lstStyle/>
          <a:p>
            <a:r>
              <a:rPr lang="en-US" sz="3200" b="1" i="1" u="sng" dirty="0" smtClean="0">
                <a:effectLst>
                  <a:outerShdw blurRad="38100" dist="38100" dir="2700000" algn="tl">
                    <a:srgbClr val="000000">
                      <a:alpha val="43137"/>
                    </a:srgbClr>
                  </a:outerShdw>
                </a:effectLst>
                <a:hlinkClick r:id="rId6"/>
              </a:rPr>
              <a:t>F.S. 1002.222(1)(</a:t>
            </a:r>
            <a:r>
              <a:rPr lang="en-US" sz="3200" b="1" i="1" u="sng" dirty="0">
                <a:effectLst>
                  <a:outerShdw blurRad="38100" dist="38100" dir="2700000" algn="tl">
                    <a:srgbClr val="000000">
                      <a:alpha val="43137"/>
                    </a:srgbClr>
                  </a:outerShdw>
                </a:effectLst>
                <a:hlinkClick r:id="rId6"/>
              </a:rPr>
              <a:t>a)</a:t>
            </a:r>
            <a:r>
              <a:rPr lang="en-US" sz="3200" b="1" i="1" dirty="0">
                <a:effectLst>
                  <a:outerShdw blurRad="38100" dist="38100" dir="2700000" algn="tl">
                    <a:srgbClr val="000000">
                      <a:alpha val="43137"/>
                    </a:srgbClr>
                  </a:outerShdw>
                </a:effectLst>
                <a:hlinkClick r:id="rId6"/>
              </a:rPr>
              <a:t>: </a:t>
            </a:r>
            <a:r>
              <a:rPr lang="en-US" b="1" i="1" dirty="0">
                <a:effectLst>
                  <a:outerShdw blurRad="38100" dist="38100" dir="2700000" algn="tl">
                    <a:srgbClr val="000000">
                      <a:alpha val="43137"/>
                    </a:srgbClr>
                  </a:outerShdw>
                </a:effectLst>
              </a:rPr>
              <a:t>Educational Data Privacy </a:t>
            </a:r>
            <a:r>
              <a:rPr lang="en-US" b="1" i="1" dirty="0" smtClean="0">
                <a:effectLst>
                  <a:outerShdw blurRad="38100" dist="38100" dir="2700000" algn="tl">
                    <a:srgbClr val="000000">
                      <a:alpha val="43137"/>
                    </a:srgbClr>
                  </a:outerShdw>
                </a:effectLst>
              </a:rPr>
              <a:t>prevents </a:t>
            </a:r>
            <a:r>
              <a:rPr lang="en-US" b="1" i="1" dirty="0">
                <a:effectLst>
                  <a:outerShdw blurRad="38100" dist="38100" dir="2700000" algn="tl">
                    <a:srgbClr val="000000">
                      <a:alpha val="43137"/>
                    </a:srgbClr>
                  </a:outerShdw>
                </a:effectLst>
              </a:rPr>
              <a:t>the capturing of students  “biometric information” including fingerprints, or facial recognition by schools. (SB 188)</a:t>
            </a:r>
          </a:p>
          <a:p>
            <a:endParaRPr lang="en-US" dirty="0"/>
          </a:p>
        </p:txBody>
      </p:sp>
      <p:sp>
        <p:nvSpPr>
          <p:cNvPr id="7" name="TextBox 6"/>
          <p:cNvSpPr txBox="1"/>
          <p:nvPr/>
        </p:nvSpPr>
        <p:spPr>
          <a:xfrm>
            <a:off x="261257" y="851278"/>
            <a:ext cx="6139543" cy="4029026"/>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Remote Login app can capture three different identity login methods for teachers to use for their students,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however</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teachers are only to use the QR method</a:t>
            </a:r>
          </a:p>
          <a:p>
            <a:pPr marL="342900" indent="-342900">
              <a:spcBef>
                <a:spcPts val="1000"/>
              </a:spcBef>
              <a:buClr>
                <a:schemeClr val="accent1"/>
              </a:buClr>
              <a:buSzPct val="80000"/>
              <a:buFont typeface="Wingdings 3" charset="2"/>
              <a:buChar char=""/>
            </a:pPr>
            <a:r>
              <a:rPr lang="en-US" sz="2800" b="1" i="1" dirty="0" smtClean="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IMPORTANT NOTE: </a:t>
            </a: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Only one login method is legal* in Florida (QR Code).</a:t>
            </a:r>
          </a:p>
        </p:txBody>
      </p:sp>
      <p:pic>
        <p:nvPicPr>
          <p:cNvPr id="30734" name="Picture 14" descr="C:\Users\whittles\AppData\Local\Temp\SNAGHTML6b4c523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2112" y="1281452"/>
            <a:ext cx="3657600" cy="4865009"/>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C:\Users\whittles\AppData\Local\Temp\SNAGHTML6b4baad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29279" y="2357704"/>
            <a:ext cx="914400" cy="860347"/>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C:\Users\whittles\AppData\Local\Temp\SNAGHTML6b4bdeb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73117" y="1614169"/>
            <a:ext cx="914400" cy="8695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C:\Users\whittles\AppData\Local\Temp\SNAGHTML6b4baad6.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3712" y="4046359"/>
            <a:ext cx="914400" cy="860347"/>
          </a:xfrm>
          <a:prstGeom prst="rect">
            <a:avLst/>
          </a:prstGeom>
          <a:noFill/>
          <a:extLst>
            <a:ext uri="{909E8E84-426E-40DD-AFC4-6F175D3DCCD1}">
              <a14:hiddenFill xmlns:a14="http://schemas.microsoft.com/office/drawing/2010/main">
                <a:solidFill>
                  <a:srgbClr val="FFFFFF"/>
                </a:solidFill>
              </a14:hiddenFill>
            </a:ext>
          </a:extLst>
        </p:spPr>
      </p:pic>
      <p:sp>
        <p:nvSpPr>
          <p:cNvPr id="11" name="Striped Right Arrow 10"/>
          <p:cNvSpPr/>
          <p:nvPr/>
        </p:nvSpPr>
        <p:spPr>
          <a:xfrm>
            <a:off x="5746446" y="2650704"/>
            <a:ext cx="1865666" cy="386862"/>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rong-answer-sound-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46309" y="8395945"/>
            <a:ext cx="609600" cy="609600"/>
          </a:xfrm>
          <a:prstGeom prst="rect">
            <a:avLst/>
          </a:prstGeom>
        </p:spPr>
      </p:pic>
      <p:pic>
        <p:nvPicPr>
          <p:cNvPr id="5" name="Wrong-answer-sound-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31561" y="7002435"/>
            <a:ext cx="609600" cy="609600"/>
          </a:xfrm>
          <a:prstGeom prst="rect">
            <a:avLst/>
          </a:prstGeom>
        </p:spPr>
      </p:pic>
      <p:pic>
        <p:nvPicPr>
          <p:cNvPr id="6" name="DblDing">
            <a:hlinkClick r:id="" action="ppaction://media"/>
          </p:cNvPr>
          <p:cNvPicPr>
            <a:picLocks noChangeAspect="1"/>
          </p:cNvPicPr>
          <p:nvPr>
            <a:audioFile r:link="rId3"/>
            <p:extLst>
              <p:ext uri="{DAA4B4D4-6D71-4841-9C94-3DE7FCFB9230}">
                <p14:media xmlns:p14="http://schemas.microsoft.com/office/powerpoint/2010/main" r:embed="rId4">
                  <p14:trim st="272" end="10393"/>
                </p14:media>
              </p:ext>
            </p:extLst>
          </p:nvPr>
        </p:nvPicPr>
        <p:blipFill>
          <a:blip r:embed="rId10"/>
          <a:stretch>
            <a:fillRect/>
          </a:stretch>
        </p:blipFill>
        <p:spPr>
          <a:xfrm>
            <a:off x="395525" y="7002432"/>
            <a:ext cx="609600" cy="609600"/>
          </a:xfrm>
          <a:prstGeom prst="rect">
            <a:avLst/>
          </a:prstGeom>
        </p:spPr>
      </p:pic>
    </p:spTree>
    <p:extLst>
      <p:ext uri="{BB962C8B-B14F-4D97-AF65-F5344CB8AC3E}">
        <p14:creationId xmlns:p14="http://schemas.microsoft.com/office/powerpoint/2010/main" val="393814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par>
                          <p:cTn id="11" fill="hold">
                            <p:stCondLst>
                              <p:cond delay="1000"/>
                            </p:stCondLst>
                            <p:childTnLst>
                              <p:par>
                                <p:cTn id="12" presetID="2" presetClass="entr" presetSubtype="4" fill="hold" nodeType="afterEffect">
                                  <p:stCondLst>
                                    <p:cond delay="3000"/>
                                  </p:stCondLst>
                                  <p:childTnLst>
                                    <p:set>
                                      <p:cBhvr>
                                        <p:cTn id="13" dur="1" fill="hold">
                                          <p:stCondLst>
                                            <p:cond delay="0"/>
                                          </p:stCondLst>
                                        </p:cTn>
                                        <p:tgtEl>
                                          <p:spTgt spid="30734"/>
                                        </p:tgtEl>
                                        <p:attrNameLst>
                                          <p:attrName>style.visibility</p:attrName>
                                        </p:attrNameLst>
                                      </p:cBhvr>
                                      <p:to>
                                        <p:strVal val="visible"/>
                                      </p:to>
                                    </p:set>
                                    <p:anim calcmode="lin" valueType="num">
                                      <p:cBhvr additive="base">
                                        <p:cTn id="14" dur="1000" fill="hold"/>
                                        <p:tgtEl>
                                          <p:spTgt spid="30734"/>
                                        </p:tgtEl>
                                        <p:attrNameLst>
                                          <p:attrName>ppt_x</p:attrName>
                                        </p:attrNameLst>
                                      </p:cBhvr>
                                      <p:tavLst>
                                        <p:tav tm="0">
                                          <p:val>
                                            <p:strVal val="#ppt_x"/>
                                          </p:val>
                                        </p:tav>
                                        <p:tav tm="100000">
                                          <p:val>
                                            <p:strVal val="#ppt_x"/>
                                          </p:val>
                                        </p:tav>
                                      </p:tavLst>
                                    </p:anim>
                                    <p:anim calcmode="lin" valueType="num">
                                      <p:cBhvr additive="base">
                                        <p:cTn id="15" dur="1000" fill="hold"/>
                                        <p:tgtEl>
                                          <p:spTgt spid="30734"/>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2" presetClass="entr" presetSubtype="8" fill="hold" grpId="0" nodeType="afterEffect">
                                  <p:stCondLst>
                                    <p:cond delay="5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0-#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par>
                          <p:cTn id="21" fill="hold">
                            <p:stCondLst>
                              <p:cond delay="6500"/>
                            </p:stCondLst>
                            <p:childTnLst>
                              <p:par>
                                <p:cTn id="22" presetID="31" presetClass="entr" presetSubtype="0" fill="hold" nodeType="afterEffect">
                                  <p:stCondLst>
                                    <p:cond delay="0"/>
                                  </p:stCondLst>
                                  <p:childTnLst>
                                    <p:set>
                                      <p:cBhvr>
                                        <p:cTn id="23" dur="1" fill="hold">
                                          <p:stCondLst>
                                            <p:cond delay="0"/>
                                          </p:stCondLst>
                                        </p:cTn>
                                        <p:tgtEl>
                                          <p:spTgt spid="30732"/>
                                        </p:tgtEl>
                                        <p:attrNameLst>
                                          <p:attrName>style.visibility</p:attrName>
                                        </p:attrNameLst>
                                      </p:cBhvr>
                                      <p:to>
                                        <p:strVal val="visible"/>
                                      </p:to>
                                    </p:set>
                                    <p:anim calcmode="lin" valueType="num">
                                      <p:cBhvr>
                                        <p:cTn id="24" dur="500" fill="hold"/>
                                        <p:tgtEl>
                                          <p:spTgt spid="30732"/>
                                        </p:tgtEl>
                                        <p:attrNameLst>
                                          <p:attrName>ppt_w</p:attrName>
                                        </p:attrNameLst>
                                      </p:cBhvr>
                                      <p:tavLst>
                                        <p:tav tm="0">
                                          <p:val>
                                            <p:fltVal val="0"/>
                                          </p:val>
                                        </p:tav>
                                        <p:tav tm="100000">
                                          <p:val>
                                            <p:strVal val="#ppt_w"/>
                                          </p:val>
                                        </p:tav>
                                      </p:tavLst>
                                    </p:anim>
                                    <p:anim calcmode="lin" valueType="num">
                                      <p:cBhvr>
                                        <p:cTn id="25" dur="500" fill="hold"/>
                                        <p:tgtEl>
                                          <p:spTgt spid="30732"/>
                                        </p:tgtEl>
                                        <p:attrNameLst>
                                          <p:attrName>ppt_h</p:attrName>
                                        </p:attrNameLst>
                                      </p:cBhvr>
                                      <p:tavLst>
                                        <p:tav tm="0">
                                          <p:val>
                                            <p:fltVal val="0"/>
                                          </p:val>
                                        </p:tav>
                                        <p:tav tm="100000">
                                          <p:val>
                                            <p:strVal val="#ppt_h"/>
                                          </p:val>
                                        </p:tav>
                                      </p:tavLst>
                                    </p:anim>
                                    <p:anim calcmode="lin" valueType="num">
                                      <p:cBhvr>
                                        <p:cTn id="26" dur="500" fill="hold"/>
                                        <p:tgtEl>
                                          <p:spTgt spid="30732"/>
                                        </p:tgtEl>
                                        <p:attrNameLst>
                                          <p:attrName>style.rotation</p:attrName>
                                        </p:attrNameLst>
                                      </p:cBhvr>
                                      <p:tavLst>
                                        <p:tav tm="0">
                                          <p:val>
                                            <p:fltVal val="90"/>
                                          </p:val>
                                        </p:tav>
                                        <p:tav tm="100000">
                                          <p:val>
                                            <p:fltVal val="0"/>
                                          </p:val>
                                        </p:tav>
                                      </p:tavLst>
                                    </p:anim>
                                    <p:animEffect transition="in" filter="fade">
                                      <p:cBhvr>
                                        <p:cTn id="27" dur="500"/>
                                        <p:tgtEl>
                                          <p:spTgt spid="30732"/>
                                        </p:tgtEl>
                                      </p:cBhvr>
                                    </p:animEffect>
                                  </p:childTnLst>
                                </p:cTn>
                              </p:par>
                              <p:par>
                                <p:cTn id="28" presetID="1" presetClass="mediacall" presetSubtype="0" fill="hold" nodeType="withEffect">
                                  <p:stCondLst>
                                    <p:cond delay="0"/>
                                  </p:stCondLst>
                                  <p:childTnLst>
                                    <p:cmd type="call" cmd="playFrom(0.0)">
                                      <p:cBhvr>
                                        <p:cTn id="29" dur="3575" fill="hold"/>
                                        <p:tgtEl>
                                          <p:spTgt spid="6"/>
                                        </p:tgtEl>
                                      </p:cBhvr>
                                    </p:cmd>
                                  </p:childTnLst>
                                </p:cTn>
                              </p:par>
                            </p:childTnLst>
                          </p:cTn>
                        </p:par>
                        <p:par>
                          <p:cTn id="30" fill="hold">
                            <p:stCondLst>
                              <p:cond delay="10075"/>
                            </p:stCondLst>
                            <p:childTnLst>
                              <p:par>
                                <p:cTn id="31" presetID="10" presetClass="entr" presetSubtype="0" fill="hold" nodeType="afterEffect">
                                  <p:stCondLst>
                                    <p:cond delay="100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500"/>
                                        <p:tgtEl>
                                          <p:spTgt spid="7">
                                            <p:txEl>
                                              <p:pRg st="1" end="1"/>
                                            </p:txEl>
                                          </p:spTgt>
                                        </p:tgtEl>
                                      </p:cBhvr>
                                    </p:animEffect>
                                  </p:childTnLst>
                                </p:cTn>
                              </p:par>
                            </p:childTnLst>
                          </p:cTn>
                        </p:par>
                        <p:par>
                          <p:cTn id="34" fill="hold">
                            <p:stCondLst>
                              <p:cond delay="11575"/>
                            </p:stCondLst>
                            <p:childTnLst>
                              <p:par>
                                <p:cTn id="35" presetID="31" presetClass="entr" presetSubtype="0" fill="hold" nodeType="afterEffect">
                                  <p:stCondLst>
                                    <p:cond delay="200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 calcmode="lin" valueType="num">
                                      <p:cBhvr>
                                        <p:cTn id="39" dur="500" fill="hold"/>
                                        <p:tgtEl>
                                          <p:spTgt spid="21"/>
                                        </p:tgtEl>
                                        <p:attrNameLst>
                                          <p:attrName>style.rotation</p:attrName>
                                        </p:attrNameLst>
                                      </p:cBhvr>
                                      <p:tavLst>
                                        <p:tav tm="0">
                                          <p:val>
                                            <p:fltVal val="90"/>
                                          </p:val>
                                        </p:tav>
                                        <p:tav tm="100000">
                                          <p:val>
                                            <p:fltVal val="0"/>
                                          </p:val>
                                        </p:tav>
                                      </p:tavLst>
                                    </p:anim>
                                    <p:animEffect transition="in" filter="fade">
                                      <p:cBhvr>
                                        <p:cTn id="40" dur="500"/>
                                        <p:tgtEl>
                                          <p:spTgt spid="21"/>
                                        </p:tgtEl>
                                      </p:cBhvr>
                                    </p:animEffect>
                                  </p:childTnLst>
                                </p:cTn>
                              </p:par>
                              <p:par>
                                <p:cTn id="41" presetID="1" presetClass="mediacall" presetSubtype="0" fill="hold" nodeType="withEffect">
                                  <p:stCondLst>
                                    <p:cond delay="2000"/>
                                  </p:stCondLst>
                                  <p:childTnLst>
                                    <p:cmd type="call" cmd="playFrom(0.0)">
                                      <p:cBhvr>
                                        <p:cTn id="42" dur="1196" fill="hold"/>
                                        <p:tgtEl>
                                          <p:spTgt spid="5"/>
                                        </p:tgtEl>
                                      </p:cBhvr>
                                    </p:cmd>
                                  </p:childTnLst>
                                </p:cTn>
                              </p:par>
                            </p:childTnLst>
                          </p:cTn>
                        </p:par>
                        <p:par>
                          <p:cTn id="43" fill="hold">
                            <p:stCondLst>
                              <p:cond delay="14771"/>
                            </p:stCondLst>
                            <p:childTnLst>
                              <p:par>
                                <p:cTn id="44" presetID="31" presetClass="entr" presetSubtype="0" fill="hold" nodeType="afterEffect">
                                  <p:stCondLst>
                                    <p:cond delay="2000"/>
                                  </p:stCondLst>
                                  <p:childTnLst>
                                    <p:set>
                                      <p:cBhvr>
                                        <p:cTn id="45" dur="1" fill="hold">
                                          <p:stCondLst>
                                            <p:cond delay="0"/>
                                          </p:stCondLst>
                                        </p:cTn>
                                        <p:tgtEl>
                                          <p:spTgt spid="30730"/>
                                        </p:tgtEl>
                                        <p:attrNameLst>
                                          <p:attrName>style.visibility</p:attrName>
                                        </p:attrNameLst>
                                      </p:cBhvr>
                                      <p:to>
                                        <p:strVal val="visible"/>
                                      </p:to>
                                    </p:set>
                                    <p:anim calcmode="lin" valueType="num">
                                      <p:cBhvr>
                                        <p:cTn id="46" dur="500" fill="hold"/>
                                        <p:tgtEl>
                                          <p:spTgt spid="30730"/>
                                        </p:tgtEl>
                                        <p:attrNameLst>
                                          <p:attrName>ppt_w</p:attrName>
                                        </p:attrNameLst>
                                      </p:cBhvr>
                                      <p:tavLst>
                                        <p:tav tm="0">
                                          <p:val>
                                            <p:fltVal val="0"/>
                                          </p:val>
                                        </p:tav>
                                        <p:tav tm="100000">
                                          <p:val>
                                            <p:strVal val="#ppt_w"/>
                                          </p:val>
                                        </p:tav>
                                      </p:tavLst>
                                    </p:anim>
                                    <p:anim calcmode="lin" valueType="num">
                                      <p:cBhvr>
                                        <p:cTn id="47" dur="500" fill="hold"/>
                                        <p:tgtEl>
                                          <p:spTgt spid="30730"/>
                                        </p:tgtEl>
                                        <p:attrNameLst>
                                          <p:attrName>ppt_h</p:attrName>
                                        </p:attrNameLst>
                                      </p:cBhvr>
                                      <p:tavLst>
                                        <p:tav tm="0">
                                          <p:val>
                                            <p:fltVal val="0"/>
                                          </p:val>
                                        </p:tav>
                                        <p:tav tm="100000">
                                          <p:val>
                                            <p:strVal val="#ppt_h"/>
                                          </p:val>
                                        </p:tav>
                                      </p:tavLst>
                                    </p:anim>
                                    <p:anim calcmode="lin" valueType="num">
                                      <p:cBhvr>
                                        <p:cTn id="48" dur="500" fill="hold"/>
                                        <p:tgtEl>
                                          <p:spTgt spid="30730"/>
                                        </p:tgtEl>
                                        <p:attrNameLst>
                                          <p:attrName>style.rotation</p:attrName>
                                        </p:attrNameLst>
                                      </p:cBhvr>
                                      <p:tavLst>
                                        <p:tav tm="0">
                                          <p:val>
                                            <p:fltVal val="90"/>
                                          </p:val>
                                        </p:tav>
                                        <p:tav tm="100000">
                                          <p:val>
                                            <p:fltVal val="0"/>
                                          </p:val>
                                        </p:tav>
                                      </p:tavLst>
                                    </p:anim>
                                    <p:animEffect transition="in" filter="fade">
                                      <p:cBhvr>
                                        <p:cTn id="49" dur="500"/>
                                        <p:tgtEl>
                                          <p:spTgt spid="30730"/>
                                        </p:tgtEl>
                                      </p:cBhvr>
                                    </p:animEffect>
                                  </p:childTnLst>
                                </p:cTn>
                              </p:par>
                              <p:par>
                                <p:cTn id="50" presetID="1" presetClass="mediacall" presetSubtype="0" fill="hold" nodeType="withEffect">
                                  <p:stCondLst>
                                    <p:cond delay="2000"/>
                                  </p:stCondLst>
                                  <p:childTnLst>
                                    <p:cmd type="call" cmd="playFrom(0.0)">
                                      <p:cBhvr>
                                        <p:cTn id="51" dur="11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p:cTn id="52" fill="hold" display="0">
                  <p:stCondLst>
                    <p:cond delay="indefinite"/>
                  </p:stCondLst>
                  <p:endCondLst>
                    <p:cond evt="onStopAudio" delay="0">
                      <p:tgtEl>
                        <p:sldTgt/>
                      </p:tgtEl>
                    </p:cond>
                  </p:endCondLst>
                </p:cTn>
                <p:tgtEl>
                  <p:spTgt spid="2"/>
                </p:tgtEl>
              </p:cMediaNode>
            </p:audio>
            <p:audio>
              <p:cMediaNode vol="13636">
                <p:cTn id="53" fill="hold" display="0">
                  <p:stCondLst>
                    <p:cond delay="indefinite"/>
                  </p:stCondLst>
                  <p:endCondLst>
                    <p:cond evt="onStopAudio" delay="0">
                      <p:tgtEl>
                        <p:sldTgt/>
                      </p:tgtEl>
                    </p:cond>
                  </p:endCondLst>
                </p:cTn>
                <p:tgtEl>
                  <p:spTgt spid="5"/>
                </p:tgtEl>
              </p:cMediaNode>
            </p:audio>
            <p:audio>
              <p:cMediaNode vol="53030">
                <p:cTn id="54" fill="hold" display="0">
                  <p:stCondLst>
                    <p:cond delay="indefinite"/>
                  </p:stCondLst>
                  <p:endCondLst>
                    <p:cond evt="onStopAudio" delay="0">
                      <p:tgtEl>
                        <p:sldTgt/>
                      </p:tgtEl>
                    </p:cond>
                  </p:endCondLst>
                </p:cTn>
                <p:tgtEl>
                  <p:spTgt spid="6"/>
                </p:tgtEl>
              </p:cMediaNode>
            </p:audio>
          </p:childTnLst>
        </p:cTn>
      </p:par>
    </p:tnLst>
    <p:bldLst>
      <p:bldP spid="7" grpId="0"/>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Create a Poll</a:t>
            </a:r>
            <a:endParaRPr lang="en-US" dirty="0"/>
          </a:p>
        </p:txBody>
      </p:sp>
      <p:sp>
        <p:nvSpPr>
          <p:cNvPr id="7" name="TextBox 6"/>
          <p:cNvSpPr txBox="1"/>
          <p:nvPr/>
        </p:nvSpPr>
        <p:spPr>
          <a:xfrm>
            <a:off x="261257" y="864703"/>
            <a:ext cx="5952931" cy="5615609"/>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create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 poll: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True </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and False </a:t>
            </a:r>
            <a:endPar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a:spcBef>
                <a:spcPts val="1000"/>
              </a:spcBef>
              <a:buClr>
                <a:schemeClr val="accent1"/>
              </a:buClr>
              <a:buSzPct val="80000"/>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Or </a:t>
            </a:r>
          </a:p>
          <a:p>
            <a:pPr marL="342900" indent="-342900">
              <a:spcBef>
                <a:spcPts val="1000"/>
              </a:spcBef>
              <a:buClr>
                <a:schemeClr val="accent1"/>
              </a:buClr>
              <a:buSzPct val="80000"/>
              <a:buFont typeface="Wingdings 3" charset="2"/>
              <a:buChar char=""/>
            </a:pP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rPr>
              <a:t>Multiple </a:t>
            </a:r>
            <a:r>
              <a:rPr lang="en-US" sz="2400" b="1" dirty="0">
                <a:solidFill>
                  <a:schemeClr val="bg1"/>
                </a:solidFill>
                <a:effectLst>
                  <a:outerShdw blurRad="38100" dist="38100" dir="2700000" algn="tl">
                    <a:srgbClr val="000000">
                      <a:alpha val="43137"/>
                    </a:srgbClr>
                  </a:outerShdw>
                </a:effectLst>
                <a:latin typeface="Calibri" panose="020F0502020204030204" pitchFamily="34" charset="0"/>
              </a:rPr>
              <a:t>Choice</a:t>
            </a:r>
          </a:p>
        </p:txBody>
      </p:sp>
      <p:pic>
        <p:nvPicPr>
          <p:cNvPr id="17412" name="Picture 4" descr="C:\Users\whittles\AppData\Local\Temp\SNAGHTML38de54e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5444" y="864703"/>
            <a:ext cx="687705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01091"/>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Add a Page</a:t>
            </a:r>
            <a:endParaRPr lang="en-US" dirty="0"/>
          </a:p>
        </p:txBody>
      </p:sp>
      <p:sp>
        <p:nvSpPr>
          <p:cNvPr id="7" name="TextBox 6"/>
          <p:cNvSpPr txBox="1"/>
          <p:nvPr/>
        </p:nvSpPr>
        <p:spPr>
          <a:xfrm>
            <a:off x="261257" y="864703"/>
            <a:ext cx="4241169" cy="5615609"/>
          </a:xfrm>
          <a:prstGeom prst="rect">
            <a:avLst/>
          </a:prstGeom>
          <a:noFill/>
        </p:spPr>
        <p:txBody>
          <a:bodyPr wrap="square" rtlCol="0">
            <a:normAutofit lnSpcReduction="10000"/>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Attach a page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Pages added originate from your </a:t>
            </a:r>
            <a:r>
              <a:rPr lang="en-US" sz="2800" b="1" dirty="0" err="1" smtClean="0">
                <a:solidFill>
                  <a:schemeClr val="bg1"/>
                </a:solidFill>
                <a:effectLst>
                  <a:outerShdw blurRad="38100" dist="38100" dir="2700000" algn="tl">
                    <a:srgbClr val="000000">
                      <a:alpha val="43137"/>
                    </a:srgbClr>
                  </a:outerShdw>
                </a:effectLst>
                <a:latin typeface="Calibri" panose="020F0502020204030204" pitchFamily="34" charset="0"/>
              </a:rPr>
              <a:t>ClassLink</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 Notebook</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either Import an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rPr>
              <a:t>existing page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from your Notebook</a:t>
            </a:r>
          </a:p>
          <a:p>
            <a:pPr lvl="1">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Or</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create new content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rPr>
              <a:t>on the fly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by typing (or copying and pasting) in the editor box</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9460" name="Picture 4" descr="C:\Users\whittles\AppData\Local\Temp\SNAGHTML38fa28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64703"/>
            <a:ext cx="7315200" cy="559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787854"/>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T5d: Adding Apps to Classes</a:t>
            </a:r>
            <a:endParaRPr lang="en-US" dirty="0"/>
          </a:p>
        </p:txBody>
      </p:sp>
      <p:sp>
        <p:nvSpPr>
          <p:cNvPr id="7" name="TextBox 6"/>
          <p:cNvSpPr txBox="1"/>
          <p:nvPr/>
        </p:nvSpPr>
        <p:spPr>
          <a:xfrm>
            <a:off x="261257" y="1175657"/>
            <a:ext cx="4728186" cy="448327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Teachers can add specific applications here that students will need for their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SSO’s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not available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here</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on the Gear to open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Edit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mode.</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Add Apps, choose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Add</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1510" name="Picture 6" descr="C:\Users\whittles\AppData\Local\Temp\SNAGHTML3955726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753" y="821634"/>
            <a:ext cx="59436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Users\whittles\AppData\Local\Temp\SNAGHTML3953be5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332" y="2568785"/>
            <a:ext cx="4572000" cy="412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168675"/>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T5d: Adding Apps to Classes</a:t>
            </a:r>
            <a:endParaRPr lang="en-US" dirty="0"/>
          </a:p>
        </p:txBody>
      </p:sp>
      <p:sp>
        <p:nvSpPr>
          <p:cNvPr id="7" name="TextBox 6"/>
          <p:cNvSpPr txBox="1"/>
          <p:nvPr/>
        </p:nvSpPr>
        <p:spPr>
          <a:xfrm>
            <a:off x="261257" y="1175657"/>
            <a:ext cx="4062265" cy="379591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Rearrange apps by dragging them around.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Move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inside a folder by dropping over it.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Combine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two apps into a folder by dropping one over the other</a:t>
            </a:r>
          </a:p>
        </p:txBody>
      </p:sp>
      <p:pic>
        <p:nvPicPr>
          <p:cNvPr id="22530" name="Picture 2" descr="C:\Users\whittles\AppData\Local\Temp\SNAGHTML394f19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522" y="853522"/>
            <a:ext cx="5486400" cy="2230735"/>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C:\Users\whittles\AppData\Local\Temp\SNAGHTML39501d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804611"/>
            <a:ext cx="6400800" cy="276434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a:stCxn id="22530" idx="2"/>
          </p:cNvCxnSpPr>
          <p:nvPr/>
        </p:nvCxnSpPr>
        <p:spPr>
          <a:xfrm rot="16200000" flipH="1">
            <a:off x="6599975" y="3551003"/>
            <a:ext cx="1887311" cy="953817"/>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11729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T5d: Deleting Apps to Classes</a:t>
            </a:r>
            <a:endParaRPr lang="en-US" dirty="0"/>
          </a:p>
        </p:txBody>
      </p:sp>
      <p:sp>
        <p:nvSpPr>
          <p:cNvPr id="7" name="TextBox 6"/>
          <p:cNvSpPr txBox="1"/>
          <p:nvPr/>
        </p:nvSpPr>
        <p:spPr>
          <a:xfrm>
            <a:off x="261257" y="1175657"/>
            <a:ext cx="5952931" cy="274947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Delete an App, hover over the app and click the red </a:t>
            </a:r>
            <a:r>
              <a:rPr lang="en-US" sz="44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mj-cs"/>
              </a:rPr>
              <a:t>x</a:t>
            </a:r>
            <a:endPar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are finished, click Done editing</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3554" name="Picture 2" descr="C:\Users\whittles\AppData\Local\Temp\SNAGHTML3952bdf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314" y="2890630"/>
            <a:ext cx="7667625" cy="326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553547"/>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T5e: Notebook</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237500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is where you can add lessons. You must create a folder before you can add any lessons.  </a:t>
            </a:r>
          </a:p>
          <a:p>
            <a:pPr>
              <a:spcBef>
                <a:spcPts val="1000"/>
              </a:spcBef>
              <a:buClr>
                <a:schemeClr val="accent1"/>
              </a:buClr>
              <a:buSzPct val="80000"/>
            </a:pPr>
            <a:r>
              <a:rPr lang="en-US" sz="2800" b="1" i="1" dirty="0">
                <a:solidFill>
                  <a:srgbClr val="FFFF00"/>
                </a:solidFill>
                <a:effectLst>
                  <a:outerShdw blurRad="38100" dist="38100" dir="2700000" algn="tl">
                    <a:srgbClr val="000000">
                      <a:alpha val="43137"/>
                    </a:srgbClr>
                  </a:outerShdw>
                </a:effectLst>
                <a:latin typeface="Calibri" panose="020F0502020204030204" pitchFamily="34" charset="0"/>
              </a:rPr>
              <a:t>Heads Up! </a:t>
            </a:r>
            <a:r>
              <a:rPr lang="en-US" sz="2800" b="1" i="1" dirty="0" smtClean="0">
                <a:solidFill>
                  <a:srgbClr val="FFFF00"/>
                </a:solidFill>
                <a:effectLst>
                  <a:outerShdw blurRad="38100" dist="38100" dir="2700000" algn="tl">
                    <a:srgbClr val="000000">
                      <a:alpha val="43137"/>
                    </a:srgbClr>
                  </a:outerShdw>
                </a:effectLst>
                <a:latin typeface="Calibri" panose="020F0502020204030204" pitchFamily="34" charset="0"/>
              </a:rPr>
              <a:t>Make </a:t>
            </a:r>
            <a:r>
              <a:rPr lang="en-US" sz="2800" b="1" i="1" dirty="0">
                <a:solidFill>
                  <a:srgbClr val="FFFF00"/>
                </a:solidFill>
                <a:effectLst>
                  <a:outerShdw blurRad="38100" dist="38100" dir="2700000" algn="tl">
                    <a:srgbClr val="000000">
                      <a:alpha val="43137"/>
                    </a:srgbClr>
                  </a:outerShdw>
                </a:effectLst>
                <a:latin typeface="Calibri" panose="020F0502020204030204" pitchFamily="34" charset="0"/>
              </a:rPr>
              <a:t>folders based on Units or specific topics.</a:t>
            </a:r>
          </a:p>
        </p:txBody>
      </p:sp>
      <p:pic>
        <p:nvPicPr>
          <p:cNvPr id="24578" name="Picture 2" descr="C:\Users\whittles\AppData\Local\Temp\SNAGHTML395c2ba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1305" y="3056894"/>
            <a:ext cx="7830984" cy="364681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Users\whittles\AppData\Local\Temp\SNAGHTML395e1d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22" y="3733450"/>
            <a:ext cx="2286000" cy="2648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38195"/>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T5e: Notebook</a:t>
            </a:r>
            <a:endParaRPr lang="en-US" dirty="0"/>
          </a:p>
        </p:txBody>
      </p:sp>
      <p:sp>
        <p:nvSpPr>
          <p:cNvPr id="7" name="TextBox 6"/>
          <p:cNvSpPr txBox="1"/>
          <p:nvPr/>
        </p:nvSpPr>
        <p:spPr>
          <a:xfrm>
            <a:off x="261257" y="1175657"/>
            <a:ext cx="4002630" cy="4355038"/>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Add Page to create a new lesson</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import lessons from other classes.</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Edit a lesson, just click on the name.</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Hide a lesson, click on the eye symbol. </a:t>
            </a:r>
          </a:p>
        </p:txBody>
      </p:sp>
      <p:pic>
        <p:nvPicPr>
          <p:cNvPr id="26628" name="Picture 4" descr="C:\Users\whittles\AppData\Local\Temp\SNAGHTML3960d87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234" y="2405270"/>
            <a:ext cx="7315200" cy="414585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3538330" y="1540566"/>
            <a:ext cx="3091070" cy="1282147"/>
          </a:xfrm>
          <a:prstGeom prst="bentConnector3">
            <a:avLst>
              <a:gd name="adj1" fmla="val 100161"/>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7" name="Elbow Connector 16"/>
          <p:cNvCxnSpPr/>
          <p:nvPr/>
        </p:nvCxnSpPr>
        <p:spPr>
          <a:xfrm flipV="1">
            <a:off x="3680791" y="2822713"/>
            <a:ext cx="4479235" cy="500233"/>
          </a:xfrm>
          <a:prstGeom prst="bentConnector3">
            <a:avLst>
              <a:gd name="adj1" fmla="val 76627"/>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26" name="Elbow Connector 25"/>
          <p:cNvCxnSpPr/>
          <p:nvPr/>
        </p:nvCxnSpPr>
        <p:spPr>
          <a:xfrm flipV="1">
            <a:off x="4010270" y="3879123"/>
            <a:ext cx="4010269" cy="101093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27" name="Elbow Connector 26"/>
          <p:cNvCxnSpPr/>
          <p:nvPr/>
        </p:nvCxnSpPr>
        <p:spPr>
          <a:xfrm>
            <a:off x="3538330" y="4237345"/>
            <a:ext cx="3409122" cy="1457777"/>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89614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200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5000"/>
                            </p:stCondLst>
                            <p:childTnLst>
                              <p:par>
                                <p:cTn id="22" presetID="2" presetClass="entr" presetSubtype="8"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1000" fill="hold"/>
                                        <p:tgtEl>
                                          <p:spTgt spid="17"/>
                                        </p:tgtEl>
                                        <p:attrNameLst>
                                          <p:attrName>ppt_x</p:attrName>
                                        </p:attrNameLst>
                                      </p:cBhvr>
                                      <p:tavLst>
                                        <p:tav tm="0">
                                          <p:val>
                                            <p:strVal val="0-#ppt_w/2"/>
                                          </p:val>
                                        </p:tav>
                                        <p:tav tm="100000">
                                          <p:val>
                                            <p:strVal val="#ppt_x"/>
                                          </p:val>
                                        </p:tav>
                                      </p:tavLst>
                                    </p:anim>
                                    <p:anim calcmode="lin" valueType="num">
                                      <p:cBhvr additive="base">
                                        <p:cTn id="25" dur="1000" fill="hold"/>
                                        <p:tgtEl>
                                          <p:spTgt spid="17"/>
                                        </p:tgtEl>
                                        <p:attrNameLst>
                                          <p:attrName>ppt_y</p:attrName>
                                        </p:attrNameLst>
                                      </p:cBhvr>
                                      <p:tavLst>
                                        <p:tav tm="0">
                                          <p:val>
                                            <p:strVal val="#ppt_y"/>
                                          </p:val>
                                        </p:tav>
                                        <p:tav tm="100000">
                                          <p:val>
                                            <p:strVal val="#ppt_y"/>
                                          </p:val>
                                        </p:tav>
                                      </p:tavLst>
                                    </p:anim>
                                  </p:childTnLst>
                                </p:cTn>
                              </p:par>
                            </p:childTnLst>
                          </p:cTn>
                        </p:par>
                        <p:par>
                          <p:cTn id="26" fill="hold">
                            <p:stCondLst>
                              <p:cond delay="6000"/>
                            </p:stCondLst>
                            <p:childTnLst>
                              <p:par>
                                <p:cTn id="27" presetID="42" presetClass="entr" presetSubtype="0" fill="hold" nodeType="afterEffect">
                                  <p:stCondLst>
                                    <p:cond delay="200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9000"/>
                            </p:stCondLst>
                            <p:childTnLst>
                              <p:par>
                                <p:cTn id="33" presetID="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additive="base">
                                        <p:cTn id="35" dur="1000" fill="hold"/>
                                        <p:tgtEl>
                                          <p:spTgt spid="27"/>
                                        </p:tgtEl>
                                        <p:attrNameLst>
                                          <p:attrName>ppt_x</p:attrName>
                                        </p:attrNameLst>
                                      </p:cBhvr>
                                      <p:tavLst>
                                        <p:tav tm="0">
                                          <p:val>
                                            <p:strVal val="0-#ppt_w/2"/>
                                          </p:val>
                                        </p:tav>
                                        <p:tav tm="100000">
                                          <p:val>
                                            <p:strVal val="#ppt_x"/>
                                          </p:val>
                                        </p:tav>
                                      </p:tavLst>
                                    </p:anim>
                                    <p:anim calcmode="lin" valueType="num">
                                      <p:cBhvr additive="base">
                                        <p:cTn id="36" dur="1000" fill="hold"/>
                                        <p:tgtEl>
                                          <p:spTgt spid="27"/>
                                        </p:tgtEl>
                                        <p:attrNameLst>
                                          <p:attrName>ppt_y</p:attrName>
                                        </p:attrNameLst>
                                      </p:cBhvr>
                                      <p:tavLst>
                                        <p:tav tm="0">
                                          <p:val>
                                            <p:strVal val="#ppt_y"/>
                                          </p:val>
                                        </p:tav>
                                        <p:tav tm="100000">
                                          <p:val>
                                            <p:strVal val="#ppt_y"/>
                                          </p:val>
                                        </p:tav>
                                      </p:tavLst>
                                    </p:anim>
                                  </p:childTnLst>
                                </p:cTn>
                              </p:par>
                            </p:childTnLst>
                          </p:cTn>
                        </p:par>
                        <p:par>
                          <p:cTn id="37" fill="hold">
                            <p:stCondLst>
                              <p:cond delay="10000"/>
                            </p:stCondLst>
                            <p:childTnLst>
                              <p:par>
                                <p:cTn id="38" presetID="42" presetClass="entr" presetSubtype="0" fill="hold" nodeType="afterEffect">
                                  <p:stCondLst>
                                    <p:cond delay="200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1000"/>
                                        <p:tgtEl>
                                          <p:spTgt spid="7">
                                            <p:txEl>
                                              <p:pRg st="3" end="3"/>
                                            </p:txEl>
                                          </p:spTgt>
                                        </p:tgtEl>
                                      </p:cBhvr>
                                    </p:animEffect>
                                    <p:anim calcmode="lin" valueType="num">
                                      <p:cBhvr>
                                        <p:cTn id="4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13000"/>
                            </p:stCondLst>
                            <p:childTnLst>
                              <p:par>
                                <p:cTn id="44" presetID="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1000" fill="hold"/>
                                        <p:tgtEl>
                                          <p:spTgt spid="26"/>
                                        </p:tgtEl>
                                        <p:attrNameLst>
                                          <p:attrName>ppt_x</p:attrName>
                                        </p:attrNameLst>
                                      </p:cBhvr>
                                      <p:tavLst>
                                        <p:tav tm="0">
                                          <p:val>
                                            <p:strVal val="0-#ppt_w/2"/>
                                          </p:val>
                                        </p:tav>
                                        <p:tav tm="100000">
                                          <p:val>
                                            <p:strVal val="#ppt_x"/>
                                          </p:val>
                                        </p:tav>
                                      </p:tavLst>
                                    </p:anim>
                                    <p:anim calcmode="lin" valueType="num">
                                      <p:cBhvr additive="base">
                                        <p:cTn id="47"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C:\Users\whittles\AppData\Local\Temp\SNAGHTML396ba2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8244" y="756339"/>
            <a:ext cx="5486400" cy="34137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T5e: Notebook</a:t>
            </a:r>
            <a:endParaRPr lang="en-US" dirty="0"/>
          </a:p>
        </p:txBody>
      </p:sp>
      <p:sp>
        <p:nvSpPr>
          <p:cNvPr id="7" name="TextBox 6"/>
          <p:cNvSpPr txBox="1"/>
          <p:nvPr/>
        </p:nvSpPr>
        <p:spPr>
          <a:xfrm>
            <a:off x="261257" y="1175657"/>
            <a:ext cx="4459830" cy="5791673"/>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making content for your Notebook, you can easily copy and paste content from electronic teacher resources as well</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allows you to easily distribute materials without the need to print</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a student was out or needs any documents, they can found attached here or printed from the class notebook if needed</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7650" name="Picture 2" descr="C:\Users\whittles\AppData\Local\Temp\SNAGHTML39666df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9135" y="3141897"/>
            <a:ext cx="6400800" cy="363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860086"/>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whittles\AppData\Local\Temp\SNAGHTML39718a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7191" y="1692377"/>
            <a:ext cx="6566926" cy="50242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T5e: Notebook or OneNote?</a:t>
            </a:r>
            <a:endParaRPr lang="en-US" dirty="0"/>
          </a:p>
        </p:txBody>
      </p:sp>
      <p:sp>
        <p:nvSpPr>
          <p:cNvPr id="7" name="TextBox 6"/>
          <p:cNvSpPr txBox="1"/>
          <p:nvPr/>
        </p:nvSpPr>
        <p:spPr>
          <a:xfrm>
            <a:off x="261257" y="1175657"/>
            <a:ext cx="3724334" cy="5791673"/>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prefer, you can also make a Class Notebook using OneNote within your Office  365</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OneNote is a very robust method to use in a collaborative or flipped classroom environment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p:cNvPicPr>
            <a:picLocks noChangeAspect="1"/>
          </p:cNvPicPr>
          <p:nvPr/>
        </p:nvPicPr>
        <p:blipFill>
          <a:blip r:embed="rId3"/>
          <a:stretch>
            <a:fillRect/>
          </a:stretch>
        </p:blipFill>
        <p:spPr>
          <a:xfrm>
            <a:off x="4223113" y="770811"/>
            <a:ext cx="1977081" cy="5486400"/>
          </a:xfrm>
          <a:prstGeom prst="rect">
            <a:avLst/>
          </a:prstGeom>
        </p:spPr>
      </p:pic>
    </p:spTree>
    <p:extLst>
      <p:ext uri="{BB962C8B-B14F-4D97-AF65-F5344CB8AC3E}">
        <p14:creationId xmlns:p14="http://schemas.microsoft.com/office/powerpoint/2010/main" val="3279592923"/>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T5e: Notebook or OneNote?</a:t>
            </a:r>
            <a:endParaRPr lang="en-US" dirty="0"/>
          </a:p>
        </p:txBody>
      </p:sp>
      <p:sp>
        <p:nvSpPr>
          <p:cNvPr id="7" name="TextBox 6"/>
          <p:cNvSpPr txBox="1"/>
          <p:nvPr/>
        </p:nvSpPr>
        <p:spPr>
          <a:xfrm>
            <a:off x="261257" y="1175657"/>
            <a:ext cx="4459830" cy="5791673"/>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are not Familiar with OneNote, check out this 2 minute video on the next slide</a:t>
            </a:r>
          </a:p>
          <a:p>
            <a:pPr>
              <a:spcBef>
                <a:spcPts val="1000"/>
              </a:spcBef>
              <a:buClr>
                <a:schemeClr val="accent1"/>
              </a:buClr>
              <a:buSzPct val="80000"/>
            </a:pPr>
            <a:r>
              <a:rPr lang="en-US" dirty="0" smtClean="0">
                <a:hlinkClick r:id="rId2"/>
              </a:rPr>
              <a:t>Source:</a:t>
            </a:r>
          </a:p>
          <a:p>
            <a:pPr>
              <a:spcBef>
                <a:spcPts val="1000"/>
              </a:spcBef>
              <a:buClr>
                <a:schemeClr val="accent1"/>
              </a:buClr>
              <a:buSzPct val="80000"/>
            </a:pPr>
            <a:r>
              <a:rPr lang="en-US" i="1" dirty="0" smtClean="0">
                <a:hlinkClick r:id="rId2"/>
              </a:rPr>
              <a:t>http</a:t>
            </a:r>
            <a:r>
              <a:rPr lang="en-US" i="1" dirty="0">
                <a:hlinkClick r:id="rId2"/>
              </a:rPr>
              <a:t>://</a:t>
            </a:r>
            <a:r>
              <a:rPr lang="en-US" i="1" dirty="0" smtClean="0">
                <a:hlinkClick r:id="rId2"/>
              </a:rPr>
              <a:t>o15.officeredir.microsoft.com/r/rlidOneNoteGuideVideo15?clid=1033</a:t>
            </a:r>
            <a:endParaRPr lang="en-US" i="1" dirty="0" smtClean="0"/>
          </a:p>
          <a:p>
            <a:pPr>
              <a:spcBef>
                <a:spcPts val="1000"/>
              </a:spcBef>
              <a:buClr>
                <a:schemeClr val="accent1"/>
              </a:buClr>
              <a:buSzPct val="80000"/>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9698" name="Picture 2" descr="C:\Users\whittles\AppData\Local\Temp\SNAGHTML3974dcc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29309"/>
            <a:ext cx="7315200" cy="577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89301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T1d: Remote Login (K-1)</a:t>
            </a:r>
            <a:endParaRPr lang="en-US" dirty="0"/>
          </a:p>
        </p:txBody>
      </p:sp>
      <p:sp>
        <p:nvSpPr>
          <p:cNvPr id="7" name="TextBox 6"/>
          <p:cNvSpPr txBox="1"/>
          <p:nvPr/>
        </p:nvSpPr>
        <p:spPr>
          <a:xfrm>
            <a:off x="261257" y="813390"/>
            <a:ext cx="5952931" cy="5642828"/>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Use the onscreen QR code to link your acct, you must manage students QR codes if you want to build a class (Screen #1)</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You will see that there are no saved QR codes (Screen #2)</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Select Manage QR Codes in Settings (Screen #3) It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will open a QR screen for use with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Remote login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app</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After scanning a students QR code, enter the students name (Screen #4)</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3794" name="Picture 2" descr="C:\Users\whittles\AppData\Local\Temp\SNAGHTML6bacc9e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104" y="3738463"/>
            <a:ext cx="2286000" cy="304063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whittles\AppData\Local\Temp\SNAGHTML6bad0e6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4543" y="535425"/>
            <a:ext cx="2286000" cy="3040630"/>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C:\Users\whittles\AppData\Local\Temp\SNAGHTML6bad544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4543" y="3738463"/>
            <a:ext cx="2286000" cy="3040630"/>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C:\Users\whittles\AppData\Local\Temp\SNAGHTML6bade69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8104" y="517317"/>
            <a:ext cx="2286000" cy="3040630"/>
          </a:xfrm>
          <a:prstGeom prst="rect">
            <a:avLst/>
          </a:prstGeom>
          <a:noFill/>
          <a:extLst>
            <a:ext uri="{909E8E84-426E-40DD-AFC4-6F175D3DCCD1}">
              <a14:hiddenFill xmlns:a14="http://schemas.microsoft.com/office/drawing/2010/main">
                <a:solidFill>
                  <a:srgbClr val="FFFFFF"/>
                </a:solidFill>
              </a14:hiddenFill>
            </a:ext>
          </a:extLst>
        </p:spPr>
      </p:pic>
      <p:pic>
        <p:nvPicPr>
          <p:cNvPr id="33802" name="Picture 10" descr="C:\Users\whittles\AppData\Local\Temp\SNAGHTML6bb1948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7994" y="813390"/>
            <a:ext cx="914400" cy="605972"/>
          </a:xfrm>
          <a:prstGeom prst="rect">
            <a:avLst/>
          </a:prstGeom>
          <a:noFill/>
          <a:extLst>
            <a:ext uri="{909E8E84-426E-40DD-AFC4-6F175D3DCCD1}">
              <a14:hiddenFill xmlns:a14="http://schemas.microsoft.com/office/drawing/2010/main">
                <a:solidFill>
                  <a:srgbClr val="FFFFFF"/>
                </a:solidFill>
              </a14:hiddenFill>
            </a:ext>
          </a:extLst>
        </p:spPr>
      </p:pic>
      <p:pic>
        <p:nvPicPr>
          <p:cNvPr id="33806" name="Picture 14" descr="C:\Users\whittles\AppData\Local\Temp\SNAGHTML6bb2291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34104" y="872670"/>
            <a:ext cx="914400" cy="605971"/>
          </a:xfrm>
          <a:prstGeom prst="rect">
            <a:avLst/>
          </a:prstGeom>
          <a:noFill/>
          <a:extLst>
            <a:ext uri="{909E8E84-426E-40DD-AFC4-6F175D3DCCD1}">
              <a14:hiddenFill xmlns:a14="http://schemas.microsoft.com/office/drawing/2010/main">
                <a:solidFill>
                  <a:srgbClr val="FFFFFF"/>
                </a:solidFill>
              </a14:hiddenFill>
            </a:ext>
          </a:extLst>
        </p:spPr>
      </p:pic>
      <p:pic>
        <p:nvPicPr>
          <p:cNvPr id="33808" name="Picture 16" descr="C:\Users\whittles\AppData\Local\Temp\SNAGHTML6bb2810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9906" y="3847049"/>
            <a:ext cx="914400" cy="616772"/>
          </a:xfrm>
          <a:prstGeom prst="rect">
            <a:avLst/>
          </a:prstGeom>
          <a:noFill/>
          <a:extLst>
            <a:ext uri="{909E8E84-426E-40DD-AFC4-6F175D3DCCD1}">
              <a14:hiddenFill xmlns:a14="http://schemas.microsoft.com/office/drawing/2010/main">
                <a:solidFill>
                  <a:srgbClr val="FFFFFF"/>
                </a:solidFill>
              </a14:hiddenFill>
            </a:ext>
          </a:extLst>
        </p:spPr>
      </p:pic>
      <p:pic>
        <p:nvPicPr>
          <p:cNvPr id="33810" name="Picture 18" descr="C:\Users\whittles\AppData\Local\Temp\SNAGHTML6bb3352f.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53176" y="4591201"/>
            <a:ext cx="914400" cy="614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565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33800"/>
                                        </p:tgtEl>
                                        <p:attrNameLst>
                                          <p:attrName>style.visibility</p:attrName>
                                        </p:attrNameLst>
                                      </p:cBhvr>
                                      <p:to>
                                        <p:strVal val="visible"/>
                                      </p:to>
                                    </p:set>
                                    <p:animEffect transition="in" filter="fade">
                                      <p:cBhvr>
                                        <p:cTn id="13" dur="1000"/>
                                        <p:tgtEl>
                                          <p:spTgt spid="33800"/>
                                        </p:tgtEl>
                                      </p:cBhvr>
                                    </p:animEffect>
                                  </p:childTnLst>
                                </p:cTn>
                              </p:par>
                            </p:childTnLst>
                          </p:cTn>
                        </p:par>
                        <p:par>
                          <p:cTn id="14" fill="hold">
                            <p:stCondLst>
                              <p:cond delay="3000"/>
                            </p:stCondLst>
                            <p:childTnLst>
                              <p:par>
                                <p:cTn id="15" presetID="53" presetClass="entr" presetSubtype="16" fill="hold" nodeType="afterEffect">
                                  <p:stCondLst>
                                    <p:cond delay="1000"/>
                                  </p:stCondLst>
                                  <p:childTnLst>
                                    <p:set>
                                      <p:cBhvr>
                                        <p:cTn id="16" dur="1" fill="hold">
                                          <p:stCondLst>
                                            <p:cond delay="0"/>
                                          </p:stCondLst>
                                        </p:cTn>
                                        <p:tgtEl>
                                          <p:spTgt spid="33802"/>
                                        </p:tgtEl>
                                        <p:attrNameLst>
                                          <p:attrName>style.visibility</p:attrName>
                                        </p:attrNameLst>
                                      </p:cBhvr>
                                      <p:to>
                                        <p:strVal val="visible"/>
                                      </p:to>
                                    </p:set>
                                    <p:anim calcmode="lin" valueType="num">
                                      <p:cBhvr>
                                        <p:cTn id="17" dur="1000" fill="hold"/>
                                        <p:tgtEl>
                                          <p:spTgt spid="33802"/>
                                        </p:tgtEl>
                                        <p:attrNameLst>
                                          <p:attrName>ppt_w</p:attrName>
                                        </p:attrNameLst>
                                      </p:cBhvr>
                                      <p:tavLst>
                                        <p:tav tm="0">
                                          <p:val>
                                            <p:fltVal val="0"/>
                                          </p:val>
                                        </p:tav>
                                        <p:tav tm="100000">
                                          <p:val>
                                            <p:strVal val="#ppt_w"/>
                                          </p:val>
                                        </p:tav>
                                      </p:tavLst>
                                    </p:anim>
                                    <p:anim calcmode="lin" valueType="num">
                                      <p:cBhvr>
                                        <p:cTn id="18" dur="1000" fill="hold"/>
                                        <p:tgtEl>
                                          <p:spTgt spid="33802"/>
                                        </p:tgtEl>
                                        <p:attrNameLst>
                                          <p:attrName>ppt_h</p:attrName>
                                        </p:attrNameLst>
                                      </p:cBhvr>
                                      <p:tavLst>
                                        <p:tav tm="0">
                                          <p:val>
                                            <p:fltVal val="0"/>
                                          </p:val>
                                        </p:tav>
                                        <p:tav tm="100000">
                                          <p:val>
                                            <p:strVal val="#ppt_h"/>
                                          </p:val>
                                        </p:tav>
                                      </p:tavLst>
                                    </p:anim>
                                    <p:animEffect transition="in" filter="fade">
                                      <p:cBhvr>
                                        <p:cTn id="19" dur="1000"/>
                                        <p:tgtEl>
                                          <p:spTgt spid="33802"/>
                                        </p:tgtEl>
                                      </p:cBhvr>
                                    </p:animEffect>
                                  </p:childTnLst>
                                </p:cTn>
                              </p:par>
                            </p:childTnLst>
                          </p:cTn>
                        </p:par>
                        <p:par>
                          <p:cTn id="20" fill="hold">
                            <p:stCondLst>
                              <p:cond delay="5000"/>
                            </p:stCondLst>
                            <p:childTnLst>
                              <p:par>
                                <p:cTn id="21" presetID="42" presetClass="entr" presetSubtype="0" fill="hold" nodeType="afterEffect">
                                  <p:stCondLst>
                                    <p:cond delay="100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7000"/>
                            </p:stCondLst>
                            <p:childTnLst>
                              <p:par>
                                <p:cTn id="27" presetID="53" presetClass="entr" presetSubtype="16" fill="hold" nodeType="afterEffect">
                                  <p:stCondLst>
                                    <p:cond delay="1000"/>
                                  </p:stCondLst>
                                  <p:childTnLst>
                                    <p:set>
                                      <p:cBhvr>
                                        <p:cTn id="28" dur="1" fill="hold">
                                          <p:stCondLst>
                                            <p:cond delay="0"/>
                                          </p:stCondLst>
                                        </p:cTn>
                                        <p:tgtEl>
                                          <p:spTgt spid="33796"/>
                                        </p:tgtEl>
                                        <p:attrNameLst>
                                          <p:attrName>style.visibility</p:attrName>
                                        </p:attrNameLst>
                                      </p:cBhvr>
                                      <p:to>
                                        <p:strVal val="visible"/>
                                      </p:to>
                                    </p:set>
                                    <p:anim calcmode="lin" valueType="num">
                                      <p:cBhvr>
                                        <p:cTn id="29" dur="1000" fill="hold"/>
                                        <p:tgtEl>
                                          <p:spTgt spid="33796"/>
                                        </p:tgtEl>
                                        <p:attrNameLst>
                                          <p:attrName>ppt_w</p:attrName>
                                        </p:attrNameLst>
                                      </p:cBhvr>
                                      <p:tavLst>
                                        <p:tav tm="0">
                                          <p:val>
                                            <p:fltVal val="0"/>
                                          </p:val>
                                        </p:tav>
                                        <p:tav tm="100000">
                                          <p:val>
                                            <p:strVal val="#ppt_w"/>
                                          </p:val>
                                        </p:tav>
                                      </p:tavLst>
                                    </p:anim>
                                    <p:anim calcmode="lin" valueType="num">
                                      <p:cBhvr>
                                        <p:cTn id="30" dur="1000" fill="hold"/>
                                        <p:tgtEl>
                                          <p:spTgt spid="33796"/>
                                        </p:tgtEl>
                                        <p:attrNameLst>
                                          <p:attrName>ppt_h</p:attrName>
                                        </p:attrNameLst>
                                      </p:cBhvr>
                                      <p:tavLst>
                                        <p:tav tm="0">
                                          <p:val>
                                            <p:fltVal val="0"/>
                                          </p:val>
                                        </p:tav>
                                        <p:tav tm="100000">
                                          <p:val>
                                            <p:strVal val="#ppt_h"/>
                                          </p:val>
                                        </p:tav>
                                      </p:tavLst>
                                    </p:anim>
                                    <p:animEffect transition="in" filter="fade">
                                      <p:cBhvr>
                                        <p:cTn id="31" dur="1000"/>
                                        <p:tgtEl>
                                          <p:spTgt spid="33796"/>
                                        </p:tgtEl>
                                      </p:cBhvr>
                                    </p:animEffect>
                                  </p:childTnLst>
                                </p:cTn>
                              </p:par>
                            </p:childTnLst>
                          </p:cTn>
                        </p:par>
                        <p:par>
                          <p:cTn id="32" fill="hold">
                            <p:stCondLst>
                              <p:cond delay="9000"/>
                            </p:stCondLst>
                            <p:childTnLst>
                              <p:par>
                                <p:cTn id="33" presetID="53" presetClass="entr" presetSubtype="16" fill="hold" nodeType="afterEffect">
                                  <p:stCondLst>
                                    <p:cond delay="1000"/>
                                  </p:stCondLst>
                                  <p:childTnLst>
                                    <p:set>
                                      <p:cBhvr>
                                        <p:cTn id="34" dur="1" fill="hold">
                                          <p:stCondLst>
                                            <p:cond delay="0"/>
                                          </p:stCondLst>
                                        </p:cTn>
                                        <p:tgtEl>
                                          <p:spTgt spid="33806"/>
                                        </p:tgtEl>
                                        <p:attrNameLst>
                                          <p:attrName>style.visibility</p:attrName>
                                        </p:attrNameLst>
                                      </p:cBhvr>
                                      <p:to>
                                        <p:strVal val="visible"/>
                                      </p:to>
                                    </p:set>
                                    <p:anim calcmode="lin" valueType="num">
                                      <p:cBhvr>
                                        <p:cTn id="35" dur="1000" fill="hold"/>
                                        <p:tgtEl>
                                          <p:spTgt spid="33806"/>
                                        </p:tgtEl>
                                        <p:attrNameLst>
                                          <p:attrName>ppt_w</p:attrName>
                                        </p:attrNameLst>
                                      </p:cBhvr>
                                      <p:tavLst>
                                        <p:tav tm="0">
                                          <p:val>
                                            <p:fltVal val="0"/>
                                          </p:val>
                                        </p:tav>
                                        <p:tav tm="100000">
                                          <p:val>
                                            <p:strVal val="#ppt_w"/>
                                          </p:val>
                                        </p:tav>
                                      </p:tavLst>
                                    </p:anim>
                                    <p:anim calcmode="lin" valueType="num">
                                      <p:cBhvr>
                                        <p:cTn id="36" dur="1000" fill="hold"/>
                                        <p:tgtEl>
                                          <p:spTgt spid="33806"/>
                                        </p:tgtEl>
                                        <p:attrNameLst>
                                          <p:attrName>ppt_h</p:attrName>
                                        </p:attrNameLst>
                                      </p:cBhvr>
                                      <p:tavLst>
                                        <p:tav tm="0">
                                          <p:val>
                                            <p:fltVal val="0"/>
                                          </p:val>
                                        </p:tav>
                                        <p:tav tm="100000">
                                          <p:val>
                                            <p:strVal val="#ppt_h"/>
                                          </p:val>
                                        </p:tav>
                                      </p:tavLst>
                                    </p:anim>
                                    <p:animEffect transition="in" filter="fade">
                                      <p:cBhvr>
                                        <p:cTn id="37" dur="1000"/>
                                        <p:tgtEl>
                                          <p:spTgt spid="33806"/>
                                        </p:tgtEl>
                                      </p:cBhvr>
                                    </p:animEffect>
                                  </p:childTnLst>
                                </p:cTn>
                              </p:par>
                            </p:childTnLst>
                          </p:cTn>
                        </p:par>
                        <p:par>
                          <p:cTn id="38" fill="hold">
                            <p:stCondLst>
                              <p:cond delay="11000"/>
                            </p:stCondLst>
                            <p:childTnLst>
                              <p:par>
                                <p:cTn id="39" presetID="42" presetClass="entr" presetSubtype="0" fill="hold" nodeType="afterEffect">
                                  <p:stCondLst>
                                    <p:cond delay="1000"/>
                                  </p:stCondLst>
                                  <p:childTnLst>
                                    <p:set>
                                      <p:cBhvr>
                                        <p:cTn id="40" dur="1" fill="hold">
                                          <p:stCondLst>
                                            <p:cond delay="0"/>
                                          </p:stCondLst>
                                        </p:cTn>
                                        <p:tgtEl>
                                          <p:spTgt spid="7">
                                            <p:txEl>
                                              <p:pRg st="2" end="2"/>
                                            </p:txEl>
                                          </p:spTgt>
                                        </p:tgtEl>
                                        <p:attrNameLst>
                                          <p:attrName>style.visibility</p:attrName>
                                        </p:attrNameLst>
                                      </p:cBhvr>
                                      <p:to>
                                        <p:strVal val="visible"/>
                                      </p:to>
                                    </p:set>
                                    <p:animEffect transition="in" filter="fade">
                                      <p:cBhvr>
                                        <p:cTn id="41" dur="1000"/>
                                        <p:tgtEl>
                                          <p:spTgt spid="7">
                                            <p:txEl>
                                              <p:pRg st="2" end="2"/>
                                            </p:txEl>
                                          </p:spTgt>
                                        </p:tgtEl>
                                      </p:cBhvr>
                                    </p:animEffect>
                                    <p:anim calcmode="lin" valueType="num">
                                      <p:cBhvr>
                                        <p:cTn id="4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44" fill="hold">
                            <p:stCondLst>
                              <p:cond delay="13000"/>
                            </p:stCondLst>
                            <p:childTnLst>
                              <p:par>
                                <p:cTn id="45" presetID="10" presetClass="entr" presetSubtype="0" fill="hold" nodeType="afterEffect">
                                  <p:stCondLst>
                                    <p:cond delay="1000"/>
                                  </p:stCondLst>
                                  <p:childTnLst>
                                    <p:set>
                                      <p:cBhvr>
                                        <p:cTn id="46" dur="1" fill="hold">
                                          <p:stCondLst>
                                            <p:cond delay="0"/>
                                          </p:stCondLst>
                                        </p:cTn>
                                        <p:tgtEl>
                                          <p:spTgt spid="33794"/>
                                        </p:tgtEl>
                                        <p:attrNameLst>
                                          <p:attrName>style.visibility</p:attrName>
                                        </p:attrNameLst>
                                      </p:cBhvr>
                                      <p:to>
                                        <p:strVal val="visible"/>
                                      </p:to>
                                    </p:set>
                                    <p:animEffect transition="in" filter="fade">
                                      <p:cBhvr>
                                        <p:cTn id="47" dur="1000"/>
                                        <p:tgtEl>
                                          <p:spTgt spid="33794"/>
                                        </p:tgtEl>
                                      </p:cBhvr>
                                    </p:animEffect>
                                  </p:childTnLst>
                                </p:cTn>
                              </p:par>
                            </p:childTnLst>
                          </p:cTn>
                        </p:par>
                        <p:par>
                          <p:cTn id="48" fill="hold">
                            <p:stCondLst>
                              <p:cond delay="15000"/>
                            </p:stCondLst>
                            <p:childTnLst>
                              <p:par>
                                <p:cTn id="49" presetID="53" presetClass="entr" presetSubtype="16" fill="hold" nodeType="afterEffect">
                                  <p:stCondLst>
                                    <p:cond delay="1000"/>
                                  </p:stCondLst>
                                  <p:childTnLst>
                                    <p:set>
                                      <p:cBhvr>
                                        <p:cTn id="50" dur="1" fill="hold">
                                          <p:stCondLst>
                                            <p:cond delay="0"/>
                                          </p:stCondLst>
                                        </p:cTn>
                                        <p:tgtEl>
                                          <p:spTgt spid="33808"/>
                                        </p:tgtEl>
                                        <p:attrNameLst>
                                          <p:attrName>style.visibility</p:attrName>
                                        </p:attrNameLst>
                                      </p:cBhvr>
                                      <p:to>
                                        <p:strVal val="visible"/>
                                      </p:to>
                                    </p:set>
                                    <p:anim calcmode="lin" valueType="num">
                                      <p:cBhvr>
                                        <p:cTn id="51" dur="1000" fill="hold"/>
                                        <p:tgtEl>
                                          <p:spTgt spid="33808"/>
                                        </p:tgtEl>
                                        <p:attrNameLst>
                                          <p:attrName>ppt_w</p:attrName>
                                        </p:attrNameLst>
                                      </p:cBhvr>
                                      <p:tavLst>
                                        <p:tav tm="0">
                                          <p:val>
                                            <p:fltVal val="0"/>
                                          </p:val>
                                        </p:tav>
                                        <p:tav tm="100000">
                                          <p:val>
                                            <p:strVal val="#ppt_w"/>
                                          </p:val>
                                        </p:tav>
                                      </p:tavLst>
                                    </p:anim>
                                    <p:anim calcmode="lin" valueType="num">
                                      <p:cBhvr>
                                        <p:cTn id="52" dur="1000" fill="hold"/>
                                        <p:tgtEl>
                                          <p:spTgt spid="33808"/>
                                        </p:tgtEl>
                                        <p:attrNameLst>
                                          <p:attrName>ppt_h</p:attrName>
                                        </p:attrNameLst>
                                      </p:cBhvr>
                                      <p:tavLst>
                                        <p:tav tm="0">
                                          <p:val>
                                            <p:fltVal val="0"/>
                                          </p:val>
                                        </p:tav>
                                        <p:tav tm="100000">
                                          <p:val>
                                            <p:strVal val="#ppt_h"/>
                                          </p:val>
                                        </p:tav>
                                      </p:tavLst>
                                    </p:anim>
                                    <p:animEffect transition="in" filter="fade">
                                      <p:cBhvr>
                                        <p:cTn id="53" dur="1000"/>
                                        <p:tgtEl>
                                          <p:spTgt spid="33808"/>
                                        </p:tgtEl>
                                      </p:cBhvr>
                                    </p:animEffect>
                                  </p:childTnLst>
                                </p:cTn>
                              </p:par>
                            </p:childTnLst>
                          </p:cTn>
                        </p:par>
                        <p:par>
                          <p:cTn id="54" fill="hold">
                            <p:stCondLst>
                              <p:cond delay="17000"/>
                            </p:stCondLst>
                            <p:childTnLst>
                              <p:par>
                                <p:cTn id="55" presetID="42" presetClass="entr" presetSubtype="0" fill="hold" nodeType="afterEffect">
                                  <p:stCondLst>
                                    <p:cond delay="1000"/>
                                  </p:stCondLst>
                                  <p:childTnLst>
                                    <p:set>
                                      <p:cBhvr>
                                        <p:cTn id="56" dur="1" fill="hold">
                                          <p:stCondLst>
                                            <p:cond delay="0"/>
                                          </p:stCondLst>
                                        </p:cTn>
                                        <p:tgtEl>
                                          <p:spTgt spid="7">
                                            <p:txEl>
                                              <p:pRg st="3" end="3"/>
                                            </p:txEl>
                                          </p:spTgt>
                                        </p:tgtEl>
                                        <p:attrNameLst>
                                          <p:attrName>style.visibility</p:attrName>
                                        </p:attrNameLst>
                                      </p:cBhvr>
                                      <p:to>
                                        <p:strVal val="visible"/>
                                      </p:to>
                                    </p:set>
                                    <p:animEffect transition="in" filter="fade">
                                      <p:cBhvr>
                                        <p:cTn id="57" dur="1000"/>
                                        <p:tgtEl>
                                          <p:spTgt spid="7">
                                            <p:txEl>
                                              <p:pRg st="3" end="3"/>
                                            </p:txEl>
                                          </p:spTgt>
                                        </p:tgtEl>
                                      </p:cBhvr>
                                    </p:animEffect>
                                    <p:anim calcmode="lin" valueType="num">
                                      <p:cBhvr>
                                        <p:cTn id="5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60" fill="hold">
                            <p:stCondLst>
                              <p:cond delay="19000"/>
                            </p:stCondLst>
                            <p:childTnLst>
                              <p:par>
                                <p:cTn id="61" presetID="10" presetClass="entr" presetSubtype="0" fill="hold" nodeType="afterEffect">
                                  <p:stCondLst>
                                    <p:cond delay="1000"/>
                                  </p:stCondLst>
                                  <p:childTnLst>
                                    <p:set>
                                      <p:cBhvr>
                                        <p:cTn id="62" dur="1" fill="hold">
                                          <p:stCondLst>
                                            <p:cond delay="0"/>
                                          </p:stCondLst>
                                        </p:cTn>
                                        <p:tgtEl>
                                          <p:spTgt spid="33798"/>
                                        </p:tgtEl>
                                        <p:attrNameLst>
                                          <p:attrName>style.visibility</p:attrName>
                                        </p:attrNameLst>
                                      </p:cBhvr>
                                      <p:to>
                                        <p:strVal val="visible"/>
                                      </p:to>
                                    </p:set>
                                    <p:animEffect transition="in" filter="fade">
                                      <p:cBhvr>
                                        <p:cTn id="63" dur="1000"/>
                                        <p:tgtEl>
                                          <p:spTgt spid="33798"/>
                                        </p:tgtEl>
                                      </p:cBhvr>
                                    </p:animEffect>
                                  </p:childTnLst>
                                </p:cTn>
                              </p:par>
                            </p:childTnLst>
                          </p:cTn>
                        </p:par>
                        <p:par>
                          <p:cTn id="64" fill="hold">
                            <p:stCondLst>
                              <p:cond delay="21000"/>
                            </p:stCondLst>
                            <p:childTnLst>
                              <p:par>
                                <p:cTn id="65" presetID="53" presetClass="entr" presetSubtype="16" fill="hold" nodeType="afterEffect">
                                  <p:stCondLst>
                                    <p:cond delay="1000"/>
                                  </p:stCondLst>
                                  <p:childTnLst>
                                    <p:set>
                                      <p:cBhvr>
                                        <p:cTn id="66" dur="1" fill="hold">
                                          <p:stCondLst>
                                            <p:cond delay="0"/>
                                          </p:stCondLst>
                                        </p:cTn>
                                        <p:tgtEl>
                                          <p:spTgt spid="33810"/>
                                        </p:tgtEl>
                                        <p:attrNameLst>
                                          <p:attrName>style.visibility</p:attrName>
                                        </p:attrNameLst>
                                      </p:cBhvr>
                                      <p:to>
                                        <p:strVal val="visible"/>
                                      </p:to>
                                    </p:set>
                                    <p:anim calcmode="lin" valueType="num">
                                      <p:cBhvr>
                                        <p:cTn id="67" dur="1000" fill="hold"/>
                                        <p:tgtEl>
                                          <p:spTgt spid="33810"/>
                                        </p:tgtEl>
                                        <p:attrNameLst>
                                          <p:attrName>ppt_w</p:attrName>
                                        </p:attrNameLst>
                                      </p:cBhvr>
                                      <p:tavLst>
                                        <p:tav tm="0">
                                          <p:val>
                                            <p:fltVal val="0"/>
                                          </p:val>
                                        </p:tav>
                                        <p:tav tm="100000">
                                          <p:val>
                                            <p:strVal val="#ppt_w"/>
                                          </p:val>
                                        </p:tav>
                                      </p:tavLst>
                                    </p:anim>
                                    <p:anim calcmode="lin" valueType="num">
                                      <p:cBhvr>
                                        <p:cTn id="68" dur="1000" fill="hold"/>
                                        <p:tgtEl>
                                          <p:spTgt spid="33810"/>
                                        </p:tgtEl>
                                        <p:attrNameLst>
                                          <p:attrName>ppt_h</p:attrName>
                                        </p:attrNameLst>
                                      </p:cBhvr>
                                      <p:tavLst>
                                        <p:tav tm="0">
                                          <p:val>
                                            <p:fltVal val="0"/>
                                          </p:val>
                                        </p:tav>
                                        <p:tav tm="100000">
                                          <p:val>
                                            <p:strVal val="#ppt_h"/>
                                          </p:val>
                                        </p:tav>
                                      </p:tavLst>
                                    </p:anim>
                                    <p:animEffect transition="in" filter="fade">
                                      <p:cBhvr>
                                        <p:cTn id="69" dur="1000"/>
                                        <p:tgtEl>
                                          <p:spTgt spid="33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T5e: OneNote </a:t>
            </a:r>
            <a:r>
              <a:rPr lang="en-US" b="1" dirty="0"/>
              <a:t>demo video</a:t>
            </a:r>
          </a:p>
        </p:txBody>
      </p:sp>
      <p:pic>
        <p:nvPicPr>
          <p:cNvPr id="4" name="2P_F_U6j0j8"/>
          <p:cNvPicPr>
            <a:picLocks noGrp="1" noRot="1" noChangeAspect="1"/>
          </p:cNvPicPr>
          <p:nvPr>
            <p:ph idx="1"/>
            <a:videoFile r:link="rId1"/>
          </p:nvPr>
        </p:nvPicPr>
        <p:blipFill>
          <a:blip r:embed="rId3"/>
          <a:stretch>
            <a:fillRect/>
          </a:stretch>
        </p:blipFill>
        <p:spPr>
          <a:xfrm>
            <a:off x="864704" y="757759"/>
            <a:ext cx="10491481" cy="5901458"/>
          </a:xfrm>
          <a:prstGeom prst="rect">
            <a:avLst/>
          </a:prstGeom>
        </p:spPr>
      </p:pic>
    </p:spTree>
    <p:extLst>
      <p:ext uri="{BB962C8B-B14F-4D97-AF65-F5344CB8AC3E}">
        <p14:creationId xmlns:p14="http://schemas.microsoft.com/office/powerpoint/2010/main" val="3774007285"/>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T5f: Assignments – New Assignments</a:t>
            </a:r>
            <a:endParaRPr lang="en-US" dirty="0"/>
          </a:p>
        </p:txBody>
      </p:sp>
      <p:sp>
        <p:nvSpPr>
          <p:cNvPr id="7" name="TextBox 6"/>
          <p:cNvSpPr txBox="1"/>
          <p:nvPr/>
        </p:nvSpPr>
        <p:spPr>
          <a:xfrm>
            <a:off x="261257" y="1175656"/>
            <a:ext cx="4394881" cy="5473293"/>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creating a new assignment,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enter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name for the assignment,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due date,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choose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who to assign it to.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describe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assignment below</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also have the option to attach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files </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2770" name="Picture 2" descr="C:\Users\whittles\AppData\Local\Temp\SNAGHTML39a4a1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885826"/>
            <a:ext cx="7315200" cy="577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916698"/>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501187" cy="619480"/>
          </a:xfrm>
        </p:spPr>
        <p:txBody>
          <a:bodyPr/>
          <a:lstStyle/>
          <a:p>
            <a:r>
              <a:rPr lang="en-US" b="1" dirty="0" smtClean="0"/>
              <a:t>T5f: Assignments – Assigning Specific user / Group</a:t>
            </a:r>
            <a:endParaRPr lang="en-US" dirty="0"/>
          </a:p>
        </p:txBody>
      </p:sp>
      <p:sp>
        <p:nvSpPr>
          <p:cNvPr id="7" name="TextBox 6"/>
          <p:cNvSpPr txBox="1"/>
          <p:nvPr/>
        </p:nvSpPr>
        <p:spPr>
          <a:xfrm>
            <a:off x="261257" y="1175656"/>
            <a:ext cx="4394881" cy="448327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Assignments can be assigned to Everyone (</a:t>
            </a: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Default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or just to a specific user or group.</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assign to a specific entity, select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Custom</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select from either</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 User</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 Group</a:t>
            </a:r>
          </a:p>
        </p:txBody>
      </p:sp>
      <p:pic>
        <p:nvPicPr>
          <p:cNvPr id="34818" name="Picture 2" descr="C:\Users\whittles\AppData\Local\Temp\SNAGHTML39ab5ed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738" y="1618567"/>
            <a:ext cx="3629386" cy="1667557"/>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C:\Users\whittles\AppData\Local\Temp\SNAGHTML39ae39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097" y="4116387"/>
            <a:ext cx="4473090" cy="106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413426"/>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501187" cy="619480"/>
          </a:xfrm>
        </p:spPr>
        <p:txBody>
          <a:bodyPr/>
          <a:lstStyle/>
          <a:p>
            <a:r>
              <a:rPr lang="en-US" b="1" dirty="0" smtClean="0"/>
              <a:t>T5f: Assignments – Assigning Specific User</a:t>
            </a:r>
            <a:endParaRPr lang="en-US" dirty="0"/>
          </a:p>
        </p:txBody>
      </p:sp>
      <p:sp>
        <p:nvSpPr>
          <p:cNvPr id="7" name="TextBox 6"/>
          <p:cNvSpPr txBox="1"/>
          <p:nvPr/>
        </p:nvSpPr>
        <p:spPr>
          <a:xfrm>
            <a:off x="261257" y="1175656"/>
            <a:ext cx="4394881" cy="224676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assign a specific user, you will select from the list created by your members list</a:t>
            </a:r>
          </a:p>
        </p:txBody>
      </p:sp>
      <p:pic>
        <p:nvPicPr>
          <p:cNvPr id="35842" name="Picture 2" descr="C:\Users\whittles\AppData\Local\Temp\SNAGHTML39af4a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4750" y="942974"/>
            <a:ext cx="6877050" cy="5915026"/>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Users\whittles\AppData\Local\Temp\SNAGHTML39b27bf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3543300"/>
            <a:ext cx="5029200" cy="303695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2286000" y="3043238"/>
            <a:ext cx="2928938" cy="2654214"/>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2092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501187" cy="619480"/>
          </a:xfrm>
        </p:spPr>
        <p:txBody>
          <a:bodyPr/>
          <a:lstStyle/>
          <a:p>
            <a:r>
              <a:rPr lang="en-US" b="1" dirty="0" smtClean="0"/>
              <a:t>T5f: Assignments – Assigning Specific Group</a:t>
            </a:r>
            <a:endParaRPr lang="en-US" dirty="0"/>
          </a:p>
        </p:txBody>
      </p:sp>
      <p:sp>
        <p:nvSpPr>
          <p:cNvPr id="7" name="TextBox 6"/>
          <p:cNvSpPr txBox="1"/>
          <p:nvPr/>
        </p:nvSpPr>
        <p:spPr>
          <a:xfrm>
            <a:off x="261257" y="1175656"/>
            <a:ext cx="4394881" cy="224676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assign a specific Group, you will select from the list created by your Groups list</a:t>
            </a:r>
          </a:p>
        </p:txBody>
      </p:sp>
      <p:pic>
        <p:nvPicPr>
          <p:cNvPr id="36866" name="Picture 2" descr="C:\Users\whittles\AppData\Local\Temp\SNAGHTML39afe9f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738" y="971550"/>
            <a:ext cx="6905625"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whittles\AppData\Local\Temp\SNAGHTML39b2bbc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 y="3422425"/>
            <a:ext cx="5029200" cy="329624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2057400" y="3070355"/>
            <a:ext cx="3071813" cy="259884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7229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T5f: Assignments – Locking an Assignment</a:t>
            </a:r>
            <a:endParaRPr lang="en-US" dirty="0"/>
          </a:p>
        </p:txBody>
      </p:sp>
      <p:sp>
        <p:nvSpPr>
          <p:cNvPr id="7" name="TextBox 6"/>
          <p:cNvSpPr txBox="1"/>
          <p:nvPr/>
        </p:nvSpPr>
        <p:spPr>
          <a:xfrm>
            <a:off x="261257" y="1175656"/>
            <a:ext cx="4739368" cy="3365024"/>
          </a:xfrm>
          <a:prstGeom prst="rect">
            <a:avLst/>
          </a:prstGeom>
          <a:noFill/>
        </p:spPr>
        <p:txBody>
          <a:bodyPr wrap="square" rtlCol="0">
            <a:sp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lock an assignment on the right, if you are not ready to have student work on it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will prevent them from being able to upload work for this assignment </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3796" name="Picture 4" descr="C:\Users\whittles\AppData\Local\Temp\SNAGHTML39a60a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77" y="4508269"/>
            <a:ext cx="10840369" cy="2452347"/>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C:\Users\whittles\AppData\Local\Temp\SNAGHTML39a770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735" y="2668585"/>
            <a:ext cx="1685925" cy="10572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a:off x="4681330" y="2217094"/>
            <a:ext cx="4434095" cy="808682"/>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0" name="Elbow Connector 9"/>
          <p:cNvCxnSpPr/>
          <p:nvPr/>
        </p:nvCxnSpPr>
        <p:spPr>
          <a:xfrm rot="16200000" flipH="1">
            <a:off x="2873682" y="3655711"/>
            <a:ext cx="1582131" cy="130016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05156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T5f: Assignments – Locking an Assignment</a:t>
            </a:r>
            <a:endParaRPr lang="en-US" dirty="0"/>
          </a:p>
        </p:txBody>
      </p:sp>
      <p:sp>
        <p:nvSpPr>
          <p:cNvPr id="7" name="TextBox 6"/>
          <p:cNvSpPr txBox="1"/>
          <p:nvPr/>
        </p:nvSpPr>
        <p:spPr>
          <a:xfrm>
            <a:off x="261257" y="1175656"/>
            <a:ext cx="4739368" cy="3365024"/>
          </a:xfrm>
          <a:prstGeom prst="rect">
            <a:avLst/>
          </a:prstGeom>
          <a:noFill/>
        </p:spPr>
        <p:txBody>
          <a:bodyPr wrap="square" rtlCol="0">
            <a:sp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lock an assignment on the right, if you are not ready to have student work on it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will prevent them from being able to upload work for this assignment </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3796" name="Picture 4" descr="C:\Users\whittles\AppData\Local\Temp\SNAGHTML39a60a1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77" y="4508269"/>
            <a:ext cx="10840369" cy="2452347"/>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C:\Users\whittles\AppData\Local\Temp\SNAGHTML39a770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735" y="2668585"/>
            <a:ext cx="1685925" cy="105727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a:off x="4681330" y="2217094"/>
            <a:ext cx="4434095" cy="808682"/>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0" name="Elbow Connector 9"/>
          <p:cNvCxnSpPr/>
          <p:nvPr/>
        </p:nvCxnSpPr>
        <p:spPr>
          <a:xfrm rot="16200000" flipH="1">
            <a:off x="2873682" y="3655711"/>
            <a:ext cx="1582131" cy="130016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2963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T5f: Assignment Summary</a:t>
            </a:r>
            <a:endParaRPr lang="en-US" dirty="0"/>
          </a:p>
        </p:txBody>
      </p:sp>
      <p:sp>
        <p:nvSpPr>
          <p:cNvPr id="10" name="Text Placeholder 9"/>
          <p:cNvSpPr>
            <a:spLocks noGrp="1"/>
          </p:cNvSpPr>
          <p:nvPr>
            <p:ph type="body" sz="quarter" idx="10"/>
          </p:nvPr>
        </p:nvSpPr>
        <p:spPr>
          <a:xfrm>
            <a:off x="261257" y="4880303"/>
            <a:ext cx="4253593" cy="1712367"/>
          </a:xfrm>
        </p:spPr>
        <p:txBody>
          <a:bodyPr/>
          <a:lstStyle/>
          <a:p>
            <a:r>
              <a:rPr lang="en-US" dirty="0"/>
              <a:t>Each assignment will show their set parameters (</a:t>
            </a:r>
            <a:r>
              <a:rPr lang="en-US" i="1" dirty="0"/>
              <a:t>Due date, Locked, Private, </a:t>
            </a:r>
            <a:r>
              <a:rPr lang="en-US" i="1" dirty="0" err="1"/>
              <a:t>etc</a:t>
            </a:r>
            <a:r>
              <a:rPr lang="en-US" dirty="0"/>
              <a:t>)</a:t>
            </a:r>
          </a:p>
          <a:p>
            <a:endParaRPr lang="en-US" dirty="0"/>
          </a:p>
        </p:txBody>
      </p:sp>
      <p:sp>
        <p:nvSpPr>
          <p:cNvPr id="7" name="TextBox 6"/>
          <p:cNvSpPr txBox="1"/>
          <p:nvPr/>
        </p:nvSpPr>
        <p:spPr>
          <a:xfrm>
            <a:off x="261257" y="814388"/>
            <a:ext cx="4392964" cy="4065915"/>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Teachers can post assignments here for students to view</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All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assignments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will be listed here.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create a new assignment, click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New</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button next to the Title Assignments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1748" name="Picture 4" descr="C:\Users\whittles\AppData\Local\Temp\SNAGHTML39a28ca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814388"/>
            <a:ext cx="7315200" cy="577828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flipV="1">
            <a:off x="4157663" y="4029075"/>
            <a:ext cx="3057525" cy="159694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7" name="Elbow Connector 16"/>
          <p:cNvCxnSpPr/>
          <p:nvPr/>
        </p:nvCxnSpPr>
        <p:spPr>
          <a:xfrm flipV="1">
            <a:off x="4157663" y="3058442"/>
            <a:ext cx="6486525" cy="3105902"/>
          </a:xfrm>
          <a:prstGeom prst="bentConnector3">
            <a:avLst>
              <a:gd name="adj1" fmla="val 10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1726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whittles\AppData\Local\Temp\SNAGHTML39bb3f8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858919"/>
            <a:ext cx="7163273" cy="56582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T5f: Assignments – Dashboard</a:t>
            </a:r>
            <a:endParaRPr lang="en-US" dirty="0"/>
          </a:p>
        </p:txBody>
      </p:sp>
      <p:sp>
        <p:nvSpPr>
          <p:cNvPr id="7" name="TextBox 6"/>
          <p:cNvSpPr txBox="1"/>
          <p:nvPr/>
        </p:nvSpPr>
        <p:spPr>
          <a:xfrm>
            <a:off x="261257" y="1175656"/>
            <a:ext cx="4739368" cy="4657685"/>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When you select a specific assignment, it opens the assignment’s Dashboard</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The Dashboard shows the assignment settings and Activity</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Students who have this assignment assigned to them will appear on the left bar</a:t>
            </a:r>
          </a:p>
        </p:txBody>
      </p:sp>
      <p:cxnSp>
        <p:nvCxnSpPr>
          <p:cNvPr id="8" name="Elbow Connector 7"/>
          <p:cNvCxnSpPr/>
          <p:nvPr/>
        </p:nvCxnSpPr>
        <p:spPr>
          <a:xfrm>
            <a:off x="2450308" y="3717170"/>
            <a:ext cx="4836317" cy="777343"/>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0" name="Elbow Connector 9"/>
          <p:cNvCxnSpPr/>
          <p:nvPr/>
        </p:nvCxnSpPr>
        <p:spPr>
          <a:xfrm flipV="1">
            <a:off x="2038583" y="2614613"/>
            <a:ext cx="3600452" cy="2848036"/>
          </a:xfrm>
          <a:prstGeom prst="bentConnector3">
            <a:avLst>
              <a:gd name="adj1" fmla="val 100397"/>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0810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0-#ppt_w/2"/>
                                          </p:val>
                                        </p:tav>
                                        <p:tav tm="100000">
                                          <p:val>
                                            <p:strVal val="#ppt_x"/>
                                          </p:val>
                                        </p:tav>
                                      </p:tavLst>
                                    </p:anim>
                                    <p:anim calcmode="lin" valueType="num">
                                      <p:cBhvr additive="base">
                                        <p:cTn id="13"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whittles\AppData\Local\Temp\SNAGHTML39be7b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5" y="874527"/>
            <a:ext cx="7086600" cy="55977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T5f: Assignments – Dashboard</a:t>
            </a:r>
            <a:endParaRPr lang="en-US" dirty="0"/>
          </a:p>
        </p:txBody>
      </p:sp>
      <p:sp>
        <p:nvSpPr>
          <p:cNvPr id="7" name="TextBox 6"/>
          <p:cNvSpPr txBox="1"/>
          <p:nvPr/>
        </p:nvSpPr>
        <p:spPr>
          <a:xfrm>
            <a:off x="261257" y="1175656"/>
            <a:ext cx="4739368" cy="529658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When you select a specific student on the left, it opens the students assignment Dashboard</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The Dashboard shows the assignment status of any work uploaded and Activity</a:t>
            </a:r>
          </a:p>
        </p:txBody>
      </p:sp>
      <p:cxnSp>
        <p:nvCxnSpPr>
          <p:cNvPr id="8" name="Elbow Connector 7"/>
          <p:cNvCxnSpPr/>
          <p:nvPr/>
        </p:nvCxnSpPr>
        <p:spPr>
          <a:xfrm flipV="1">
            <a:off x="5000625" y="2085973"/>
            <a:ext cx="2371728" cy="207169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077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348911" cy="5791201"/>
          </a:xfrm>
          <a:prstGeom prst="rect">
            <a:avLst/>
          </a:prstGeom>
          <a:noFill/>
        </p:spPr>
        <p:txBody>
          <a:bodyPr wrap="square" rtlCol="0">
            <a:normAutofit/>
          </a:bodyPr>
          <a:lstStyle/>
          <a:p>
            <a:r>
              <a:rPr lang="en-US" sz="44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4 ways to Login</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1 Automatically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using computer credentials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2 Login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outside network - credentials entered manually</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3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QuickCard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QR code w/ Camera</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4 Remote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Login by teacher using Remote Login app</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1164783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15" presetClass="entr" presetSubtype="0" fill="hold" nodeType="afterEffect">
                                  <p:stCondLst>
                                    <p:cond delay="300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5"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6" dur="1000" fill="hold"/>
                                        <p:tgtEl>
                                          <p:spTgt spid="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000"/>
                                        <p:tgtEl>
                                          <p:spTgt spid="5">
                                            <p:txEl>
                                              <p:pRg st="1" end="1"/>
                                            </p:txEl>
                                          </p:spTgt>
                                        </p:tgtEl>
                                      </p:cBhvr>
                                    </p:animEffect>
                                    <p:anim calcmode="lin" valueType="num">
                                      <p:cBhvr>
                                        <p:cTn id="3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1000"/>
                                        <p:tgtEl>
                                          <p:spTgt spid="5">
                                            <p:txEl>
                                              <p:pRg st="4" end="4"/>
                                            </p:txEl>
                                          </p:spTgt>
                                        </p:tgtEl>
                                      </p:cBhvr>
                                    </p:animEffect>
                                    <p:anim calcmode="lin" valueType="num">
                                      <p:cBhvr>
                                        <p:cTn id="5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whittles\AppData\Local\Temp\SNAGHTML39c6313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0520" y="2235598"/>
            <a:ext cx="7920037" cy="449381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T5g: Inbox - Compose</a:t>
            </a:r>
            <a:endParaRPr lang="en-US" dirty="0"/>
          </a:p>
        </p:txBody>
      </p:sp>
      <p:sp>
        <p:nvSpPr>
          <p:cNvPr id="7" name="TextBox 6"/>
          <p:cNvSpPr txBox="1"/>
          <p:nvPr/>
        </p:nvSpPr>
        <p:spPr>
          <a:xfrm>
            <a:off x="261257" y="1175656"/>
            <a:ext cx="2786743" cy="529658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Once you click on Inbox, you can compose an email.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Include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 subject, your message and you can add recipients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3010" name="Picture 2" descr="C:\Users\whittles\AppData\Local\Temp\SNAGHTML39c8bfe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05034"/>
            <a:ext cx="5495925" cy="75247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lbow Connector 8"/>
          <p:cNvCxnSpPr/>
          <p:nvPr/>
        </p:nvCxnSpPr>
        <p:spPr>
          <a:xfrm flipV="1">
            <a:off x="2400300" y="1485900"/>
            <a:ext cx="4843463" cy="1243013"/>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28831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C:\Users\whittles\AppData\Local\Temp\SNAGHTML39c9b61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75" y="1175656"/>
            <a:ext cx="6753225" cy="56197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smtClean="0"/>
              <a:t>T5g: Inbox Settings</a:t>
            </a:r>
            <a:endParaRPr lang="en-US" dirty="0"/>
          </a:p>
        </p:txBody>
      </p:sp>
      <p:sp>
        <p:nvSpPr>
          <p:cNvPr id="7" name="TextBox 6"/>
          <p:cNvSpPr txBox="1"/>
          <p:nvPr/>
        </p:nvSpPr>
        <p:spPr>
          <a:xfrm>
            <a:off x="261257" y="1175656"/>
            <a:ext cx="2637518" cy="529658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To add recipients, choose the class and then the students you wish to send a message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0" name="Content Placeholder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898775" y="1021457"/>
            <a:ext cx="4768282" cy="40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728966"/>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whittles\AppData\Local\Temp\SNAGHTML39cafb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361" y="1175655"/>
            <a:ext cx="4067175" cy="6667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T5h: Calendar</a:t>
            </a:r>
            <a:endParaRPr lang="en-US" dirty="0"/>
          </a:p>
        </p:txBody>
      </p:sp>
      <p:sp>
        <p:nvSpPr>
          <p:cNvPr id="7" name="TextBox 6"/>
          <p:cNvSpPr txBox="1"/>
          <p:nvPr/>
        </p:nvSpPr>
        <p:spPr>
          <a:xfrm>
            <a:off x="261257" y="1175655"/>
            <a:ext cx="4410756" cy="53108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Calendar Button: Located top left, next to the resources.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Calendar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View: You can see all assignments posted.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The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color you choose when you create your class is the same color the assignment will appear in your calendar</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1988" name="Picture 4" descr="C:\Users\whittles\AppData\Local\Temp\SNAGHTML39cf8d9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737" y="1896407"/>
            <a:ext cx="6243881" cy="493204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3886200" y="1509030"/>
            <a:ext cx="3629025" cy="387377"/>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9" name="Elbow Connector 18"/>
          <p:cNvCxnSpPr/>
          <p:nvPr/>
        </p:nvCxnSpPr>
        <p:spPr>
          <a:xfrm>
            <a:off x="4000500" y="3457575"/>
            <a:ext cx="5457825" cy="1385888"/>
          </a:xfrm>
          <a:prstGeom prst="bentConnector3">
            <a:avLst>
              <a:gd name="adj1" fmla="val 3089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0790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0-#ppt_w/2"/>
                                          </p:val>
                                        </p:tav>
                                        <p:tav tm="100000">
                                          <p:val>
                                            <p:strVal val="#ppt_x"/>
                                          </p:val>
                                        </p:tav>
                                      </p:tavLst>
                                    </p:anim>
                                    <p:anim calcmode="lin" valueType="num">
                                      <p:cBhvr additive="base">
                                        <p:cTn id="13"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Calendar</a:t>
            </a:r>
            <a:endParaRPr lang="en-US" dirty="0"/>
          </a:p>
        </p:txBody>
      </p:sp>
      <p:sp>
        <p:nvSpPr>
          <p:cNvPr id="7" name="TextBox 6"/>
          <p:cNvSpPr txBox="1"/>
          <p:nvPr/>
        </p:nvSpPr>
        <p:spPr>
          <a:xfrm>
            <a:off x="261257" y="1175655"/>
            <a:ext cx="4410756" cy="53108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Calendars can be viewed by Month, Week, Day</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p:cNvPicPr>
            <a:picLocks noChangeAspect="1"/>
          </p:cNvPicPr>
          <p:nvPr/>
        </p:nvPicPr>
        <p:blipFill>
          <a:blip r:embed="rId2"/>
          <a:stretch>
            <a:fillRect/>
          </a:stretch>
        </p:blipFill>
        <p:spPr>
          <a:xfrm>
            <a:off x="9444155" y="917829"/>
            <a:ext cx="1876190" cy="552381"/>
          </a:xfrm>
          <a:prstGeom prst="rect">
            <a:avLst/>
          </a:prstGeom>
        </p:spPr>
      </p:pic>
      <p:pic>
        <p:nvPicPr>
          <p:cNvPr id="48136" name="Picture 8" descr="C:\Users\whittles\AppData\Local\Temp\SNAGHTML39e1eac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131" y="2244038"/>
            <a:ext cx="4114800" cy="3486943"/>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C:\Users\whittles\AppData\Local\Temp\SNAGHTML39e1fa0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739" y="2873877"/>
            <a:ext cx="4114800" cy="3370415"/>
          </a:xfrm>
          <a:prstGeom prst="rect">
            <a:avLst/>
          </a:prstGeom>
          <a:noFill/>
          <a:extLst>
            <a:ext uri="{909E8E84-426E-40DD-AFC4-6F175D3DCCD1}">
              <a14:hiddenFill xmlns:a14="http://schemas.microsoft.com/office/drawing/2010/main">
                <a:solidFill>
                  <a:srgbClr val="FFFFFF"/>
                </a:solidFill>
              </a14:hiddenFill>
            </a:ext>
          </a:extLst>
        </p:spPr>
      </p:pic>
      <p:pic>
        <p:nvPicPr>
          <p:cNvPr id="48140" name="Picture 12" descr="C:\Users\whittles\AppData\Local\Temp\SNAGHTML39e211c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757" y="3245523"/>
            <a:ext cx="4114800" cy="335530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4086224" y="1245238"/>
            <a:ext cx="5557839" cy="65117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84248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1000"/>
                                  </p:stCondLst>
                                  <p:childTnLst>
                                    <p:set>
                                      <p:cBhvr>
                                        <p:cTn id="11" dur="1" fill="hold">
                                          <p:stCondLst>
                                            <p:cond delay="0"/>
                                          </p:stCondLst>
                                        </p:cTn>
                                        <p:tgtEl>
                                          <p:spTgt spid="48136"/>
                                        </p:tgtEl>
                                        <p:attrNameLst>
                                          <p:attrName>style.visibility</p:attrName>
                                        </p:attrNameLst>
                                      </p:cBhvr>
                                      <p:to>
                                        <p:strVal val="visible"/>
                                      </p:to>
                                    </p:set>
                                    <p:animEffect transition="in" filter="fade">
                                      <p:cBhvr>
                                        <p:cTn id="12" dur="500"/>
                                        <p:tgtEl>
                                          <p:spTgt spid="48136"/>
                                        </p:tgtEl>
                                      </p:cBhvr>
                                    </p:animEffect>
                                  </p:childTnLst>
                                </p:cTn>
                              </p:par>
                            </p:childTnLst>
                          </p:cTn>
                        </p:par>
                        <p:par>
                          <p:cTn id="13" fill="hold">
                            <p:stCondLst>
                              <p:cond delay="3500"/>
                            </p:stCondLst>
                            <p:childTnLst>
                              <p:par>
                                <p:cTn id="14" presetID="10" presetClass="entr" presetSubtype="0" fill="hold" nodeType="afterEffect">
                                  <p:stCondLst>
                                    <p:cond delay="1000"/>
                                  </p:stCondLst>
                                  <p:childTnLst>
                                    <p:set>
                                      <p:cBhvr>
                                        <p:cTn id="15" dur="1" fill="hold">
                                          <p:stCondLst>
                                            <p:cond delay="0"/>
                                          </p:stCondLst>
                                        </p:cTn>
                                        <p:tgtEl>
                                          <p:spTgt spid="48138"/>
                                        </p:tgtEl>
                                        <p:attrNameLst>
                                          <p:attrName>style.visibility</p:attrName>
                                        </p:attrNameLst>
                                      </p:cBhvr>
                                      <p:to>
                                        <p:strVal val="visible"/>
                                      </p:to>
                                    </p:set>
                                    <p:animEffect transition="in" filter="fade">
                                      <p:cBhvr>
                                        <p:cTn id="16" dur="500"/>
                                        <p:tgtEl>
                                          <p:spTgt spid="48138"/>
                                        </p:tgtEl>
                                      </p:cBhvr>
                                    </p:animEffect>
                                  </p:childTnLst>
                                </p:cTn>
                              </p:par>
                            </p:childTnLst>
                          </p:cTn>
                        </p:par>
                        <p:par>
                          <p:cTn id="17" fill="hold">
                            <p:stCondLst>
                              <p:cond delay="5000"/>
                            </p:stCondLst>
                            <p:childTnLst>
                              <p:par>
                                <p:cTn id="18" presetID="10" presetClass="entr" presetSubtype="0" fill="hold" nodeType="afterEffect">
                                  <p:stCondLst>
                                    <p:cond delay="1000"/>
                                  </p:stCondLst>
                                  <p:childTnLst>
                                    <p:set>
                                      <p:cBhvr>
                                        <p:cTn id="19" dur="1" fill="hold">
                                          <p:stCondLst>
                                            <p:cond delay="0"/>
                                          </p:stCondLst>
                                        </p:cTn>
                                        <p:tgtEl>
                                          <p:spTgt spid="48140"/>
                                        </p:tgtEl>
                                        <p:attrNameLst>
                                          <p:attrName>style.visibility</p:attrName>
                                        </p:attrNameLst>
                                      </p:cBhvr>
                                      <p:to>
                                        <p:strVal val="visible"/>
                                      </p:to>
                                    </p:set>
                                    <p:animEffect transition="in" filter="fade">
                                      <p:cBhvr>
                                        <p:cTn id="20" dur="5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Calendar types</a:t>
            </a:r>
            <a:endParaRPr lang="en-US" dirty="0"/>
          </a:p>
        </p:txBody>
      </p:sp>
      <p:sp>
        <p:nvSpPr>
          <p:cNvPr id="7" name="TextBox 6"/>
          <p:cNvSpPr txBox="1"/>
          <p:nvPr/>
        </p:nvSpPr>
        <p:spPr>
          <a:xfrm>
            <a:off x="261257" y="1175655"/>
            <a:ext cx="4410756" cy="5310869"/>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ClassLink includes one personal calendar and a calendar for each class you create which is shared among your students.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display events from each of your calendars, click the box next to the calendar of choice</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 create a new event click ‘Create’. </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1988" name="Picture 4" descr="C:\Users\whittles\AppData\Local\Temp\SNAGHTML39cf8d9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419" y="1050171"/>
            <a:ext cx="7315200" cy="577828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4043607" y="3614738"/>
            <a:ext cx="2033587" cy="1528762"/>
          </a:xfrm>
          <a:prstGeom prst="bentConnector3">
            <a:avLst>
              <a:gd name="adj1" fmla="val 99883"/>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41986" name="Picture 2" descr="C:\Users\whittles\AppData\Local\Temp\SNAGHTML39cafb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3606" y="957616"/>
            <a:ext cx="4067175" cy="66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04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Calendar Sharing</a:t>
            </a:r>
            <a:endParaRPr lang="en-US" dirty="0"/>
          </a:p>
        </p:txBody>
      </p:sp>
      <p:sp>
        <p:nvSpPr>
          <p:cNvPr id="7" name="TextBox 6"/>
          <p:cNvSpPr txBox="1"/>
          <p:nvPr/>
        </p:nvSpPr>
        <p:spPr>
          <a:xfrm>
            <a:off x="261257" y="1175655"/>
            <a:ext cx="6582456" cy="5310869"/>
          </a:xfrm>
          <a:prstGeom prst="rect">
            <a:avLst/>
          </a:prstGeom>
          <a:noFill/>
        </p:spPr>
        <p:txBody>
          <a:bodyPr wrap="square" rtlCol="0">
            <a:normAutofit fontScale="77500" lnSpcReduction="20000"/>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Share your personal calendar with your class and colleagues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To share your personal calendar follow these quick and easy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steps.</a:t>
            </a:r>
          </a:p>
          <a:p>
            <a:pPr>
              <a:spcBef>
                <a:spcPts val="1000"/>
              </a:spcBef>
              <a:buClr>
                <a:schemeClr val="accent1"/>
              </a:buClr>
              <a:buSzPct val="80000"/>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down arrow next to the desired personal calendar and click "</a:t>
            </a:r>
            <a:r>
              <a:rPr lang="en-US" sz="2800" b="1" dirty="0">
                <a:effectLst>
                  <a:outerShdw blurRad="38100" dist="38100" dir="2700000" algn="tl">
                    <a:srgbClr val="000000">
                      <a:alpha val="43137"/>
                    </a:srgbClr>
                  </a:outerShdw>
                </a:effectLst>
                <a:latin typeface="Calibri" panose="020F0502020204030204" pitchFamily="34" charset="0"/>
              </a:rPr>
              <a:t>Calendar Settings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Check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Share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box</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Save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Settings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Share link on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left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Select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users or groups tab to share your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calendar</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Add Users or Add Groups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box</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Toggle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shared permissions: "</a:t>
            </a:r>
            <a:r>
              <a:rPr lang="en-US" sz="2800" b="1" dirty="0">
                <a:effectLst>
                  <a:outerShdw blurRad="38100" dist="38100" dir="2700000" algn="tl">
                    <a:srgbClr val="000000">
                      <a:alpha val="43137"/>
                    </a:srgbClr>
                  </a:outerShdw>
                </a:effectLst>
                <a:latin typeface="Calibri" panose="020F0502020204030204" pitchFamily="34" charset="0"/>
              </a:rPr>
              <a:t>Read Only</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 or "</a:t>
            </a:r>
            <a:r>
              <a:rPr lang="en-US" sz="2800" b="1" dirty="0">
                <a:effectLst>
                  <a:outerShdw blurRad="38100" dist="38100" dir="2700000" algn="tl">
                    <a:srgbClr val="000000">
                      <a:alpha val="43137"/>
                    </a:srgbClr>
                  </a:outerShdw>
                </a:effectLst>
                <a:latin typeface="Calibri" panose="020F0502020204030204" pitchFamily="34" charset="0"/>
              </a:rPr>
              <a:t>Read and Write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4034" name="Picture 2" descr="C:\Users\whittles\AppData\Local\Temp\SNAGHTML39d54e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300" y="2083251"/>
            <a:ext cx="418147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872635"/>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Calendar Sharing – User (s)</a:t>
            </a:r>
            <a:endParaRPr lang="en-US" dirty="0"/>
          </a:p>
        </p:txBody>
      </p:sp>
      <p:sp>
        <p:nvSpPr>
          <p:cNvPr id="7" name="TextBox 6"/>
          <p:cNvSpPr txBox="1"/>
          <p:nvPr/>
        </p:nvSpPr>
        <p:spPr>
          <a:xfrm>
            <a:off x="261257" y="1175655"/>
            <a:ext cx="4667931" cy="53108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share your calendar with a single user or multiple user(s)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6082" name="Picture 2" descr="C:\Users\whittles\AppData\Local\Temp\SNAGHTML39db08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6874" y="2154690"/>
            <a:ext cx="65151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4784"/>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Calendar Sharing - Groups</a:t>
            </a:r>
            <a:endParaRPr lang="en-US" dirty="0"/>
          </a:p>
        </p:txBody>
      </p:sp>
      <p:sp>
        <p:nvSpPr>
          <p:cNvPr id="7" name="TextBox 6"/>
          <p:cNvSpPr txBox="1"/>
          <p:nvPr/>
        </p:nvSpPr>
        <p:spPr>
          <a:xfrm>
            <a:off x="261257" y="1175655"/>
            <a:ext cx="4667931" cy="53108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share your calendar with a single a group or group(s)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47106" name="Picture 2" descr="C:\Users\whittles\AppData\Local\Temp\SNAGHTML39de0d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850" y="2105023"/>
            <a:ext cx="6686550" cy="4381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319400"/>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T5h: Link Google Calendar</a:t>
            </a:r>
            <a:endParaRPr lang="en-US" dirty="0"/>
          </a:p>
        </p:txBody>
      </p:sp>
      <p:sp>
        <p:nvSpPr>
          <p:cNvPr id="8" name="Content Placeholder 7"/>
          <p:cNvSpPr>
            <a:spLocks noGrp="1"/>
          </p:cNvSpPr>
          <p:nvPr>
            <p:ph sz="quarter" idx="4"/>
          </p:nvPr>
        </p:nvSpPr>
        <p:spPr>
          <a:xfrm>
            <a:off x="6407681" y="800209"/>
            <a:ext cx="5389033" cy="6057791"/>
          </a:xfrm>
        </p:spPr>
        <p:txBody>
          <a:bodyPr/>
          <a:lstStyle/>
          <a:p>
            <a:r>
              <a:rPr lang="en-US" sz="2800" b="1" i="1" dirty="0" smtClean="0">
                <a:solidFill>
                  <a:schemeClr val="bg1"/>
                </a:solidFill>
                <a:ea typeface="+mn-ea"/>
                <a:cs typeface="+mn-cs"/>
              </a:rPr>
              <a:t>Share </a:t>
            </a:r>
            <a:r>
              <a:rPr lang="en-US" sz="2800" b="1" i="1" dirty="0">
                <a:solidFill>
                  <a:schemeClr val="bg1"/>
                </a:solidFill>
                <a:ea typeface="+mn-ea"/>
                <a:cs typeface="+mn-cs"/>
              </a:rPr>
              <a:t>your Google calendar with everyone. Follow the Google steps </a:t>
            </a:r>
            <a:r>
              <a:rPr lang="en-US" sz="2800" b="1" i="1" dirty="0" smtClean="0">
                <a:solidFill>
                  <a:schemeClr val="bg1"/>
                </a:solidFill>
                <a:ea typeface="+mn-ea"/>
                <a:cs typeface="+mn-cs"/>
              </a:rPr>
              <a:t>at the URL below</a:t>
            </a:r>
            <a:endParaRPr lang="en-US" sz="2800" b="1" i="1" dirty="0">
              <a:solidFill>
                <a:schemeClr val="bg1"/>
              </a:solidFill>
              <a:ea typeface="+mn-ea"/>
              <a:cs typeface="+mn-cs"/>
            </a:endParaRPr>
          </a:p>
          <a:p>
            <a:r>
              <a:rPr lang="en-US" sz="2800" b="1" i="1" dirty="0" smtClean="0">
                <a:solidFill>
                  <a:schemeClr val="bg1"/>
                </a:solidFill>
                <a:ea typeface="+mn-ea"/>
                <a:cs typeface="+mn-cs"/>
              </a:rPr>
              <a:t>Go </a:t>
            </a:r>
            <a:r>
              <a:rPr lang="en-US" sz="2800" b="1" i="1" dirty="0">
                <a:solidFill>
                  <a:schemeClr val="bg1"/>
                </a:solidFill>
                <a:ea typeface="+mn-ea"/>
                <a:cs typeface="+mn-cs"/>
              </a:rPr>
              <a:t>to your Google calendar's details, locate the XML calendar address</a:t>
            </a:r>
          </a:p>
          <a:p>
            <a:r>
              <a:rPr lang="en-US" sz="2800" b="1" i="1" dirty="0" smtClean="0">
                <a:solidFill>
                  <a:schemeClr val="bg1"/>
                </a:solidFill>
                <a:ea typeface="+mn-ea"/>
                <a:cs typeface="+mn-cs"/>
              </a:rPr>
              <a:t>Highlight </a:t>
            </a:r>
            <a:r>
              <a:rPr lang="en-US" sz="2800" b="1" i="1" dirty="0">
                <a:solidFill>
                  <a:schemeClr val="bg1"/>
                </a:solidFill>
                <a:ea typeface="+mn-ea"/>
                <a:cs typeface="+mn-cs"/>
              </a:rPr>
              <a:t>and copy the address</a:t>
            </a:r>
          </a:p>
          <a:p>
            <a:r>
              <a:rPr lang="en-US" sz="2800" b="1" i="1" dirty="0" smtClean="0">
                <a:solidFill>
                  <a:schemeClr val="bg1"/>
                </a:solidFill>
                <a:ea typeface="+mn-ea"/>
                <a:cs typeface="+mn-cs"/>
              </a:rPr>
              <a:t>In </a:t>
            </a:r>
            <a:r>
              <a:rPr lang="en-US" sz="2800" b="1" i="1" dirty="0">
                <a:solidFill>
                  <a:schemeClr val="bg1"/>
                </a:solidFill>
                <a:ea typeface="+mn-ea"/>
                <a:cs typeface="+mn-cs"/>
              </a:rPr>
              <a:t>ClassLink calendar, open your personal calendar settings</a:t>
            </a:r>
          </a:p>
          <a:p>
            <a:r>
              <a:rPr lang="en-US" sz="2800" b="1" i="1" dirty="0" smtClean="0">
                <a:solidFill>
                  <a:schemeClr val="bg1"/>
                </a:solidFill>
                <a:ea typeface="+mn-ea"/>
                <a:cs typeface="+mn-cs"/>
              </a:rPr>
              <a:t>From </a:t>
            </a:r>
            <a:r>
              <a:rPr lang="en-US" sz="2800" b="1" i="1" dirty="0">
                <a:solidFill>
                  <a:schemeClr val="bg1"/>
                </a:solidFill>
                <a:ea typeface="+mn-ea"/>
                <a:cs typeface="+mn-cs"/>
              </a:rPr>
              <a:t>the General Tab, paste the XML link under Google URLs</a:t>
            </a:r>
          </a:p>
          <a:p>
            <a:r>
              <a:rPr lang="en-US" sz="2800" b="1" i="1" dirty="0" smtClean="0">
                <a:solidFill>
                  <a:schemeClr val="bg1"/>
                </a:solidFill>
                <a:ea typeface="+mn-ea"/>
                <a:cs typeface="+mn-cs"/>
              </a:rPr>
              <a:t>Save </a:t>
            </a:r>
            <a:r>
              <a:rPr lang="en-US" sz="2800" b="1" i="1" dirty="0">
                <a:solidFill>
                  <a:schemeClr val="bg1"/>
                </a:solidFill>
                <a:ea typeface="+mn-ea"/>
                <a:cs typeface="+mn-cs"/>
              </a:rPr>
              <a:t>Settings!</a:t>
            </a:r>
          </a:p>
          <a:p>
            <a:endParaRPr lang="en-US" sz="2800" b="1" dirty="0">
              <a:solidFill>
                <a:schemeClr val="bg1"/>
              </a:solidFill>
              <a:ea typeface="+mn-ea"/>
              <a:cs typeface="+mn-cs"/>
            </a:endParaRPr>
          </a:p>
        </p:txBody>
      </p:sp>
      <p:sp>
        <p:nvSpPr>
          <p:cNvPr id="7" name="TextBox 6"/>
          <p:cNvSpPr txBox="1"/>
          <p:nvPr/>
        </p:nvSpPr>
        <p:spPr>
          <a:xfrm>
            <a:off x="404132" y="1020532"/>
            <a:ext cx="4667931" cy="53108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Your Google Calendar can also be viewed from the ClassLink calendar.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Follow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steps to the right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to link your Google Calendar</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1" name="Elbow Connector 10"/>
          <p:cNvCxnSpPr/>
          <p:nvPr/>
        </p:nvCxnSpPr>
        <p:spPr>
          <a:xfrm flipV="1">
            <a:off x="2738097" y="2928938"/>
            <a:ext cx="3669584" cy="62864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49154" name="Picture 2" descr="C:\Users\whittles\AppData\Local\Temp\SNAGHTML39e943f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32" y="3829104"/>
            <a:ext cx="3200400" cy="249321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464081" y="6421089"/>
            <a:ext cx="5943600" cy="345492"/>
          </a:xfrm>
          <a:prstGeom prst="rect">
            <a:avLst/>
          </a:prstGeom>
        </p:spPr>
        <p:txBody>
          <a:bodyPr wrap="square">
            <a:spAutoFit/>
          </a:bodyPr>
          <a:lstStyle/>
          <a:p>
            <a:r>
              <a:rPr lang="en-US" sz="1600" b="1" dirty="0"/>
              <a:t>https://support.google.com/calendar/answer/37083?rd=1</a:t>
            </a:r>
          </a:p>
        </p:txBody>
      </p:sp>
      <p:cxnSp>
        <p:nvCxnSpPr>
          <p:cNvPr id="17" name="Elbow Connector 16"/>
          <p:cNvCxnSpPr/>
          <p:nvPr/>
        </p:nvCxnSpPr>
        <p:spPr>
          <a:xfrm rot="5400000">
            <a:off x="3350238" y="3264877"/>
            <a:ext cx="4779270" cy="1335616"/>
          </a:xfrm>
          <a:prstGeom prst="bentConnector3">
            <a:avLst>
              <a:gd name="adj1" fmla="val 76"/>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5356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C:\Users\whittles\AppData\Local\Temp\SNAGHTML39ee6b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7681" y="779079"/>
            <a:ext cx="5581650" cy="51054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T5i: Notes</a:t>
            </a:r>
            <a:endParaRPr lang="en-US" dirty="0"/>
          </a:p>
        </p:txBody>
      </p:sp>
      <p:sp>
        <p:nvSpPr>
          <p:cNvPr id="8" name="Content Placeholder 7"/>
          <p:cNvSpPr>
            <a:spLocks noGrp="1"/>
          </p:cNvSpPr>
          <p:nvPr>
            <p:ph idx="1"/>
          </p:nvPr>
        </p:nvSpPr>
        <p:spPr>
          <a:xfrm>
            <a:off x="250609" y="779079"/>
            <a:ext cx="4149942" cy="5860260"/>
          </a:xfrm>
        </p:spPr>
        <p:txBody>
          <a:bodyPr/>
          <a:lstStyle/>
          <a:p>
            <a:r>
              <a:rPr lang="en-US" b="1" i="1" dirty="0">
                <a:solidFill>
                  <a:schemeClr val="bg1"/>
                </a:solidFill>
                <a:ea typeface="+mn-ea"/>
                <a:cs typeface="+mn-cs"/>
              </a:rPr>
              <a:t>Ditch that yellow Post-It note pad! Create quick notes in the ClassLink notes section! Create as many notes as you need. Edit, view all, and delete notes later on.</a:t>
            </a:r>
            <a:endParaRPr lang="en-US" sz="2800" b="1" dirty="0">
              <a:solidFill>
                <a:schemeClr val="bg1"/>
              </a:solidFill>
              <a:ea typeface="+mn-ea"/>
              <a:cs typeface="+mn-cs"/>
            </a:endParaRPr>
          </a:p>
        </p:txBody>
      </p:sp>
      <p:cxnSp>
        <p:nvCxnSpPr>
          <p:cNvPr id="11" name="Elbow Connector 10"/>
          <p:cNvCxnSpPr/>
          <p:nvPr/>
        </p:nvCxnSpPr>
        <p:spPr>
          <a:xfrm flipV="1">
            <a:off x="4129088" y="957263"/>
            <a:ext cx="6200775" cy="1857375"/>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2282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7" name="Picture 6" descr="Escola Montserrat - English Blog: d’abril 20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149" y="619480"/>
            <a:ext cx="9969910" cy="6327459"/>
          </a:xfrm>
          <a:prstGeom prst="rect">
            <a:avLst/>
          </a:prstGeom>
        </p:spPr>
      </p:pic>
    </p:spTree>
    <p:extLst>
      <p:ext uri="{BB962C8B-B14F-4D97-AF65-F5344CB8AC3E}">
        <p14:creationId xmlns:p14="http://schemas.microsoft.com/office/powerpoint/2010/main" val="855867046"/>
      </p:ext>
    </p:extLst>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Training Guide </a:t>
            </a:r>
            <a:r>
              <a:rPr lang="en-US" dirty="0">
                <a:hlinkClick r:id="rId2"/>
              </a:rPr>
              <a:t>Download</a:t>
            </a:r>
            <a:endParaRPr lang="en-US" dirty="0"/>
          </a:p>
          <a:p>
            <a:r>
              <a:rPr lang="en-US" dirty="0"/>
              <a:t>Quick Guide </a:t>
            </a:r>
            <a:r>
              <a:rPr lang="en-US" dirty="0">
                <a:hlinkClick r:id="rId3"/>
              </a:rPr>
              <a:t>Download</a:t>
            </a:r>
            <a:endParaRPr lang="en-US" dirty="0"/>
          </a:p>
          <a:p>
            <a:r>
              <a:rPr lang="en-US" dirty="0"/>
              <a:t>New My Files Quick Guide </a:t>
            </a:r>
            <a:r>
              <a:rPr lang="en-US" dirty="0">
                <a:hlinkClick r:id="rId4"/>
              </a:rPr>
              <a:t>Download</a:t>
            </a:r>
            <a:endParaRPr lang="en-US" dirty="0"/>
          </a:p>
          <a:p>
            <a:r>
              <a:rPr lang="en-US" dirty="0" smtClean="0"/>
              <a:t>ClassLink </a:t>
            </a:r>
            <a:r>
              <a:rPr lang="en-US" dirty="0"/>
              <a:t>Extension Installation Instructions for Chrome </a:t>
            </a:r>
            <a:r>
              <a:rPr lang="en-US" dirty="0">
                <a:hlinkClick r:id="rId5"/>
              </a:rPr>
              <a:t>Download</a:t>
            </a:r>
            <a:endParaRPr lang="en-US" dirty="0"/>
          </a:p>
          <a:p>
            <a:r>
              <a:rPr lang="en-US" dirty="0"/>
              <a:t>ClassLink Extension Installation Instructions for Firefox </a:t>
            </a:r>
            <a:r>
              <a:rPr lang="en-US" dirty="0">
                <a:hlinkClick r:id="rId6"/>
              </a:rPr>
              <a:t>Download</a:t>
            </a:r>
            <a:endParaRPr lang="en-US" dirty="0"/>
          </a:p>
          <a:p>
            <a:r>
              <a:rPr lang="en-US" dirty="0"/>
              <a:t>ClassLink Extension Installation Instructions for Internet Explorer </a:t>
            </a:r>
            <a:r>
              <a:rPr lang="en-US" dirty="0">
                <a:hlinkClick r:id="rId7"/>
              </a:rPr>
              <a:t>Download</a:t>
            </a:r>
            <a:endParaRPr lang="en-US" dirty="0"/>
          </a:p>
          <a:p>
            <a:r>
              <a:rPr lang="en-US" dirty="0"/>
              <a:t>ClassLink Extension Installation Instructions for Safari </a:t>
            </a:r>
            <a:r>
              <a:rPr lang="en-US" dirty="0">
                <a:hlinkClick r:id="rId8"/>
              </a:rPr>
              <a:t>Download</a:t>
            </a:r>
            <a:endParaRPr lang="en-US" dirty="0"/>
          </a:p>
          <a:p>
            <a:r>
              <a:rPr lang="en-US" dirty="0"/>
              <a:t>ClassLink Agent Installation Instructions for PC </a:t>
            </a:r>
            <a:r>
              <a:rPr lang="en-US" dirty="0" smtClean="0">
                <a:hlinkClick r:id="rId9"/>
              </a:rPr>
              <a:t>Download</a:t>
            </a:r>
            <a:endParaRPr lang="en-US" dirty="0"/>
          </a:p>
        </p:txBody>
      </p:sp>
      <p:sp>
        <p:nvSpPr>
          <p:cNvPr id="5" name="Title 4"/>
          <p:cNvSpPr>
            <a:spLocks noGrp="1"/>
          </p:cNvSpPr>
          <p:nvPr>
            <p:ph type="title"/>
          </p:nvPr>
        </p:nvSpPr>
        <p:spPr/>
        <p:txBody>
          <a:bodyPr/>
          <a:lstStyle/>
          <a:p>
            <a:r>
              <a:rPr lang="en-US" dirty="0" smtClean="0"/>
              <a:t>Training Material Downloads</a:t>
            </a:r>
            <a:endParaRPr lang="en-US" dirty="0"/>
          </a:p>
        </p:txBody>
      </p:sp>
    </p:spTree>
    <p:extLst>
      <p:ext uri="{BB962C8B-B14F-4D97-AF65-F5344CB8AC3E}">
        <p14:creationId xmlns:p14="http://schemas.microsoft.com/office/powerpoint/2010/main" val="228648358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3722" y="779079"/>
            <a:ext cx="6445699" cy="3318857"/>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p:spPr>
        <p:txBody>
          <a:bodyPr>
            <a:spAutoFit/>
          </a:bodyPr>
          <a:lstStyle/>
          <a:p>
            <a:pPr marL="0" indent="0">
              <a:buNone/>
            </a:pPr>
            <a:r>
              <a:rPr lang="en-US" b="1" dirty="0">
                <a:solidFill>
                  <a:schemeClr val="bg1"/>
                </a:solidFill>
                <a:effectLst/>
              </a:rPr>
              <a:t>Focus Points-</a:t>
            </a:r>
          </a:p>
          <a:p>
            <a:r>
              <a:rPr lang="en-US" b="1" dirty="0">
                <a:effectLst/>
              </a:rPr>
              <a:t>General Settings</a:t>
            </a:r>
          </a:p>
          <a:p>
            <a:r>
              <a:rPr lang="en-US" b="1" dirty="0">
                <a:effectLst/>
              </a:rPr>
              <a:t>Themes &amp; Colors</a:t>
            </a:r>
          </a:p>
          <a:p>
            <a:r>
              <a:rPr lang="en-US" b="1" dirty="0">
                <a:effectLst/>
              </a:rPr>
              <a:t>Password Locker</a:t>
            </a:r>
          </a:p>
          <a:p>
            <a:r>
              <a:rPr lang="en-US" b="1" dirty="0">
                <a:effectLst/>
              </a:rPr>
              <a:t>Password Recovery</a:t>
            </a:r>
          </a:p>
          <a:p>
            <a:r>
              <a:rPr lang="en-US" b="1" dirty="0">
                <a:effectLst/>
              </a:rPr>
              <a:t>Two Factor Authentication</a:t>
            </a:r>
          </a:p>
        </p:txBody>
      </p:sp>
      <p:sp>
        <p:nvSpPr>
          <p:cNvPr id="3" name="Title 2"/>
          <p:cNvSpPr>
            <a:spLocks noGrp="1"/>
          </p:cNvSpPr>
          <p:nvPr>
            <p:ph type="title"/>
          </p:nvPr>
        </p:nvSpPr>
        <p:spPr/>
        <p:txBody>
          <a:bodyPr/>
          <a:lstStyle/>
          <a:p>
            <a:r>
              <a:rPr lang="en-US" dirty="0" smtClean="0"/>
              <a:t>Topic 2: My Profile</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Content Placeholder 1"/>
          <p:cNvSpPr txBox="1">
            <a:spLocks/>
          </p:cNvSpPr>
          <p:nvPr/>
        </p:nvSpPr>
        <p:spPr>
          <a:xfrm>
            <a:off x="250609" y="779079"/>
            <a:ext cx="4955874" cy="3909060"/>
          </a:xfrm>
          <a:prstGeom prst="rect">
            <a:avLst/>
          </a:prstGeom>
          <a:ln w="12700">
            <a:noFill/>
          </a:ln>
          <a:effectLst>
            <a:outerShdw blurRad="50800" dist="38100" dir="5400000" algn="t"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chemeClr val="bg1"/>
                </a:solidFill>
              </a:rPr>
              <a:t>Class Link Sign-in</a:t>
            </a:r>
          </a:p>
          <a:p>
            <a:r>
              <a:rPr lang="en-US" b="1" dirty="0" smtClean="0">
                <a:solidFill>
                  <a:schemeClr val="bg1"/>
                </a:solidFill>
              </a:rPr>
              <a:t>My Profile</a:t>
            </a:r>
          </a:p>
          <a:p>
            <a:r>
              <a:rPr lang="en-US" b="1" dirty="0" smtClean="0">
                <a:solidFill>
                  <a:schemeClr val="bg1"/>
                </a:solidFill>
              </a:rPr>
              <a:t>Apps</a:t>
            </a:r>
            <a:endParaRPr lang="en-US" b="1" dirty="0">
              <a:solidFill>
                <a:schemeClr val="bg1"/>
              </a:solidFill>
            </a:endParaRPr>
          </a:p>
          <a:p>
            <a:r>
              <a:rPr lang="en-US" b="1" dirty="0">
                <a:solidFill>
                  <a:schemeClr val="bg1"/>
                </a:solidFill>
              </a:rPr>
              <a:t>My Files</a:t>
            </a:r>
          </a:p>
          <a:p>
            <a:r>
              <a:rPr lang="en-US" b="1" dirty="0">
                <a:solidFill>
                  <a:schemeClr val="bg1"/>
                </a:solidFill>
              </a:rPr>
              <a:t>My Classes</a:t>
            </a:r>
          </a:p>
        </p:txBody>
      </p:sp>
    </p:spTree>
    <p:extLst>
      <p:ext uri="{BB962C8B-B14F-4D97-AF65-F5344CB8AC3E}">
        <p14:creationId xmlns:p14="http://schemas.microsoft.com/office/powerpoint/2010/main" val="1992673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subTnLst>
                                    <p:animClr clrSpc="rgb" dir="cw">
                                      <p:cBhvr override="childStyle">
                                        <p:cTn dur="1" fill="hold" display="0" masterRel="nextClick" afterEffect="1"/>
                                        <p:tgtEl>
                                          <p:spTgt spid="5">
                                            <p:txEl>
                                              <p:pRg st="0" end="0"/>
                                            </p:txEl>
                                          </p:spTgt>
                                        </p:tgtEl>
                                        <p:attrNameLst>
                                          <p:attrName>ppt_c</p:attrName>
                                        </p:attrNameLst>
                                      </p:cBhvr>
                                      <p:to>
                                        <a:srgbClr val="797979"/>
                                      </p:to>
                                    </p:animClr>
                                  </p:subTnLst>
                                </p:cTn>
                              </p:par>
                              <p:par>
                                <p:cTn id="11" presetID="56" presetClass="entr" presetSubtype="0" fill="hold" nodeType="withEffect">
                                  <p:stCondLst>
                                    <p:cond delay="0"/>
                                  </p:stCondLst>
                                  <p:iterate type="wd">
                                    <p:tmPct val="10000"/>
                                  </p:iterate>
                                  <p:childTnLst>
                                    <p:set>
                                      <p:cBhvr>
                                        <p:cTn id="12" dur="1" fill="hold">
                                          <p:stCondLst>
                                            <p:cond delay="0"/>
                                          </p:stCondLst>
                                        </p:cTn>
                                        <p:tgtEl>
                                          <p:spTgt spid="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1" end="1"/>
                                            </p:txEl>
                                          </p:spTgt>
                                        </p:tgtEl>
                                        <p:attrNameLst>
                                          <p:attrName>ppt_w</p:attrName>
                                        </p:attrNameLst>
                                      </p:cBhvr>
                                    </p:anim>
                                    <p:anim by="(#ppt_w*0.50)" calcmode="lin" valueType="num">
                                      <p:cBhvr>
                                        <p:cTn id="14" dur="500" decel="50000" autoRev="1" fill="hold">
                                          <p:stCondLst>
                                            <p:cond delay="0"/>
                                          </p:stCondLst>
                                        </p:cTn>
                                        <p:tgtEl>
                                          <p:spTgt spid="5">
                                            <p:txEl>
                                              <p:pRg st="1" end="1"/>
                                            </p:txEl>
                                          </p:spTgt>
                                        </p:tgtEl>
                                        <p:attrNameLst>
                                          <p:attrName>ppt_x</p:attrName>
                                        </p:attrNameLst>
                                      </p:cBhvr>
                                    </p:anim>
                                    <p:anim from="(-#ppt_h/2)" to="(#ppt_y)" calcmode="lin" valueType="num">
                                      <p:cBhvr>
                                        <p:cTn id="15" dur="1000" fill="hold">
                                          <p:stCondLst>
                                            <p:cond delay="0"/>
                                          </p:stCondLst>
                                        </p:cTn>
                                        <p:tgtEl>
                                          <p:spTgt spid="5">
                                            <p:txEl>
                                              <p:pRg st="1" end="1"/>
                                            </p:txEl>
                                          </p:spTgt>
                                        </p:tgtEl>
                                        <p:attrNameLst>
                                          <p:attrName>ppt_y</p:attrName>
                                        </p:attrNameLst>
                                      </p:cBhvr>
                                    </p:anim>
                                    <p:animRot by="21600000">
                                      <p:cBhvr>
                                        <p:cTn id="16" dur="1000" fill="hold">
                                          <p:stCondLst>
                                            <p:cond delay="0"/>
                                          </p:stCondLst>
                                        </p:cTn>
                                        <p:tgtEl>
                                          <p:spTgt spid="5">
                                            <p:txEl>
                                              <p:pRg st="1" end="1"/>
                                            </p:txEl>
                                          </p:spTgt>
                                        </p:tgtEl>
                                        <p:attrNameLst>
                                          <p:attrName>r</p:attrName>
                                        </p:attrNameLst>
                                      </p:cBhvr>
                                    </p:animRot>
                                  </p:childTnLst>
                                </p:cTn>
                              </p:par>
                              <p:par>
                                <p:cTn id="17" presetID="56" presetClass="entr" presetSubtype="0" fill="hold" nodeType="with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2" end="2"/>
                                            </p:txEl>
                                          </p:spTgt>
                                        </p:tgtEl>
                                        <p:attrNameLst>
                                          <p:attrName>ppt_w</p:attrName>
                                        </p:attrNameLst>
                                      </p:cBhvr>
                                    </p:anim>
                                    <p:anim by="(#ppt_w*0.50)" calcmode="lin" valueType="num">
                                      <p:cBhvr>
                                        <p:cTn id="20" dur="500" decel="50000" autoRev="1" fill="hold">
                                          <p:stCondLst>
                                            <p:cond delay="0"/>
                                          </p:stCondLst>
                                        </p:cTn>
                                        <p:tgtEl>
                                          <p:spTgt spid="5">
                                            <p:txEl>
                                              <p:pRg st="2" end="2"/>
                                            </p:txEl>
                                          </p:spTgt>
                                        </p:tgtEl>
                                        <p:attrNameLst>
                                          <p:attrName>ppt_x</p:attrName>
                                        </p:attrNameLst>
                                      </p:cBhvr>
                                    </p:anim>
                                    <p:anim from="(-#ppt_h/2)" to="(#ppt_y)" calcmode="lin" valueType="num">
                                      <p:cBhvr>
                                        <p:cTn id="21" dur="1000" fill="hold">
                                          <p:stCondLst>
                                            <p:cond delay="0"/>
                                          </p:stCondLst>
                                        </p:cTn>
                                        <p:tgtEl>
                                          <p:spTgt spid="5">
                                            <p:txEl>
                                              <p:pRg st="2" end="2"/>
                                            </p:txEl>
                                          </p:spTgt>
                                        </p:tgtEl>
                                        <p:attrNameLst>
                                          <p:attrName>ppt_y</p:attrName>
                                        </p:attrNameLst>
                                      </p:cBhvr>
                                    </p:anim>
                                    <p:animRot by="21600000">
                                      <p:cBhvr>
                                        <p:cTn id="22" dur="1000" fill="hold">
                                          <p:stCondLst>
                                            <p:cond delay="0"/>
                                          </p:stCondLst>
                                        </p:cTn>
                                        <p:tgtEl>
                                          <p:spTgt spid="5">
                                            <p:txEl>
                                              <p:pRg st="2" end="2"/>
                                            </p:txEl>
                                          </p:spTgt>
                                        </p:tgtEl>
                                        <p:attrNameLst>
                                          <p:attrName>r</p:attrName>
                                        </p:attrNameLst>
                                      </p:cBhvr>
                                    </p:animRot>
                                  </p:childTnLst>
                                  <p:subTnLst>
                                    <p:animClr clrSpc="rgb" dir="cw">
                                      <p:cBhvr override="childStyle">
                                        <p:cTn dur="1" fill="hold" display="0" masterRel="nextClick" afterEffect="1"/>
                                        <p:tgtEl>
                                          <p:spTgt spid="5">
                                            <p:txEl>
                                              <p:pRg st="2" end="2"/>
                                            </p:txEl>
                                          </p:spTgt>
                                        </p:tgtEl>
                                        <p:attrNameLst>
                                          <p:attrName>ppt_c</p:attrName>
                                        </p:attrNameLst>
                                      </p:cBhvr>
                                      <p:to>
                                        <a:srgbClr val="797979"/>
                                      </p:to>
                                    </p:animClr>
                                  </p:subTnLst>
                                </p:cTn>
                              </p:par>
                              <p:par>
                                <p:cTn id="23" presetID="56" presetClass="entr" presetSubtype="0" fill="hold" nodeType="withEffect">
                                  <p:stCondLst>
                                    <p:cond delay="0"/>
                                  </p:stCondLst>
                                  <p:iterate type="wd">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3" end="3"/>
                                            </p:txEl>
                                          </p:spTgt>
                                        </p:tgtEl>
                                        <p:attrNameLst>
                                          <p:attrName>ppt_w</p:attrName>
                                        </p:attrNameLst>
                                      </p:cBhvr>
                                    </p:anim>
                                    <p:anim by="(#ppt_w*0.50)" calcmode="lin" valueType="num">
                                      <p:cBhvr>
                                        <p:cTn id="26" dur="500" decel="50000" autoRev="1" fill="hold">
                                          <p:stCondLst>
                                            <p:cond delay="0"/>
                                          </p:stCondLst>
                                        </p:cTn>
                                        <p:tgtEl>
                                          <p:spTgt spid="5">
                                            <p:txEl>
                                              <p:pRg st="3" end="3"/>
                                            </p:txEl>
                                          </p:spTgt>
                                        </p:tgtEl>
                                        <p:attrNameLst>
                                          <p:attrName>ppt_x</p:attrName>
                                        </p:attrNameLst>
                                      </p:cBhvr>
                                    </p:anim>
                                    <p:anim from="(-#ppt_h/2)" to="(#ppt_y)" calcmode="lin" valueType="num">
                                      <p:cBhvr>
                                        <p:cTn id="27" dur="1000" fill="hold">
                                          <p:stCondLst>
                                            <p:cond delay="0"/>
                                          </p:stCondLst>
                                        </p:cTn>
                                        <p:tgtEl>
                                          <p:spTgt spid="5">
                                            <p:txEl>
                                              <p:pRg st="3" end="3"/>
                                            </p:txEl>
                                          </p:spTgt>
                                        </p:tgtEl>
                                        <p:attrNameLst>
                                          <p:attrName>ppt_y</p:attrName>
                                        </p:attrNameLst>
                                      </p:cBhvr>
                                    </p:anim>
                                    <p:animRot by="21600000">
                                      <p:cBhvr>
                                        <p:cTn id="28" dur="1000" fill="hold">
                                          <p:stCondLst>
                                            <p:cond delay="0"/>
                                          </p:stCondLst>
                                        </p:cTn>
                                        <p:tgtEl>
                                          <p:spTgt spid="5">
                                            <p:txEl>
                                              <p:pRg st="3" end="3"/>
                                            </p:txEl>
                                          </p:spTgt>
                                        </p:tgtEl>
                                        <p:attrNameLst>
                                          <p:attrName>r</p:attrName>
                                        </p:attrNameLst>
                                      </p:cBhvr>
                                    </p:animRot>
                                  </p:childTnLst>
                                  <p:subTnLst>
                                    <p:animClr clrSpc="rgb" dir="cw">
                                      <p:cBhvr override="childStyle">
                                        <p:cTn dur="1" fill="hold" display="0" masterRel="nextClick" afterEffect="1"/>
                                        <p:tgtEl>
                                          <p:spTgt spid="5">
                                            <p:txEl>
                                              <p:pRg st="3" end="3"/>
                                            </p:txEl>
                                          </p:spTgt>
                                        </p:tgtEl>
                                        <p:attrNameLst>
                                          <p:attrName>ppt_c</p:attrName>
                                        </p:attrNameLst>
                                      </p:cBhvr>
                                      <p:to>
                                        <a:srgbClr val="797979"/>
                                      </p:to>
                                    </p:animClr>
                                  </p:subTnLst>
                                </p:cTn>
                              </p:par>
                              <p:par>
                                <p:cTn id="29" presetID="56" presetClass="entr" presetSubtype="0" fill="hold" nodeType="withEffect">
                                  <p:stCondLst>
                                    <p:cond delay="0"/>
                                  </p:stCondLst>
                                  <p:iterate type="wd">
                                    <p:tmPct val="10000"/>
                                  </p:iterate>
                                  <p:childTnLst>
                                    <p:set>
                                      <p:cBhvr>
                                        <p:cTn id="30" dur="1" fill="hold">
                                          <p:stCondLst>
                                            <p:cond delay="0"/>
                                          </p:stCondLst>
                                        </p:cTn>
                                        <p:tgtEl>
                                          <p:spTgt spid="5">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4" end="4"/>
                                            </p:txEl>
                                          </p:spTgt>
                                        </p:tgtEl>
                                        <p:attrNameLst>
                                          <p:attrName>ppt_w</p:attrName>
                                        </p:attrNameLst>
                                      </p:cBhvr>
                                    </p:anim>
                                    <p:anim by="(#ppt_w*0.50)" calcmode="lin" valueType="num">
                                      <p:cBhvr>
                                        <p:cTn id="32" dur="500" decel="50000" autoRev="1" fill="hold">
                                          <p:stCondLst>
                                            <p:cond delay="0"/>
                                          </p:stCondLst>
                                        </p:cTn>
                                        <p:tgtEl>
                                          <p:spTgt spid="5">
                                            <p:txEl>
                                              <p:pRg st="4" end="4"/>
                                            </p:txEl>
                                          </p:spTgt>
                                        </p:tgtEl>
                                        <p:attrNameLst>
                                          <p:attrName>ppt_x</p:attrName>
                                        </p:attrNameLst>
                                      </p:cBhvr>
                                    </p:anim>
                                    <p:anim from="(-#ppt_h/2)" to="(#ppt_y)" calcmode="lin" valueType="num">
                                      <p:cBhvr>
                                        <p:cTn id="33" dur="1000" fill="hold">
                                          <p:stCondLst>
                                            <p:cond delay="0"/>
                                          </p:stCondLst>
                                        </p:cTn>
                                        <p:tgtEl>
                                          <p:spTgt spid="5">
                                            <p:txEl>
                                              <p:pRg st="4" end="4"/>
                                            </p:txEl>
                                          </p:spTgt>
                                        </p:tgtEl>
                                        <p:attrNameLst>
                                          <p:attrName>ppt_y</p:attrName>
                                        </p:attrNameLst>
                                      </p:cBhvr>
                                    </p:anim>
                                    <p:animRot by="21600000">
                                      <p:cBhvr>
                                        <p:cTn id="34" dur="1000" fill="hold">
                                          <p:stCondLst>
                                            <p:cond delay="0"/>
                                          </p:stCondLst>
                                        </p:cTn>
                                        <p:tgtEl>
                                          <p:spTgt spid="5">
                                            <p:txEl>
                                              <p:pRg st="4" end="4"/>
                                            </p:txEl>
                                          </p:spTgt>
                                        </p:tgtEl>
                                        <p:attrNameLst>
                                          <p:attrName>r</p:attrName>
                                        </p:attrNameLst>
                                      </p:cBhvr>
                                    </p:animRot>
                                  </p:childTnLst>
                                  <p:subTnLst>
                                    <p:animClr clrSpc="rgb" dir="cw">
                                      <p:cBhvr override="childStyle">
                                        <p:cTn dur="1" fill="hold" display="0" masterRel="nextClick" afterEffect="1"/>
                                        <p:tgtEl>
                                          <p:spTgt spid="5">
                                            <p:txEl>
                                              <p:pRg st="4" end="4"/>
                                            </p:txEl>
                                          </p:spTgt>
                                        </p:tgtEl>
                                        <p:attrNameLst>
                                          <p:attrName>ppt_c</p:attrName>
                                        </p:attrNameLst>
                                      </p:cBhvr>
                                      <p:to>
                                        <a:srgbClr val="797979"/>
                                      </p:to>
                                    </p:animClr>
                                  </p:subTnLst>
                                </p:cTn>
                              </p:par>
                            </p:childTnLst>
                          </p:cTn>
                        </p:par>
                        <p:par>
                          <p:cTn id="35" fill="hold">
                            <p:stCondLst>
                              <p:cond delay="1200"/>
                            </p:stCondLst>
                            <p:childTnLst>
                              <p:par>
                                <p:cTn id="36" presetID="42" presetClass="entr" presetSubtype="0" fill="hold" nodeType="afterEffect">
                                  <p:stCondLst>
                                    <p:cond delay="100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4200"/>
                            </p:stCondLst>
                            <p:childTnLst>
                              <p:par>
                                <p:cTn id="48" presetID="42" presetClass="entr" presetSubtype="0" fill="hold"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5200"/>
                            </p:stCondLst>
                            <p:childTnLst>
                              <p:par>
                                <p:cTn id="54" presetID="42" presetClass="entr" presetSubtype="0"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fade">
                                      <p:cBhvr>
                                        <p:cTn id="56" dur="1000"/>
                                        <p:tgtEl>
                                          <p:spTgt spid="2">
                                            <p:txEl>
                                              <p:pRg st="4" end="4"/>
                                            </p:txEl>
                                          </p:spTgt>
                                        </p:tgtEl>
                                      </p:cBhvr>
                                    </p:animEffect>
                                    <p:anim calcmode="lin" valueType="num">
                                      <p:cBhvr>
                                        <p:cTn id="5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6200"/>
                            </p:stCondLst>
                            <p:childTnLst>
                              <p:par>
                                <p:cTn id="60" presetID="42"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fade">
                                      <p:cBhvr>
                                        <p:cTn id="62" dur="1000"/>
                                        <p:tgtEl>
                                          <p:spTgt spid="2">
                                            <p:txEl>
                                              <p:pRg st="5" end="5"/>
                                            </p:txEl>
                                          </p:spTgt>
                                        </p:tgtEl>
                                      </p:cBhvr>
                                    </p:animEffect>
                                    <p:anim calcmode="lin" valueType="num">
                                      <p:cBhvr>
                                        <p:cTn id="6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T2a: General Settings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1944122"/>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access your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Profile</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press the down arrow next to the avatar icon </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here, you can either sign out, or go to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Profile</a:t>
            </a:r>
          </a:p>
        </p:txBody>
      </p:sp>
      <p:pic>
        <p:nvPicPr>
          <p:cNvPr id="1028" name="Picture 4" descr="C:\Users\whittles\AppData\Local\Temp\SNAGHTML7174ed8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247" y="932991"/>
            <a:ext cx="5019675" cy="306705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a:off x="3924728" y="2917861"/>
            <a:ext cx="5088486" cy="374380"/>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2571492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T2a: General Settings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318857"/>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rPr>
              <a:t>My Profile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controls the following:</a:t>
            </a:r>
          </a:p>
          <a:p>
            <a:pPr marL="800100" lvl="1" indent="-342900">
              <a:spcBef>
                <a:spcPts val="1000"/>
              </a:spcBef>
              <a:buClr>
                <a:schemeClr val="accent1"/>
              </a:buClr>
              <a:buSzPct val="80000"/>
              <a:buFont typeface="Wingdings 3" charset="2"/>
              <a:buChar char=""/>
            </a:pPr>
            <a:r>
              <a:rPr lang="en-US" sz="2800" b="1" dirty="0">
                <a:effectLst>
                  <a:outerShdw blurRad="38100" dist="38100" dir="2700000" algn="tl">
                    <a:srgbClr val="000000">
                      <a:alpha val="43137"/>
                    </a:srgbClr>
                  </a:outerShdw>
                </a:effectLst>
                <a:latin typeface="Calibri" panose="020F0502020204030204" pitchFamily="34" charset="0"/>
              </a:rPr>
              <a:t>General</a:t>
            </a:r>
          </a:p>
          <a:p>
            <a:pPr marL="800100" lvl="1" indent="-342900">
              <a:spcBef>
                <a:spcPts val="1000"/>
              </a:spcBef>
              <a:buClr>
                <a:schemeClr val="accent1"/>
              </a:buClr>
              <a:buSzPct val="80000"/>
              <a:buFont typeface="Wingdings 3" charset="2"/>
              <a:buChar char=""/>
            </a:pPr>
            <a:r>
              <a:rPr lang="en-US" sz="2800" b="1" dirty="0">
                <a:effectLst>
                  <a:outerShdw blurRad="38100" dist="38100" dir="2700000" algn="tl">
                    <a:srgbClr val="000000">
                      <a:alpha val="43137"/>
                    </a:srgbClr>
                  </a:outerShdw>
                </a:effectLst>
                <a:latin typeface="Calibri" panose="020F0502020204030204" pitchFamily="34" charset="0"/>
              </a:rPr>
              <a:t>Themes &amp; Colors</a:t>
            </a:r>
          </a:p>
          <a:p>
            <a:pPr marL="800100" lvl="1" indent="-342900">
              <a:spcBef>
                <a:spcPts val="1000"/>
              </a:spcBef>
              <a:buClr>
                <a:schemeClr val="accent1"/>
              </a:buClr>
              <a:buSzPct val="80000"/>
              <a:buFont typeface="Wingdings 3" charset="2"/>
              <a:buChar char=""/>
            </a:pPr>
            <a:r>
              <a:rPr lang="en-US" sz="2800" b="1" dirty="0">
                <a:effectLst>
                  <a:outerShdw blurRad="38100" dist="38100" dir="2700000" algn="tl">
                    <a:srgbClr val="000000">
                      <a:alpha val="43137"/>
                    </a:srgbClr>
                  </a:outerShdw>
                </a:effectLst>
                <a:latin typeface="Calibri" panose="020F0502020204030204" pitchFamily="34" charset="0"/>
              </a:rPr>
              <a:t>Password Locker</a:t>
            </a:r>
          </a:p>
          <a:p>
            <a:pPr marL="800100" lvl="1" indent="-342900">
              <a:spcBef>
                <a:spcPts val="1000"/>
              </a:spcBef>
              <a:buClr>
                <a:schemeClr val="accent1"/>
              </a:buClr>
              <a:buSzPct val="80000"/>
              <a:buFont typeface="Wingdings 3" charset="2"/>
              <a:buChar char=""/>
            </a:pPr>
            <a:r>
              <a:rPr lang="en-US" sz="2800" b="1" dirty="0">
                <a:effectLst>
                  <a:outerShdw blurRad="38100" dist="38100" dir="2700000" algn="tl">
                    <a:srgbClr val="000000">
                      <a:alpha val="43137"/>
                    </a:srgbClr>
                  </a:outerShdw>
                </a:effectLst>
                <a:latin typeface="Calibri" panose="020F0502020204030204" pitchFamily="34" charset="0"/>
              </a:rPr>
              <a:t>Sign-in Options</a:t>
            </a:r>
          </a:p>
          <a:p>
            <a:pPr marL="800100" lvl="1" indent="-342900">
              <a:spcBef>
                <a:spcPts val="1000"/>
              </a:spcBef>
              <a:buClr>
                <a:schemeClr val="accent1"/>
              </a:buClr>
              <a:buSzPct val="80000"/>
              <a:buFont typeface="Wingdings 3" charset="2"/>
              <a:buChar char=""/>
            </a:pPr>
            <a:r>
              <a:rPr lang="en-US" sz="2800" b="1" dirty="0">
                <a:effectLst>
                  <a:outerShdw blurRad="38100" dist="38100" dir="2700000" algn="tl">
                    <a:srgbClr val="000000">
                      <a:alpha val="43137"/>
                    </a:srgbClr>
                  </a:outerShdw>
                </a:effectLst>
                <a:latin typeface="Calibri" panose="020F0502020204030204" pitchFamily="34" charset="0"/>
              </a:rPr>
              <a:t>Or </a:t>
            </a:r>
            <a:r>
              <a:rPr lang="en-US" sz="2800" b="1" dirty="0" smtClean="0">
                <a:effectLst>
                  <a:outerShdw blurRad="38100" dist="38100" dir="2700000" algn="tl">
                    <a:srgbClr val="000000">
                      <a:alpha val="43137"/>
                    </a:srgbClr>
                  </a:outerShdw>
                </a:effectLst>
                <a:latin typeface="Calibri" panose="020F0502020204030204" pitchFamily="34" charset="0"/>
              </a:rPr>
              <a:t>Approved </a:t>
            </a:r>
            <a:r>
              <a:rPr lang="en-US" sz="2800" b="1" dirty="0">
                <a:effectLst>
                  <a:outerShdw blurRad="38100" dist="38100" dir="2700000" algn="tl">
                    <a:srgbClr val="000000">
                      <a:alpha val="43137"/>
                    </a:srgbClr>
                  </a:outerShdw>
                </a:effectLst>
                <a:latin typeface="Calibri" panose="020F0502020204030204" pitchFamily="34" charset="0"/>
              </a:rPr>
              <a:t>A</a:t>
            </a:r>
            <a:r>
              <a:rPr lang="en-US" sz="2800" b="1" dirty="0" smtClean="0">
                <a:effectLst>
                  <a:outerShdw blurRad="38100" dist="38100" dir="2700000" algn="tl">
                    <a:srgbClr val="000000">
                      <a:alpha val="43137"/>
                    </a:srgbClr>
                  </a:outerShdw>
                </a:effectLst>
                <a:latin typeface="Calibri" panose="020F0502020204030204" pitchFamily="34" charset="0"/>
              </a:rPr>
              <a:t>pps</a:t>
            </a:r>
            <a:endParaRPr lang="en-US" sz="2800" b="1" dirty="0">
              <a:effectLst>
                <a:outerShdw blurRad="38100" dist="38100" dir="2700000" algn="tl">
                  <a:srgbClr val="000000">
                    <a:alpha val="43137"/>
                  </a:srgbClr>
                </a:outerShdw>
              </a:effectLst>
              <a:latin typeface="Calibri" panose="020F0502020204030204" pitchFamily="34" charset="0"/>
            </a:endParaRPr>
          </a:p>
        </p:txBody>
      </p:sp>
      <p:pic>
        <p:nvPicPr>
          <p:cNvPr id="2050" name="Picture 2" descr="C:\Users\whittles\AppData\Local\Temp\SNAGHTML7179d2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348" y="845050"/>
            <a:ext cx="5670392" cy="58297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flipV="1">
            <a:off x="3811712" y="1931543"/>
            <a:ext cx="2845942" cy="1222623"/>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870851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T2a: General Settings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704646"/>
          </a:xfrm>
          <a:prstGeom prst="rect">
            <a:avLst/>
          </a:prstGeom>
          <a:noFill/>
        </p:spPr>
        <p:txBody>
          <a:bodyPr wrap="square" rtlCol="0">
            <a:normAutofit fontScale="77500" lnSpcReduction="2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General settings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You can change your avatar by clicking change image on your profile settings. You can choose from our avatar choices or you can upload a photo of yourself</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Modify your Profile image</a:t>
            </a:r>
          </a:p>
          <a:p>
            <a:pPr marL="1257300" lvl="2" indent="-342900">
              <a:spcBef>
                <a:spcPts val="1000"/>
              </a:spcBef>
              <a:buClr>
                <a:schemeClr val="accent1"/>
              </a:buClr>
              <a:buSzPct val="80000"/>
              <a:buFont typeface="Wingdings 3" charset="2"/>
              <a:buChar char=""/>
            </a:pP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rPr>
              <a:t>Choose one of the hundreds built-in</a:t>
            </a:r>
          </a:p>
          <a:p>
            <a:pPr marL="1257300" lvl="2" indent="-342900">
              <a:spcBef>
                <a:spcPts val="1000"/>
              </a:spcBef>
              <a:buClr>
                <a:schemeClr val="accent1"/>
              </a:buClr>
              <a:buSzPct val="80000"/>
              <a:buFont typeface="Wingdings 3" charset="2"/>
              <a:buChar char=""/>
            </a:pP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rPr>
              <a:t>Upload your own image (500k max)</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Reset your password</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Set the default language</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Set default time format</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074" name="Picture 2" descr="C:\Users\whittles\AppData\Local\Temp\SNAGHTML717deb4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5057" y="1026728"/>
            <a:ext cx="5486400" cy="567764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flipV="1">
            <a:off x="5116530" y="2702103"/>
            <a:ext cx="2969232" cy="400693"/>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1590444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T2a: General Settings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23291" y="1175657"/>
            <a:ext cx="6380252" cy="3704646"/>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r</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eset your password</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You can reset your LDAP/Active Directory password under My Profile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 General  Reset Password</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To reset, enter your old password and enter and confirm your new password*. </a:t>
            </a:r>
            <a:r>
              <a:rPr lang="en-US" sz="2800" b="1" dirty="0" smtClean="0">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a:t>
            </a:r>
            <a:r>
              <a:rPr lang="en-US" sz="2200" b="1" i="1" dirty="0" smtClean="0">
                <a:effectLst>
                  <a:outerShdw blurRad="38100" dist="38100" dir="2700000" algn="tl">
                    <a:srgbClr val="000000">
                      <a:alpha val="43137"/>
                    </a:srgbClr>
                  </a:outerShdw>
                </a:effectLst>
                <a:latin typeface="Calibri" panose="020F0502020204030204" pitchFamily="34" charset="0"/>
                <a:sym typeface="Wingdings" panose="05000000000000000000" pitchFamily="2" charset="2"/>
              </a:rPr>
              <a:t>Note: must meet network security requirements</a:t>
            </a:r>
          </a:p>
          <a:p>
            <a:pPr marL="800100" lvl="1"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074" name="Picture 2" descr="C:\Users\whittles\AppData\Local\Temp\SNAGHTML717deb4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9169" y="122602"/>
            <a:ext cx="4287455" cy="4436909"/>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a:off x="5530362" y="2795364"/>
            <a:ext cx="2308820" cy="420447"/>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8194" name="Picture 2" descr="C:\Users\whittles\AppData\Local\Temp\SNAGHTML71bb537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817" y="4100755"/>
            <a:ext cx="3371665" cy="229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4571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hittles\AppData\Local\Temp\SNAGHTML71a63f2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330" y="898758"/>
            <a:ext cx="5486400" cy="565859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T2b: Themes and Colors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704646"/>
          </a:xfrm>
          <a:prstGeom prst="rect">
            <a:avLst/>
          </a:prstGeom>
          <a:noFill/>
        </p:spPr>
        <p:txBody>
          <a:bodyPr wrap="square" rtlCol="0">
            <a:normAutofit fontScale="92500" lnSpcReduction="1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Themes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&amp; Colors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 Select your wallpaper and theme color.</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Select Default or Thin font</a:t>
            </a:r>
            <a:endPar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Choose whether you want to use a single or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rPr>
              <a:t>dbl</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 click to open apps</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Select a theme/different wallpaper</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Set the default language</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Set default time format</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5" name="Elbow Connector 14"/>
          <p:cNvCxnSpPr/>
          <p:nvPr/>
        </p:nvCxnSpPr>
        <p:spPr>
          <a:xfrm flipV="1">
            <a:off x="5763802" y="2496620"/>
            <a:ext cx="2445250" cy="405978"/>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66686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bg1"/>
                </a:solidFill>
              </a:rPr>
              <a:t>Class Link Sign-in</a:t>
            </a:r>
          </a:p>
          <a:p>
            <a:r>
              <a:rPr lang="en-US" dirty="0" smtClean="0">
                <a:solidFill>
                  <a:schemeClr val="bg1"/>
                </a:solidFill>
              </a:rPr>
              <a:t>My Profile</a:t>
            </a:r>
          </a:p>
          <a:p>
            <a:r>
              <a:rPr lang="en-US" dirty="0" smtClean="0">
                <a:solidFill>
                  <a:schemeClr val="bg1"/>
                </a:solidFill>
              </a:rPr>
              <a:t>Apps</a:t>
            </a:r>
          </a:p>
          <a:p>
            <a:r>
              <a:rPr lang="en-US" dirty="0" smtClean="0">
                <a:solidFill>
                  <a:schemeClr val="bg1"/>
                </a:solidFill>
              </a:rPr>
              <a:t>My Files</a:t>
            </a:r>
          </a:p>
          <a:p>
            <a:r>
              <a:rPr lang="en-US" dirty="0" smtClean="0">
                <a:solidFill>
                  <a:schemeClr val="bg1"/>
                </a:solidFill>
              </a:rPr>
              <a:t>My Classes</a:t>
            </a:r>
            <a:endParaRPr lang="en-US" dirty="0">
              <a:solidFill>
                <a:schemeClr val="bg1"/>
              </a:solidFill>
            </a:endParaRPr>
          </a:p>
        </p:txBody>
      </p:sp>
      <p:sp>
        <p:nvSpPr>
          <p:cNvPr id="3" name="Title 2"/>
          <p:cNvSpPr>
            <a:spLocks noGrp="1"/>
          </p:cNvSpPr>
          <p:nvPr>
            <p:ph type="title"/>
          </p:nvPr>
        </p:nvSpPr>
        <p:spPr/>
        <p:txBody>
          <a:bodyPr/>
          <a:lstStyle/>
          <a:p>
            <a:r>
              <a:rPr lang="en-US" dirty="0"/>
              <a:t>Major topic </a:t>
            </a:r>
            <a:r>
              <a:rPr lang="en-US" dirty="0" smtClean="0"/>
              <a:t>areas</a:t>
            </a:r>
            <a:endParaRPr lang="en-US" dirty="0"/>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05986375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T2c: Password Locker</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1175657"/>
            <a:ext cx="5697754" cy="4162138"/>
          </a:xfrm>
          <a:prstGeom prst="rect">
            <a:avLst/>
          </a:prstGeom>
          <a:noFill/>
        </p:spPr>
        <p:txBody>
          <a:bodyPr wrap="square" rtlCol="0">
            <a:normAutofit/>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Password Locker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Password locker allows the user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to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enter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your log in information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for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applications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that we do not have the login information for by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clicking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Edit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next to that application. </a:t>
            </a:r>
          </a:p>
        </p:txBody>
      </p:sp>
      <p:pic>
        <p:nvPicPr>
          <p:cNvPr id="5126" name="Picture 6" descr="C:\Users\whittles\AppData\Local\Temp\SNAGHTML71bff74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012" y="743823"/>
            <a:ext cx="6078876" cy="606392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a:off x="3174715" y="4171308"/>
            <a:ext cx="8157681" cy="2283944"/>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1574052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whittles\AppData\Local\Temp\SNAGHTML71ad73b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188" y="775449"/>
            <a:ext cx="5943600" cy="41052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T2d: Sign-in options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704646"/>
          </a:xfrm>
          <a:prstGeom prst="rect">
            <a:avLst/>
          </a:prstGeom>
          <a:noFill/>
        </p:spPr>
        <p:txBody>
          <a:bodyPr wrap="square" rtlCol="0">
            <a:normAutofit fontScale="85000" lnSpcReduction="2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Sign-in options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If you are having connection issues within ClassLink, the sign-in options allows you to verify your password within LDAP/Active Directory</a:t>
            </a:r>
            <a:endPar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You can enter your password and confirm the updated password which will authenticate back to the network</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If you are a K-1 student, then the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rPr>
              <a:t>QuickCard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 option is also available</a:t>
            </a:r>
          </a:p>
        </p:txBody>
      </p:sp>
      <p:pic>
        <p:nvPicPr>
          <p:cNvPr id="6148" name="Picture 4" descr="C:\Users\whittles\AppData\Local\Temp\SNAGHTML71affd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531" y="4546265"/>
            <a:ext cx="5486400" cy="2191017"/>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Elbow Connector 14"/>
          <p:cNvCxnSpPr/>
          <p:nvPr/>
        </p:nvCxnSpPr>
        <p:spPr>
          <a:xfrm rot="5400000">
            <a:off x="5958155" y="3152441"/>
            <a:ext cx="2125883" cy="106082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337574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T2e: Approved Apps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704646"/>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Approved Apps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If you are requested a new app to be allowed through ClassLink, it will appear here when approved</a:t>
            </a:r>
            <a:endPar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7170" name="Picture 2" descr="C:\Users\whittles\AppData\Local\Temp\SNAGHTML71b4db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603" y="1175657"/>
            <a:ext cx="5486400" cy="560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307996"/>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T2d: Password Recovery Setup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92415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Password recovery setup allows the user to get logged back in if they forget their password.  There are three options available:</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Mobile Phone</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E-mail</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Secret Questions</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9218" name="Picture 2" descr="C:\Users\whittles\AppData\Local\Temp\SNAGHTML71cc1f9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892" y="940344"/>
            <a:ext cx="5486400" cy="560426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Elbow Connector 10"/>
          <p:cNvCxnSpPr/>
          <p:nvPr/>
        </p:nvCxnSpPr>
        <p:spPr>
          <a:xfrm>
            <a:off x="2537717" y="3801438"/>
            <a:ext cx="5558319" cy="1078865"/>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435185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T2e: Two Factor Authentication</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8"/>
            <a:ext cx="5952931" cy="3704646"/>
          </a:xfrm>
          <a:prstGeom prst="rect">
            <a:avLst/>
          </a:prstGeom>
          <a:noFill/>
        </p:spPr>
        <p:txBody>
          <a:bodyPr wrap="square" rtlCol="0">
            <a:normAutofit fontScale="92500" lnSpcReduction="2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Two-Factor Authentication allows a user to increase the security of the system by requiring a secondary method to ensure you are the actual owner of the account.</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two methods available are:</a:t>
            </a:r>
          </a:p>
          <a:p>
            <a:pPr marL="800100" lvl="1"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Mobile Phone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texted a code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will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have to enter in order to login in</a:t>
            </a: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Image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will have to pick that image during sign in each time</a:t>
            </a:r>
          </a:p>
        </p:txBody>
      </p:sp>
      <p:pic>
        <p:nvPicPr>
          <p:cNvPr id="10242" name="Picture 2" descr="C:\Users\whittles\AppData\Local\Temp\SNAGHTML71d141b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722" y="700653"/>
            <a:ext cx="4572000" cy="364021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whittles\AppData\Local\Temp\SNAGHTML71d19d7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8655" y="3995451"/>
            <a:ext cx="4572000" cy="2839143"/>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flipV="1">
            <a:off x="6214188" y="2661008"/>
            <a:ext cx="2436652" cy="811075"/>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247714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095041" cy="5791201"/>
          </a:xfrm>
          <a:prstGeom prst="rect">
            <a:avLst/>
          </a:prstGeom>
          <a:noFill/>
        </p:spPr>
        <p:txBody>
          <a:bodyPr wrap="square" rtlCol="0">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My Profile</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General Settings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Set Profile Avatar and reset password</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Themes &amp; Colors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Change Wallpaper and Theme color</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Password Locker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Create logins to individual apps / URL’s</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Password Recovery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Setup phone, e-mail or secret Q’s to recover forgotten password</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Two Factor Authentication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Use a mobile phone or image to increase security of your acct.</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2472526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additive="base">
                                        <p:cTn id="4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additive="base">
                                        <p:cTn id="5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 calcmode="lin" valueType="num">
                                      <p:cBhvr additive="base">
                                        <p:cTn id="7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9" end="9"/>
                                            </p:txEl>
                                          </p:spTgt>
                                        </p:tgtEl>
                                        <p:attrNameLst>
                                          <p:attrName>style.visibility</p:attrName>
                                        </p:attrNameLst>
                                      </p:cBhvr>
                                      <p:to>
                                        <p:strVal val="visible"/>
                                      </p:to>
                                    </p:set>
                                    <p:animEffect transition="in" filter="fade">
                                      <p:cBhvr>
                                        <p:cTn id="76" dur="500"/>
                                        <p:tgtEl>
                                          <p:spTgt spid="5">
                                            <p:txEl>
                                              <p:pRg st="9" end="9"/>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5">
                                            <p:txEl>
                                              <p:pRg st="10" end="10"/>
                                            </p:txEl>
                                          </p:spTgt>
                                        </p:tgtEl>
                                        <p:attrNameLst>
                                          <p:attrName>style.visibility</p:attrName>
                                        </p:attrNameLst>
                                      </p:cBhvr>
                                      <p:to>
                                        <p:strVal val="visible"/>
                                      </p:to>
                                    </p:set>
                                    <p:anim calcmode="lin" valueType="num">
                                      <p:cBhvr additive="base">
                                        <p:cTn id="8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1268" name="Picture 4" descr="Fireworks GIF - Find &amp; Share on GIPHY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2769" y="671256"/>
            <a:ext cx="9325510" cy="6186744"/>
          </a:xfrm>
          <a:prstGeom prst="rect">
            <a:avLst/>
          </a:prstGeom>
          <a:noFill/>
          <a:extLst>
            <a:ext uri="{909E8E84-426E-40DD-AFC4-6F175D3DCCD1}">
              <a14:hiddenFill xmlns:a14="http://schemas.microsoft.com/office/drawing/2010/main">
                <a:solidFill>
                  <a:srgbClr val="FFFFFF"/>
                </a:solidFill>
              </a14:hiddenFill>
            </a:ext>
          </a:extLst>
        </p:spPr>
      </p:pic>
      <p:pic>
        <p:nvPicPr>
          <p:cNvPr id="9" name="Fireworks Finale-SoundBible.com-370363529">
            <a:hlinkClick r:id="" action="ppaction://media"/>
          </p:cNvPr>
          <p:cNvPicPr>
            <a:picLocks noChangeAspect="1"/>
          </p:cNvPicPr>
          <p:nvPr>
            <a:audioFile r:link="rId1"/>
            <p:extLst>
              <p:ext uri="{DAA4B4D4-6D71-4841-9C94-3DE7FCFB9230}">
                <p14:media xmlns:p14="http://schemas.microsoft.com/office/powerpoint/2010/main" r:embed="rId2">
                  <p14:trim st="6363"/>
                </p14:media>
              </p:ext>
            </p:extLst>
          </p:nvPr>
        </p:nvPicPr>
        <p:blipFill>
          <a:blip r:embed="rId5"/>
          <a:stretch>
            <a:fillRect/>
          </a:stretch>
        </p:blipFill>
        <p:spPr>
          <a:xfrm>
            <a:off x="5801475" y="6909776"/>
            <a:ext cx="609600" cy="609600"/>
          </a:xfrm>
          <a:prstGeom prst="rect">
            <a:avLst/>
          </a:prstGeom>
        </p:spPr>
      </p:pic>
    </p:spTree>
    <p:extLst>
      <p:ext uri="{BB962C8B-B14F-4D97-AF65-F5344CB8AC3E}">
        <p14:creationId xmlns:p14="http://schemas.microsoft.com/office/powerpoint/2010/main" val="26880016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3722" y="779079"/>
            <a:ext cx="6445699" cy="5981318"/>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p:spPr>
        <p:txBody>
          <a:bodyPr>
            <a:normAutofit lnSpcReduction="10000"/>
          </a:bodyPr>
          <a:lstStyle/>
          <a:p>
            <a:pPr marL="0" indent="0">
              <a:buNone/>
            </a:pPr>
            <a:r>
              <a:rPr lang="en-US" b="1" dirty="0">
                <a:solidFill>
                  <a:schemeClr val="bg1"/>
                </a:solidFill>
                <a:effectLst/>
              </a:rPr>
              <a:t>Focus Points-</a:t>
            </a:r>
          </a:p>
          <a:p>
            <a:r>
              <a:rPr lang="en-US" b="1" dirty="0" smtClean="0">
                <a:effectLst/>
              </a:rPr>
              <a:t>Tool Bar</a:t>
            </a:r>
          </a:p>
          <a:p>
            <a:r>
              <a:rPr lang="en-US" b="1" dirty="0" smtClean="0">
                <a:effectLst/>
              </a:rPr>
              <a:t>Adding </a:t>
            </a:r>
            <a:r>
              <a:rPr lang="en-US" b="1" dirty="0">
                <a:effectLst/>
              </a:rPr>
              <a:t>an app</a:t>
            </a:r>
          </a:p>
          <a:p>
            <a:r>
              <a:rPr lang="en-US" b="1" dirty="0">
                <a:effectLst/>
              </a:rPr>
              <a:t>Requesting a custom app</a:t>
            </a:r>
          </a:p>
          <a:p>
            <a:r>
              <a:rPr lang="en-US" b="1" dirty="0">
                <a:effectLst/>
              </a:rPr>
              <a:t>Updating password locker for apps that aren’t rostered</a:t>
            </a:r>
          </a:p>
          <a:p>
            <a:r>
              <a:rPr lang="en-US" b="1" dirty="0">
                <a:effectLst/>
              </a:rPr>
              <a:t>Edit mode</a:t>
            </a:r>
          </a:p>
          <a:p>
            <a:r>
              <a:rPr lang="en-US" b="1" dirty="0">
                <a:effectLst/>
              </a:rPr>
              <a:t>Rearranging apps</a:t>
            </a:r>
          </a:p>
          <a:p>
            <a:r>
              <a:rPr lang="en-US" b="1" dirty="0">
                <a:effectLst/>
              </a:rPr>
              <a:t>Creating folders &amp; organizing apps</a:t>
            </a:r>
          </a:p>
          <a:p>
            <a:r>
              <a:rPr lang="en-US" b="1" dirty="0">
                <a:effectLst/>
              </a:rPr>
              <a:t>Deleting apps that aren’t assigned</a:t>
            </a:r>
          </a:p>
          <a:p>
            <a:r>
              <a:rPr lang="en-US" b="1" dirty="0">
                <a:effectLst/>
              </a:rPr>
              <a:t>Installing extension on non-LCS computers</a:t>
            </a:r>
          </a:p>
        </p:txBody>
      </p:sp>
      <p:sp>
        <p:nvSpPr>
          <p:cNvPr id="3" name="Title 2"/>
          <p:cNvSpPr>
            <a:spLocks noGrp="1"/>
          </p:cNvSpPr>
          <p:nvPr>
            <p:ph type="title"/>
          </p:nvPr>
        </p:nvSpPr>
        <p:spPr/>
        <p:txBody>
          <a:bodyPr/>
          <a:lstStyle/>
          <a:p>
            <a:r>
              <a:rPr lang="en-US" dirty="0" smtClean="0"/>
              <a:t>Topic 3: Apps</a:t>
            </a:r>
            <a:endParaRPr lang="en-US" dirty="0"/>
          </a:p>
        </p:txBody>
      </p:sp>
      <p:sp>
        <p:nvSpPr>
          <p:cNvPr id="5" name="Content Placeholder 1"/>
          <p:cNvSpPr txBox="1">
            <a:spLocks/>
          </p:cNvSpPr>
          <p:nvPr/>
        </p:nvSpPr>
        <p:spPr>
          <a:xfrm>
            <a:off x="250609" y="779079"/>
            <a:ext cx="4955874" cy="3909060"/>
          </a:xfrm>
          <a:prstGeom prst="rect">
            <a:avLst/>
          </a:prstGeom>
          <a:ln w="12700">
            <a:noFill/>
          </a:ln>
          <a:effectLst>
            <a:outerShdw blurRad="50800" dist="38100" dir="5400000" algn="t"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chemeClr val="bg1"/>
                </a:solidFill>
              </a:rPr>
              <a:t>Class Link Sign-in</a:t>
            </a:r>
          </a:p>
          <a:p>
            <a:r>
              <a:rPr lang="en-US" b="1" dirty="0">
                <a:solidFill>
                  <a:schemeClr val="bg1"/>
                </a:solidFill>
              </a:rPr>
              <a:t>My Profile</a:t>
            </a:r>
          </a:p>
          <a:p>
            <a:r>
              <a:rPr lang="en-US" b="1" dirty="0">
                <a:solidFill>
                  <a:schemeClr val="bg1"/>
                </a:solidFill>
              </a:rPr>
              <a:t>Apps</a:t>
            </a:r>
          </a:p>
          <a:p>
            <a:r>
              <a:rPr lang="en-US" b="1" dirty="0">
                <a:solidFill>
                  <a:schemeClr val="bg1"/>
                </a:solidFill>
              </a:rPr>
              <a:t>My Files</a:t>
            </a:r>
          </a:p>
          <a:p>
            <a:r>
              <a:rPr lang="en-US" b="1" dirty="0">
                <a:solidFill>
                  <a:schemeClr val="bg1"/>
                </a:solidFill>
              </a:rPr>
              <a:t>My Classes</a:t>
            </a:r>
          </a:p>
        </p:txBody>
      </p:sp>
    </p:spTree>
    <p:extLst>
      <p:ext uri="{BB962C8B-B14F-4D97-AF65-F5344CB8AC3E}">
        <p14:creationId xmlns:p14="http://schemas.microsoft.com/office/powerpoint/2010/main" val="1566935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subTnLst>
                                    <p:animClr clrSpc="rgb" dir="cw">
                                      <p:cBhvr override="childStyle">
                                        <p:cTn dur="1" fill="hold" display="0" masterRel="nextClick" afterEffect="1"/>
                                        <p:tgtEl>
                                          <p:spTgt spid="5">
                                            <p:txEl>
                                              <p:pRg st="0" end="0"/>
                                            </p:txEl>
                                          </p:spTgt>
                                        </p:tgtEl>
                                        <p:attrNameLst>
                                          <p:attrName>ppt_c</p:attrName>
                                        </p:attrNameLst>
                                      </p:cBhvr>
                                      <p:to>
                                        <a:srgbClr val="797979"/>
                                      </p:to>
                                    </p:animClr>
                                  </p:subTnLst>
                                </p:cTn>
                              </p:par>
                              <p:par>
                                <p:cTn id="11" presetID="56" presetClass="entr" presetSubtype="0" fill="hold" nodeType="withEffect">
                                  <p:stCondLst>
                                    <p:cond delay="0"/>
                                  </p:stCondLst>
                                  <p:iterate type="wd">
                                    <p:tmPct val="10000"/>
                                  </p:iterate>
                                  <p:childTnLst>
                                    <p:set>
                                      <p:cBhvr>
                                        <p:cTn id="12" dur="1" fill="hold">
                                          <p:stCondLst>
                                            <p:cond delay="0"/>
                                          </p:stCondLst>
                                        </p:cTn>
                                        <p:tgtEl>
                                          <p:spTgt spid="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1" end="1"/>
                                            </p:txEl>
                                          </p:spTgt>
                                        </p:tgtEl>
                                        <p:attrNameLst>
                                          <p:attrName>ppt_w</p:attrName>
                                        </p:attrNameLst>
                                      </p:cBhvr>
                                    </p:anim>
                                    <p:anim by="(#ppt_w*0.50)" calcmode="lin" valueType="num">
                                      <p:cBhvr>
                                        <p:cTn id="14" dur="500" decel="50000" autoRev="1" fill="hold">
                                          <p:stCondLst>
                                            <p:cond delay="0"/>
                                          </p:stCondLst>
                                        </p:cTn>
                                        <p:tgtEl>
                                          <p:spTgt spid="5">
                                            <p:txEl>
                                              <p:pRg st="1" end="1"/>
                                            </p:txEl>
                                          </p:spTgt>
                                        </p:tgtEl>
                                        <p:attrNameLst>
                                          <p:attrName>ppt_x</p:attrName>
                                        </p:attrNameLst>
                                      </p:cBhvr>
                                    </p:anim>
                                    <p:anim from="(-#ppt_h/2)" to="(#ppt_y)" calcmode="lin" valueType="num">
                                      <p:cBhvr>
                                        <p:cTn id="15" dur="1000" fill="hold">
                                          <p:stCondLst>
                                            <p:cond delay="0"/>
                                          </p:stCondLst>
                                        </p:cTn>
                                        <p:tgtEl>
                                          <p:spTgt spid="5">
                                            <p:txEl>
                                              <p:pRg st="1" end="1"/>
                                            </p:txEl>
                                          </p:spTgt>
                                        </p:tgtEl>
                                        <p:attrNameLst>
                                          <p:attrName>ppt_y</p:attrName>
                                        </p:attrNameLst>
                                      </p:cBhvr>
                                    </p:anim>
                                    <p:animRot by="21600000">
                                      <p:cBhvr>
                                        <p:cTn id="16" dur="1000" fill="hold">
                                          <p:stCondLst>
                                            <p:cond delay="0"/>
                                          </p:stCondLst>
                                        </p:cTn>
                                        <p:tgtEl>
                                          <p:spTgt spid="5">
                                            <p:txEl>
                                              <p:pRg st="1" end="1"/>
                                            </p:txEl>
                                          </p:spTgt>
                                        </p:tgtEl>
                                        <p:attrNameLst>
                                          <p:attrName>r</p:attrName>
                                        </p:attrNameLst>
                                      </p:cBhvr>
                                    </p:animRot>
                                  </p:childTnLst>
                                  <p:subTnLst>
                                    <p:animClr clrSpc="rgb" dir="cw">
                                      <p:cBhvr override="childStyle">
                                        <p:cTn dur="1" fill="hold" display="0" masterRel="nextClick" afterEffect="1"/>
                                        <p:tgtEl>
                                          <p:spTgt spid="5">
                                            <p:txEl>
                                              <p:pRg st="1" end="1"/>
                                            </p:txEl>
                                          </p:spTgt>
                                        </p:tgtEl>
                                        <p:attrNameLst>
                                          <p:attrName>ppt_c</p:attrName>
                                        </p:attrNameLst>
                                      </p:cBhvr>
                                      <p:to>
                                        <a:srgbClr val="797979"/>
                                      </p:to>
                                    </p:animClr>
                                  </p:subTnLst>
                                </p:cTn>
                              </p:par>
                              <p:par>
                                <p:cTn id="17" presetID="56" presetClass="entr" presetSubtype="0" fill="hold" nodeType="with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2" end="2"/>
                                            </p:txEl>
                                          </p:spTgt>
                                        </p:tgtEl>
                                        <p:attrNameLst>
                                          <p:attrName>ppt_w</p:attrName>
                                        </p:attrNameLst>
                                      </p:cBhvr>
                                    </p:anim>
                                    <p:anim by="(#ppt_w*0.50)" calcmode="lin" valueType="num">
                                      <p:cBhvr>
                                        <p:cTn id="20" dur="500" decel="50000" autoRev="1" fill="hold">
                                          <p:stCondLst>
                                            <p:cond delay="0"/>
                                          </p:stCondLst>
                                        </p:cTn>
                                        <p:tgtEl>
                                          <p:spTgt spid="5">
                                            <p:txEl>
                                              <p:pRg st="2" end="2"/>
                                            </p:txEl>
                                          </p:spTgt>
                                        </p:tgtEl>
                                        <p:attrNameLst>
                                          <p:attrName>ppt_x</p:attrName>
                                        </p:attrNameLst>
                                      </p:cBhvr>
                                    </p:anim>
                                    <p:anim from="(-#ppt_h/2)" to="(#ppt_y)" calcmode="lin" valueType="num">
                                      <p:cBhvr>
                                        <p:cTn id="21" dur="1000" fill="hold">
                                          <p:stCondLst>
                                            <p:cond delay="0"/>
                                          </p:stCondLst>
                                        </p:cTn>
                                        <p:tgtEl>
                                          <p:spTgt spid="5">
                                            <p:txEl>
                                              <p:pRg st="2" end="2"/>
                                            </p:txEl>
                                          </p:spTgt>
                                        </p:tgtEl>
                                        <p:attrNameLst>
                                          <p:attrName>ppt_y</p:attrName>
                                        </p:attrNameLst>
                                      </p:cBhvr>
                                    </p:anim>
                                    <p:animRot by="21600000">
                                      <p:cBhvr>
                                        <p:cTn id="22" dur="1000" fill="hold">
                                          <p:stCondLst>
                                            <p:cond delay="0"/>
                                          </p:stCondLst>
                                        </p:cTn>
                                        <p:tgtEl>
                                          <p:spTgt spid="5">
                                            <p:txEl>
                                              <p:pRg st="2" end="2"/>
                                            </p:txEl>
                                          </p:spTgt>
                                        </p:tgtEl>
                                        <p:attrNameLst>
                                          <p:attrName>r</p:attrName>
                                        </p:attrNameLst>
                                      </p:cBhvr>
                                    </p:animRot>
                                  </p:childTnLst>
                                </p:cTn>
                              </p:par>
                              <p:par>
                                <p:cTn id="23" presetID="56" presetClass="entr" presetSubtype="0" fill="hold" nodeType="withEffect">
                                  <p:stCondLst>
                                    <p:cond delay="0"/>
                                  </p:stCondLst>
                                  <p:iterate type="wd">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3" end="3"/>
                                            </p:txEl>
                                          </p:spTgt>
                                        </p:tgtEl>
                                        <p:attrNameLst>
                                          <p:attrName>ppt_w</p:attrName>
                                        </p:attrNameLst>
                                      </p:cBhvr>
                                    </p:anim>
                                    <p:anim by="(#ppt_w*0.50)" calcmode="lin" valueType="num">
                                      <p:cBhvr>
                                        <p:cTn id="26" dur="500" decel="50000" autoRev="1" fill="hold">
                                          <p:stCondLst>
                                            <p:cond delay="0"/>
                                          </p:stCondLst>
                                        </p:cTn>
                                        <p:tgtEl>
                                          <p:spTgt spid="5">
                                            <p:txEl>
                                              <p:pRg st="3" end="3"/>
                                            </p:txEl>
                                          </p:spTgt>
                                        </p:tgtEl>
                                        <p:attrNameLst>
                                          <p:attrName>ppt_x</p:attrName>
                                        </p:attrNameLst>
                                      </p:cBhvr>
                                    </p:anim>
                                    <p:anim from="(-#ppt_h/2)" to="(#ppt_y)" calcmode="lin" valueType="num">
                                      <p:cBhvr>
                                        <p:cTn id="27" dur="1000" fill="hold">
                                          <p:stCondLst>
                                            <p:cond delay="0"/>
                                          </p:stCondLst>
                                        </p:cTn>
                                        <p:tgtEl>
                                          <p:spTgt spid="5">
                                            <p:txEl>
                                              <p:pRg st="3" end="3"/>
                                            </p:txEl>
                                          </p:spTgt>
                                        </p:tgtEl>
                                        <p:attrNameLst>
                                          <p:attrName>ppt_y</p:attrName>
                                        </p:attrNameLst>
                                      </p:cBhvr>
                                    </p:anim>
                                    <p:animRot by="21600000">
                                      <p:cBhvr>
                                        <p:cTn id="28" dur="1000" fill="hold">
                                          <p:stCondLst>
                                            <p:cond delay="0"/>
                                          </p:stCondLst>
                                        </p:cTn>
                                        <p:tgtEl>
                                          <p:spTgt spid="5">
                                            <p:txEl>
                                              <p:pRg st="3" end="3"/>
                                            </p:txEl>
                                          </p:spTgt>
                                        </p:tgtEl>
                                        <p:attrNameLst>
                                          <p:attrName>r</p:attrName>
                                        </p:attrNameLst>
                                      </p:cBhvr>
                                    </p:animRot>
                                  </p:childTnLst>
                                  <p:subTnLst>
                                    <p:animClr clrSpc="rgb" dir="cw">
                                      <p:cBhvr override="childStyle">
                                        <p:cTn dur="1" fill="hold" display="0" masterRel="nextClick" afterEffect="1"/>
                                        <p:tgtEl>
                                          <p:spTgt spid="5">
                                            <p:txEl>
                                              <p:pRg st="3" end="3"/>
                                            </p:txEl>
                                          </p:spTgt>
                                        </p:tgtEl>
                                        <p:attrNameLst>
                                          <p:attrName>ppt_c</p:attrName>
                                        </p:attrNameLst>
                                      </p:cBhvr>
                                      <p:to>
                                        <a:srgbClr val="797979"/>
                                      </p:to>
                                    </p:animClr>
                                  </p:subTnLst>
                                </p:cTn>
                              </p:par>
                              <p:par>
                                <p:cTn id="29" presetID="56" presetClass="entr" presetSubtype="0" fill="hold" nodeType="withEffect">
                                  <p:stCondLst>
                                    <p:cond delay="0"/>
                                  </p:stCondLst>
                                  <p:iterate type="wd">
                                    <p:tmPct val="10000"/>
                                  </p:iterate>
                                  <p:childTnLst>
                                    <p:set>
                                      <p:cBhvr>
                                        <p:cTn id="30" dur="1" fill="hold">
                                          <p:stCondLst>
                                            <p:cond delay="0"/>
                                          </p:stCondLst>
                                        </p:cTn>
                                        <p:tgtEl>
                                          <p:spTgt spid="5">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4" end="4"/>
                                            </p:txEl>
                                          </p:spTgt>
                                        </p:tgtEl>
                                        <p:attrNameLst>
                                          <p:attrName>ppt_w</p:attrName>
                                        </p:attrNameLst>
                                      </p:cBhvr>
                                    </p:anim>
                                    <p:anim by="(#ppt_w*0.50)" calcmode="lin" valueType="num">
                                      <p:cBhvr>
                                        <p:cTn id="32" dur="500" decel="50000" autoRev="1" fill="hold">
                                          <p:stCondLst>
                                            <p:cond delay="0"/>
                                          </p:stCondLst>
                                        </p:cTn>
                                        <p:tgtEl>
                                          <p:spTgt spid="5">
                                            <p:txEl>
                                              <p:pRg st="4" end="4"/>
                                            </p:txEl>
                                          </p:spTgt>
                                        </p:tgtEl>
                                        <p:attrNameLst>
                                          <p:attrName>ppt_x</p:attrName>
                                        </p:attrNameLst>
                                      </p:cBhvr>
                                    </p:anim>
                                    <p:anim from="(-#ppt_h/2)" to="(#ppt_y)" calcmode="lin" valueType="num">
                                      <p:cBhvr>
                                        <p:cTn id="33" dur="1000" fill="hold">
                                          <p:stCondLst>
                                            <p:cond delay="0"/>
                                          </p:stCondLst>
                                        </p:cTn>
                                        <p:tgtEl>
                                          <p:spTgt spid="5">
                                            <p:txEl>
                                              <p:pRg st="4" end="4"/>
                                            </p:txEl>
                                          </p:spTgt>
                                        </p:tgtEl>
                                        <p:attrNameLst>
                                          <p:attrName>ppt_y</p:attrName>
                                        </p:attrNameLst>
                                      </p:cBhvr>
                                    </p:anim>
                                    <p:animRot by="21600000">
                                      <p:cBhvr>
                                        <p:cTn id="34" dur="1000" fill="hold">
                                          <p:stCondLst>
                                            <p:cond delay="0"/>
                                          </p:stCondLst>
                                        </p:cTn>
                                        <p:tgtEl>
                                          <p:spTgt spid="5">
                                            <p:txEl>
                                              <p:pRg st="4" end="4"/>
                                            </p:txEl>
                                          </p:spTgt>
                                        </p:tgtEl>
                                        <p:attrNameLst>
                                          <p:attrName>r</p:attrName>
                                        </p:attrNameLst>
                                      </p:cBhvr>
                                    </p:animRot>
                                  </p:childTnLst>
                                  <p:subTnLst>
                                    <p:animClr clrSpc="rgb" dir="cw">
                                      <p:cBhvr override="childStyle">
                                        <p:cTn dur="1" fill="hold" display="0" masterRel="nextClick" afterEffect="1"/>
                                        <p:tgtEl>
                                          <p:spTgt spid="5">
                                            <p:txEl>
                                              <p:pRg st="4" end="4"/>
                                            </p:txEl>
                                          </p:spTgt>
                                        </p:tgtEl>
                                        <p:attrNameLst>
                                          <p:attrName>ppt_c</p:attrName>
                                        </p:attrNameLst>
                                      </p:cBhvr>
                                      <p:to>
                                        <a:srgbClr val="797979"/>
                                      </p:to>
                                    </p:animClr>
                                  </p:subTnLst>
                                </p:cTn>
                              </p:par>
                            </p:childTnLst>
                          </p:cTn>
                        </p:par>
                        <p:par>
                          <p:cTn id="35" fill="hold">
                            <p:stCondLst>
                              <p:cond delay="1200"/>
                            </p:stCondLst>
                            <p:childTnLst>
                              <p:par>
                                <p:cTn id="36" presetID="42" presetClass="entr" presetSubtype="0" fill="hold" nodeType="afterEffect">
                                  <p:stCondLst>
                                    <p:cond delay="100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3200"/>
                            </p:stCondLst>
                            <p:childTnLst>
                              <p:par>
                                <p:cTn id="42" presetID="42" presetClass="entr" presetSubtype="0" fill="hold" nodeType="afterEffect">
                                  <p:stCondLst>
                                    <p:cond delay="100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5200"/>
                            </p:stCondLst>
                            <p:childTnLst>
                              <p:par>
                                <p:cTn id="48" presetID="42" presetClass="entr" presetSubtype="0" fill="hold"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6200"/>
                            </p:stCondLst>
                            <p:childTnLst>
                              <p:par>
                                <p:cTn id="54" presetID="42" presetClass="entr" presetSubtype="0"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fade">
                                      <p:cBhvr>
                                        <p:cTn id="56" dur="1000"/>
                                        <p:tgtEl>
                                          <p:spTgt spid="2">
                                            <p:txEl>
                                              <p:pRg st="4" end="4"/>
                                            </p:txEl>
                                          </p:spTgt>
                                        </p:tgtEl>
                                      </p:cBhvr>
                                    </p:animEffect>
                                    <p:anim calcmode="lin" valueType="num">
                                      <p:cBhvr>
                                        <p:cTn id="5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7200"/>
                            </p:stCondLst>
                            <p:childTnLst>
                              <p:par>
                                <p:cTn id="60" presetID="42"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fade">
                                      <p:cBhvr>
                                        <p:cTn id="62" dur="1000"/>
                                        <p:tgtEl>
                                          <p:spTgt spid="2">
                                            <p:txEl>
                                              <p:pRg st="5" end="5"/>
                                            </p:txEl>
                                          </p:spTgt>
                                        </p:tgtEl>
                                      </p:cBhvr>
                                    </p:animEffect>
                                    <p:anim calcmode="lin" valueType="num">
                                      <p:cBhvr>
                                        <p:cTn id="6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65" fill="hold">
                            <p:stCondLst>
                              <p:cond delay="8200"/>
                            </p:stCondLst>
                            <p:childTnLst>
                              <p:par>
                                <p:cTn id="66" presetID="42" presetClass="entr" presetSubtype="0" fill="hold" nodeType="afterEffect">
                                  <p:stCondLst>
                                    <p:cond delay="0"/>
                                  </p:stCondLst>
                                  <p:childTnLst>
                                    <p:set>
                                      <p:cBhvr>
                                        <p:cTn id="67" dur="1" fill="hold">
                                          <p:stCondLst>
                                            <p:cond delay="0"/>
                                          </p:stCondLst>
                                        </p:cTn>
                                        <p:tgtEl>
                                          <p:spTgt spid="2">
                                            <p:txEl>
                                              <p:pRg st="6" end="6"/>
                                            </p:txEl>
                                          </p:spTgt>
                                        </p:tgtEl>
                                        <p:attrNameLst>
                                          <p:attrName>style.visibility</p:attrName>
                                        </p:attrNameLst>
                                      </p:cBhvr>
                                      <p:to>
                                        <p:strVal val="visible"/>
                                      </p:to>
                                    </p:set>
                                    <p:animEffect transition="in" filter="fade">
                                      <p:cBhvr>
                                        <p:cTn id="68" dur="1000"/>
                                        <p:tgtEl>
                                          <p:spTgt spid="2">
                                            <p:txEl>
                                              <p:pRg st="6" end="6"/>
                                            </p:txEl>
                                          </p:spTgt>
                                        </p:tgtEl>
                                      </p:cBhvr>
                                    </p:animEffect>
                                    <p:anim calcmode="lin" valueType="num">
                                      <p:cBhvr>
                                        <p:cTn id="6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9200"/>
                            </p:stCondLst>
                            <p:childTnLst>
                              <p:par>
                                <p:cTn id="72" presetID="42" presetClass="entr" presetSubtype="0" fill="hold" nodeType="afterEffect">
                                  <p:stCondLst>
                                    <p:cond delay="0"/>
                                  </p:stCondLst>
                                  <p:childTnLst>
                                    <p:set>
                                      <p:cBhvr>
                                        <p:cTn id="73" dur="1" fill="hold">
                                          <p:stCondLst>
                                            <p:cond delay="0"/>
                                          </p:stCondLst>
                                        </p:cTn>
                                        <p:tgtEl>
                                          <p:spTgt spid="2">
                                            <p:txEl>
                                              <p:pRg st="7" end="7"/>
                                            </p:txEl>
                                          </p:spTgt>
                                        </p:tgtEl>
                                        <p:attrNameLst>
                                          <p:attrName>style.visibility</p:attrName>
                                        </p:attrNameLst>
                                      </p:cBhvr>
                                      <p:to>
                                        <p:strVal val="visible"/>
                                      </p:to>
                                    </p:set>
                                    <p:animEffect transition="in" filter="fade">
                                      <p:cBhvr>
                                        <p:cTn id="74" dur="1000"/>
                                        <p:tgtEl>
                                          <p:spTgt spid="2">
                                            <p:txEl>
                                              <p:pRg st="7" end="7"/>
                                            </p:txEl>
                                          </p:spTgt>
                                        </p:tgtEl>
                                      </p:cBhvr>
                                    </p:animEffect>
                                    <p:anim calcmode="lin" valueType="num">
                                      <p:cBhvr>
                                        <p:cTn id="7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77" fill="hold">
                            <p:stCondLst>
                              <p:cond delay="10200"/>
                            </p:stCondLst>
                            <p:childTnLst>
                              <p:par>
                                <p:cTn id="78" presetID="42" presetClass="entr" presetSubtype="0" fill="hold" nodeType="afterEffect">
                                  <p:stCondLst>
                                    <p:cond delay="0"/>
                                  </p:stCondLst>
                                  <p:childTnLst>
                                    <p:set>
                                      <p:cBhvr>
                                        <p:cTn id="79" dur="1" fill="hold">
                                          <p:stCondLst>
                                            <p:cond delay="0"/>
                                          </p:stCondLst>
                                        </p:cTn>
                                        <p:tgtEl>
                                          <p:spTgt spid="2">
                                            <p:txEl>
                                              <p:pRg st="8" end="8"/>
                                            </p:txEl>
                                          </p:spTgt>
                                        </p:tgtEl>
                                        <p:attrNameLst>
                                          <p:attrName>style.visibility</p:attrName>
                                        </p:attrNameLst>
                                      </p:cBhvr>
                                      <p:to>
                                        <p:strVal val="visible"/>
                                      </p:to>
                                    </p:set>
                                    <p:animEffect transition="in" filter="fade">
                                      <p:cBhvr>
                                        <p:cTn id="80" dur="1000"/>
                                        <p:tgtEl>
                                          <p:spTgt spid="2">
                                            <p:txEl>
                                              <p:pRg st="8" end="8"/>
                                            </p:txEl>
                                          </p:spTgt>
                                        </p:tgtEl>
                                      </p:cBhvr>
                                    </p:animEffect>
                                    <p:anim calcmode="lin" valueType="num">
                                      <p:cBhvr>
                                        <p:cTn id="8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83" fill="hold">
                            <p:stCondLst>
                              <p:cond delay="11200"/>
                            </p:stCondLst>
                            <p:childTnLst>
                              <p:par>
                                <p:cTn id="84" presetID="42" presetClass="entr" presetSubtype="0" fill="hold" nodeType="afterEffect">
                                  <p:stCondLst>
                                    <p:cond delay="0"/>
                                  </p:stCondLst>
                                  <p:childTnLst>
                                    <p:set>
                                      <p:cBhvr>
                                        <p:cTn id="85" dur="1" fill="hold">
                                          <p:stCondLst>
                                            <p:cond delay="0"/>
                                          </p:stCondLst>
                                        </p:cTn>
                                        <p:tgtEl>
                                          <p:spTgt spid="2">
                                            <p:txEl>
                                              <p:pRg st="9" end="9"/>
                                            </p:txEl>
                                          </p:spTgt>
                                        </p:tgtEl>
                                        <p:attrNameLst>
                                          <p:attrName>style.visibility</p:attrName>
                                        </p:attrNameLst>
                                      </p:cBhvr>
                                      <p:to>
                                        <p:strVal val="visible"/>
                                      </p:to>
                                    </p:set>
                                    <p:animEffect transition="in" filter="fade">
                                      <p:cBhvr>
                                        <p:cTn id="86" dur="1000"/>
                                        <p:tgtEl>
                                          <p:spTgt spid="2">
                                            <p:txEl>
                                              <p:pRg st="9" end="9"/>
                                            </p:txEl>
                                          </p:spTgt>
                                        </p:tgtEl>
                                      </p:cBhvr>
                                    </p:animEffect>
                                    <p:anim calcmode="lin" valueType="num">
                                      <p:cBhvr>
                                        <p:cTn id="8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8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T3a: Interface</a:t>
            </a:r>
            <a:endParaRPr lang="en-US" dirty="0"/>
          </a:p>
        </p:txBody>
      </p:sp>
      <p:sp>
        <p:nvSpPr>
          <p:cNvPr id="4" name="Text Placeholder 3"/>
          <p:cNvSpPr>
            <a:spLocks noGrp="1"/>
          </p:cNvSpPr>
          <p:nvPr>
            <p:ph type="body" sz="quarter" idx="10"/>
          </p:nvPr>
        </p:nvSpPr>
        <p:spPr/>
        <p:txBody>
          <a:bodyPr/>
          <a:lstStyle/>
          <a:p>
            <a:endParaRPr lang="en-US" dirty="0"/>
          </a:p>
        </p:txBody>
      </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991" y="934947"/>
            <a:ext cx="9644009" cy="5424755"/>
          </a:xfrm>
          <a:prstGeom prst="rect">
            <a:avLst/>
          </a:prstGeom>
        </p:spPr>
      </p:pic>
      <p:sp>
        <p:nvSpPr>
          <p:cNvPr id="29" name="TextBox 28"/>
          <p:cNvSpPr txBox="1"/>
          <p:nvPr/>
        </p:nvSpPr>
        <p:spPr>
          <a:xfrm>
            <a:off x="250983" y="1453059"/>
            <a:ext cx="5952931" cy="3704646"/>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 Library</a:t>
            </a:r>
          </a:p>
          <a:p>
            <a:pPr marL="342900" indent="-342900">
              <a:spcBef>
                <a:spcPts val="1000"/>
              </a:spcBef>
              <a:buClr>
                <a:schemeClr val="accent1"/>
              </a:buClr>
              <a:buSzPct val="80000"/>
              <a:buFont typeface="Wingdings 3" charset="2"/>
              <a:buChar char=""/>
            </a:pP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Calendar</a:t>
            </a:r>
          </a:p>
          <a:p>
            <a:pPr marL="342900" indent="-342900">
              <a:spcBef>
                <a:spcPts val="1000"/>
              </a:spcBef>
              <a:buClr>
                <a:schemeClr val="accent1"/>
              </a:buClr>
              <a:buSzPct val="80000"/>
              <a:buFont typeface="Wingdings 3" charset="2"/>
              <a:buChar char=""/>
            </a:pP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Toolbar</a:t>
            </a:r>
          </a:p>
          <a:p>
            <a:pPr marL="342900" indent="-342900">
              <a:spcBef>
                <a:spcPts val="1000"/>
              </a:spcBef>
              <a:buClr>
                <a:schemeClr val="accent1"/>
              </a:buClr>
              <a:buSzPct val="80000"/>
              <a:buFont typeface="Wingdings 3" charset="2"/>
              <a:buChar char=""/>
            </a:pP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Profile</a:t>
            </a:r>
          </a:p>
          <a:p>
            <a:pPr marL="342900" indent="-342900">
              <a:spcBef>
                <a:spcPts val="1000"/>
              </a:spcBef>
              <a:buClr>
                <a:schemeClr val="accent1"/>
              </a:buClr>
              <a:buSzPct val="80000"/>
              <a:buFont typeface="Wingdings 3" charset="2"/>
              <a:buChar char=""/>
            </a:pPr>
            <a:r>
              <a:rPr lang="en-US" sz="2800"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Modules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26" name="Rectangle 25"/>
          <p:cNvSpPr/>
          <p:nvPr/>
        </p:nvSpPr>
        <p:spPr>
          <a:xfrm>
            <a:off x="4686299" y="1563230"/>
            <a:ext cx="312421" cy="205214"/>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Rectangle 30"/>
          <p:cNvSpPr/>
          <p:nvPr/>
        </p:nvSpPr>
        <p:spPr>
          <a:xfrm>
            <a:off x="5036710" y="1563229"/>
            <a:ext cx="228232" cy="205215"/>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p:cNvSpPr/>
          <p:nvPr/>
        </p:nvSpPr>
        <p:spPr>
          <a:xfrm>
            <a:off x="8830627" y="1563228"/>
            <a:ext cx="1565911" cy="252977"/>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p:cNvSpPr/>
          <p:nvPr/>
        </p:nvSpPr>
        <p:spPr>
          <a:xfrm>
            <a:off x="10396538" y="1563227"/>
            <a:ext cx="611096" cy="257175"/>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p:cNvSpPr/>
          <p:nvPr/>
        </p:nvSpPr>
        <p:spPr>
          <a:xfrm>
            <a:off x="5596695" y="5194537"/>
            <a:ext cx="3347280" cy="413783"/>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454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10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3" presetClass="entr" presetSubtype="16" fill="hold" grpId="0" nodeType="afterEffect">
                                  <p:stCondLst>
                                    <p:cond delay="100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par>
                          <p:cTn id="15" fill="hold">
                            <p:stCondLst>
                              <p:cond delay="3500"/>
                            </p:stCondLst>
                            <p:childTnLst>
                              <p:par>
                                <p:cTn id="16" presetID="2" presetClass="entr" presetSubtype="4" fill="hold" nodeType="afterEffect">
                                  <p:stCondLst>
                                    <p:cond delay="1000"/>
                                  </p:stCondLst>
                                  <p:childTnLst>
                                    <p:set>
                                      <p:cBhvr>
                                        <p:cTn id="17" dur="1" fill="hold">
                                          <p:stCondLst>
                                            <p:cond delay="0"/>
                                          </p:stCondLst>
                                        </p:cTn>
                                        <p:tgtEl>
                                          <p:spTgt spid="29">
                                            <p:txEl>
                                              <p:pRg st="1" end="1"/>
                                            </p:txEl>
                                          </p:spTgt>
                                        </p:tgtEl>
                                        <p:attrNameLst>
                                          <p:attrName>style.visibility</p:attrName>
                                        </p:attrNameLst>
                                      </p:cBhvr>
                                      <p:to>
                                        <p:strVal val="visible"/>
                                      </p:to>
                                    </p:set>
                                    <p:anim calcmode="lin" valueType="num">
                                      <p:cBhvr additive="base">
                                        <p:cTn id="18" dur="10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5500"/>
                            </p:stCondLst>
                            <p:childTnLst>
                              <p:par>
                                <p:cTn id="21" presetID="53" presetClass="entr" presetSubtype="16" fill="hold" grpId="0" nodeType="afterEffect">
                                  <p:stCondLst>
                                    <p:cond delay="100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par>
                          <p:cTn id="26" fill="hold">
                            <p:stCondLst>
                              <p:cond delay="7000"/>
                            </p:stCondLst>
                            <p:childTnLst>
                              <p:par>
                                <p:cTn id="27" presetID="2" presetClass="entr" presetSubtype="4" fill="hold" nodeType="afterEffect">
                                  <p:stCondLst>
                                    <p:cond delay="1000"/>
                                  </p:stCondLst>
                                  <p:childTnLst>
                                    <p:set>
                                      <p:cBhvr>
                                        <p:cTn id="28" dur="1" fill="hold">
                                          <p:stCondLst>
                                            <p:cond delay="0"/>
                                          </p:stCondLst>
                                        </p:cTn>
                                        <p:tgtEl>
                                          <p:spTgt spid="29">
                                            <p:txEl>
                                              <p:pRg st="2" end="2"/>
                                            </p:txEl>
                                          </p:spTgt>
                                        </p:tgtEl>
                                        <p:attrNameLst>
                                          <p:attrName>style.visibility</p:attrName>
                                        </p:attrNameLst>
                                      </p:cBhvr>
                                      <p:to>
                                        <p:strVal val="visible"/>
                                      </p:to>
                                    </p:set>
                                    <p:anim calcmode="lin" valueType="num">
                                      <p:cBhvr additive="base">
                                        <p:cTn id="29" dur="10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9000"/>
                            </p:stCondLst>
                            <p:childTnLst>
                              <p:par>
                                <p:cTn id="32" presetID="53" presetClass="entr" presetSubtype="16" fill="hold" grpId="0" nodeType="afterEffect">
                                  <p:stCondLst>
                                    <p:cond delay="100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fltVal val="0"/>
                                          </p:val>
                                        </p:tav>
                                        <p:tav tm="100000">
                                          <p:val>
                                            <p:strVal val="#ppt_w"/>
                                          </p:val>
                                        </p:tav>
                                      </p:tavLst>
                                    </p:anim>
                                    <p:anim calcmode="lin" valueType="num">
                                      <p:cBhvr>
                                        <p:cTn id="35" dur="500" fill="hold"/>
                                        <p:tgtEl>
                                          <p:spTgt spid="32"/>
                                        </p:tgtEl>
                                        <p:attrNameLst>
                                          <p:attrName>ppt_h</p:attrName>
                                        </p:attrNameLst>
                                      </p:cBhvr>
                                      <p:tavLst>
                                        <p:tav tm="0">
                                          <p:val>
                                            <p:fltVal val="0"/>
                                          </p:val>
                                        </p:tav>
                                        <p:tav tm="100000">
                                          <p:val>
                                            <p:strVal val="#ppt_h"/>
                                          </p:val>
                                        </p:tav>
                                      </p:tavLst>
                                    </p:anim>
                                    <p:animEffect transition="in" filter="fade">
                                      <p:cBhvr>
                                        <p:cTn id="36"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par>
                          <p:cTn id="37" fill="hold">
                            <p:stCondLst>
                              <p:cond delay="10500"/>
                            </p:stCondLst>
                            <p:childTnLst>
                              <p:par>
                                <p:cTn id="38" presetID="2" presetClass="entr" presetSubtype="4" fill="hold" nodeType="afterEffect">
                                  <p:stCondLst>
                                    <p:cond delay="1000"/>
                                  </p:stCondLst>
                                  <p:childTnLst>
                                    <p:set>
                                      <p:cBhvr>
                                        <p:cTn id="39" dur="1" fill="hold">
                                          <p:stCondLst>
                                            <p:cond delay="0"/>
                                          </p:stCondLst>
                                        </p:cTn>
                                        <p:tgtEl>
                                          <p:spTgt spid="29">
                                            <p:txEl>
                                              <p:pRg st="3" end="3"/>
                                            </p:txEl>
                                          </p:spTgt>
                                        </p:tgtEl>
                                        <p:attrNameLst>
                                          <p:attrName>style.visibility</p:attrName>
                                        </p:attrNameLst>
                                      </p:cBhvr>
                                      <p:to>
                                        <p:strVal val="visible"/>
                                      </p:to>
                                    </p:set>
                                    <p:anim calcmode="lin" valueType="num">
                                      <p:cBhvr additive="base">
                                        <p:cTn id="40" dur="10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par>
                          <p:cTn id="42" fill="hold">
                            <p:stCondLst>
                              <p:cond delay="12500"/>
                            </p:stCondLst>
                            <p:childTnLst>
                              <p:par>
                                <p:cTn id="43" presetID="53" presetClass="entr" presetSubtype="16" fill="hold" grpId="0" nodeType="afterEffect">
                                  <p:stCondLst>
                                    <p:cond delay="10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500" fill="hold"/>
                                        <p:tgtEl>
                                          <p:spTgt spid="33"/>
                                        </p:tgtEl>
                                        <p:attrNameLst>
                                          <p:attrName>ppt_w</p:attrName>
                                        </p:attrNameLst>
                                      </p:cBhvr>
                                      <p:tavLst>
                                        <p:tav tm="0">
                                          <p:val>
                                            <p:fltVal val="0"/>
                                          </p:val>
                                        </p:tav>
                                        <p:tav tm="100000">
                                          <p:val>
                                            <p:strVal val="#ppt_w"/>
                                          </p:val>
                                        </p:tav>
                                      </p:tavLst>
                                    </p:anim>
                                    <p:anim calcmode="lin" valueType="num">
                                      <p:cBhvr>
                                        <p:cTn id="46" dur="500" fill="hold"/>
                                        <p:tgtEl>
                                          <p:spTgt spid="33"/>
                                        </p:tgtEl>
                                        <p:attrNameLst>
                                          <p:attrName>ppt_h</p:attrName>
                                        </p:attrNameLst>
                                      </p:cBhvr>
                                      <p:tavLst>
                                        <p:tav tm="0">
                                          <p:val>
                                            <p:fltVal val="0"/>
                                          </p:val>
                                        </p:tav>
                                        <p:tav tm="100000">
                                          <p:val>
                                            <p:strVal val="#ppt_h"/>
                                          </p:val>
                                        </p:tav>
                                      </p:tavLst>
                                    </p:anim>
                                    <p:animEffect transition="in" filter="fade">
                                      <p:cBhvr>
                                        <p:cTn id="47"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par>
                          <p:cTn id="48" fill="hold">
                            <p:stCondLst>
                              <p:cond delay="14000"/>
                            </p:stCondLst>
                            <p:childTnLst>
                              <p:par>
                                <p:cTn id="49" presetID="2" presetClass="entr" presetSubtype="4" fill="hold" nodeType="afterEffect">
                                  <p:stCondLst>
                                    <p:cond delay="1000"/>
                                  </p:stCondLst>
                                  <p:childTnLst>
                                    <p:set>
                                      <p:cBhvr>
                                        <p:cTn id="50" dur="1" fill="hold">
                                          <p:stCondLst>
                                            <p:cond delay="0"/>
                                          </p:stCondLst>
                                        </p:cTn>
                                        <p:tgtEl>
                                          <p:spTgt spid="29">
                                            <p:txEl>
                                              <p:pRg st="4" end="4"/>
                                            </p:txEl>
                                          </p:spTgt>
                                        </p:tgtEl>
                                        <p:attrNameLst>
                                          <p:attrName>style.visibility</p:attrName>
                                        </p:attrNameLst>
                                      </p:cBhvr>
                                      <p:to>
                                        <p:strVal val="visible"/>
                                      </p:to>
                                    </p:set>
                                    <p:anim calcmode="lin" valueType="num">
                                      <p:cBhvr additive="base">
                                        <p:cTn id="51" dur="10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6000"/>
                            </p:stCondLst>
                            <p:childTnLst>
                              <p:par>
                                <p:cTn id="54" presetID="53" presetClass="entr" presetSubtype="16" fill="hold" grpId="0" nodeType="afterEffect">
                                  <p:stCondLst>
                                    <p:cond delay="1000"/>
                                  </p:stCondLst>
                                  <p:childTnLst>
                                    <p:set>
                                      <p:cBhvr>
                                        <p:cTn id="55" dur="1" fill="hold">
                                          <p:stCondLst>
                                            <p:cond delay="0"/>
                                          </p:stCondLst>
                                        </p:cTn>
                                        <p:tgtEl>
                                          <p:spTgt spid="34"/>
                                        </p:tgtEl>
                                        <p:attrNameLst>
                                          <p:attrName>style.visibility</p:attrName>
                                        </p:attrNameLst>
                                      </p:cBhvr>
                                      <p:to>
                                        <p:strVal val="visible"/>
                                      </p:to>
                                    </p:set>
                                    <p:anim calcmode="lin" valueType="num">
                                      <p:cBhvr>
                                        <p:cTn id="56" dur="500" fill="hold"/>
                                        <p:tgtEl>
                                          <p:spTgt spid="34"/>
                                        </p:tgtEl>
                                        <p:attrNameLst>
                                          <p:attrName>ppt_w</p:attrName>
                                        </p:attrNameLst>
                                      </p:cBhvr>
                                      <p:tavLst>
                                        <p:tav tm="0">
                                          <p:val>
                                            <p:fltVal val="0"/>
                                          </p:val>
                                        </p:tav>
                                        <p:tav tm="100000">
                                          <p:val>
                                            <p:strVal val="#ppt_w"/>
                                          </p:val>
                                        </p:tav>
                                      </p:tavLst>
                                    </p:anim>
                                    <p:anim calcmode="lin" valueType="num">
                                      <p:cBhvr>
                                        <p:cTn id="57" dur="500" fill="hold"/>
                                        <p:tgtEl>
                                          <p:spTgt spid="34"/>
                                        </p:tgtEl>
                                        <p:attrNameLst>
                                          <p:attrName>ppt_h</p:attrName>
                                        </p:attrNameLst>
                                      </p:cBhvr>
                                      <p:tavLst>
                                        <p:tav tm="0">
                                          <p:val>
                                            <p:fltVal val="0"/>
                                          </p:val>
                                        </p:tav>
                                        <p:tav tm="100000">
                                          <p:val>
                                            <p:strVal val="#ppt_h"/>
                                          </p:val>
                                        </p:tav>
                                      </p:tavLst>
                                    </p:anim>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T3a: Toolbar</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1175657"/>
            <a:ext cx="6717562" cy="3704646"/>
          </a:xfrm>
          <a:prstGeom prst="rect">
            <a:avLst/>
          </a:prstGeom>
          <a:noFill/>
        </p:spPr>
        <p:txBody>
          <a:bodyPr wrap="square" rtlCol="0">
            <a:normAutofit fontScale="77500" lnSpcReduction="20000"/>
          </a:bodyPr>
          <a:lstStyle/>
          <a:p>
            <a:pPr marL="342900" indent="-342900">
              <a:spcBef>
                <a:spcPts val="1000"/>
              </a:spcBef>
              <a:buClr>
                <a:schemeClr val="accent1"/>
              </a:buClr>
              <a:buSzPct val="80000"/>
              <a:buFont typeface="Wingdings 3" charset="2"/>
              <a:buChar char=""/>
            </a:pP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Search: </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Allows </a:t>
            </a:r>
            <a:r>
              <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to search through your apps to find a specific app. You do not need to click the magnifying glass to start searching, just begin typing the name of the app and it will automatically search your apps.</a:t>
            </a:r>
          </a:p>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Edit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mode: </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a:t>
            </a:r>
            <a:r>
              <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would like to move your apps around, delete apps, moves apps into folders or edit your folder you will have to click this button.</a:t>
            </a:r>
          </a:p>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Notifications:</a:t>
            </a:r>
            <a:r>
              <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View notifications sent out by administrators.</a:t>
            </a:r>
          </a:p>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Help:</a:t>
            </a:r>
            <a:r>
              <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Go to our online help page, contact our help desk, and show the guided </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tour</a:t>
            </a:r>
            <a:endPar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5122" name="Picture 2" descr="C:\Users\whittles\AppData\Local\Temp\SNAGHTML10d84f5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848" y="1740196"/>
            <a:ext cx="4886325" cy="200977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876674" y="1771270"/>
            <a:ext cx="1155031" cy="394414"/>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9031838" y="1771270"/>
            <a:ext cx="449046" cy="394414"/>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9619780" y="1740196"/>
            <a:ext cx="449046" cy="394414"/>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207855" y="1740196"/>
            <a:ext cx="449046" cy="394414"/>
          </a:xfrm>
          <a:prstGeom prst="rect">
            <a:avLst/>
          </a:prstGeom>
          <a:noFill/>
          <a:ln w="57150">
            <a:solidFill>
              <a:srgbClr val="FF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012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16" fill="hold">
                            <p:stCondLst>
                              <p:cond delay="4000"/>
                            </p:stCondLst>
                            <p:childTnLst>
                              <p:par>
                                <p:cTn id="17" presetID="42" presetClass="entr" presetSubtype="0" fill="hold" nodeType="afterEffect">
                                  <p:stCondLst>
                                    <p:cond delay="150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6500"/>
                            </p:stCondLst>
                            <p:childTnLst>
                              <p:par>
                                <p:cTn id="23" presetID="53" presetClass="entr" presetSubtype="16" fill="hold" grpId="0" nodeType="afterEffect">
                                  <p:stCondLst>
                                    <p:cond delay="10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par>
                          <p:cTn id="28" fill="hold">
                            <p:stCondLst>
                              <p:cond delay="8500"/>
                            </p:stCondLst>
                            <p:childTnLst>
                              <p:par>
                                <p:cTn id="29" presetID="42" presetClass="entr" presetSubtype="0" fill="hold" nodeType="afterEffect">
                                  <p:stCondLst>
                                    <p:cond delay="150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anim calcmode="lin" valueType="num">
                                      <p:cBhvr>
                                        <p:cTn id="3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11000"/>
                            </p:stCondLst>
                            <p:childTnLst>
                              <p:par>
                                <p:cTn id="35" presetID="53" presetClass="entr" presetSubtype="16" fill="hold" grpId="0" nodeType="afterEffect">
                                  <p:stCondLst>
                                    <p:cond delay="10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par>
                          <p:cTn id="40" fill="hold">
                            <p:stCondLst>
                              <p:cond delay="13000"/>
                            </p:stCondLst>
                            <p:childTnLst>
                              <p:par>
                                <p:cTn id="41" presetID="42" presetClass="entr" presetSubtype="0" fill="hold" nodeType="afterEffect">
                                  <p:stCondLst>
                                    <p:cond delay="150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1000"/>
                                        <p:tgtEl>
                                          <p:spTgt spid="7">
                                            <p:txEl>
                                              <p:pRg st="3" end="3"/>
                                            </p:txEl>
                                          </p:spTgt>
                                        </p:tgtEl>
                                      </p:cBhvr>
                                    </p:animEffect>
                                    <p:anim calcmode="lin" valueType="num">
                                      <p:cBhvr>
                                        <p:cTn id="44"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46" fill="hold">
                            <p:stCondLst>
                              <p:cond delay="15500"/>
                            </p:stCondLst>
                            <p:childTnLst>
                              <p:par>
                                <p:cTn id="47" presetID="53" presetClass="entr" presetSubtype="16" fill="hold" grpId="0" nodeType="after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Effect transition="in" filter="fade">
                                      <p:cBhvr>
                                        <p:cTn id="51"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3722" y="779079"/>
            <a:ext cx="6445699" cy="2759730"/>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p:spPr>
        <p:txBody>
          <a:bodyPr>
            <a:spAutoFit/>
          </a:bodyPr>
          <a:lstStyle/>
          <a:p>
            <a:pPr marL="0" indent="0">
              <a:buNone/>
            </a:pPr>
            <a:r>
              <a:rPr lang="en-US" b="1" dirty="0" smtClean="0">
                <a:solidFill>
                  <a:schemeClr val="bg1"/>
                </a:solidFill>
                <a:effectLst/>
              </a:rPr>
              <a:t>Focus Points-</a:t>
            </a:r>
          </a:p>
          <a:p>
            <a:r>
              <a:rPr lang="en-US" b="1" dirty="0">
                <a:effectLst/>
              </a:rPr>
              <a:t>ADFS – automatic pass through at work</a:t>
            </a:r>
          </a:p>
          <a:p>
            <a:r>
              <a:rPr lang="en-US" b="1" dirty="0">
                <a:effectLst/>
              </a:rPr>
              <a:t>ADFS – off network</a:t>
            </a:r>
          </a:p>
          <a:p>
            <a:r>
              <a:rPr lang="en-US" b="1" dirty="0" err="1">
                <a:effectLst/>
              </a:rPr>
              <a:t>QuickCard</a:t>
            </a:r>
            <a:r>
              <a:rPr lang="en-US" b="1" dirty="0">
                <a:effectLst/>
              </a:rPr>
              <a:t> (K-1)</a:t>
            </a:r>
          </a:p>
          <a:p>
            <a:r>
              <a:rPr lang="en-US" b="1" dirty="0">
                <a:effectLst/>
              </a:rPr>
              <a:t>Remote Login (K-1)</a:t>
            </a:r>
          </a:p>
        </p:txBody>
      </p:sp>
      <p:sp>
        <p:nvSpPr>
          <p:cNvPr id="3" name="Title 2"/>
          <p:cNvSpPr>
            <a:spLocks noGrp="1"/>
          </p:cNvSpPr>
          <p:nvPr>
            <p:ph type="title"/>
          </p:nvPr>
        </p:nvSpPr>
        <p:spPr/>
        <p:txBody>
          <a:bodyPr/>
          <a:lstStyle/>
          <a:p>
            <a:r>
              <a:rPr lang="en-US" dirty="0" smtClean="0"/>
              <a:t>Topic 1: Class Link Sign-in</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Content Placeholder 1"/>
          <p:cNvSpPr txBox="1">
            <a:spLocks/>
          </p:cNvSpPr>
          <p:nvPr/>
        </p:nvSpPr>
        <p:spPr>
          <a:xfrm>
            <a:off x="250609" y="779079"/>
            <a:ext cx="4955874" cy="3909060"/>
          </a:xfrm>
          <a:prstGeom prst="rect">
            <a:avLst/>
          </a:prstGeom>
          <a:ln w="12700">
            <a:noFill/>
          </a:ln>
          <a:effectLst>
            <a:outerShdw blurRad="50800" dist="38100" dir="5400000" algn="t"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chemeClr val="bg1"/>
                </a:solidFill>
              </a:rPr>
              <a:t>Class Link Sign-in</a:t>
            </a:r>
          </a:p>
          <a:p>
            <a:r>
              <a:rPr lang="en-US" b="1" dirty="0">
                <a:solidFill>
                  <a:schemeClr val="bg1"/>
                </a:solidFill>
              </a:rPr>
              <a:t>My Profile</a:t>
            </a:r>
          </a:p>
          <a:p>
            <a:r>
              <a:rPr lang="en-US" b="1" dirty="0">
                <a:solidFill>
                  <a:schemeClr val="bg1"/>
                </a:solidFill>
              </a:rPr>
              <a:t>Apps</a:t>
            </a:r>
          </a:p>
          <a:p>
            <a:r>
              <a:rPr lang="en-US" b="1" dirty="0">
                <a:solidFill>
                  <a:schemeClr val="bg1"/>
                </a:solidFill>
              </a:rPr>
              <a:t>My Files</a:t>
            </a:r>
          </a:p>
          <a:p>
            <a:r>
              <a:rPr lang="en-US" b="1" dirty="0">
                <a:solidFill>
                  <a:schemeClr val="bg1"/>
                </a:solidFill>
              </a:rPr>
              <a:t>My Classes</a:t>
            </a:r>
          </a:p>
        </p:txBody>
      </p:sp>
    </p:spTree>
    <p:extLst>
      <p:ext uri="{BB962C8B-B14F-4D97-AF65-F5344CB8AC3E}">
        <p14:creationId xmlns:p14="http://schemas.microsoft.com/office/powerpoint/2010/main" val="2193850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par>
                                <p:cTn id="11" presetID="56" presetClass="entr" presetSubtype="0" fill="hold" nodeType="withEffect">
                                  <p:stCondLst>
                                    <p:cond delay="0"/>
                                  </p:stCondLst>
                                  <p:iterate type="wd">
                                    <p:tmPct val="10000"/>
                                  </p:iterate>
                                  <p:childTnLst>
                                    <p:set>
                                      <p:cBhvr>
                                        <p:cTn id="12" dur="1" fill="hold">
                                          <p:stCondLst>
                                            <p:cond delay="0"/>
                                          </p:stCondLst>
                                        </p:cTn>
                                        <p:tgtEl>
                                          <p:spTgt spid="5">
                                            <p:txEl>
                                              <p:pRg st="4" end="4"/>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4" end="4"/>
                                            </p:txEl>
                                          </p:spTgt>
                                        </p:tgtEl>
                                        <p:attrNameLst>
                                          <p:attrName>ppt_w</p:attrName>
                                        </p:attrNameLst>
                                      </p:cBhvr>
                                    </p:anim>
                                    <p:anim by="(#ppt_w*0.50)" calcmode="lin" valueType="num">
                                      <p:cBhvr>
                                        <p:cTn id="14" dur="500" decel="50000" autoRev="1" fill="hold">
                                          <p:stCondLst>
                                            <p:cond delay="0"/>
                                          </p:stCondLst>
                                        </p:cTn>
                                        <p:tgtEl>
                                          <p:spTgt spid="5">
                                            <p:txEl>
                                              <p:pRg st="4" end="4"/>
                                            </p:txEl>
                                          </p:spTgt>
                                        </p:tgtEl>
                                        <p:attrNameLst>
                                          <p:attrName>ppt_x</p:attrName>
                                        </p:attrNameLst>
                                      </p:cBhvr>
                                    </p:anim>
                                    <p:anim from="(-#ppt_h/2)" to="(#ppt_y)" calcmode="lin" valueType="num">
                                      <p:cBhvr>
                                        <p:cTn id="15" dur="1000" fill="hold">
                                          <p:stCondLst>
                                            <p:cond delay="0"/>
                                          </p:stCondLst>
                                        </p:cTn>
                                        <p:tgtEl>
                                          <p:spTgt spid="5">
                                            <p:txEl>
                                              <p:pRg st="4" end="4"/>
                                            </p:txEl>
                                          </p:spTgt>
                                        </p:tgtEl>
                                        <p:attrNameLst>
                                          <p:attrName>ppt_y</p:attrName>
                                        </p:attrNameLst>
                                      </p:cBhvr>
                                    </p:anim>
                                    <p:animRot by="21600000">
                                      <p:cBhvr>
                                        <p:cTn id="16" dur="1000" fill="hold">
                                          <p:stCondLst>
                                            <p:cond delay="0"/>
                                          </p:stCondLst>
                                        </p:cTn>
                                        <p:tgtEl>
                                          <p:spTgt spid="5">
                                            <p:txEl>
                                              <p:pRg st="4" end="4"/>
                                            </p:txEl>
                                          </p:spTgt>
                                        </p:tgtEl>
                                        <p:attrNameLst>
                                          <p:attrName>r</p:attrName>
                                        </p:attrNameLst>
                                      </p:cBhvr>
                                    </p:animRot>
                                  </p:childTnLst>
                                  <p:subTnLst>
                                    <p:animClr clrSpc="rgb" dir="cw">
                                      <p:cBhvr override="childStyle">
                                        <p:cTn dur="1" fill="hold" display="0" masterRel="nextClick" afterEffect="1"/>
                                        <p:tgtEl>
                                          <p:spTgt spid="5">
                                            <p:txEl>
                                              <p:pRg st="4" end="4"/>
                                            </p:txEl>
                                          </p:spTgt>
                                        </p:tgtEl>
                                        <p:attrNameLst>
                                          <p:attrName>ppt_c</p:attrName>
                                        </p:attrNameLst>
                                      </p:cBhvr>
                                      <p:to>
                                        <a:srgbClr val="797979"/>
                                      </p:to>
                                    </p:animClr>
                                  </p:subTnLst>
                                </p:cTn>
                              </p:par>
                              <p:par>
                                <p:cTn id="17" presetID="56" presetClass="entr" presetSubtype="0" fill="hold" nodeType="withEffect">
                                  <p:stCondLst>
                                    <p:cond delay="0"/>
                                  </p:stCondLst>
                                  <p:iterate type="wd">
                                    <p:tmPct val="10000"/>
                                  </p:iterate>
                                  <p:childTnLst>
                                    <p:set>
                                      <p:cBhvr>
                                        <p:cTn id="18" dur="1" fill="hold">
                                          <p:stCondLst>
                                            <p:cond delay="0"/>
                                          </p:stCondLst>
                                        </p:cTn>
                                        <p:tgtEl>
                                          <p:spTgt spid="5">
                                            <p:txEl>
                                              <p:pRg st="3" end="3"/>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3" end="3"/>
                                            </p:txEl>
                                          </p:spTgt>
                                        </p:tgtEl>
                                        <p:attrNameLst>
                                          <p:attrName>ppt_w</p:attrName>
                                        </p:attrNameLst>
                                      </p:cBhvr>
                                    </p:anim>
                                    <p:anim by="(#ppt_w*0.50)" calcmode="lin" valueType="num">
                                      <p:cBhvr>
                                        <p:cTn id="20" dur="500" decel="50000" autoRev="1" fill="hold">
                                          <p:stCondLst>
                                            <p:cond delay="0"/>
                                          </p:stCondLst>
                                        </p:cTn>
                                        <p:tgtEl>
                                          <p:spTgt spid="5">
                                            <p:txEl>
                                              <p:pRg st="3" end="3"/>
                                            </p:txEl>
                                          </p:spTgt>
                                        </p:tgtEl>
                                        <p:attrNameLst>
                                          <p:attrName>ppt_x</p:attrName>
                                        </p:attrNameLst>
                                      </p:cBhvr>
                                    </p:anim>
                                    <p:anim from="(-#ppt_h/2)" to="(#ppt_y)" calcmode="lin" valueType="num">
                                      <p:cBhvr>
                                        <p:cTn id="21" dur="1000" fill="hold">
                                          <p:stCondLst>
                                            <p:cond delay="0"/>
                                          </p:stCondLst>
                                        </p:cTn>
                                        <p:tgtEl>
                                          <p:spTgt spid="5">
                                            <p:txEl>
                                              <p:pRg st="3" end="3"/>
                                            </p:txEl>
                                          </p:spTgt>
                                        </p:tgtEl>
                                        <p:attrNameLst>
                                          <p:attrName>ppt_y</p:attrName>
                                        </p:attrNameLst>
                                      </p:cBhvr>
                                    </p:anim>
                                    <p:animRot by="21600000">
                                      <p:cBhvr>
                                        <p:cTn id="22" dur="1000" fill="hold">
                                          <p:stCondLst>
                                            <p:cond delay="0"/>
                                          </p:stCondLst>
                                        </p:cTn>
                                        <p:tgtEl>
                                          <p:spTgt spid="5">
                                            <p:txEl>
                                              <p:pRg st="3" end="3"/>
                                            </p:txEl>
                                          </p:spTgt>
                                        </p:tgtEl>
                                        <p:attrNameLst>
                                          <p:attrName>r</p:attrName>
                                        </p:attrNameLst>
                                      </p:cBhvr>
                                    </p:animRot>
                                  </p:childTnLst>
                                  <p:subTnLst>
                                    <p:animClr clrSpc="rgb" dir="cw">
                                      <p:cBhvr override="childStyle">
                                        <p:cTn dur="1" fill="hold" display="0" masterRel="nextClick" afterEffect="1"/>
                                        <p:tgtEl>
                                          <p:spTgt spid="5">
                                            <p:txEl>
                                              <p:pRg st="3" end="3"/>
                                            </p:txEl>
                                          </p:spTgt>
                                        </p:tgtEl>
                                        <p:attrNameLst>
                                          <p:attrName>ppt_c</p:attrName>
                                        </p:attrNameLst>
                                      </p:cBhvr>
                                      <p:to>
                                        <a:srgbClr val="797979"/>
                                      </p:to>
                                    </p:animClr>
                                  </p:subTnLst>
                                </p:cTn>
                              </p:par>
                              <p:par>
                                <p:cTn id="23" presetID="56" presetClass="entr" presetSubtype="0" fill="hold" nodeType="withEffect">
                                  <p:stCondLst>
                                    <p:cond delay="0"/>
                                  </p:stCondLst>
                                  <p:iterate type="wd">
                                    <p:tmPct val="10000"/>
                                  </p:iterate>
                                  <p:childTnLst>
                                    <p:set>
                                      <p:cBhvr>
                                        <p:cTn id="24" dur="1" fill="hold">
                                          <p:stCondLst>
                                            <p:cond delay="0"/>
                                          </p:stCondLst>
                                        </p:cTn>
                                        <p:tgtEl>
                                          <p:spTgt spid="5">
                                            <p:txEl>
                                              <p:pRg st="2" end="2"/>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2" end="2"/>
                                            </p:txEl>
                                          </p:spTgt>
                                        </p:tgtEl>
                                        <p:attrNameLst>
                                          <p:attrName>ppt_w</p:attrName>
                                        </p:attrNameLst>
                                      </p:cBhvr>
                                    </p:anim>
                                    <p:anim by="(#ppt_w*0.50)" calcmode="lin" valueType="num">
                                      <p:cBhvr>
                                        <p:cTn id="26" dur="500" decel="50000" autoRev="1" fill="hold">
                                          <p:stCondLst>
                                            <p:cond delay="0"/>
                                          </p:stCondLst>
                                        </p:cTn>
                                        <p:tgtEl>
                                          <p:spTgt spid="5">
                                            <p:txEl>
                                              <p:pRg st="2" end="2"/>
                                            </p:txEl>
                                          </p:spTgt>
                                        </p:tgtEl>
                                        <p:attrNameLst>
                                          <p:attrName>ppt_x</p:attrName>
                                        </p:attrNameLst>
                                      </p:cBhvr>
                                    </p:anim>
                                    <p:anim from="(-#ppt_h/2)" to="(#ppt_y)" calcmode="lin" valueType="num">
                                      <p:cBhvr>
                                        <p:cTn id="27" dur="1000" fill="hold">
                                          <p:stCondLst>
                                            <p:cond delay="0"/>
                                          </p:stCondLst>
                                        </p:cTn>
                                        <p:tgtEl>
                                          <p:spTgt spid="5">
                                            <p:txEl>
                                              <p:pRg st="2" end="2"/>
                                            </p:txEl>
                                          </p:spTgt>
                                        </p:tgtEl>
                                        <p:attrNameLst>
                                          <p:attrName>ppt_y</p:attrName>
                                        </p:attrNameLst>
                                      </p:cBhvr>
                                    </p:anim>
                                    <p:animRot by="21600000">
                                      <p:cBhvr>
                                        <p:cTn id="28" dur="1000" fill="hold">
                                          <p:stCondLst>
                                            <p:cond delay="0"/>
                                          </p:stCondLst>
                                        </p:cTn>
                                        <p:tgtEl>
                                          <p:spTgt spid="5">
                                            <p:txEl>
                                              <p:pRg st="2" end="2"/>
                                            </p:txEl>
                                          </p:spTgt>
                                        </p:tgtEl>
                                        <p:attrNameLst>
                                          <p:attrName>r</p:attrName>
                                        </p:attrNameLst>
                                      </p:cBhvr>
                                    </p:animRot>
                                  </p:childTnLst>
                                  <p:subTnLst>
                                    <p:animClr clrSpc="rgb" dir="cw">
                                      <p:cBhvr override="childStyle">
                                        <p:cTn dur="1" fill="hold" display="0" masterRel="nextClick" afterEffect="1"/>
                                        <p:tgtEl>
                                          <p:spTgt spid="5">
                                            <p:txEl>
                                              <p:pRg st="2" end="2"/>
                                            </p:txEl>
                                          </p:spTgt>
                                        </p:tgtEl>
                                        <p:attrNameLst>
                                          <p:attrName>ppt_c</p:attrName>
                                        </p:attrNameLst>
                                      </p:cBhvr>
                                      <p:to>
                                        <a:srgbClr val="797979"/>
                                      </p:to>
                                    </p:animClr>
                                  </p:subTnLst>
                                </p:cTn>
                              </p:par>
                              <p:par>
                                <p:cTn id="29" presetID="56" presetClass="entr" presetSubtype="0" fill="hold" nodeType="withEffect">
                                  <p:stCondLst>
                                    <p:cond delay="0"/>
                                  </p:stCondLst>
                                  <p:iterate type="wd">
                                    <p:tmPct val="10000"/>
                                  </p:iterate>
                                  <p:childTnLst>
                                    <p:set>
                                      <p:cBhvr>
                                        <p:cTn id="30" dur="1" fill="hold">
                                          <p:stCondLst>
                                            <p:cond delay="0"/>
                                          </p:stCondLst>
                                        </p:cTn>
                                        <p:tgtEl>
                                          <p:spTgt spid="5">
                                            <p:txEl>
                                              <p:pRg st="1" end="1"/>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1" end="1"/>
                                            </p:txEl>
                                          </p:spTgt>
                                        </p:tgtEl>
                                        <p:attrNameLst>
                                          <p:attrName>ppt_w</p:attrName>
                                        </p:attrNameLst>
                                      </p:cBhvr>
                                    </p:anim>
                                    <p:anim by="(#ppt_w*0.50)" calcmode="lin" valueType="num">
                                      <p:cBhvr>
                                        <p:cTn id="32" dur="500" decel="50000" autoRev="1" fill="hold">
                                          <p:stCondLst>
                                            <p:cond delay="0"/>
                                          </p:stCondLst>
                                        </p:cTn>
                                        <p:tgtEl>
                                          <p:spTgt spid="5">
                                            <p:txEl>
                                              <p:pRg st="1" end="1"/>
                                            </p:txEl>
                                          </p:spTgt>
                                        </p:tgtEl>
                                        <p:attrNameLst>
                                          <p:attrName>ppt_x</p:attrName>
                                        </p:attrNameLst>
                                      </p:cBhvr>
                                    </p:anim>
                                    <p:anim from="(-#ppt_h/2)" to="(#ppt_y)" calcmode="lin" valueType="num">
                                      <p:cBhvr>
                                        <p:cTn id="33" dur="1000" fill="hold">
                                          <p:stCondLst>
                                            <p:cond delay="0"/>
                                          </p:stCondLst>
                                        </p:cTn>
                                        <p:tgtEl>
                                          <p:spTgt spid="5">
                                            <p:txEl>
                                              <p:pRg st="1" end="1"/>
                                            </p:txEl>
                                          </p:spTgt>
                                        </p:tgtEl>
                                        <p:attrNameLst>
                                          <p:attrName>ppt_y</p:attrName>
                                        </p:attrNameLst>
                                      </p:cBhvr>
                                    </p:anim>
                                    <p:animRot by="21600000">
                                      <p:cBhvr>
                                        <p:cTn id="34" dur="1000" fill="hold">
                                          <p:stCondLst>
                                            <p:cond delay="0"/>
                                          </p:stCondLst>
                                        </p:cTn>
                                        <p:tgtEl>
                                          <p:spTgt spid="5">
                                            <p:txEl>
                                              <p:pRg st="1" end="1"/>
                                            </p:txEl>
                                          </p:spTgt>
                                        </p:tgtEl>
                                        <p:attrNameLst>
                                          <p:attrName>r</p:attrName>
                                        </p:attrNameLst>
                                      </p:cBhvr>
                                    </p:animRot>
                                  </p:childTnLst>
                                  <p:subTnLst>
                                    <p:animClr clrSpc="rgb" dir="cw">
                                      <p:cBhvr override="childStyle">
                                        <p:cTn dur="1" fill="hold" display="0" masterRel="nextClick" afterEffect="1"/>
                                        <p:tgtEl>
                                          <p:spTgt spid="5">
                                            <p:txEl>
                                              <p:pRg st="1" end="1"/>
                                            </p:txEl>
                                          </p:spTgt>
                                        </p:tgtEl>
                                        <p:attrNameLst>
                                          <p:attrName>ppt_c</p:attrName>
                                        </p:attrNameLst>
                                      </p:cBhvr>
                                      <p:to>
                                        <a:srgbClr val="797979"/>
                                      </p:to>
                                    </p:animClr>
                                  </p:subTnLst>
                                </p:cTn>
                              </p:par>
                            </p:childTnLst>
                          </p:cTn>
                        </p:par>
                        <p:par>
                          <p:cTn id="35" fill="hold">
                            <p:stCondLst>
                              <p:cond delay="1200"/>
                            </p:stCondLst>
                            <p:childTnLst>
                              <p:par>
                                <p:cTn id="36" presetID="42" presetClass="entr" presetSubtype="0" fill="hold" nodeType="afterEffect">
                                  <p:stCondLst>
                                    <p:cond delay="100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4200"/>
                            </p:stCondLst>
                            <p:childTnLst>
                              <p:par>
                                <p:cTn id="48" presetID="42" presetClass="entr" presetSubtype="0" fill="hold"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5200"/>
                            </p:stCondLst>
                            <p:childTnLst>
                              <p:par>
                                <p:cTn id="54" presetID="42" presetClass="entr" presetSubtype="0"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fade">
                                      <p:cBhvr>
                                        <p:cTn id="56" dur="1000"/>
                                        <p:tgtEl>
                                          <p:spTgt spid="2">
                                            <p:txEl>
                                              <p:pRg st="4" end="4"/>
                                            </p:txEl>
                                          </p:spTgt>
                                        </p:tgtEl>
                                      </p:cBhvr>
                                    </p:animEffect>
                                    <p:anim calcmode="lin" valueType="num">
                                      <p:cBhvr>
                                        <p:cTn id="5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T3b: Adding</a:t>
            </a:r>
            <a:r>
              <a:rPr lang="en-US" b="1" baseline="0" dirty="0" smtClean="0"/>
              <a:t> an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293721"/>
          </a:xfrm>
          <a:prstGeom prst="rect">
            <a:avLst/>
          </a:prstGeom>
          <a:noFill/>
        </p:spPr>
        <p:txBody>
          <a:bodyPr wrap="square" rtlCol="0">
            <a:normAutofit fontScale="92500" lnSpcReduction="10000"/>
          </a:bodyPr>
          <a:lstStyle/>
          <a:p>
            <a:pPr marL="342900" indent="-342900">
              <a:spcBef>
                <a:spcPts val="1000"/>
              </a:spcBef>
              <a:buClr>
                <a:schemeClr val="accent1"/>
              </a:buClr>
              <a:buSzPct val="80000"/>
              <a:buFont typeface="Wingdings 3" charset="2"/>
              <a:buChar char=""/>
            </a:pP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a:t>
            </a:r>
            <a:r>
              <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first thing you will see when you log in to ClassLink. This gives you instant access to the resources that have been provided for you by your school or district. </a:t>
            </a: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add your own apps to this section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using the App library.</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28" name="Picture 4" descr="C:\Users\whittles\AppData\Local\Temp\SNAGHTML1a8c7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730" y="851951"/>
            <a:ext cx="5486400" cy="544680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3482939" y="2804845"/>
            <a:ext cx="4613097" cy="3174715"/>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253923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T3b: Adding</a:t>
            </a:r>
            <a:r>
              <a:rPr lang="en-US" b="1" baseline="0" dirty="0" smtClean="0"/>
              <a:t> an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6"/>
            <a:ext cx="6139543" cy="3704647"/>
          </a:xfrm>
          <a:prstGeom prst="rect">
            <a:avLst/>
          </a:prstGeom>
          <a:noFill/>
        </p:spPr>
        <p:txBody>
          <a:bodyPr wrap="square" rtlCol="0">
            <a:normAutofit lnSpcReduction="10000"/>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How to add an App from the App library</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Open the library by pressing the “+” symbol at the top, or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rt</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and select “New App” from the context menu</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includes a library that contains over a thousand educational resources that you can choose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050" name="Picture 2" descr="C:\Users\whittles\AppData\Local\Temp\SNAGHTML1ac4a7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452676"/>
            <a:ext cx="5486400" cy="485440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flipV="1">
            <a:off x="6096000" y="1541128"/>
            <a:ext cx="1794556" cy="432051"/>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1" name="Elbow Connector 10"/>
          <p:cNvCxnSpPr/>
          <p:nvPr/>
        </p:nvCxnSpPr>
        <p:spPr>
          <a:xfrm>
            <a:off x="3112168" y="3064042"/>
            <a:ext cx="6843490" cy="963428"/>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1428082"/>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T3b: Adding</a:t>
            </a:r>
            <a:r>
              <a:rPr lang="en-US" b="1" baseline="0" dirty="0" smtClean="0"/>
              <a:t> an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6139543" cy="3293721"/>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Select any app from the library and press the “</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Add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button</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That app will now be available on the My Apps screen.</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074" name="Picture 2" descr="C:\Users\whittles\AppData\Local\Temp\SNAGHTML10633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3681" y="866490"/>
            <a:ext cx="5486400" cy="5438379"/>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Elbow Connector 10"/>
          <p:cNvCxnSpPr/>
          <p:nvPr/>
        </p:nvCxnSpPr>
        <p:spPr>
          <a:xfrm>
            <a:off x="4335694" y="1890445"/>
            <a:ext cx="4171308" cy="1530849"/>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3322244"/>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T3c: Requesting a custom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493264"/>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with keys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 the top right corner are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Single Sign </a:t>
            </a:r>
            <a:r>
              <a:rPr lang="en-US" sz="2800"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On’s</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Any app with a sign in can become a Single Sign On</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create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custom app from any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web-based resource.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Press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“+Add your own app</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4100" name="Picture 4" descr="C:\Users\whittles\AppData\Local\Temp\SNAGHTML10e4e9c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8329" y="980657"/>
            <a:ext cx="5600700" cy="454342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Elbow Connector 12"/>
          <p:cNvCxnSpPr/>
          <p:nvPr/>
        </p:nvCxnSpPr>
        <p:spPr>
          <a:xfrm flipV="1">
            <a:off x="5037221" y="2358189"/>
            <a:ext cx="3882190" cy="150795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0" name="Elbow Connector 9"/>
          <p:cNvCxnSpPr/>
          <p:nvPr/>
        </p:nvCxnSpPr>
        <p:spPr>
          <a:xfrm>
            <a:off x="4154905" y="1910628"/>
            <a:ext cx="3962400" cy="1381291"/>
          </a:xfrm>
          <a:prstGeom prst="bentConnector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9503345"/>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Users\whittles\AppData\Local\Temp\SNAGHTML1123999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3912" y="1442814"/>
            <a:ext cx="3676650" cy="24860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T3b: Adding</a:t>
            </a:r>
            <a:r>
              <a:rPr lang="en-US" b="1" baseline="0" dirty="0" smtClean="0"/>
              <a:t> an App</a:t>
            </a:r>
            <a:endParaRPr lang="en-US" dirty="0"/>
          </a:p>
        </p:txBody>
      </p:sp>
      <p:sp>
        <p:nvSpPr>
          <p:cNvPr id="4" name="Text Placeholder 3"/>
          <p:cNvSpPr>
            <a:spLocks noGrp="1"/>
          </p:cNvSpPr>
          <p:nvPr>
            <p:ph type="body" sz="quarter" idx="10"/>
          </p:nvPr>
        </p:nvSpPr>
        <p:spPr/>
        <p:txBody>
          <a:bodyPr/>
          <a:lstStyle/>
          <a:p>
            <a:r>
              <a:rPr lang="en-US" i="1" dirty="0"/>
              <a:t>To see a list of all </a:t>
            </a:r>
            <a:r>
              <a:rPr lang="en-US" i="1" dirty="0" smtClean="0"/>
              <a:t>Single </a:t>
            </a:r>
            <a:r>
              <a:rPr lang="en-US" i="1" dirty="0"/>
              <a:t>Sign On applications, you can navigate </a:t>
            </a:r>
            <a:r>
              <a:rPr lang="en-US" i="1" dirty="0" smtClean="0"/>
              <a:t>to the One-Click </a:t>
            </a:r>
            <a:r>
              <a:rPr lang="en-US" i="1" dirty="0"/>
              <a:t>Single Sign On section.</a:t>
            </a:r>
            <a:endParaRPr lang="en-US" b="1" i="1" dirty="0">
              <a:solidFill>
                <a:schemeClr val="bg1"/>
              </a:solidFill>
              <a:effectLst>
                <a:outerShdw blurRad="38100" dist="38100" dir="2700000" algn="tl">
                  <a:srgbClr val="000000">
                    <a:alpha val="43137"/>
                  </a:srgbClr>
                </a:outerShdw>
              </a:effectLst>
            </a:endParaRPr>
          </a:p>
          <a:p>
            <a:endParaRPr lang="en-US" dirty="0"/>
          </a:p>
        </p:txBody>
      </p:sp>
      <p:sp>
        <p:nvSpPr>
          <p:cNvPr id="7" name="TextBox 6"/>
          <p:cNvSpPr txBox="1"/>
          <p:nvPr/>
        </p:nvSpPr>
        <p:spPr>
          <a:xfrm>
            <a:off x="261257" y="753979"/>
            <a:ext cx="6139543" cy="4126324"/>
          </a:xfrm>
          <a:prstGeom prst="rect">
            <a:avLst/>
          </a:prstGeom>
          <a:noFill/>
        </p:spPr>
        <p:txBody>
          <a:bodyPr wrap="square" rtlCol="0">
            <a:normAutofit fontScale="85000" lnSpcReduction="2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What are SSO’s (Single Sign-On) Apps?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has the ability to link you seamlessly to your various web accounts from within ClassLink. </a:t>
            </a: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handy feature is called ‘single sign-on’ (SSO) which means you will not have to enter your username and password every time you enter that website. </a:t>
            </a: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Apps that have single sign-on capabilities can be found in the resource library, they are differentiated by blue ‘SSO’ banners with the white key.</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1" name="Elbow Connector 10"/>
          <p:cNvCxnSpPr/>
          <p:nvPr/>
        </p:nvCxnSpPr>
        <p:spPr>
          <a:xfrm flipV="1">
            <a:off x="6103817" y="1656464"/>
            <a:ext cx="3192379" cy="268912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5122" name="Picture 2" descr="C:\Users\whittles\AppData\Local\Temp\SNAGHTML11c5d91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723" y="5361110"/>
            <a:ext cx="4780045" cy="146079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7411453" y="6091507"/>
            <a:ext cx="2181726" cy="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13800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whittles\AppData\Local\Temp\SNAGHTML1116542f.PNG"/>
          <p:cNvPicPr>
            <a:picLocks noChangeAspect="1" noChangeArrowheads="1"/>
          </p:cNvPicPr>
          <p:nvPr/>
        </p:nvPicPr>
        <p:blipFill rotWithShape="1">
          <a:blip r:embed="rId2">
            <a:extLst>
              <a:ext uri="{28A0092B-C50C-407E-A947-70E740481C1C}">
                <a14:useLocalDpi xmlns:a14="http://schemas.microsoft.com/office/drawing/2010/main" val="0"/>
              </a:ext>
            </a:extLst>
          </a:blip>
          <a:srcRect t="616"/>
          <a:stretch/>
        </p:blipFill>
        <p:spPr bwMode="auto">
          <a:xfrm>
            <a:off x="6396642" y="1652337"/>
            <a:ext cx="5553075" cy="45532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T3c: Requesting a custom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2934137"/>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If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you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request a custom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icon,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fill out the form.  It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rPr>
              <a:t>it</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 recommended to include a link to the website you are requesting the custom icon for</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3" name="Elbow Connector 12"/>
          <p:cNvCxnSpPr/>
          <p:nvPr/>
        </p:nvCxnSpPr>
        <p:spPr>
          <a:xfrm>
            <a:off x="5335034" y="2819398"/>
            <a:ext cx="1466819" cy="854244"/>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60933513"/>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whittles\AppData\Local\Temp\SNAGHTML1111f80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684" y="1466305"/>
            <a:ext cx="5572125" cy="48863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T3c: Requesting a custom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448327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Enter the name of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 and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website.</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app requires a username and password, simply check “</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request a new One-Click </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Sign-On</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Select any icon you want </a:t>
            </a:r>
            <a:b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b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or request a new icon</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3" name="Elbow Connector 12"/>
          <p:cNvCxnSpPr/>
          <p:nvPr/>
        </p:nvCxnSpPr>
        <p:spPr>
          <a:xfrm>
            <a:off x="5908388" y="1466305"/>
            <a:ext cx="1807865" cy="976710"/>
          </a:xfrm>
          <a:prstGeom prst="bentConnector3">
            <a:avLst>
              <a:gd name="adj1" fmla="val 100579"/>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0" name="Elbow Connector 9"/>
          <p:cNvCxnSpPr/>
          <p:nvPr/>
        </p:nvCxnSpPr>
        <p:spPr>
          <a:xfrm>
            <a:off x="4283242" y="3253672"/>
            <a:ext cx="5727032" cy="983120"/>
          </a:xfrm>
          <a:prstGeom prst="bentConnector3">
            <a:avLst>
              <a:gd name="adj1" fmla="val 9986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24" name="Elbow Connector 23"/>
          <p:cNvCxnSpPr/>
          <p:nvPr/>
        </p:nvCxnSpPr>
        <p:spPr>
          <a:xfrm>
            <a:off x="4395715" y="3823217"/>
            <a:ext cx="2279111" cy="1381290"/>
          </a:xfrm>
          <a:prstGeom prst="bentConnector3">
            <a:avLst>
              <a:gd name="adj1" fmla="val 65485"/>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8198" name="Picture 6" descr="C:\Users\whittles\AppData\Local\Temp\SNAGHTML11129e9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663" y="4956116"/>
            <a:ext cx="5419725" cy="20383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Elbow Connector 26"/>
          <p:cNvCxnSpPr/>
          <p:nvPr/>
        </p:nvCxnSpPr>
        <p:spPr>
          <a:xfrm>
            <a:off x="721895" y="4612066"/>
            <a:ext cx="2958056" cy="592441"/>
          </a:xfrm>
          <a:prstGeom prst="bentConnector3">
            <a:avLst>
              <a:gd name="adj1" fmla="val 107"/>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2741124"/>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whittles\AppData\Local\Temp\SNAGHTML1130cd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55" y="983953"/>
            <a:ext cx="4962525" cy="329565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T3c: Requesting a custom app</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250324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Your new custom App will appear in your My Apps with all of your other Apps</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0" name="Elbow Connector 9"/>
          <p:cNvCxnSpPr/>
          <p:nvPr/>
        </p:nvCxnSpPr>
        <p:spPr>
          <a:xfrm flipV="1">
            <a:off x="2069432" y="1995165"/>
            <a:ext cx="7972926" cy="432116"/>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821601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Users\whittles\AppData\Local\Temp\SNAGHTML11333bb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6347" y="2759554"/>
            <a:ext cx="5114925" cy="15525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 y="21459"/>
            <a:ext cx="10931703" cy="619480"/>
          </a:xfrm>
        </p:spPr>
        <p:txBody>
          <a:bodyPr/>
          <a:lstStyle/>
          <a:p>
            <a:r>
              <a:rPr lang="en-US" b="1" dirty="0" smtClean="0"/>
              <a:t>T3d: Updating password locker for apps that aren’t rostered</a:t>
            </a:r>
            <a:endParaRPr lang="en-US" dirty="0"/>
          </a:p>
        </p:txBody>
      </p:sp>
      <p:sp>
        <p:nvSpPr>
          <p:cNvPr id="4" name="Text Placeholder 3"/>
          <p:cNvSpPr>
            <a:spLocks noGrp="1"/>
          </p:cNvSpPr>
          <p:nvPr>
            <p:ph type="body" sz="quarter" idx="10"/>
          </p:nvPr>
        </p:nvSpPr>
        <p:spPr/>
        <p:txBody>
          <a:bodyPr/>
          <a:lstStyle/>
          <a:p>
            <a:endParaRPr lang="en-US" dirty="0"/>
          </a:p>
        </p:txBody>
      </p:sp>
      <p:sp>
        <p:nvSpPr>
          <p:cNvPr id="11" name="TextBox 10"/>
          <p:cNvSpPr txBox="1"/>
          <p:nvPr/>
        </p:nvSpPr>
        <p:spPr>
          <a:xfrm>
            <a:off x="261258" y="1175657"/>
            <a:ext cx="5697754" cy="4162138"/>
          </a:xfrm>
          <a:prstGeom prst="rect">
            <a:avLst/>
          </a:prstGeom>
          <a:noFill/>
        </p:spPr>
        <p:txBody>
          <a:bodyPr wrap="square" rtlCol="0">
            <a:normAutofit/>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Password Locker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Password locker stores login credentials for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applications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that are not auto-rostered. (</a:t>
            </a:r>
            <a:r>
              <a:rPr lang="en-US" sz="2000" i="1" dirty="0" smtClean="0">
                <a:solidFill>
                  <a:schemeClr val="bg1"/>
                </a:solidFill>
                <a:effectLst>
                  <a:outerShdw blurRad="38100" dist="38100" dir="2700000" algn="tl">
                    <a:srgbClr val="000000">
                      <a:alpha val="43137"/>
                    </a:srgbClr>
                  </a:outerShdw>
                </a:effectLst>
                <a:latin typeface="Calibri" panose="020F0502020204030204" pitchFamily="34" charset="0"/>
              </a:rPr>
              <a:t>Personal sites, non LDAP/ADFS, etc.</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After you have set your initial password in the locker, it will show as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Completed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marL="800100" lvl="1"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3" name="Elbow Connector 12"/>
          <p:cNvCxnSpPr/>
          <p:nvPr/>
        </p:nvCxnSpPr>
        <p:spPr>
          <a:xfrm flipV="1">
            <a:off x="4492869" y="3312674"/>
            <a:ext cx="3347164" cy="135604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11266" name="Picture 2" descr="C:\Users\whittles\AppData\Local\Temp\SNAGHTML112efd2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678" y="1060674"/>
            <a:ext cx="5210175" cy="1466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103817" y="691342"/>
            <a:ext cx="2045753" cy="369332"/>
          </a:xfrm>
          <a:prstGeom prst="rect">
            <a:avLst/>
          </a:prstGeom>
          <a:noFill/>
        </p:spPr>
        <p:txBody>
          <a:bodyPr wrap="none" rtlCol="0">
            <a:spAutoFit/>
          </a:bodyPr>
          <a:lstStyle/>
          <a:p>
            <a:r>
              <a:rPr lang="en-US" i="1" dirty="0" smtClean="0">
                <a:solidFill>
                  <a:schemeClr val="bg1"/>
                </a:solidFill>
              </a:rPr>
              <a:t>Password not set</a:t>
            </a:r>
            <a:endParaRPr lang="en-US" i="1" dirty="0">
              <a:solidFill>
                <a:schemeClr val="bg1"/>
              </a:solidFill>
            </a:endParaRPr>
          </a:p>
        </p:txBody>
      </p:sp>
      <p:sp>
        <p:nvSpPr>
          <p:cNvPr id="17" name="TextBox 16"/>
          <p:cNvSpPr txBox="1"/>
          <p:nvPr/>
        </p:nvSpPr>
        <p:spPr>
          <a:xfrm>
            <a:off x="7034364" y="2408624"/>
            <a:ext cx="1611339" cy="369332"/>
          </a:xfrm>
          <a:prstGeom prst="rect">
            <a:avLst/>
          </a:prstGeom>
          <a:noFill/>
        </p:spPr>
        <p:txBody>
          <a:bodyPr wrap="none" rtlCol="0">
            <a:spAutoFit/>
          </a:bodyPr>
          <a:lstStyle/>
          <a:p>
            <a:r>
              <a:rPr lang="en-US" i="1" dirty="0" smtClean="0">
                <a:solidFill>
                  <a:schemeClr val="bg1"/>
                </a:solidFill>
              </a:rPr>
              <a:t>Password set</a:t>
            </a:r>
            <a:endParaRPr lang="en-US" i="1" dirty="0">
              <a:solidFill>
                <a:schemeClr val="bg1"/>
              </a:solidFill>
            </a:endParaRPr>
          </a:p>
        </p:txBody>
      </p:sp>
    </p:spTree>
    <p:extLst>
      <p:ext uri="{BB962C8B-B14F-4D97-AF65-F5344CB8AC3E}">
        <p14:creationId xmlns:p14="http://schemas.microsoft.com/office/powerpoint/2010/main" val="266246432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whittles\AppData\Local\Temp\SNAGHTML1136d53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334" y="1756102"/>
            <a:ext cx="5191125" cy="31242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 y="21459"/>
            <a:ext cx="10931703" cy="619480"/>
          </a:xfrm>
        </p:spPr>
        <p:txBody>
          <a:bodyPr/>
          <a:lstStyle/>
          <a:p>
            <a:r>
              <a:rPr lang="en-US" b="1" dirty="0" smtClean="0"/>
              <a:t>T3d: Updating password locker for apps that aren’t rostered</a:t>
            </a:r>
            <a:endParaRPr lang="en-US" dirty="0"/>
          </a:p>
        </p:txBody>
      </p:sp>
      <p:sp>
        <p:nvSpPr>
          <p:cNvPr id="4" name="Text Placeholder 3"/>
          <p:cNvSpPr>
            <a:spLocks noGrp="1"/>
          </p:cNvSpPr>
          <p:nvPr>
            <p:ph type="body" sz="quarter" idx="10"/>
          </p:nvPr>
        </p:nvSpPr>
        <p:spPr/>
        <p:txBody>
          <a:bodyPr/>
          <a:lstStyle/>
          <a:p>
            <a:endParaRPr lang="en-US" dirty="0"/>
          </a:p>
        </p:txBody>
      </p:sp>
      <p:sp>
        <p:nvSpPr>
          <p:cNvPr id="11" name="TextBox 10"/>
          <p:cNvSpPr txBox="1"/>
          <p:nvPr/>
        </p:nvSpPr>
        <p:spPr>
          <a:xfrm>
            <a:off x="261258" y="640939"/>
            <a:ext cx="6074076" cy="4696856"/>
          </a:xfrm>
          <a:prstGeom prst="rect">
            <a:avLst/>
          </a:prstGeom>
          <a:noFill/>
        </p:spPr>
        <p:txBody>
          <a:bodyPr wrap="square" rtlCol="0">
            <a:normAutofit/>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Password Locker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Passwords stored in the password locker do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rPr>
              <a:t>NOT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 automatically update in ClassLink when you update them in the remote system as they are not tied to LDAP/ADFS</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To update your password. Click “</a:t>
            </a:r>
            <a:r>
              <a:rPr lang="en-US" sz="2800" b="1" dirty="0" smtClean="0">
                <a:effectLst>
                  <a:outerShdw blurRad="38100" dist="38100" dir="2700000" algn="tl">
                    <a:srgbClr val="000000">
                      <a:alpha val="43137"/>
                    </a:srgbClr>
                  </a:outerShdw>
                </a:effectLst>
                <a:latin typeface="Calibri" panose="020F0502020204030204" pitchFamily="34" charset="0"/>
              </a:rPr>
              <a:t>Edit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 under the Action  options</a:t>
            </a:r>
          </a:p>
          <a:p>
            <a:pPr marL="800100" lvl="1"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13" name="Elbow Connector 12"/>
          <p:cNvCxnSpPr/>
          <p:nvPr/>
        </p:nvCxnSpPr>
        <p:spPr>
          <a:xfrm flipV="1">
            <a:off x="5887453" y="3360090"/>
            <a:ext cx="4010526" cy="859706"/>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3463120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0"/>
            <a:ext cx="8786190" cy="619480"/>
          </a:xfrm>
        </p:spPr>
        <p:txBody>
          <a:bodyPr/>
          <a:lstStyle/>
          <a:p>
            <a:r>
              <a:rPr lang="en-US" b="1" dirty="0" smtClean="0"/>
              <a:t>T1a: ADFS </a:t>
            </a:r>
            <a:r>
              <a:rPr lang="en-US" b="1" dirty="0"/>
              <a:t>– </a:t>
            </a:r>
            <a:r>
              <a:rPr lang="en-US" b="1" dirty="0" smtClean="0"/>
              <a:t>Automatic </a:t>
            </a:r>
            <a:r>
              <a:rPr lang="en-US" b="1" dirty="0"/>
              <a:t>pass through at </a:t>
            </a:r>
            <a:r>
              <a:rPr lang="en-US" b="1" dirty="0" smtClean="0"/>
              <a:t>work</a:t>
            </a:r>
            <a:endParaRPr lang="en-US" dirty="0"/>
          </a:p>
        </p:txBody>
      </p:sp>
      <p:pic>
        <p:nvPicPr>
          <p:cNvPr id="2050" name="Picture 2" descr="C:\Users\whittles\AppData\Local\Temp\SNAGHTML626f28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7754" y="743390"/>
            <a:ext cx="5486400" cy="53338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1257" y="1175657"/>
            <a:ext cx="5952931" cy="4657685"/>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Open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website</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a:spcBef>
                <a:spcPts val="1000"/>
              </a:spcBef>
              <a:buClr>
                <a:schemeClr val="accent1"/>
              </a:buClr>
              <a:buSzPct val="80000"/>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will AUTOMATICALLY detect your login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username and password information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and pass them through to the ClassLink site for you just by clicking the link</a:t>
            </a:r>
          </a:p>
        </p:txBody>
      </p:sp>
      <p:pic>
        <p:nvPicPr>
          <p:cNvPr id="2054" name="Picture 6" descr="C:\Users\whittles\AppData\Local\Temp\SNAGHTML673d82f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257" y="1952879"/>
            <a:ext cx="5486400" cy="1615484"/>
          </a:xfrm>
          <a:prstGeom prst="rect">
            <a:avLst/>
          </a:prstGeom>
          <a:noFill/>
          <a:extLst>
            <a:ext uri="{909E8E84-426E-40DD-AFC4-6F175D3DCCD1}">
              <a14:hiddenFill xmlns:a14="http://schemas.microsoft.com/office/drawing/2010/main">
                <a:solidFill>
                  <a:srgbClr val="FFFFFF"/>
                </a:solidFill>
              </a14:hiddenFill>
            </a:ext>
          </a:extLst>
        </p:spPr>
      </p:pic>
      <p:sp>
        <p:nvSpPr>
          <p:cNvPr id="9" name="Curved Up Arrow 8"/>
          <p:cNvSpPr/>
          <p:nvPr/>
        </p:nvSpPr>
        <p:spPr>
          <a:xfrm>
            <a:off x="5000980" y="2981255"/>
            <a:ext cx="3932563" cy="151878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8878860"/>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whittles\AppData\Local\Temp\SNAGHTML11913af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2989367"/>
            <a:ext cx="7734300" cy="27336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 y="21459"/>
            <a:ext cx="10931703" cy="619480"/>
          </a:xfrm>
        </p:spPr>
        <p:txBody>
          <a:bodyPr/>
          <a:lstStyle/>
          <a:p>
            <a:r>
              <a:rPr lang="en-US" b="1" dirty="0" smtClean="0"/>
              <a:t>T3d: Updating password locker for apps that aren’t rostered</a:t>
            </a:r>
            <a:endParaRPr lang="en-US" dirty="0"/>
          </a:p>
        </p:txBody>
      </p:sp>
      <p:sp>
        <p:nvSpPr>
          <p:cNvPr id="4" name="Text Placeholder 3"/>
          <p:cNvSpPr>
            <a:spLocks noGrp="1"/>
          </p:cNvSpPr>
          <p:nvPr>
            <p:ph type="body" sz="quarter" idx="10"/>
          </p:nvPr>
        </p:nvSpPr>
        <p:spPr/>
        <p:txBody>
          <a:bodyPr/>
          <a:lstStyle/>
          <a:p>
            <a:endParaRPr lang="en-US" dirty="0"/>
          </a:p>
        </p:txBody>
      </p:sp>
      <p:sp>
        <p:nvSpPr>
          <p:cNvPr id="11" name="TextBox 10"/>
          <p:cNvSpPr txBox="1"/>
          <p:nvPr/>
        </p:nvSpPr>
        <p:spPr>
          <a:xfrm>
            <a:off x="261258" y="640939"/>
            <a:ext cx="6074076" cy="4696856"/>
          </a:xfrm>
          <a:prstGeom prst="rect">
            <a:avLst/>
          </a:prstGeom>
          <a:noFill/>
        </p:spPr>
        <p:txBody>
          <a:bodyPr wrap="square" rtlCol="0">
            <a:normAutofit/>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Password Locker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In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Credentials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section, enter your new password</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b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Press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 “</a:t>
            </a:r>
            <a:r>
              <a:rPr lang="en-US" sz="2800" b="1" dirty="0" smtClean="0">
                <a:effectLst>
                  <a:outerShdw blurRad="38100" dist="38100" dir="2700000" algn="tl">
                    <a:srgbClr val="000000">
                      <a:alpha val="43137"/>
                    </a:srgbClr>
                  </a:outerShdw>
                </a:effectLst>
                <a:latin typeface="Calibri" panose="020F0502020204030204" pitchFamily="34" charset="0"/>
              </a:rPr>
              <a:t>Save</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
            </a:r>
          </a:p>
        </p:txBody>
      </p:sp>
      <p:cxnSp>
        <p:nvCxnSpPr>
          <p:cNvPr id="13" name="Elbow Connector 12"/>
          <p:cNvCxnSpPr/>
          <p:nvPr/>
        </p:nvCxnSpPr>
        <p:spPr>
          <a:xfrm rot="16200000" flipH="1">
            <a:off x="2895800" y="2791598"/>
            <a:ext cx="2275574" cy="1136984"/>
          </a:xfrm>
          <a:prstGeom prst="bentConnector3">
            <a:avLst>
              <a:gd name="adj1" fmla="val 997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9" name="Elbow Connector 8"/>
          <p:cNvCxnSpPr/>
          <p:nvPr/>
        </p:nvCxnSpPr>
        <p:spPr>
          <a:xfrm>
            <a:off x="3176337" y="2863516"/>
            <a:ext cx="8049126" cy="247427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292859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T3e: Edit Mode</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730469" cy="3704646"/>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on the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Edit Mode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button in the top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right </a:t>
            </a:r>
          </a:p>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or </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ight click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select from the context menu</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052" name="Picture 4" descr="C:\Users\whittles\AppData\Local\Temp\SNAGHTML1198a96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3817" y="1311440"/>
            <a:ext cx="5974003" cy="405471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whittles\AppData\Local\Temp\SNAGHTML1198d5d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1944" y="1521994"/>
            <a:ext cx="8477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whittles\AppData\Local\Temp\SNAGHTML1199084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6870" y="3014947"/>
            <a:ext cx="1457325" cy="6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545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500"/>
                                        <p:tgtEl>
                                          <p:spTgt spid="2052"/>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anim calcmode="lin" valueType="num">
                                      <p:cBhvr>
                                        <p:cTn id="3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fade">
                                      <p:cBhvr>
                                        <p:cTn id="35" dur="1000"/>
                                        <p:tgtEl>
                                          <p:spTgt spid="2056"/>
                                        </p:tgtEl>
                                      </p:cBhvr>
                                    </p:animEffect>
                                    <p:anim calcmode="lin" valueType="num">
                                      <p:cBhvr>
                                        <p:cTn id="36" dur="1000" fill="hold"/>
                                        <p:tgtEl>
                                          <p:spTgt spid="2056"/>
                                        </p:tgtEl>
                                        <p:attrNameLst>
                                          <p:attrName>ppt_x</p:attrName>
                                        </p:attrNameLst>
                                      </p:cBhvr>
                                      <p:tavLst>
                                        <p:tav tm="0">
                                          <p:val>
                                            <p:strVal val="#ppt_x"/>
                                          </p:val>
                                        </p:tav>
                                        <p:tav tm="100000">
                                          <p:val>
                                            <p:strVal val="#ppt_x"/>
                                          </p:val>
                                        </p:tav>
                                      </p:tavLst>
                                    </p:anim>
                                    <p:anim calcmode="lin" valueType="num">
                                      <p:cBhvr>
                                        <p:cTn id="37"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whittles\AppData\Local\Temp\SNAGHTML11a5488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392" y="1105563"/>
            <a:ext cx="4486275" cy="29622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whittles\AppData\Local\Temp\SNAGHTML11a30ec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393" y="1105355"/>
            <a:ext cx="4486275" cy="296227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a:t>T3f: Rearranging apps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730469" cy="3704646"/>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Rearrange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by dragging them to a different location and dropping them.</a:t>
            </a: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p:cNvPicPr>
            <a:picLocks noChangeAspect="1"/>
          </p:cNvPicPr>
          <p:nvPr/>
        </p:nvPicPr>
        <p:blipFill>
          <a:blip r:embed="rId4"/>
          <a:stretch>
            <a:fillRect/>
          </a:stretch>
        </p:blipFill>
        <p:spPr>
          <a:xfrm>
            <a:off x="8202554" y="1176969"/>
            <a:ext cx="1495238" cy="1409524"/>
          </a:xfrm>
          <a:prstGeom prst="rect">
            <a:avLst/>
          </a:prstGeom>
        </p:spPr>
      </p:pic>
      <p:pic>
        <p:nvPicPr>
          <p:cNvPr id="2056" name="Picture 8" descr="C:\Users\whittles\AppData\Local\Temp\SNAGHTML1199084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1138" y="897137"/>
            <a:ext cx="2758070" cy="186348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whittles\AppData\Local\Temp\SNAGHTML11aac8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484605">
            <a:off x="7761796" y="2316370"/>
            <a:ext cx="84772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598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056"/>
                                        </p:tgtEl>
                                        <p:attrNameLst>
                                          <p:attrName>style.visibility</p:attrName>
                                        </p:attrNameLst>
                                      </p:cBhvr>
                                      <p:to>
                                        <p:strVal val="visible"/>
                                      </p:to>
                                    </p:set>
                                    <p:animEffect transition="in" filter="fade">
                                      <p:cBhvr>
                                        <p:cTn id="16" dur="1000"/>
                                        <p:tgtEl>
                                          <p:spTgt spid="2056"/>
                                        </p:tgtEl>
                                      </p:cBhvr>
                                    </p:animEffect>
                                    <p:anim calcmode="lin" valueType="num">
                                      <p:cBhvr>
                                        <p:cTn id="17" dur="1000" fill="hold"/>
                                        <p:tgtEl>
                                          <p:spTgt spid="2056"/>
                                        </p:tgtEl>
                                        <p:attrNameLst>
                                          <p:attrName>ppt_x</p:attrName>
                                        </p:attrNameLst>
                                      </p:cBhvr>
                                      <p:tavLst>
                                        <p:tav tm="0">
                                          <p:val>
                                            <p:strVal val="#ppt_x"/>
                                          </p:val>
                                        </p:tav>
                                        <p:tav tm="100000">
                                          <p:val>
                                            <p:strVal val="#ppt_x"/>
                                          </p:val>
                                        </p:tav>
                                      </p:tavLst>
                                    </p:anim>
                                    <p:anim calcmode="lin" valueType="num">
                                      <p:cBhvr>
                                        <p:cTn id="18" dur="1000" fill="hold"/>
                                        <p:tgtEl>
                                          <p:spTgt spid="2056"/>
                                        </p:tgtEl>
                                        <p:attrNameLst>
                                          <p:attrName>ppt_y</p:attrName>
                                        </p:attrNameLst>
                                      </p:cBhvr>
                                      <p:tavLst>
                                        <p:tav tm="0">
                                          <p:val>
                                            <p:strVal val="#ppt_y+.1"/>
                                          </p:val>
                                        </p:tav>
                                        <p:tav tm="100000">
                                          <p:val>
                                            <p:strVal val="#ppt_y"/>
                                          </p:val>
                                        </p:tav>
                                      </p:tavLst>
                                    </p:anim>
                                  </p:childTnLst>
                                  <p:subTnLst>
                                    <p:set>
                                      <p:cBhvr override="childStyle">
                                        <p:cTn dur="1" fill="hold" display="0" masterRel="sameClick" afterEffect="1">
                                          <p:stCondLst>
                                            <p:cond evt="end" delay="0">
                                              <p:tn val="14"/>
                                            </p:cond>
                                          </p:stCondLst>
                                        </p:cTn>
                                        <p:tgtEl>
                                          <p:spTgt spid="2056"/>
                                        </p:tgtEl>
                                        <p:attrNameLst>
                                          <p:attrName>style.visibility</p:attrName>
                                        </p:attrNameLst>
                                      </p:cBhvr>
                                      <p:to>
                                        <p:strVal val="hidden"/>
                                      </p:to>
                                    </p:set>
                                  </p:sub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4.16667E-6 -4.81481E-6 L -0.14336 0.21829 " pathEditMode="relative" rAng="0" ptsTypes="AA">
                                      <p:cBhvr>
                                        <p:cTn id="21" dur="2000" fill="hold"/>
                                        <p:tgtEl>
                                          <p:spTgt spid="4104"/>
                                        </p:tgtEl>
                                        <p:attrNameLst>
                                          <p:attrName>ppt_x</p:attrName>
                                          <p:attrName>ppt_y</p:attrName>
                                        </p:attrNameLst>
                                      </p:cBhvr>
                                      <p:rCtr x="-7174" y="10903"/>
                                    </p:animMotion>
                                  </p:childTnLst>
                                  <p:subTnLst>
                                    <p:set>
                                      <p:cBhvr override="childStyle">
                                        <p:cTn dur="1" fill="hold" display="0" masterRel="sameClick" afterEffect="1">
                                          <p:stCondLst>
                                            <p:cond evt="end" delay="0">
                                              <p:tn val="20"/>
                                            </p:cond>
                                          </p:stCondLst>
                                        </p:cTn>
                                        <p:tgtEl>
                                          <p:spTgt spid="4104"/>
                                        </p:tgtEl>
                                        <p:attrNameLst>
                                          <p:attrName>style.visibility</p:attrName>
                                        </p:attrNameLst>
                                      </p:cBhvr>
                                      <p:to>
                                        <p:strVal val="hidden"/>
                                      </p:to>
                                    </p:set>
                                  </p:subTnLst>
                                </p:cTn>
                              </p:par>
                            </p:childTnLst>
                          </p:cTn>
                        </p:par>
                        <p:par>
                          <p:cTn id="22" fill="hold">
                            <p:stCondLst>
                              <p:cond delay="4000"/>
                            </p:stCondLst>
                            <p:childTnLst>
                              <p:par>
                                <p:cTn id="23" presetID="42" presetClass="path" presetSubtype="0" accel="50000" decel="50000" fill="hold" nodeType="afterEffect">
                                  <p:stCondLst>
                                    <p:cond delay="0"/>
                                  </p:stCondLst>
                                  <p:childTnLst>
                                    <p:animMotion origin="layout" path="M -4.58333E-6 4.44444E-6 L -0.12122 0.1993 " pathEditMode="relative" rAng="0" ptsTypes="AA">
                                      <p:cBhvr>
                                        <p:cTn id="24" dur="2000" fill="hold"/>
                                        <p:tgtEl>
                                          <p:spTgt spid="2"/>
                                        </p:tgtEl>
                                        <p:attrNameLst>
                                          <p:attrName>ppt_x</p:attrName>
                                          <p:attrName>ppt_y</p:attrName>
                                        </p:attrNameLst>
                                      </p:cBhvr>
                                      <p:rCtr x="-6068" y="9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T3g: Creating Folders &amp; Organizing Apps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730469" cy="3704646"/>
          </a:xfrm>
          <a:prstGeom prst="rect">
            <a:avLst/>
          </a:prstGeom>
          <a:noFill/>
        </p:spPr>
        <p:txBody>
          <a:bodyPr wrap="square" rtlCol="0">
            <a:normAutofit fontScale="77500" lnSpcReduction="2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create a new folder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manually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by selecting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New folder</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the edit menus.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also create a folder by hovering one app over another app and dropping it. This will create a new folder with the two apps inside.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You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can move apps inside a folder by hovering over the folder and dropping the app inside</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rename the folder, click on the folder and then click on the name.</a:t>
            </a:r>
          </a:p>
          <a:p>
            <a:pPr marL="342900" indent="-342900">
              <a:spcBef>
                <a:spcPts val="1000"/>
              </a:spcBef>
              <a:buClr>
                <a:schemeClr val="accent1"/>
              </a:buClr>
              <a:buSzPct val="80000"/>
              <a:buFont typeface="Wingdings 3" charset="2"/>
              <a:buChar char=""/>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p:cNvPicPr>
            <a:picLocks noChangeAspect="1"/>
          </p:cNvPicPr>
          <p:nvPr/>
        </p:nvPicPr>
        <p:blipFill>
          <a:blip r:embed="rId2"/>
          <a:stretch>
            <a:fillRect/>
          </a:stretch>
        </p:blipFill>
        <p:spPr>
          <a:xfrm>
            <a:off x="8792030" y="783969"/>
            <a:ext cx="2773054" cy="2684553"/>
          </a:xfrm>
          <a:prstGeom prst="rect">
            <a:avLst/>
          </a:prstGeom>
        </p:spPr>
      </p:pic>
      <p:pic>
        <p:nvPicPr>
          <p:cNvPr id="3074" name="Picture 2" descr="C:\Users\whittles\AppData\Local\Temp\SNAGHTML11b1fa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39760">
            <a:off x="9025065" y="818469"/>
            <a:ext cx="8477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whittles\AppData\Local\Temp\SNAGHTML11b1fab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13205">
            <a:off x="8974557" y="2265894"/>
            <a:ext cx="8477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whittles\AppData\Local\Temp\SNAGHTML11b5b14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487" y="2725261"/>
            <a:ext cx="2412441" cy="201603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1852863" y="2864594"/>
            <a:ext cx="5598121" cy="949417"/>
          </a:xfrm>
          <a:prstGeom prst="bentConnector3">
            <a:avLst>
              <a:gd name="adj1" fmla="val 68483"/>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2494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2" presetClass="entr" presetSubtype="8" fill="hold" nodeType="afterEffect">
                                  <p:stCondLst>
                                    <p:cond delay="500"/>
                                  </p:stCondLst>
                                  <p:childTnLst>
                                    <p:set>
                                      <p:cBhvr>
                                        <p:cTn id="16" dur="1" fill="hold">
                                          <p:stCondLst>
                                            <p:cond delay="0"/>
                                          </p:stCondLst>
                                        </p:cTn>
                                        <p:tgtEl>
                                          <p:spTgt spid="3074"/>
                                        </p:tgtEl>
                                        <p:attrNameLst>
                                          <p:attrName>style.visibility</p:attrName>
                                        </p:attrNameLst>
                                      </p:cBhvr>
                                      <p:to>
                                        <p:strVal val="visible"/>
                                      </p:to>
                                    </p:set>
                                    <p:anim calcmode="lin" valueType="num">
                                      <p:cBhvr additive="base">
                                        <p:cTn id="17" dur="1000" fill="hold"/>
                                        <p:tgtEl>
                                          <p:spTgt spid="3074"/>
                                        </p:tgtEl>
                                        <p:attrNameLst>
                                          <p:attrName>ppt_x</p:attrName>
                                        </p:attrNameLst>
                                      </p:cBhvr>
                                      <p:tavLst>
                                        <p:tav tm="0">
                                          <p:val>
                                            <p:strVal val="0-#ppt_w/2"/>
                                          </p:val>
                                        </p:tav>
                                        <p:tav tm="100000">
                                          <p:val>
                                            <p:strVal val="#ppt_x"/>
                                          </p:val>
                                        </p:tav>
                                      </p:tavLst>
                                    </p:anim>
                                    <p:anim calcmode="lin" valueType="num">
                                      <p:cBhvr additive="base">
                                        <p:cTn id="18" dur="1000" fill="hold"/>
                                        <p:tgtEl>
                                          <p:spTgt spid="3074"/>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1000" fill="hold"/>
                                        <p:tgtEl>
                                          <p:spTgt spid="8"/>
                                        </p:tgtEl>
                                        <p:attrNameLst>
                                          <p:attrName>ppt_x</p:attrName>
                                        </p:attrNameLst>
                                      </p:cBhvr>
                                      <p:tavLst>
                                        <p:tav tm="0">
                                          <p:val>
                                            <p:strVal val="0-#ppt_w/2"/>
                                          </p:val>
                                        </p:tav>
                                        <p:tav tm="100000">
                                          <p:val>
                                            <p:strVal val="#ppt_x"/>
                                          </p:val>
                                        </p:tav>
                                      </p:tavLst>
                                    </p:anim>
                                    <p:anim calcmode="lin" valueType="num">
                                      <p:cBhvr additive="base">
                                        <p:cTn id="23" dur="1000" fill="hold"/>
                                        <p:tgtEl>
                                          <p:spTgt spid="8"/>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42" presetClass="entr" presetSubtype="0" fill="hold" nodeType="afterEffect">
                                  <p:stCondLst>
                                    <p:cond delay="250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fade">
                                      <p:cBhvr>
                                        <p:cTn id="27" dur="1000"/>
                                        <p:tgtEl>
                                          <p:spTgt spid="7">
                                            <p:txEl>
                                              <p:pRg st="1" end="1"/>
                                            </p:txEl>
                                          </p:spTgt>
                                        </p:tgtEl>
                                      </p:cBhvr>
                                    </p:animEffect>
                                    <p:anim calcmode="lin" valueType="num">
                                      <p:cBhvr>
                                        <p:cTn id="2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8000"/>
                            </p:stCondLst>
                            <p:childTnLst>
                              <p:par>
                                <p:cTn id="31" presetID="42" presetClass="entr" presetSubtype="0" fill="hold" nodeType="after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1000"/>
                                        <p:tgtEl>
                                          <p:spTgt spid="3076"/>
                                        </p:tgtEl>
                                      </p:cBhvr>
                                    </p:animEffect>
                                    <p:anim calcmode="lin" valueType="num">
                                      <p:cBhvr>
                                        <p:cTn id="34" dur="1000" fill="hold"/>
                                        <p:tgtEl>
                                          <p:spTgt spid="3076"/>
                                        </p:tgtEl>
                                        <p:attrNameLst>
                                          <p:attrName>ppt_x</p:attrName>
                                        </p:attrNameLst>
                                      </p:cBhvr>
                                      <p:tavLst>
                                        <p:tav tm="0">
                                          <p:val>
                                            <p:strVal val="#ppt_x"/>
                                          </p:val>
                                        </p:tav>
                                        <p:tav tm="100000">
                                          <p:val>
                                            <p:strVal val="#ppt_x"/>
                                          </p:val>
                                        </p:tav>
                                      </p:tavLst>
                                    </p:anim>
                                    <p:anim calcmode="lin" valueType="num">
                                      <p:cBhvr>
                                        <p:cTn id="35" dur="1000" fill="hold"/>
                                        <p:tgtEl>
                                          <p:spTgt spid="3076"/>
                                        </p:tgtEl>
                                        <p:attrNameLst>
                                          <p:attrName>ppt_y</p:attrName>
                                        </p:attrNameLst>
                                      </p:cBhvr>
                                      <p:tavLst>
                                        <p:tav tm="0">
                                          <p:val>
                                            <p:strVal val="#ppt_y+.1"/>
                                          </p:val>
                                        </p:tav>
                                        <p:tav tm="100000">
                                          <p:val>
                                            <p:strVal val="#ppt_y"/>
                                          </p:val>
                                        </p:tav>
                                      </p:tavLst>
                                    </p:anim>
                                  </p:childTnLst>
                                </p:cTn>
                              </p:par>
                            </p:childTnLst>
                          </p:cTn>
                        </p:par>
                        <p:par>
                          <p:cTn id="36" fill="hold">
                            <p:stCondLst>
                              <p:cond delay="9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9500"/>
                            </p:stCondLst>
                            <p:childTnLst>
                              <p:par>
                                <p:cTn id="41" presetID="42" presetClass="entr" presetSubtype="0" fill="hold" nodeType="afterEffect">
                                  <p:stCondLst>
                                    <p:cond delay="2000"/>
                                  </p:stCondLst>
                                  <p:childTnLst>
                                    <p:set>
                                      <p:cBhvr>
                                        <p:cTn id="42" dur="1" fill="hold">
                                          <p:stCondLst>
                                            <p:cond delay="0"/>
                                          </p:stCondLst>
                                        </p:cTn>
                                        <p:tgtEl>
                                          <p:spTgt spid="7">
                                            <p:txEl>
                                              <p:pRg st="2" end="2"/>
                                            </p:txEl>
                                          </p:spTgt>
                                        </p:tgtEl>
                                        <p:attrNameLst>
                                          <p:attrName>style.visibility</p:attrName>
                                        </p:attrNameLst>
                                      </p:cBhvr>
                                      <p:to>
                                        <p:strVal val="visible"/>
                                      </p:to>
                                    </p:set>
                                    <p:animEffect transition="in" filter="fade">
                                      <p:cBhvr>
                                        <p:cTn id="43" dur="1000"/>
                                        <p:tgtEl>
                                          <p:spTgt spid="7">
                                            <p:txEl>
                                              <p:pRg st="2" end="2"/>
                                            </p:txEl>
                                          </p:spTgt>
                                        </p:tgtEl>
                                      </p:cBhvr>
                                    </p:animEffect>
                                    <p:anim calcmode="lin" valueType="num">
                                      <p:cBhvr>
                                        <p:cTn id="4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46" fill="hold">
                            <p:stCondLst>
                              <p:cond delay="12500"/>
                            </p:stCondLst>
                            <p:childTnLst>
                              <p:par>
                                <p:cTn id="47" presetID="42" presetClass="entr" presetSubtype="0" fill="hold" nodeType="afterEffect">
                                  <p:stCondLst>
                                    <p:cond delay="200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T3h: Deleting apps that aren’t assigned</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7041911" cy="3621504"/>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There are two classifications of Apps</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 </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Has a lock in the top right</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Added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 </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Has a red “</a:t>
            </a:r>
            <a:r>
              <a:rPr lang="en-US" sz="2800" i="1" dirty="0" smtClean="0">
                <a:solidFill>
                  <a:srgbClr val="FF0000"/>
                </a:solidFill>
                <a:effectLst>
                  <a:outerShdw blurRad="38100" dist="38100" dir="2700000" algn="tl">
                    <a:srgbClr val="000000">
                      <a:alpha val="43137"/>
                    </a:srgbClr>
                  </a:outerShdw>
                </a:effectLst>
                <a:latin typeface="Calibri" panose="020F0502020204030204" pitchFamily="34" charset="0"/>
                <a:ea typeface="+mj-ea"/>
                <a:cs typeface="+mj-cs"/>
              </a:rPr>
              <a:t>X</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on the top right</a:t>
            </a:r>
            <a:endParaRPr lang="en-US" sz="28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delete any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ADDED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app using Edit Mode.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Assigned Apps can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NOT</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be deleted from your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Apps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by user.</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p:cNvPicPr>
            <a:picLocks noChangeAspect="1"/>
          </p:cNvPicPr>
          <p:nvPr/>
        </p:nvPicPr>
        <p:blipFill>
          <a:blip r:embed="rId2"/>
          <a:stretch>
            <a:fillRect/>
          </a:stretch>
        </p:blipFill>
        <p:spPr>
          <a:xfrm>
            <a:off x="9602931" y="3084376"/>
            <a:ext cx="1504762" cy="1514286"/>
          </a:xfrm>
          <a:prstGeom prst="rect">
            <a:avLst/>
          </a:prstGeom>
        </p:spPr>
      </p:pic>
      <p:pic>
        <p:nvPicPr>
          <p:cNvPr id="5" name="Picture 4"/>
          <p:cNvPicPr>
            <a:picLocks noChangeAspect="1"/>
          </p:cNvPicPr>
          <p:nvPr/>
        </p:nvPicPr>
        <p:blipFill>
          <a:blip r:embed="rId3"/>
          <a:stretch>
            <a:fillRect/>
          </a:stretch>
        </p:blipFill>
        <p:spPr>
          <a:xfrm>
            <a:off x="9602931" y="1345592"/>
            <a:ext cx="1447619" cy="1457143"/>
          </a:xfrm>
          <a:prstGeom prst="rect">
            <a:avLst/>
          </a:prstGeom>
        </p:spPr>
      </p:pic>
      <p:cxnSp>
        <p:nvCxnSpPr>
          <p:cNvPr id="10" name="Elbow Connector 9"/>
          <p:cNvCxnSpPr/>
          <p:nvPr/>
        </p:nvCxnSpPr>
        <p:spPr>
          <a:xfrm flipV="1">
            <a:off x="8610733" y="1567758"/>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2" name="Elbow Connector 11"/>
          <p:cNvCxnSpPr/>
          <p:nvPr/>
        </p:nvCxnSpPr>
        <p:spPr>
          <a:xfrm flipV="1">
            <a:off x="8552713" y="3308326"/>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05365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2" presetClass="entr" presetSubtype="8" fill="hold" nodeType="after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5000"/>
                            </p:stCondLst>
                            <p:childTnLst>
                              <p:par>
                                <p:cTn id="22" presetID="42" presetClass="entr" presetSubtype="0" fill="hold"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6000"/>
                            </p:stCondLst>
                            <p:childTnLst>
                              <p:par>
                                <p:cTn id="28" presetID="2" presetClass="entr" presetSubtype="8" fill="hold" nodeType="afterEffect">
                                  <p:stCondLst>
                                    <p:cond delay="10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0-#ppt_w/2"/>
                                          </p:val>
                                        </p:tav>
                                        <p:tav tm="100000">
                                          <p:val>
                                            <p:strVal val="#ppt_x"/>
                                          </p:val>
                                        </p:tav>
                                      </p:tavLst>
                                    </p:anim>
                                    <p:anim calcmode="lin" valueType="num">
                                      <p:cBhvr additive="base">
                                        <p:cTn id="31" dur="1000" fill="hold"/>
                                        <p:tgtEl>
                                          <p:spTgt spid="12"/>
                                        </p:tgtEl>
                                        <p:attrNameLst>
                                          <p:attrName>ppt_y</p:attrName>
                                        </p:attrNameLst>
                                      </p:cBhvr>
                                      <p:tavLst>
                                        <p:tav tm="0">
                                          <p:val>
                                            <p:strVal val="#ppt_y"/>
                                          </p:val>
                                        </p:tav>
                                        <p:tav tm="100000">
                                          <p:val>
                                            <p:strVal val="#ppt_y"/>
                                          </p:val>
                                        </p:tav>
                                      </p:tavLst>
                                    </p:anim>
                                  </p:childTnLst>
                                </p:cTn>
                              </p:par>
                            </p:childTnLst>
                          </p:cTn>
                        </p:par>
                        <p:par>
                          <p:cTn id="32" fill="hold">
                            <p:stCondLst>
                              <p:cond delay="8000"/>
                            </p:stCondLst>
                            <p:childTnLst>
                              <p:par>
                                <p:cTn id="33" presetID="42" presetClass="entr" presetSubtype="0" fill="hold" nodeType="afterEffect">
                                  <p:stCondLst>
                                    <p:cond delay="100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0"/>
                            </p:stCondLst>
                            <p:childTnLst>
                              <p:par>
                                <p:cTn id="39" presetID="42" presetClass="entr" presetSubtype="0" fill="hold" nodeType="afterEffect">
                                  <p:stCondLst>
                                    <p:cond delay="100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fade">
                                      <p:cBhvr>
                                        <p:cTn id="41" dur="1000"/>
                                        <p:tgtEl>
                                          <p:spTgt spid="7">
                                            <p:txEl>
                                              <p:pRg st="4" end="4"/>
                                            </p:txEl>
                                          </p:spTgt>
                                        </p:tgtEl>
                                      </p:cBhvr>
                                    </p:animEffect>
                                    <p:anim calcmode="lin" valueType="num">
                                      <p:cBhvr>
                                        <p:cTn id="4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whittles\AppData\Local\Temp\SNAGHTML11c7d1f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4188" y="1175657"/>
            <a:ext cx="5791200" cy="510540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T3i: Installing extension on non-LCS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4785926"/>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are using ClassLink on a Non-LCS computer, it will need the Launchpad extension</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Most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SSO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require a browser extension to be installed. When users click an SSO Browser Extension app, a prompt will appear to install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extension</a:t>
            </a:r>
          </a:p>
          <a:p>
            <a:pPr marL="342900" indent="-342900">
              <a:spcBef>
                <a:spcPts val="1000"/>
              </a:spcBef>
              <a:buClr>
                <a:schemeClr val="accent1"/>
              </a:buClr>
              <a:buSzPct val="80000"/>
              <a:buFont typeface="Wingdings 3" charset="2"/>
              <a:buChar char=""/>
            </a:pP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Select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Do Not ask me Again</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Select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Install Extension</a:t>
            </a:r>
            <a:endParaRPr lang="en-US" sz="2800" b="1" dirty="0">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0" name="Elbow Connector 9"/>
          <p:cNvCxnSpPr/>
          <p:nvPr/>
        </p:nvCxnSpPr>
        <p:spPr>
          <a:xfrm flipV="1">
            <a:off x="5149516" y="5353694"/>
            <a:ext cx="1225482" cy="35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1" name="Elbow Connector 10"/>
          <p:cNvCxnSpPr/>
          <p:nvPr/>
        </p:nvCxnSpPr>
        <p:spPr>
          <a:xfrm flipV="1">
            <a:off x="6647714" y="5868077"/>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9793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100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1000"/>
                                        <p:tgtEl>
                                          <p:spTgt spid="7170"/>
                                        </p:tgtEl>
                                      </p:cBhvr>
                                    </p:animEffect>
                                  </p:childTnLst>
                                </p:cTn>
                              </p:par>
                            </p:childTnLst>
                          </p:cTn>
                        </p:par>
                        <p:par>
                          <p:cTn id="20" fill="hold">
                            <p:stCondLst>
                              <p:cond delay="6000"/>
                            </p:stCondLst>
                            <p:childTnLst>
                              <p:par>
                                <p:cTn id="21" presetID="42" presetClass="entr" presetSubtype="0" fill="hold" nodeType="afterEffect">
                                  <p:stCondLst>
                                    <p:cond delay="100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8000"/>
                            </p:stCondLst>
                            <p:childTnLst>
                              <p:par>
                                <p:cTn id="27" presetID="2" presetClass="entr" presetSubtype="8" fill="hold" nodeType="afterEffect">
                                  <p:stCondLst>
                                    <p:cond delay="10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000" fill="hold"/>
                                        <p:tgtEl>
                                          <p:spTgt spid="10"/>
                                        </p:tgtEl>
                                        <p:attrNameLst>
                                          <p:attrName>ppt_x</p:attrName>
                                        </p:attrNameLst>
                                      </p:cBhvr>
                                      <p:tavLst>
                                        <p:tav tm="0">
                                          <p:val>
                                            <p:strVal val="0-#ppt_w/2"/>
                                          </p:val>
                                        </p:tav>
                                        <p:tav tm="100000">
                                          <p:val>
                                            <p:strVal val="#ppt_x"/>
                                          </p:val>
                                        </p:tav>
                                      </p:tavLst>
                                    </p:anim>
                                    <p:anim calcmode="lin" valueType="num">
                                      <p:cBhvr additive="base">
                                        <p:cTn id="30" dur="100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10000"/>
                            </p:stCondLst>
                            <p:childTnLst>
                              <p:par>
                                <p:cTn id="32" presetID="42" presetClass="entr" presetSubtype="0" fill="hold" nodeType="afterEffect">
                                  <p:stCondLst>
                                    <p:cond delay="100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1000"/>
                                        <p:tgtEl>
                                          <p:spTgt spid="7">
                                            <p:txEl>
                                              <p:pRg st="3" end="3"/>
                                            </p:txEl>
                                          </p:spTgt>
                                        </p:tgtEl>
                                      </p:cBhvr>
                                    </p:animEffect>
                                    <p:anim calcmode="lin" valueType="num">
                                      <p:cBhvr>
                                        <p:cTn id="35"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12000"/>
                            </p:stCondLst>
                            <p:childTnLst>
                              <p:par>
                                <p:cTn id="38" presetID="2" presetClass="entr" presetSubtype="8" fill="hold" nodeType="afterEffect">
                                  <p:stCondLst>
                                    <p:cond delay="100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1000" fill="hold"/>
                                        <p:tgtEl>
                                          <p:spTgt spid="11"/>
                                        </p:tgtEl>
                                        <p:attrNameLst>
                                          <p:attrName>ppt_x</p:attrName>
                                        </p:attrNameLst>
                                      </p:cBhvr>
                                      <p:tavLst>
                                        <p:tav tm="0">
                                          <p:val>
                                            <p:strVal val="0-#ppt_w/2"/>
                                          </p:val>
                                        </p:tav>
                                        <p:tav tm="100000">
                                          <p:val>
                                            <p:strVal val="#ppt_x"/>
                                          </p:val>
                                        </p:tav>
                                      </p:tavLst>
                                    </p:anim>
                                    <p:anim calcmode="lin" valueType="num">
                                      <p:cBhvr additive="base">
                                        <p:cTn id="4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T3i: Installing extension on non-LCS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3624943" cy="3704646"/>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will open the browser store and allow you to install the extension</a:t>
            </a:r>
          </a:p>
        </p:txBody>
      </p:sp>
      <p:pic>
        <p:nvPicPr>
          <p:cNvPr id="8194" name="Picture 2" descr="C:\Users\whittles\AppData\Local\Temp\SNAGHTML11c98db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256" y="1491915"/>
            <a:ext cx="7450427" cy="463215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flipV="1">
            <a:off x="7818788" y="1804378"/>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2858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50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1000"/>
                                        <p:tgtEl>
                                          <p:spTgt spid="8194"/>
                                        </p:tgtEl>
                                      </p:cBhvr>
                                    </p:animEffect>
                                  </p:childTnLst>
                                </p:cTn>
                              </p:par>
                            </p:childTnLst>
                          </p:cTn>
                        </p:par>
                        <p:par>
                          <p:cTn id="14" fill="hold">
                            <p:stCondLst>
                              <p:cond delay="3000"/>
                            </p:stCondLst>
                            <p:childTnLst>
                              <p:par>
                                <p:cTn id="15" presetID="2" presetClass="entr" presetSubtype="8"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000" fill="hold"/>
                                        <p:tgtEl>
                                          <p:spTgt spid="8"/>
                                        </p:tgtEl>
                                        <p:attrNameLst>
                                          <p:attrName>ppt_x</p:attrName>
                                        </p:attrNameLst>
                                      </p:cBhvr>
                                      <p:tavLst>
                                        <p:tav tm="0">
                                          <p:val>
                                            <p:strVal val="0-#ppt_w/2"/>
                                          </p:val>
                                        </p:tav>
                                        <p:tav tm="100000">
                                          <p:val>
                                            <p:strVal val="#ppt_x"/>
                                          </p:val>
                                        </p:tav>
                                      </p:tavLst>
                                    </p:anim>
                                    <p:anim calcmode="lin" valueType="num">
                                      <p:cBhvr additive="base">
                                        <p:cTn id="1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0" y="21459"/>
            <a:ext cx="10812512" cy="619480"/>
          </a:xfrm>
          <a:prstGeom prst="rect">
            <a:avLst/>
          </a:prstGeom>
        </p:spPr>
        <p:txBody>
          <a:bodyPr vert="horz" lIns="91440" tIns="0" rIns="91440" bIns="0" rtlCol="0" anchor="b">
            <a:noAutofit/>
          </a:bodyPr>
          <a:lstStyle>
            <a:lvl1pPr algn="l" defTabSz="457200" rtl="0" eaLnBrk="1" latinLnBrk="0" hangingPunct="1">
              <a:spcBef>
                <a:spcPct val="0"/>
              </a:spcBef>
              <a:buNone/>
              <a:defRPr sz="7200" b="0" i="0" kern="1200">
                <a:solidFill>
                  <a:schemeClr val="bg1"/>
                </a:solidFill>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t>T3i: Installing extension on non-LCS computers</a:t>
            </a:r>
          </a:p>
        </p:txBody>
      </p:sp>
      <p:pic>
        <p:nvPicPr>
          <p:cNvPr id="6" name="QkZJ27ak_fY"/>
          <p:cNvPicPr>
            <a:picLocks noRot="1" noChangeAspect="1"/>
          </p:cNvPicPr>
          <p:nvPr>
            <a:videoFile r:link="rId1"/>
          </p:nvPr>
        </p:nvPicPr>
        <p:blipFill>
          <a:blip r:embed="rId3"/>
          <a:stretch>
            <a:fillRect/>
          </a:stretch>
        </p:blipFill>
        <p:spPr>
          <a:xfrm>
            <a:off x="1070811" y="915906"/>
            <a:ext cx="10028989" cy="5641306"/>
          </a:xfrm>
          <a:prstGeom prst="rect">
            <a:avLst/>
          </a:prstGeom>
        </p:spPr>
      </p:pic>
    </p:spTree>
    <p:extLst>
      <p:ext uri="{BB962C8B-B14F-4D97-AF65-F5344CB8AC3E}">
        <p14:creationId xmlns:p14="http://schemas.microsoft.com/office/powerpoint/2010/main" val="4014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095041" cy="5791201"/>
          </a:xfrm>
          <a:prstGeom prst="rect">
            <a:avLst/>
          </a:prstGeom>
          <a:noFill/>
        </p:spPr>
        <p:txBody>
          <a:bodyPr wrap="square" rtlCol="0">
            <a:normAutofit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Apps</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Adding an App</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Use the +</a:t>
            </a:r>
            <a:r>
              <a:rPr kumimoji="0" lang="en-US" sz="28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kumimoji="0" lang="en-US" sz="28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sysmbol</a:t>
            </a:r>
            <a:r>
              <a:rPr kumimoji="0" lang="en-US" sz="28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to open App Library</a:t>
            </a: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Custom Apps</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In Library, choose Add your own App</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Updating Password Locker </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I</a:t>
            </a: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n My Profile</a:t>
            </a:r>
            <a:r>
              <a:rPr kumimoji="0" lang="en-US" sz="28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-&gt; Password </a:t>
            </a: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L</a:t>
            </a:r>
            <a:r>
              <a:rPr kumimoji="0" lang="en-US" sz="2800" b="1" i="0" u="none" strike="noStrike" kern="1200" cap="none" spc="0" normalizeH="0" noProof="0" dirty="0" err="1"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ocker</a:t>
            </a:r>
            <a:r>
              <a:rPr kumimoji="0" lang="en-US" sz="28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press Edit under locker actions</a:t>
            </a: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Edit Mode</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Select notepad symbol by search box or </a:t>
            </a:r>
            <a:r>
              <a:rPr lang="en-US" sz="2800" b="1" dirty="0" err="1">
                <a:solidFill>
                  <a:prstClr val="white"/>
                </a:solidFill>
                <a:effectLst>
                  <a:outerShdw blurRad="38100" dist="38100" dir="2700000" algn="tl">
                    <a:srgbClr val="000000">
                      <a:alpha val="43137"/>
                    </a:srgbClr>
                  </a:outerShdw>
                </a:effectLst>
                <a:latin typeface="Calibri" panose="020F0502020204030204" pitchFamily="34" charset="0"/>
              </a:rPr>
              <a:t>R</a:t>
            </a: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t-click and choose </a:t>
            </a:r>
            <a:r>
              <a:rPr kumimoji="0" lang="en-US" sz="28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Edit Mode</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1957234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additive="base">
                                        <p:cTn id="4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additive="base">
                                        <p:cTn id="5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 calcmode="lin" valueType="num">
                                      <p:cBhvr additive="base">
                                        <p:cTn id="7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095041" cy="5791201"/>
          </a:xfrm>
          <a:prstGeom prst="rect">
            <a:avLst/>
          </a:prstGeom>
          <a:noFill/>
        </p:spPr>
        <p:txBody>
          <a:bodyPr wrap="square" rtlCol="0">
            <a:normAutofit fontScale="925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Apps</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Rearranging Apps</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In Edit Mode, Drag icon to new location.</a:t>
            </a:r>
          </a:p>
          <a:p>
            <a:pPr marL="342900" lvl="0" indent="-342900">
              <a:spcBef>
                <a:spcPts val="1000"/>
              </a:spcBef>
              <a:buClr>
                <a:srgbClr val="ACD433"/>
              </a:buClr>
              <a:buSzPct val="80000"/>
              <a:buFont typeface="Wingdings 3" charset="2"/>
              <a:buChar char=""/>
              <a:defRPr/>
            </a:pPr>
            <a:r>
              <a:rPr lang="en-US" sz="2800" b="1" dirty="0" smtClean="0">
                <a:solidFill>
                  <a:prstClr val="black"/>
                </a:solidFill>
                <a:effectLst>
                  <a:outerShdw blurRad="38100" dist="38100" dir="2700000" algn="tl">
                    <a:srgbClr val="000000">
                      <a:alpha val="43137"/>
                    </a:srgbClr>
                  </a:outerShdw>
                </a:effectLst>
                <a:latin typeface="Calibri" panose="020F0502020204030204" pitchFamily="34" charset="0"/>
              </a:rPr>
              <a:t>Creating Folders</a:t>
            </a:r>
            <a:endParaRPr lang="en-US" sz="2800" b="1" dirty="0">
              <a:solidFill>
                <a:prstClr val="black"/>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rgbClr val="ACD433"/>
              </a:buClr>
              <a:buSzPct val="80000"/>
              <a:buFont typeface="Wingdings 3" charset="2"/>
              <a:buChar char=""/>
              <a:defRPr/>
            </a:pP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 </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Drag one icon on top of another, or click New Folder in Edit Mode.</a:t>
            </a:r>
            <a:endParaRPr lang="en-US" sz="2800" b="1" dirty="0">
              <a:solidFill>
                <a:prstClr val="white"/>
              </a:solidFill>
              <a:effectLst>
                <a:outerShdw blurRad="38100" dist="38100" dir="2700000" algn="tl">
                  <a:srgbClr val="000000">
                    <a:alpha val="43137"/>
                  </a:srgbClr>
                </a:outerShdw>
              </a:effectLst>
              <a:latin typeface="Calibri" panose="020F0502020204030204" pitchFamily="34" charset="0"/>
            </a:endParaRPr>
          </a:p>
          <a:p>
            <a:pPr marL="342900" lvl="0" indent="-342900">
              <a:spcBef>
                <a:spcPts val="1000"/>
              </a:spcBef>
              <a:buClr>
                <a:srgbClr val="ACD433"/>
              </a:buClr>
              <a:buSzPct val="80000"/>
              <a:buFont typeface="Wingdings 3" charset="2"/>
              <a:buChar char=""/>
              <a:defRPr/>
            </a:pPr>
            <a:r>
              <a:rPr lang="en-US" sz="2800" b="1" dirty="0" smtClean="0">
                <a:solidFill>
                  <a:prstClr val="black"/>
                </a:solidFill>
                <a:effectLst>
                  <a:outerShdw blurRad="38100" dist="38100" dir="2700000" algn="tl">
                    <a:srgbClr val="000000">
                      <a:alpha val="43137"/>
                    </a:srgbClr>
                  </a:outerShdw>
                </a:effectLst>
                <a:latin typeface="Calibri" panose="020F0502020204030204" pitchFamily="34" charset="0"/>
              </a:rPr>
              <a:t>Deleting Apps not Assigned</a:t>
            </a:r>
            <a:endParaRPr lang="en-US" sz="2800" b="1" dirty="0">
              <a:solidFill>
                <a:prstClr val="black"/>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rgbClr val="ACD433"/>
              </a:buClr>
              <a:buSzPct val="80000"/>
              <a:buFont typeface="Wingdings 3" charset="2"/>
              <a:buChar char=""/>
              <a:defRPr/>
            </a:pP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 </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In edit mode, press the red “</a:t>
            </a:r>
            <a:r>
              <a:rPr lang="en-US" sz="2800" b="1" dirty="0" smtClean="0">
                <a:solidFill>
                  <a:srgbClr val="FF0000"/>
                </a:solidFill>
                <a:effectLst>
                  <a:outerShdw blurRad="38100" dist="38100" dir="2700000" algn="tl">
                    <a:srgbClr val="000000">
                      <a:alpha val="43137"/>
                    </a:srgbClr>
                  </a:outerShdw>
                </a:effectLst>
                <a:latin typeface="Calibri" panose="020F0502020204030204" pitchFamily="34" charset="0"/>
              </a:rPr>
              <a:t>X</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 by non-assigned apps.</a:t>
            </a:r>
          </a:p>
          <a:p>
            <a:pPr marL="342900" lvl="0" indent="-342900">
              <a:spcBef>
                <a:spcPts val="1000"/>
              </a:spcBef>
              <a:buClr>
                <a:srgbClr val="ACD433"/>
              </a:buClr>
              <a:buSzPct val="80000"/>
              <a:buFont typeface="Wingdings 3" charset="2"/>
              <a:buChar char=""/>
              <a:defRPr/>
            </a:pPr>
            <a:r>
              <a:rPr lang="en-US" sz="2800" b="1" dirty="0" smtClean="0">
                <a:solidFill>
                  <a:prstClr val="black"/>
                </a:solidFill>
                <a:effectLst>
                  <a:outerShdw blurRad="38100" dist="38100" dir="2700000" algn="tl">
                    <a:srgbClr val="000000">
                      <a:alpha val="43137"/>
                    </a:srgbClr>
                  </a:outerShdw>
                </a:effectLst>
                <a:latin typeface="Calibri" panose="020F0502020204030204" pitchFamily="34" charset="0"/>
              </a:rPr>
              <a:t>Installing Extension</a:t>
            </a:r>
            <a:endParaRPr lang="en-US" sz="2800" b="1" dirty="0">
              <a:solidFill>
                <a:prstClr val="black"/>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rgbClr val="ACD433"/>
              </a:buClr>
              <a:buSzPct val="80000"/>
              <a:buFont typeface="Wingdings 3" charset="2"/>
              <a:buChar char=""/>
              <a:defRPr/>
            </a:pP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 </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SSO apps will ask to install the Launchpad extension. Select do not ask again and install.</a:t>
            </a:r>
            <a:endParaRPr lang="en-US" sz="2800" b="1" dirty="0">
              <a:solidFill>
                <a:prstClr val="white"/>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rgbClr val="ACD433"/>
              </a:buClr>
              <a:buSzPct val="80000"/>
              <a:buFont typeface="Wingdings 3" charset="2"/>
              <a:buChar char=""/>
              <a:defRPr/>
            </a:pPr>
            <a:endParaRPr lang="en-US" sz="2800" b="1" dirty="0">
              <a:solidFill>
                <a:prstClr val="white"/>
              </a:solidFill>
              <a:effectLst>
                <a:outerShdw blurRad="38100" dist="38100" dir="2700000" algn="tl">
                  <a:srgbClr val="000000">
                    <a:alpha val="43137"/>
                  </a:srgbClr>
                </a:outerShdw>
              </a:effectLst>
              <a:latin typeface="Calibri" panose="020F0502020204030204" pitchFamily="34" charset="0"/>
            </a:endParaRP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481277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 calcmode="lin" valueType="num">
                                      <p:cBhvr additive="base">
                                        <p:cTn id="5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 calcmode="lin" valueType="num">
                                      <p:cBhvr additive="base">
                                        <p:cTn id="6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7" end="7"/>
                                            </p:txEl>
                                          </p:spTgt>
                                        </p:tgtEl>
                                        <p:attrNameLst>
                                          <p:attrName>style.visibility</p:attrName>
                                        </p:attrNameLst>
                                      </p:cBhvr>
                                      <p:to>
                                        <p:strVal val="visible"/>
                                      </p:to>
                                    </p:set>
                                    <p:anim calcmode="lin" valueType="num">
                                      <p:cBhvr additive="base">
                                        <p:cTn id="6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8" end="8"/>
                                            </p:txEl>
                                          </p:spTgt>
                                        </p:tgtEl>
                                        <p:attrNameLst>
                                          <p:attrName>style.visibility</p:attrName>
                                        </p:attrNameLst>
                                      </p:cBhvr>
                                      <p:to>
                                        <p:strVal val="visible"/>
                                      </p:to>
                                    </p:set>
                                    <p:anim calcmode="lin" valueType="num">
                                      <p:cBhvr additive="base">
                                        <p:cTn id="7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T1b: ADFS </a:t>
            </a:r>
            <a:r>
              <a:rPr lang="en-US" b="1" dirty="0"/>
              <a:t>– </a:t>
            </a:r>
            <a:r>
              <a:rPr lang="en-US" b="1" dirty="0" smtClean="0"/>
              <a:t>Logging in from home / off network</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1597" y="689159"/>
            <a:ext cx="6707007" cy="4180632"/>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Open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website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logging in from home or outside school, click </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L</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ogin with </a:t>
            </a:r>
            <a:r>
              <a:rPr lang="en-US" sz="2800" dirty="0">
                <a:effectLst>
                  <a:outerShdw blurRad="38100" dist="38100" dir="2700000" algn="tl">
                    <a:srgbClr val="000000">
                      <a:alpha val="43137"/>
                    </a:srgbClr>
                  </a:outerShdw>
                </a:effectLst>
                <a:latin typeface="Calibri" panose="020F0502020204030204" pitchFamily="34" charset="0"/>
                <a:ea typeface="+mj-ea"/>
                <a:cs typeface="+mj-cs"/>
              </a:rPr>
              <a:t>U</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sername &amp; Password</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Enter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Users LCS Email* </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hlinkClick r:id="rId3"/>
              </a:rPr>
              <a:t>StudentID#@edu.leonschools.net</a:t>
            </a:r>
            <a:endPar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hlinkClick r:id="rId4"/>
              </a:rPr>
              <a:t>EmployeeUsername@leonschools.net</a:t>
            </a:r>
            <a:r>
              <a:rPr lang="en-US" sz="28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Enter users network password</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076" name="Picture 4" descr="C:\Users\whittles\AppData\Local\Temp\SNAGHTML6654c67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2782" y="1175657"/>
            <a:ext cx="5486400" cy="5440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whittles\AppData\Local\Temp\SNAGHTMLfd7137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5502" y="4783865"/>
            <a:ext cx="1888315" cy="207414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urved Connector 4"/>
          <p:cNvCxnSpPr/>
          <p:nvPr/>
        </p:nvCxnSpPr>
        <p:spPr>
          <a:xfrm rot="5400000" flipH="1" flipV="1">
            <a:off x="5187010" y="2876496"/>
            <a:ext cx="3620493" cy="2185912"/>
          </a:xfrm>
          <a:prstGeom prst="curvedConnector3">
            <a:avLst>
              <a:gd name="adj1" fmla="val 98368"/>
            </a:avLst>
          </a:prstGeom>
          <a:ln w="1270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1250826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1268" name="Picture 4" descr="Fireworks GIF - Find &amp; Share on GIPHY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2769" y="671256"/>
            <a:ext cx="9325510" cy="6186744"/>
          </a:xfrm>
          <a:prstGeom prst="rect">
            <a:avLst/>
          </a:prstGeom>
          <a:noFill/>
          <a:extLst>
            <a:ext uri="{909E8E84-426E-40DD-AFC4-6F175D3DCCD1}">
              <a14:hiddenFill xmlns:a14="http://schemas.microsoft.com/office/drawing/2010/main">
                <a:solidFill>
                  <a:srgbClr val="FFFFFF"/>
                </a:solidFill>
              </a14:hiddenFill>
            </a:ext>
          </a:extLst>
        </p:spPr>
      </p:pic>
      <p:pic>
        <p:nvPicPr>
          <p:cNvPr id="9" name="Fireworks Finale-SoundBible.com-370363529">
            <a:hlinkClick r:id="" action="ppaction://media"/>
          </p:cNvPr>
          <p:cNvPicPr>
            <a:picLocks noChangeAspect="1"/>
          </p:cNvPicPr>
          <p:nvPr>
            <a:audioFile r:link="rId1"/>
            <p:extLst>
              <p:ext uri="{DAA4B4D4-6D71-4841-9C94-3DE7FCFB9230}">
                <p14:media xmlns:p14="http://schemas.microsoft.com/office/powerpoint/2010/main" r:embed="rId2">
                  <p14:trim st="6363"/>
                </p14:media>
              </p:ext>
            </p:extLst>
          </p:nvPr>
        </p:nvPicPr>
        <p:blipFill>
          <a:blip r:embed="rId5"/>
          <a:stretch>
            <a:fillRect/>
          </a:stretch>
        </p:blipFill>
        <p:spPr>
          <a:xfrm>
            <a:off x="5801475" y="6909776"/>
            <a:ext cx="609600" cy="609600"/>
          </a:xfrm>
          <a:prstGeom prst="rect">
            <a:avLst/>
          </a:prstGeom>
        </p:spPr>
      </p:pic>
    </p:spTree>
    <p:extLst>
      <p:ext uri="{BB962C8B-B14F-4D97-AF65-F5344CB8AC3E}">
        <p14:creationId xmlns:p14="http://schemas.microsoft.com/office/powerpoint/2010/main" val="586230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3722" y="779079"/>
            <a:ext cx="6445699" cy="3318857"/>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p:spPr>
        <p:txBody>
          <a:bodyPr>
            <a:spAutoFit/>
          </a:bodyPr>
          <a:lstStyle/>
          <a:p>
            <a:pPr marL="0" indent="0">
              <a:buNone/>
            </a:pPr>
            <a:r>
              <a:rPr lang="en-US" b="1" dirty="0">
                <a:solidFill>
                  <a:schemeClr val="bg1"/>
                </a:solidFill>
                <a:effectLst/>
              </a:rPr>
              <a:t>Focus Points-</a:t>
            </a:r>
          </a:p>
          <a:p>
            <a:r>
              <a:rPr lang="en-US" b="1" dirty="0" smtClean="0">
                <a:effectLst/>
              </a:rPr>
              <a:t>Connecting </a:t>
            </a:r>
            <a:r>
              <a:rPr lang="en-US" b="1" dirty="0">
                <a:effectLst/>
              </a:rPr>
              <a:t>Services</a:t>
            </a:r>
          </a:p>
          <a:p>
            <a:r>
              <a:rPr lang="en-US" b="1" dirty="0" smtClean="0">
                <a:effectLst/>
              </a:rPr>
              <a:t>ClassLink </a:t>
            </a:r>
            <a:r>
              <a:rPr lang="en-US" b="1" dirty="0">
                <a:effectLst/>
              </a:rPr>
              <a:t>Agent – non-LCS computers</a:t>
            </a:r>
          </a:p>
          <a:p>
            <a:r>
              <a:rPr lang="en-US" b="1" dirty="0" smtClean="0">
                <a:effectLst/>
              </a:rPr>
              <a:t>Opening </a:t>
            </a:r>
            <a:r>
              <a:rPr lang="en-US" b="1" dirty="0">
                <a:effectLst/>
              </a:rPr>
              <a:t>N</a:t>
            </a:r>
            <a:r>
              <a:rPr lang="en-US" b="1" dirty="0" smtClean="0">
                <a:effectLst/>
              </a:rPr>
              <a:t>etwork / Cloud </a:t>
            </a:r>
            <a:r>
              <a:rPr lang="en-US" b="1" dirty="0">
                <a:effectLst/>
              </a:rPr>
              <a:t>files</a:t>
            </a:r>
          </a:p>
          <a:p>
            <a:r>
              <a:rPr lang="en-US" b="1" dirty="0" smtClean="0">
                <a:effectLst/>
              </a:rPr>
              <a:t>Editing </a:t>
            </a:r>
            <a:r>
              <a:rPr lang="en-US" b="1" dirty="0">
                <a:effectLst/>
              </a:rPr>
              <a:t>and Saving Files in Office 365</a:t>
            </a:r>
          </a:p>
          <a:p>
            <a:r>
              <a:rPr lang="en-US" b="1" dirty="0" smtClean="0">
                <a:effectLst/>
              </a:rPr>
              <a:t>Copying </a:t>
            </a:r>
            <a:r>
              <a:rPr lang="en-US" b="1" dirty="0">
                <a:effectLst/>
              </a:rPr>
              <a:t>files between services</a:t>
            </a:r>
          </a:p>
        </p:txBody>
      </p:sp>
      <p:sp>
        <p:nvSpPr>
          <p:cNvPr id="3" name="Title 2"/>
          <p:cNvSpPr>
            <a:spLocks noGrp="1"/>
          </p:cNvSpPr>
          <p:nvPr>
            <p:ph type="title"/>
          </p:nvPr>
        </p:nvSpPr>
        <p:spPr/>
        <p:txBody>
          <a:bodyPr/>
          <a:lstStyle/>
          <a:p>
            <a:r>
              <a:rPr lang="en-US" dirty="0" smtClean="0"/>
              <a:t>Topic 4: My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Content Placeholder 1"/>
          <p:cNvSpPr txBox="1">
            <a:spLocks/>
          </p:cNvSpPr>
          <p:nvPr/>
        </p:nvSpPr>
        <p:spPr>
          <a:xfrm>
            <a:off x="250609" y="779079"/>
            <a:ext cx="4955874" cy="3909060"/>
          </a:xfrm>
          <a:prstGeom prst="rect">
            <a:avLst/>
          </a:prstGeom>
          <a:ln w="12700">
            <a:noFill/>
          </a:ln>
          <a:effectLst>
            <a:outerShdw blurRad="50800" dist="38100" dir="5400000" algn="t"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chemeClr val="bg1"/>
                </a:solidFill>
              </a:rPr>
              <a:t>Class Link Sign-in</a:t>
            </a:r>
          </a:p>
          <a:p>
            <a:r>
              <a:rPr lang="en-US" b="1" dirty="0">
                <a:solidFill>
                  <a:schemeClr val="bg1"/>
                </a:solidFill>
              </a:rPr>
              <a:t>My Profile</a:t>
            </a:r>
          </a:p>
          <a:p>
            <a:r>
              <a:rPr lang="en-US" b="1" dirty="0">
                <a:solidFill>
                  <a:schemeClr val="bg1"/>
                </a:solidFill>
              </a:rPr>
              <a:t>Apps</a:t>
            </a:r>
          </a:p>
          <a:p>
            <a:r>
              <a:rPr lang="en-US" b="1" dirty="0">
                <a:solidFill>
                  <a:schemeClr val="bg1"/>
                </a:solidFill>
              </a:rPr>
              <a:t>My Files</a:t>
            </a:r>
          </a:p>
          <a:p>
            <a:r>
              <a:rPr lang="en-US" b="1" dirty="0">
                <a:solidFill>
                  <a:schemeClr val="bg1"/>
                </a:solidFill>
              </a:rPr>
              <a:t>My Classes</a:t>
            </a:r>
          </a:p>
        </p:txBody>
      </p:sp>
    </p:spTree>
    <p:extLst>
      <p:ext uri="{BB962C8B-B14F-4D97-AF65-F5344CB8AC3E}">
        <p14:creationId xmlns:p14="http://schemas.microsoft.com/office/powerpoint/2010/main" val="42506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subTnLst>
                                    <p:animClr clrSpc="rgb" dir="cw">
                                      <p:cBhvr override="childStyle">
                                        <p:cTn dur="1" fill="hold" display="0" masterRel="nextClick" afterEffect="1"/>
                                        <p:tgtEl>
                                          <p:spTgt spid="5">
                                            <p:txEl>
                                              <p:pRg st="0" end="0"/>
                                            </p:txEl>
                                          </p:spTgt>
                                        </p:tgtEl>
                                        <p:attrNameLst>
                                          <p:attrName>ppt_c</p:attrName>
                                        </p:attrNameLst>
                                      </p:cBhvr>
                                      <p:to>
                                        <a:srgbClr val="797979"/>
                                      </p:to>
                                    </p:animClr>
                                  </p:subTnLst>
                                </p:cTn>
                              </p:par>
                              <p:par>
                                <p:cTn id="11" presetID="56" presetClass="entr" presetSubtype="0" fill="hold" nodeType="withEffect">
                                  <p:stCondLst>
                                    <p:cond delay="0"/>
                                  </p:stCondLst>
                                  <p:iterate type="wd">
                                    <p:tmPct val="10000"/>
                                  </p:iterate>
                                  <p:childTnLst>
                                    <p:set>
                                      <p:cBhvr>
                                        <p:cTn id="12" dur="1" fill="hold">
                                          <p:stCondLst>
                                            <p:cond delay="0"/>
                                          </p:stCondLst>
                                        </p:cTn>
                                        <p:tgtEl>
                                          <p:spTgt spid="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1" end="1"/>
                                            </p:txEl>
                                          </p:spTgt>
                                        </p:tgtEl>
                                        <p:attrNameLst>
                                          <p:attrName>ppt_w</p:attrName>
                                        </p:attrNameLst>
                                      </p:cBhvr>
                                    </p:anim>
                                    <p:anim by="(#ppt_w*0.50)" calcmode="lin" valueType="num">
                                      <p:cBhvr>
                                        <p:cTn id="14" dur="500" decel="50000" autoRev="1" fill="hold">
                                          <p:stCondLst>
                                            <p:cond delay="0"/>
                                          </p:stCondLst>
                                        </p:cTn>
                                        <p:tgtEl>
                                          <p:spTgt spid="5">
                                            <p:txEl>
                                              <p:pRg st="1" end="1"/>
                                            </p:txEl>
                                          </p:spTgt>
                                        </p:tgtEl>
                                        <p:attrNameLst>
                                          <p:attrName>ppt_x</p:attrName>
                                        </p:attrNameLst>
                                      </p:cBhvr>
                                    </p:anim>
                                    <p:anim from="(-#ppt_h/2)" to="(#ppt_y)" calcmode="lin" valueType="num">
                                      <p:cBhvr>
                                        <p:cTn id="15" dur="1000" fill="hold">
                                          <p:stCondLst>
                                            <p:cond delay="0"/>
                                          </p:stCondLst>
                                        </p:cTn>
                                        <p:tgtEl>
                                          <p:spTgt spid="5">
                                            <p:txEl>
                                              <p:pRg st="1" end="1"/>
                                            </p:txEl>
                                          </p:spTgt>
                                        </p:tgtEl>
                                        <p:attrNameLst>
                                          <p:attrName>ppt_y</p:attrName>
                                        </p:attrNameLst>
                                      </p:cBhvr>
                                    </p:anim>
                                    <p:animRot by="21600000">
                                      <p:cBhvr>
                                        <p:cTn id="16" dur="1000" fill="hold">
                                          <p:stCondLst>
                                            <p:cond delay="0"/>
                                          </p:stCondLst>
                                        </p:cTn>
                                        <p:tgtEl>
                                          <p:spTgt spid="5">
                                            <p:txEl>
                                              <p:pRg st="1" end="1"/>
                                            </p:txEl>
                                          </p:spTgt>
                                        </p:tgtEl>
                                        <p:attrNameLst>
                                          <p:attrName>r</p:attrName>
                                        </p:attrNameLst>
                                      </p:cBhvr>
                                    </p:animRot>
                                  </p:childTnLst>
                                  <p:subTnLst>
                                    <p:animClr clrSpc="rgb" dir="cw">
                                      <p:cBhvr override="childStyle">
                                        <p:cTn dur="1" fill="hold" display="0" masterRel="nextClick" afterEffect="1"/>
                                        <p:tgtEl>
                                          <p:spTgt spid="5">
                                            <p:txEl>
                                              <p:pRg st="1" end="1"/>
                                            </p:txEl>
                                          </p:spTgt>
                                        </p:tgtEl>
                                        <p:attrNameLst>
                                          <p:attrName>ppt_c</p:attrName>
                                        </p:attrNameLst>
                                      </p:cBhvr>
                                      <p:to>
                                        <a:srgbClr val="797979"/>
                                      </p:to>
                                    </p:animClr>
                                  </p:subTnLst>
                                </p:cTn>
                              </p:par>
                              <p:par>
                                <p:cTn id="17" presetID="56" presetClass="entr" presetSubtype="0" fill="hold" nodeType="with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2" end="2"/>
                                            </p:txEl>
                                          </p:spTgt>
                                        </p:tgtEl>
                                        <p:attrNameLst>
                                          <p:attrName>ppt_w</p:attrName>
                                        </p:attrNameLst>
                                      </p:cBhvr>
                                    </p:anim>
                                    <p:anim by="(#ppt_w*0.50)" calcmode="lin" valueType="num">
                                      <p:cBhvr>
                                        <p:cTn id="20" dur="500" decel="50000" autoRev="1" fill="hold">
                                          <p:stCondLst>
                                            <p:cond delay="0"/>
                                          </p:stCondLst>
                                        </p:cTn>
                                        <p:tgtEl>
                                          <p:spTgt spid="5">
                                            <p:txEl>
                                              <p:pRg st="2" end="2"/>
                                            </p:txEl>
                                          </p:spTgt>
                                        </p:tgtEl>
                                        <p:attrNameLst>
                                          <p:attrName>ppt_x</p:attrName>
                                        </p:attrNameLst>
                                      </p:cBhvr>
                                    </p:anim>
                                    <p:anim from="(-#ppt_h/2)" to="(#ppt_y)" calcmode="lin" valueType="num">
                                      <p:cBhvr>
                                        <p:cTn id="21" dur="1000" fill="hold">
                                          <p:stCondLst>
                                            <p:cond delay="0"/>
                                          </p:stCondLst>
                                        </p:cTn>
                                        <p:tgtEl>
                                          <p:spTgt spid="5">
                                            <p:txEl>
                                              <p:pRg st="2" end="2"/>
                                            </p:txEl>
                                          </p:spTgt>
                                        </p:tgtEl>
                                        <p:attrNameLst>
                                          <p:attrName>ppt_y</p:attrName>
                                        </p:attrNameLst>
                                      </p:cBhvr>
                                    </p:anim>
                                    <p:animRot by="21600000">
                                      <p:cBhvr>
                                        <p:cTn id="22" dur="1000" fill="hold">
                                          <p:stCondLst>
                                            <p:cond delay="0"/>
                                          </p:stCondLst>
                                        </p:cTn>
                                        <p:tgtEl>
                                          <p:spTgt spid="5">
                                            <p:txEl>
                                              <p:pRg st="2" end="2"/>
                                            </p:txEl>
                                          </p:spTgt>
                                        </p:tgtEl>
                                        <p:attrNameLst>
                                          <p:attrName>r</p:attrName>
                                        </p:attrNameLst>
                                      </p:cBhvr>
                                    </p:animRot>
                                  </p:childTnLst>
                                  <p:subTnLst>
                                    <p:animClr clrSpc="rgb" dir="cw">
                                      <p:cBhvr override="childStyle">
                                        <p:cTn dur="1" fill="hold" display="0" masterRel="nextClick" afterEffect="1"/>
                                        <p:tgtEl>
                                          <p:spTgt spid="5">
                                            <p:txEl>
                                              <p:pRg st="2" end="2"/>
                                            </p:txEl>
                                          </p:spTgt>
                                        </p:tgtEl>
                                        <p:attrNameLst>
                                          <p:attrName>ppt_c</p:attrName>
                                        </p:attrNameLst>
                                      </p:cBhvr>
                                      <p:to>
                                        <a:srgbClr val="797979"/>
                                      </p:to>
                                    </p:animClr>
                                  </p:subTnLst>
                                </p:cTn>
                              </p:par>
                              <p:par>
                                <p:cTn id="23" presetID="56" presetClass="entr" presetSubtype="0" fill="hold" nodeType="withEffect">
                                  <p:stCondLst>
                                    <p:cond delay="0"/>
                                  </p:stCondLst>
                                  <p:iterate type="wd">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3" end="3"/>
                                            </p:txEl>
                                          </p:spTgt>
                                        </p:tgtEl>
                                        <p:attrNameLst>
                                          <p:attrName>ppt_w</p:attrName>
                                        </p:attrNameLst>
                                      </p:cBhvr>
                                    </p:anim>
                                    <p:anim by="(#ppt_w*0.50)" calcmode="lin" valueType="num">
                                      <p:cBhvr>
                                        <p:cTn id="26" dur="500" decel="50000" autoRev="1" fill="hold">
                                          <p:stCondLst>
                                            <p:cond delay="0"/>
                                          </p:stCondLst>
                                        </p:cTn>
                                        <p:tgtEl>
                                          <p:spTgt spid="5">
                                            <p:txEl>
                                              <p:pRg st="3" end="3"/>
                                            </p:txEl>
                                          </p:spTgt>
                                        </p:tgtEl>
                                        <p:attrNameLst>
                                          <p:attrName>ppt_x</p:attrName>
                                        </p:attrNameLst>
                                      </p:cBhvr>
                                    </p:anim>
                                    <p:anim from="(-#ppt_h/2)" to="(#ppt_y)" calcmode="lin" valueType="num">
                                      <p:cBhvr>
                                        <p:cTn id="27" dur="1000" fill="hold">
                                          <p:stCondLst>
                                            <p:cond delay="0"/>
                                          </p:stCondLst>
                                        </p:cTn>
                                        <p:tgtEl>
                                          <p:spTgt spid="5">
                                            <p:txEl>
                                              <p:pRg st="3" end="3"/>
                                            </p:txEl>
                                          </p:spTgt>
                                        </p:tgtEl>
                                        <p:attrNameLst>
                                          <p:attrName>ppt_y</p:attrName>
                                        </p:attrNameLst>
                                      </p:cBhvr>
                                    </p:anim>
                                    <p:animRot by="21600000">
                                      <p:cBhvr>
                                        <p:cTn id="28" dur="1000" fill="hold">
                                          <p:stCondLst>
                                            <p:cond delay="0"/>
                                          </p:stCondLst>
                                        </p:cTn>
                                        <p:tgtEl>
                                          <p:spTgt spid="5">
                                            <p:txEl>
                                              <p:pRg st="3" end="3"/>
                                            </p:txEl>
                                          </p:spTgt>
                                        </p:tgtEl>
                                        <p:attrNameLst>
                                          <p:attrName>r</p:attrName>
                                        </p:attrNameLst>
                                      </p:cBhvr>
                                    </p:animRot>
                                  </p:childTnLst>
                                </p:cTn>
                              </p:par>
                              <p:par>
                                <p:cTn id="29" presetID="56" presetClass="entr" presetSubtype="0" fill="hold" nodeType="withEffect">
                                  <p:stCondLst>
                                    <p:cond delay="0"/>
                                  </p:stCondLst>
                                  <p:iterate type="wd">
                                    <p:tmPct val="10000"/>
                                  </p:iterate>
                                  <p:childTnLst>
                                    <p:set>
                                      <p:cBhvr>
                                        <p:cTn id="30" dur="1" fill="hold">
                                          <p:stCondLst>
                                            <p:cond delay="0"/>
                                          </p:stCondLst>
                                        </p:cTn>
                                        <p:tgtEl>
                                          <p:spTgt spid="5">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4" end="4"/>
                                            </p:txEl>
                                          </p:spTgt>
                                        </p:tgtEl>
                                        <p:attrNameLst>
                                          <p:attrName>ppt_w</p:attrName>
                                        </p:attrNameLst>
                                      </p:cBhvr>
                                    </p:anim>
                                    <p:anim by="(#ppt_w*0.50)" calcmode="lin" valueType="num">
                                      <p:cBhvr>
                                        <p:cTn id="32" dur="500" decel="50000" autoRev="1" fill="hold">
                                          <p:stCondLst>
                                            <p:cond delay="0"/>
                                          </p:stCondLst>
                                        </p:cTn>
                                        <p:tgtEl>
                                          <p:spTgt spid="5">
                                            <p:txEl>
                                              <p:pRg st="4" end="4"/>
                                            </p:txEl>
                                          </p:spTgt>
                                        </p:tgtEl>
                                        <p:attrNameLst>
                                          <p:attrName>ppt_x</p:attrName>
                                        </p:attrNameLst>
                                      </p:cBhvr>
                                    </p:anim>
                                    <p:anim from="(-#ppt_h/2)" to="(#ppt_y)" calcmode="lin" valueType="num">
                                      <p:cBhvr>
                                        <p:cTn id="33" dur="1000" fill="hold">
                                          <p:stCondLst>
                                            <p:cond delay="0"/>
                                          </p:stCondLst>
                                        </p:cTn>
                                        <p:tgtEl>
                                          <p:spTgt spid="5">
                                            <p:txEl>
                                              <p:pRg st="4" end="4"/>
                                            </p:txEl>
                                          </p:spTgt>
                                        </p:tgtEl>
                                        <p:attrNameLst>
                                          <p:attrName>ppt_y</p:attrName>
                                        </p:attrNameLst>
                                      </p:cBhvr>
                                    </p:anim>
                                    <p:animRot by="21600000">
                                      <p:cBhvr>
                                        <p:cTn id="34" dur="1000" fill="hold">
                                          <p:stCondLst>
                                            <p:cond delay="0"/>
                                          </p:stCondLst>
                                        </p:cTn>
                                        <p:tgtEl>
                                          <p:spTgt spid="5">
                                            <p:txEl>
                                              <p:pRg st="4" end="4"/>
                                            </p:txEl>
                                          </p:spTgt>
                                        </p:tgtEl>
                                        <p:attrNameLst>
                                          <p:attrName>r</p:attrName>
                                        </p:attrNameLst>
                                      </p:cBhvr>
                                    </p:animRot>
                                  </p:childTnLst>
                                  <p:subTnLst>
                                    <p:animClr clrSpc="rgb" dir="cw">
                                      <p:cBhvr override="childStyle">
                                        <p:cTn dur="1" fill="hold" display="0" masterRel="nextClick" afterEffect="1"/>
                                        <p:tgtEl>
                                          <p:spTgt spid="5">
                                            <p:txEl>
                                              <p:pRg st="4" end="4"/>
                                            </p:txEl>
                                          </p:spTgt>
                                        </p:tgtEl>
                                        <p:attrNameLst>
                                          <p:attrName>ppt_c</p:attrName>
                                        </p:attrNameLst>
                                      </p:cBhvr>
                                      <p:to>
                                        <a:srgbClr val="797979"/>
                                      </p:to>
                                    </p:animClr>
                                  </p:subTnLst>
                                </p:cTn>
                              </p:par>
                            </p:childTnLst>
                          </p:cTn>
                        </p:par>
                        <p:par>
                          <p:cTn id="35" fill="hold">
                            <p:stCondLst>
                              <p:cond delay="1200"/>
                            </p:stCondLst>
                            <p:childTnLst>
                              <p:par>
                                <p:cTn id="36" presetID="42" presetClass="entr" presetSubtype="0" fill="hold" nodeType="afterEffect">
                                  <p:stCondLst>
                                    <p:cond delay="100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4200"/>
                            </p:stCondLst>
                            <p:childTnLst>
                              <p:par>
                                <p:cTn id="48" presetID="42" presetClass="entr" presetSubtype="0" fill="hold"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5200"/>
                            </p:stCondLst>
                            <p:childTnLst>
                              <p:par>
                                <p:cTn id="54" presetID="42" presetClass="entr" presetSubtype="0"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fade">
                                      <p:cBhvr>
                                        <p:cTn id="56" dur="1000"/>
                                        <p:tgtEl>
                                          <p:spTgt spid="2">
                                            <p:txEl>
                                              <p:pRg st="4" end="4"/>
                                            </p:txEl>
                                          </p:spTgt>
                                        </p:tgtEl>
                                      </p:cBhvr>
                                    </p:animEffect>
                                    <p:anim calcmode="lin" valueType="num">
                                      <p:cBhvr>
                                        <p:cTn id="5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6200"/>
                            </p:stCondLst>
                            <p:childTnLst>
                              <p:par>
                                <p:cTn id="60" presetID="42"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fade">
                                      <p:cBhvr>
                                        <p:cTn id="62" dur="1000"/>
                                        <p:tgtEl>
                                          <p:spTgt spid="2">
                                            <p:txEl>
                                              <p:pRg st="5" end="5"/>
                                            </p:txEl>
                                          </p:spTgt>
                                        </p:tgtEl>
                                      </p:cBhvr>
                                    </p:animEffect>
                                    <p:anim calcmode="lin" valueType="num">
                                      <p:cBhvr>
                                        <p:cTn id="6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My Files</a:t>
            </a:r>
            <a:endParaRPr lang="en-US" dirty="0"/>
          </a:p>
        </p:txBody>
      </p:sp>
      <p:sp>
        <p:nvSpPr>
          <p:cNvPr id="7" name="TextBox 6"/>
          <p:cNvSpPr txBox="1"/>
          <p:nvPr/>
        </p:nvSpPr>
        <p:spPr>
          <a:xfrm>
            <a:off x="0" y="830179"/>
            <a:ext cx="11875167" cy="5931567"/>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Files is your place to access, edit, and store ALL of your files and folders located on your school network and cloud drives from any device</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click on My Files, it will open up in its own tab. You will see a tree view of your storage locations on the left. </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will be able to see all of your files and documents that you work on at school. You can view, edit and save these files, from ANY device, instantaneously!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have the ability to use an online editor (Office Online or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Zoho</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or a local application to see your files.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Also</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you have the ability to connect your cloud storage applications you already use such as Google Drive, Dropbox, Office365 and OneDrive.</a:t>
            </a:r>
          </a:p>
          <a:p>
            <a:pPr marL="342900" indent="-342900">
              <a:spcBef>
                <a:spcPts val="1000"/>
              </a:spcBef>
              <a:buClr>
                <a:schemeClr val="accent1"/>
              </a:buClr>
              <a:buSzPct val="80000"/>
              <a:buFont typeface="Wingdings 3" charset="2"/>
              <a:buChar char=""/>
            </a:pPr>
            <a:endParaRPr lang="en-US" sz="2800" b="1" dirty="0">
              <a:solidFill>
                <a:schemeClr val="bg1"/>
              </a:solidFill>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724022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T4a: Connecting Services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4789288" cy="366767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Open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Files from the bottom section of ClassLink</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will open the Manage Services area where the allowed connections can be configured with the appropriate credentials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9220" name="Picture 4" descr="C:\Users\whittles\AppData\Local\Temp\SNAGHTML11dab5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545" y="2949490"/>
            <a:ext cx="7044367" cy="378767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whittles\AppData\Local\Temp\SNAGHTML11dc0a5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1030076"/>
            <a:ext cx="5334000" cy="108585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Elbow Connector 10"/>
          <p:cNvCxnSpPr/>
          <p:nvPr/>
        </p:nvCxnSpPr>
        <p:spPr>
          <a:xfrm flipV="1">
            <a:off x="7543800" y="1744221"/>
            <a:ext cx="1225482" cy="35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2" name="Elbow Connector 11"/>
          <p:cNvCxnSpPr/>
          <p:nvPr/>
        </p:nvCxnSpPr>
        <p:spPr>
          <a:xfrm flipV="1">
            <a:off x="5943634" y="5024832"/>
            <a:ext cx="1225482" cy="35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0111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anim calcmode="lin" valueType="num">
                                      <p:cBhvr>
                                        <p:cTn id="8"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500"/>
                                  </p:stCondLst>
                                  <p:childTnLst>
                                    <p:set>
                                      <p:cBhvr>
                                        <p:cTn id="12" dur="1" fill="hold">
                                          <p:stCondLst>
                                            <p:cond delay="0"/>
                                          </p:stCondLst>
                                        </p:cTn>
                                        <p:tgtEl>
                                          <p:spTgt spid="9222"/>
                                        </p:tgtEl>
                                        <p:attrNameLst>
                                          <p:attrName>style.visibility</p:attrName>
                                        </p:attrNameLst>
                                      </p:cBhvr>
                                      <p:to>
                                        <p:strVal val="visible"/>
                                      </p:to>
                                    </p:set>
                                    <p:animEffect transition="in" filter="fade">
                                      <p:cBhvr>
                                        <p:cTn id="13" dur="1500"/>
                                        <p:tgtEl>
                                          <p:spTgt spid="9222"/>
                                        </p:tgtEl>
                                      </p:cBhvr>
                                    </p:animEffect>
                                  </p:childTnLst>
                                </p:cTn>
                              </p:par>
                            </p:childTnLst>
                          </p:cTn>
                        </p:par>
                        <p:par>
                          <p:cTn id="14" fill="hold">
                            <p:stCondLst>
                              <p:cond delay="4000"/>
                            </p:stCondLst>
                            <p:childTnLst>
                              <p:par>
                                <p:cTn id="15" presetID="2" presetClass="entr" presetSubtype="8" fill="hold" nodeType="after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500" fill="hold"/>
                                        <p:tgtEl>
                                          <p:spTgt spid="11"/>
                                        </p:tgtEl>
                                        <p:attrNameLst>
                                          <p:attrName>ppt_x</p:attrName>
                                        </p:attrNameLst>
                                      </p:cBhvr>
                                      <p:tavLst>
                                        <p:tav tm="0">
                                          <p:val>
                                            <p:strVal val="0-#ppt_w/2"/>
                                          </p:val>
                                        </p:tav>
                                        <p:tav tm="100000">
                                          <p:val>
                                            <p:strVal val="#ppt_x"/>
                                          </p:val>
                                        </p:tav>
                                      </p:tavLst>
                                    </p:anim>
                                    <p:anim calcmode="lin" valueType="num">
                                      <p:cBhvr additive="base">
                                        <p:cTn id="18" dur="1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42" presetClass="entr" presetSubtype="0" fill="hold" nodeType="afterEffect">
                                  <p:stCondLst>
                                    <p:cond delay="50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500"/>
                                        <p:tgtEl>
                                          <p:spTgt spid="7">
                                            <p:txEl>
                                              <p:pRg st="1" end="1"/>
                                            </p:txEl>
                                          </p:spTgt>
                                        </p:tgtEl>
                                      </p:cBhvr>
                                    </p:animEffect>
                                    <p:anim calcmode="lin" valueType="num">
                                      <p:cBhvr>
                                        <p:cTn id="23" dur="1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5" fill="hold">
                            <p:stCondLst>
                              <p:cond delay="8000"/>
                            </p:stCondLst>
                            <p:childTnLst>
                              <p:par>
                                <p:cTn id="26" presetID="10" presetClass="entr" presetSubtype="0" fill="hold" nodeType="afterEffect">
                                  <p:stCondLst>
                                    <p:cond delay="500"/>
                                  </p:stCondLst>
                                  <p:childTnLst>
                                    <p:set>
                                      <p:cBhvr>
                                        <p:cTn id="27" dur="1" fill="hold">
                                          <p:stCondLst>
                                            <p:cond delay="0"/>
                                          </p:stCondLst>
                                        </p:cTn>
                                        <p:tgtEl>
                                          <p:spTgt spid="9220"/>
                                        </p:tgtEl>
                                        <p:attrNameLst>
                                          <p:attrName>style.visibility</p:attrName>
                                        </p:attrNameLst>
                                      </p:cBhvr>
                                      <p:to>
                                        <p:strVal val="visible"/>
                                      </p:to>
                                    </p:set>
                                    <p:animEffect transition="in" filter="fade">
                                      <p:cBhvr>
                                        <p:cTn id="28" dur="1500"/>
                                        <p:tgtEl>
                                          <p:spTgt spid="9220"/>
                                        </p:tgtEl>
                                      </p:cBhvr>
                                    </p:animEffect>
                                  </p:childTnLst>
                                </p:cTn>
                              </p:par>
                            </p:childTnLst>
                          </p:cTn>
                        </p:par>
                        <p:par>
                          <p:cTn id="29" fill="hold">
                            <p:stCondLst>
                              <p:cond delay="10000"/>
                            </p:stCondLst>
                            <p:childTnLst>
                              <p:par>
                                <p:cTn id="30" presetID="2" presetClass="entr" presetSubtype="8" fill="hold" nodeType="afterEffect">
                                  <p:stCondLst>
                                    <p:cond delay="50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500" fill="hold"/>
                                        <p:tgtEl>
                                          <p:spTgt spid="12"/>
                                        </p:tgtEl>
                                        <p:attrNameLst>
                                          <p:attrName>ppt_x</p:attrName>
                                        </p:attrNameLst>
                                      </p:cBhvr>
                                      <p:tavLst>
                                        <p:tav tm="0">
                                          <p:val>
                                            <p:strVal val="0-#ppt_w/2"/>
                                          </p:val>
                                        </p:tav>
                                        <p:tav tm="100000">
                                          <p:val>
                                            <p:strVal val="#ppt_x"/>
                                          </p:val>
                                        </p:tav>
                                      </p:tavLst>
                                    </p:anim>
                                    <p:anim calcmode="lin" valueType="num">
                                      <p:cBhvr additive="base">
                                        <p:cTn id="33" dur="1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T4a: Connecting Services</a:t>
            </a:r>
            <a:endParaRPr lang="en-US" dirty="0"/>
          </a:p>
        </p:txBody>
      </p:sp>
      <p:sp>
        <p:nvSpPr>
          <p:cNvPr id="4" name="Text Placeholder 3"/>
          <p:cNvSpPr>
            <a:spLocks noGrp="1"/>
          </p:cNvSpPr>
          <p:nvPr>
            <p:ph type="body" sz="quarter" idx="10"/>
          </p:nvPr>
        </p:nvSpPr>
        <p:spPr/>
        <p:txBody>
          <a:bodyPr>
            <a:normAutofit/>
          </a:bodyPr>
          <a:lstStyle/>
          <a:p>
            <a:pPr marL="342900" indent="-342900">
              <a:buFont typeface="Arial" panose="020B0604020202020204" pitchFamily="34" charset="0"/>
              <a:buChar char="•"/>
            </a:pPr>
            <a:r>
              <a:rPr lang="en-US" sz="2400" i="1" dirty="0" smtClean="0"/>
              <a:t>*IMPORTANT NOTE!!  OneDrive is your PERSONAL home acct for those that have a MSN, Live, Hotmail, or personal O365 subscription that you are paying for yourself.</a:t>
            </a:r>
          </a:p>
          <a:p>
            <a:pPr marL="342900" indent="-342900">
              <a:buFont typeface="Arial" panose="020B0604020202020204" pitchFamily="34" charset="0"/>
              <a:buChar char="•"/>
            </a:pPr>
            <a:r>
              <a:rPr lang="en-US" sz="2400" i="1" dirty="0" smtClean="0"/>
              <a:t>**Office365 is your Leon County School Work acct you use as an employee or Student school issued acct</a:t>
            </a:r>
            <a:endParaRPr lang="en-US" sz="2400" i="1" dirty="0"/>
          </a:p>
        </p:txBody>
      </p:sp>
      <p:sp>
        <p:nvSpPr>
          <p:cNvPr id="7" name="TextBox 6"/>
          <p:cNvSpPr txBox="1"/>
          <p:nvPr/>
        </p:nvSpPr>
        <p:spPr>
          <a:xfrm>
            <a:off x="261257" y="1175657"/>
            <a:ext cx="4789288" cy="3621504"/>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Each service will have its own separate credentials that need connecting</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Google Drive</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Drop Box</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OneDrive* (</a:t>
            </a:r>
            <a:r>
              <a:rPr lang="en-US" b="1"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Personal</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Office365**</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9" name="Picture 4" descr="C:\Users\whittles\AppData\Local\Temp\SNAGHTML11dab53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9914" y="1092571"/>
            <a:ext cx="7044367" cy="3787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957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anim calcmode="lin" valueType="num">
                                      <p:cBhvr>
                                        <p:cTn id="8" dur="1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00"/>
                                        <p:tgtEl>
                                          <p:spTgt spid="9"/>
                                        </p:tgtEl>
                                      </p:cBhvr>
                                    </p:animEffect>
                                  </p:childTnLst>
                                </p:cTn>
                              </p:par>
                            </p:childTnLst>
                          </p:cTn>
                        </p:par>
                        <p:par>
                          <p:cTn id="14" fill="hold">
                            <p:stCondLst>
                              <p:cond delay="3500"/>
                            </p:stCondLst>
                            <p:childTnLst>
                              <p:par>
                                <p:cTn id="15" presetID="42" presetClass="entr" presetSubtype="0" fill="hold" nodeType="afterEffect">
                                  <p:stCondLst>
                                    <p:cond delay="50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500"/>
                                        <p:tgtEl>
                                          <p:spTgt spid="7">
                                            <p:txEl>
                                              <p:pRg st="1" end="1"/>
                                            </p:txEl>
                                          </p:spTgt>
                                        </p:tgtEl>
                                      </p:cBhvr>
                                    </p:animEffect>
                                    <p:anim calcmode="lin" valueType="num">
                                      <p:cBhvr>
                                        <p:cTn id="18" dur="1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5500"/>
                            </p:stCondLst>
                            <p:childTnLst>
                              <p:par>
                                <p:cTn id="21" presetID="42" presetClass="entr" presetSubtype="0" fill="hold" nodeType="afterEffect">
                                  <p:stCondLst>
                                    <p:cond delay="50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500"/>
                                        <p:tgtEl>
                                          <p:spTgt spid="7">
                                            <p:txEl>
                                              <p:pRg st="2" end="2"/>
                                            </p:txEl>
                                          </p:spTgt>
                                        </p:tgtEl>
                                      </p:cBhvr>
                                    </p:animEffect>
                                    <p:anim calcmode="lin" valueType="num">
                                      <p:cBhvr>
                                        <p:cTn id="24" dur="1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7500"/>
                            </p:stCondLst>
                            <p:childTnLst>
                              <p:par>
                                <p:cTn id="27" presetID="42" presetClass="entr" presetSubtype="0" fill="hold" nodeType="afterEffect">
                                  <p:stCondLst>
                                    <p:cond delay="50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1500"/>
                                        <p:tgtEl>
                                          <p:spTgt spid="7">
                                            <p:txEl>
                                              <p:pRg st="3" end="3"/>
                                            </p:txEl>
                                          </p:spTgt>
                                        </p:tgtEl>
                                      </p:cBhvr>
                                    </p:animEffect>
                                    <p:anim calcmode="lin" valueType="num">
                                      <p:cBhvr>
                                        <p:cTn id="30" dur="1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1" dur="1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9500"/>
                            </p:stCondLst>
                            <p:childTnLst>
                              <p:par>
                                <p:cTn id="33" presetID="31" presetClass="entr" presetSubtype="0" fill="hold" nodeType="afterEffect">
                                  <p:stCondLst>
                                    <p:cond delay="0"/>
                                  </p:stCondLst>
                                  <p:iterate type="wd">
                                    <p:tmPct val="3000"/>
                                  </p:iterate>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p:cTn id="3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8" dur="1000"/>
                                        <p:tgtEl>
                                          <p:spTgt spid="4">
                                            <p:txEl>
                                              <p:pRg st="0" end="0"/>
                                            </p:txEl>
                                          </p:spTgt>
                                        </p:tgtEl>
                                      </p:cBhvr>
                                    </p:animEffect>
                                  </p:childTnLst>
                                </p:cTn>
                              </p:par>
                            </p:childTnLst>
                          </p:cTn>
                        </p:par>
                        <p:par>
                          <p:cTn id="39" fill="hold">
                            <p:stCondLst>
                              <p:cond delay="11430"/>
                            </p:stCondLst>
                            <p:childTnLst>
                              <p:par>
                                <p:cTn id="40" presetID="42" presetClass="entr" presetSubtype="0" fill="hold" nodeType="afterEffect">
                                  <p:stCondLst>
                                    <p:cond delay="50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500"/>
                                        <p:tgtEl>
                                          <p:spTgt spid="7">
                                            <p:txEl>
                                              <p:pRg st="4" end="4"/>
                                            </p:txEl>
                                          </p:spTgt>
                                        </p:tgtEl>
                                      </p:cBhvr>
                                    </p:animEffect>
                                    <p:anim calcmode="lin" valueType="num">
                                      <p:cBhvr>
                                        <p:cTn id="43" dur="1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5" fill="hold">
                            <p:stCondLst>
                              <p:cond delay="13430"/>
                            </p:stCondLst>
                            <p:childTnLst>
                              <p:par>
                                <p:cTn id="46" presetID="31" presetClass="entr" presetSubtype="0" fill="hold" nodeType="afterEffect">
                                  <p:stCondLst>
                                    <p:cond delay="0"/>
                                  </p:stCondLst>
                                  <p:iterate type="wd">
                                    <p:tmPct val="3000"/>
                                  </p:iterate>
                                  <p:childTnLst>
                                    <p:set>
                                      <p:cBhvr>
                                        <p:cTn id="47" dur="1" fill="hold">
                                          <p:stCondLst>
                                            <p:cond delay="0"/>
                                          </p:stCondLst>
                                        </p:cTn>
                                        <p:tgtEl>
                                          <p:spTgt spid="4">
                                            <p:txEl>
                                              <p:pRg st="1" end="1"/>
                                            </p:txEl>
                                          </p:spTgt>
                                        </p:tgtEl>
                                        <p:attrNameLst>
                                          <p:attrName>style.visibility</p:attrName>
                                        </p:attrNameLst>
                                      </p:cBhvr>
                                      <p:to>
                                        <p:strVal val="visible"/>
                                      </p:to>
                                    </p:set>
                                    <p:anim calcmode="lin" valueType="num">
                                      <p:cBhvr>
                                        <p:cTn id="48"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49"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50"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51"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21459"/>
            <a:ext cx="10812512" cy="619480"/>
          </a:xfrm>
          <a:prstGeom prst="rect">
            <a:avLst/>
          </a:prstGeom>
        </p:spPr>
        <p:txBody>
          <a:bodyPr vert="horz" lIns="91440" tIns="0" rIns="91440" bIns="0" rtlCol="0" anchor="b">
            <a:noAutofit/>
          </a:bodyPr>
          <a:lstStyle>
            <a:lvl1pPr algn="l" defTabSz="457200" rtl="0" eaLnBrk="1" latinLnBrk="0" hangingPunct="1">
              <a:spcBef>
                <a:spcPct val="0"/>
              </a:spcBef>
              <a:buNone/>
              <a:defRPr sz="7200" b="0" i="0" kern="1200">
                <a:solidFill>
                  <a:schemeClr val="bg1"/>
                </a:solidFill>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t>T4a: Connecting Services</a:t>
            </a:r>
          </a:p>
        </p:txBody>
      </p:sp>
      <p:pic>
        <p:nvPicPr>
          <p:cNvPr id="5" name="e-yDx7kP8gA"/>
          <p:cNvPicPr>
            <a:picLocks noRot="1" noChangeAspect="1"/>
          </p:cNvPicPr>
          <p:nvPr>
            <a:videoFile r:link="rId1"/>
          </p:nvPr>
        </p:nvPicPr>
        <p:blipFill>
          <a:blip r:embed="rId3"/>
          <a:stretch>
            <a:fillRect/>
          </a:stretch>
        </p:blipFill>
        <p:spPr>
          <a:xfrm>
            <a:off x="906445" y="833444"/>
            <a:ext cx="10047248" cy="5651577"/>
          </a:xfrm>
          <a:prstGeom prst="rect">
            <a:avLst/>
          </a:prstGeom>
        </p:spPr>
      </p:pic>
    </p:spTree>
    <p:extLst>
      <p:ext uri="{BB962C8B-B14F-4D97-AF65-F5344CB8AC3E}">
        <p14:creationId xmlns:p14="http://schemas.microsoft.com/office/powerpoint/2010/main" val="327857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96253" y="770018"/>
            <a:ext cx="6808862" cy="4463719"/>
          </a:xfrm>
          <a:prstGeom prst="rect">
            <a:avLst/>
          </a:prstGeom>
          <a:noFill/>
        </p:spPr>
        <p:txBody>
          <a:bodyPr wrap="square" rtlCol="0">
            <a:normAutofit fontScale="70000" lnSpcReduction="2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Agent (</a:t>
            </a:r>
            <a:r>
              <a:rPr lang="en-US" sz="25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Mac and PC</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GREATLY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improves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local editing experience! ClassLink Agent is a small applet that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is locally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installed on your computer and it eliminates the need for Java. Local editing of files is lightning fast</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Agent stays in your task tray and you can click it to see status of current files and history of previous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ones.</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detects if Agent is installed and falls back to Java where it is not available.</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Provides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notifications on upload/download completion</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access to documents that fail to upload properly</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Using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ClassLink Agent also means no more Java updates</a:t>
            </a:r>
          </a:p>
        </p:txBody>
      </p:sp>
      <p:pic>
        <p:nvPicPr>
          <p:cNvPr id="10248" name="Picture 8" descr="C:\Users\whittles\AppData\Local\Temp\SNAGHTML1fcad7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115" y="904875"/>
            <a:ext cx="5429250" cy="595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09270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80" y="770018"/>
            <a:ext cx="5426242" cy="4110285"/>
          </a:xfrm>
          <a:prstGeom prst="rect">
            <a:avLst/>
          </a:prstGeom>
          <a:noFill/>
        </p:spPr>
        <p:txBody>
          <a:bodyPr wrap="square" rtlCol="0">
            <a:normAutofit lnSpcReduction="10000"/>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1</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Locate,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then click the grey circle in the My Files module found at the top right of the My Files page</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2</a:t>
            </a:r>
            <a:endParaRPr lang="en-US"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new window will appear. Click the Download Agent box to download the agent </a:t>
            </a:r>
            <a:r>
              <a:rPr lang="en-US" sz="2800"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msi</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file</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endParaRPr lang="en-US"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6394" name="Picture 10" descr="C:\Users\whittles\AppData\Local\Temp\SNAGHTML1ff925a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074" y="947070"/>
            <a:ext cx="7210926" cy="3933233"/>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C:\Users\whittles\AppData\Local\Temp\SNAGHTML1ffcb7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706" y="3182017"/>
            <a:ext cx="5248818" cy="3579738"/>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13"/>
          <p:cNvCxnSpPr/>
          <p:nvPr/>
        </p:nvCxnSpPr>
        <p:spPr>
          <a:xfrm flipV="1">
            <a:off x="5755357" y="5353694"/>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993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0-#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Non-LCS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4836695" cy="4174957"/>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3</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begin installing the agent, click on the </a:t>
            </a:r>
            <a:r>
              <a:rPr lang="en-US" sz="2800"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msi</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file at the bottom of your screen</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continue installing the agent, click 'Run'</a:t>
            </a:r>
          </a:p>
          <a:p>
            <a:pPr>
              <a:spcBef>
                <a:spcPts val="1000"/>
              </a:spcBef>
              <a:buClr>
                <a:schemeClr val="accent1"/>
              </a:buClr>
              <a:buSzPct val="80000"/>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p>
        </p:txBody>
      </p:sp>
      <p:pic>
        <p:nvPicPr>
          <p:cNvPr id="18438" name="Picture 6" descr="C:\Users\whittles\AppData\Local\Temp\SNAGHTML200d2ee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670" y="770018"/>
            <a:ext cx="5057775" cy="30670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049670" y="3270824"/>
            <a:ext cx="1986046" cy="414480"/>
          </a:xfrm>
          <a:prstGeom prst="rect">
            <a:avLst/>
          </a:prstGeom>
        </p:spPr>
      </p:pic>
    </p:spTree>
    <p:extLst>
      <p:ext uri="{BB962C8B-B14F-4D97-AF65-F5344CB8AC3E}">
        <p14:creationId xmlns:p14="http://schemas.microsoft.com/office/powerpoint/2010/main" val="241382951"/>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4836695" cy="4174957"/>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3</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'Next' 3 times in the installation window</a:t>
            </a: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endParaRPr lang="en-US"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9458" name="Picture 2" descr="C:\Users\whittles\AppData\Local\Temp\SNAGHTML200eb85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418" y="811514"/>
            <a:ext cx="4114800" cy="338866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whittles\AppData\Local\Temp\SNAGHTML200ef3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817" y="1834727"/>
            <a:ext cx="4114800" cy="339431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C:\Users\whittles\AppData\Local\Temp\SNAGHTML200f3cc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273" y="3526231"/>
            <a:ext cx="4114800" cy="3394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31030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T1c: </a:t>
            </a:r>
            <a:r>
              <a:rPr lang="en-US" b="1" dirty="0" err="1" smtClean="0"/>
              <a:t>QuickCard</a:t>
            </a:r>
            <a:r>
              <a:rPr lang="en-US" b="1" dirty="0" smtClean="0"/>
              <a:t> – Using QR code</a:t>
            </a:r>
            <a:r>
              <a:rPr lang="en-US" b="1" baseline="0" dirty="0" smtClean="0"/>
              <a:t> to login (K-1)</a:t>
            </a:r>
            <a:endParaRPr lang="en-US" dirty="0"/>
          </a:p>
        </p:txBody>
      </p:sp>
      <p:sp>
        <p:nvSpPr>
          <p:cNvPr id="4" name="Text Placeholder 3"/>
          <p:cNvSpPr>
            <a:spLocks noGrp="1"/>
          </p:cNvSpPr>
          <p:nvPr>
            <p:ph type="body" sz="quarter" idx="10"/>
          </p:nvPr>
        </p:nvSpPr>
        <p:spPr>
          <a:xfrm>
            <a:off x="-15239" y="4880303"/>
            <a:ext cx="3891500" cy="1977705"/>
          </a:xfrm>
        </p:spPr>
        <p:txBody>
          <a:bodyPr/>
          <a:lstStyle/>
          <a:p>
            <a:r>
              <a:rPr lang="en-US" dirty="0" smtClean="0"/>
              <a:t>Make sure to allow system access to your camera!!</a:t>
            </a:r>
            <a:endParaRPr lang="en-US" dirty="0"/>
          </a:p>
        </p:txBody>
      </p:sp>
      <p:sp>
        <p:nvSpPr>
          <p:cNvPr id="7" name="TextBox 6"/>
          <p:cNvSpPr txBox="1"/>
          <p:nvPr/>
        </p:nvSpPr>
        <p:spPr>
          <a:xfrm>
            <a:off x="261257" y="1175657"/>
            <a:ext cx="5952931" cy="2503249"/>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are a K-1 class/student                                                        and you have a </a:t>
            </a:r>
            <a:r>
              <a:rPr lang="en-US" sz="2800"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camera enabled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you can use the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QuickCard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option, </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dirty="0" smtClean="0">
                <a:effectLst>
                  <a:outerShdw blurRad="38100" dist="38100" dir="2700000" algn="tl">
                    <a:srgbClr val="000000">
                      <a:alpha val="43137"/>
                    </a:srgbClr>
                  </a:outerShdw>
                </a:effectLst>
                <a:latin typeface="Calibri" panose="020F0502020204030204" pitchFamily="34" charset="0"/>
                <a:ea typeface="+mj-ea"/>
                <a:cs typeface="+mj-cs"/>
              </a:rPr>
              <a:t>Sign in with </a:t>
            </a:r>
            <a:r>
              <a:rPr lang="en-US" sz="2800" dirty="0" err="1" smtClean="0">
                <a:effectLst>
                  <a:outerShdw blurRad="38100" dist="38100" dir="2700000" algn="tl">
                    <a:srgbClr val="000000">
                      <a:alpha val="43137"/>
                    </a:srgbClr>
                  </a:outerShdw>
                </a:effectLst>
                <a:latin typeface="Calibri" panose="020F0502020204030204" pitchFamily="34" charset="0"/>
                <a:ea typeface="+mj-ea"/>
                <a:cs typeface="+mj-cs"/>
              </a:rPr>
              <a:t>Quickcard</a:t>
            </a:r>
            <a:endParaRPr lang="en-US" sz="2800" dirty="0" smtClean="0">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Camera will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activate</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2782" y="1228883"/>
            <a:ext cx="5486400" cy="533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972161" y="4157393"/>
            <a:ext cx="1532582" cy="2363500"/>
          </a:xfrm>
          <a:prstGeom prst="rect">
            <a:avLst/>
          </a:prstGeom>
        </p:spPr>
      </p:pic>
      <p:pic>
        <p:nvPicPr>
          <p:cNvPr id="8" name="Picture 22" descr="C:\Users\whittles\AppData\Local\Temp\SNAGHTML6b70fb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817" y="3912166"/>
            <a:ext cx="2383504" cy="227332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urved Connector 4"/>
          <p:cNvCxnSpPr/>
          <p:nvPr/>
        </p:nvCxnSpPr>
        <p:spPr>
          <a:xfrm rot="10800000" flipV="1">
            <a:off x="5245374" y="3820277"/>
            <a:ext cx="2807957" cy="1518866"/>
          </a:xfrm>
          <a:prstGeom prst="curvedConnector3">
            <a:avLst/>
          </a:prstGeom>
          <a:ln w="127000">
            <a:solidFill>
              <a:srgbClr val="FFFF00"/>
            </a:solidFill>
            <a:tailEnd type="triangle"/>
          </a:ln>
          <a:effectLst>
            <a:outerShdw blurRad="50800" dist="38100" dir="2700000" algn="tl" rotWithShape="0">
              <a:prstClr val="black">
                <a:alpha val="40000"/>
              </a:prstClr>
            </a:outerShdw>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30250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4836695" cy="4174957"/>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3</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it begins to install, it may request permission to make changes to your hard drive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dirty="0" smtClean="0">
                <a:solidFill>
                  <a:srgbClr val="92D050"/>
                </a:solidFill>
                <a:effectLst>
                  <a:outerShdw blurRad="38100" dist="38100" dir="2700000" algn="tl">
                    <a:srgbClr val="000000">
                      <a:alpha val="43137"/>
                    </a:srgbClr>
                  </a:outerShdw>
                </a:effectLst>
                <a:latin typeface="Calibri" panose="020F0502020204030204" pitchFamily="34" charset="0"/>
                <a:ea typeface="+mj-ea"/>
                <a:cs typeface="+mj-cs"/>
              </a:rPr>
              <a:t>YES</a:t>
            </a:r>
            <a:endParaRPr lang="en-US" dirty="0">
              <a:solidFill>
                <a:srgbClr val="92D050"/>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0482" name="Picture 2" descr="C:\Users\whittles\AppData\Local\Temp\SNAGHTML201177d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373" y="810025"/>
            <a:ext cx="4114800" cy="339431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68082" y="2123272"/>
            <a:ext cx="4304762" cy="2419048"/>
          </a:xfrm>
          <a:prstGeom prst="rect">
            <a:avLst/>
          </a:prstGeom>
        </p:spPr>
      </p:pic>
      <p:pic>
        <p:nvPicPr>
          <p:cNvPr id="5" name="Picture 4"/>
          <p:cNvPicPr>
            <a:picLocks noChangeAspect="1"/>
          </p:cNvPicPr>
          <p:nvPr/>
        </p:nvPicPr>
        <p:blipFill>
          <a:blip r:embed="rId4"/>
          <a:stretch>
            <a:fillRect/>
          </a:stretch>
        </p:blipFill>
        <p:spPr>
          <a:xfrm>
            <a:off x="2173559" y="3695873"/>
            <a:ext cx="714286" cy="238095"/>
          </a:xfrm>
          <a:prstGeom prst="rect">
            <a:avLst/>
          </a:prstGeom>
        </p:spPr>
      </p:pic>
      <p:cxnSp>
        <p:nvCxnSpPr>
          <p:cNvPr id="11" name="Elbow Connector 10"/>
          <p:cNvCxnSpPr/>
          <p:nvPr/>
        </p:nvCxnSpPr>
        <p:spPr>
          <a:xfrm flipV="1">
            <a:off x="7501084" y="3933968"/>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4337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C:\Users\whittles\AppData\Local\Temp\SNAGHTML2014eeb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665" y="3058954"/>
            <a:ext cx="5341134" cy="364269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whittles\AppData\Local\Temp\SNAGHTML201305e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32" y="843718"/>
            <a:ext cx="4114800" cy="339431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8" y="770018"/>
            <a:ext cx="4616979" cy="4174957"/>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4</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Once installed, return to the Download Agent window, then 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'Verify Agent Installed</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1" name="Elbow Connector 10"/>
          <p:cNvCxnSpPr/>
          <p:nvPr/>
        </p:nvCxnSpPr>
        <p:spPr>
          <a:xfrm flipV="1">
            <a:off x="6205591" y="5855928"/>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72522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4651560" cy="4110285"/>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4</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will receive one of 2 possible results</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Agent not installed</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Agent installed</a:t>
            </a:r>
          </a:p>
        </p:txBody>
      </p:sp>
      <p:pic>
        <p:nvPicPr>
          <p:cNvPr id="2" name="Picture 1"/>
          <p:cNvPicPr>
            <a:picLocks noChangeAspect="1"/>
          </p:cNvPicPr>
          <p:nvPr/>
        </p:nvPicPr>
        <p:blipFill>
          <a:blip r:embed="rId2"/>
          <a:stretch>
            <a:fillRect/>
          </a:stretch>
        </p:blipFill>
        <p:spPr>
          <a:xfrm>
            <a:off x="4263256" y="2863260"/>
            <a:ext cx="2286000" cy="506392"/>
          </a:xfrm>
          <a:prstGeom prst="rect">
            <a:avLst/>
          </a:prstGeom>
        </p:spPr>
      </p:pic>
      <p:pic>
        <p:nvPicPr>
          <p:cNvPr id="5" name="Picture 4"/>
          <p:cNvPicPr>
            <a:picLocks noChangeAspect="1"/>
          </p:cNvPicPr>
          <p:nvPr/>
        </p:nvPicPr>
        <p:blipFill>
          <a:blip r:embed="rId3"/>
          <a:stretch>
            <a:fillRect/>
          </a:stretch>
        </p:blipFill>
        <p:spPr>
          <a:xfrm>
            <a:off x="4263256" y="3699233"/>
            <a:ext cx="2286000" cy="646044"/>
          </a:xfrm>
          <a:prstGeom prst="rect">
            <a:avLst/>
          </a:prstGeom>
        </p:spPr>
      </p:pic>
    </p:spTree>
    <p:extLst>
      <p:ext uri="{BB962C8B-B14F-4D97-AF65-F5344CB8AC3E}">
        <p14:creationId xmlns:p14="http://schemas.microsoft.com/office/powerpoint/2010/main" val="46735136"/>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4651560" cy="4174957"/>
          </a:xfrm>
          <a:prstGeom prst="rect">
            <a:avLst/>
          </a:prstGeom>
          <a:noFill/>
        </p:spPr>
        <p:txBody>
          <a:bodyPr wrap="square" rtlCol="0">
            <a:normAutofit/>
          </a:bodyPr>
          <a:lstStyle/>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Steps to install ClassLink agent</a:t>
            </a:r>
          </a:p>
          <a:p>
            <a:pPr>
              <a:spcBef>
                <a:spcPts val="1000"/>
              </a:spcBef>
              <a:buClr>
                <a:schemeClr val="accent1"/>
              </a:buClr>
              <a:buSzPct val="80000"/>
            </a:pPr>
            <a:r>
              <a:rPr lang="en-US"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Step 5</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not installed correctly, repeat the previous steps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agent is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installed correctly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close.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Files module will have a GREEN circle</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 name="Picture 1"/>
          <p:cNvPicPr>
            <a:picLocks noChangeAspect="1"/>
          </p:cNvPicPr>
          <p:nvPr/>
        </p:nvPicPr>
        <p:blipFill>
          <a:blip r:embed="rId2"/>
          <a:stretch>
            <a:fillRect/>
          </a:stretch>
        </p:blipFill>
        <p:spPr>
          <a:xfrm>
            <a:off x="4960817" y="1881966"/>
            <a:ext cx="2286000" cy="506392"/>
          </a:xfrm>
          <a:prstGeom prst="rect">
            <a:avLst/>
          </a:prstGeom>
        </p:spPr>
      </p:pic>
      <p:pic>
        <p:nvPicPr>
          <p:cNvPr id="5" name="Picture 4"/>
          <p:cNvPicPr>
            <a:picLocks noChangeAspect="1"/>
          </p:cNvPicPr>
          <p:nvPr/>
        </p:nvPicPr>
        <p:blipFill>
          <a:blip r:embed="rId3"/>
          <a:stretch>
            <a:fillRect/>
          </a:stretch>
        </p:blipFill>
        <p:spPr>
          <a:xfrm>
            <a:off x="4960817" y="2919358"/>
            <a:ext cx="2286000" cy="646044"/>
          </a:xfrm>
          <a:prstGeom prst="rect">
            <a:avLst/>
          </a:prstGeom>
        </p:spPr>
      </p:pic>
      <p:pic>
        <p:nvPicPr>
          <p:cNvPr id="6" name="Picture 5"/>
          <p:cNvPicPr>
            <a:picLocks noChangeAspect="1"/>
          </p:cNvPicPr>
          <p:nvPr/>
        </p:nvPicPr>
        <p:blipFill>
          <a:blip r:embed="rId4"/>
          <a:stretch>
            <a:fillRect/>
          </a:stretch>
        </p:blipFill>
        <p:spPr>
          <a:xfrm>
            <a:off x="6481144" y="3931301"/>
            <a:ext cx="2743200" cy="886691"/>
          </a:xfrm>
          <a:prstGeom prst="rect">
            <a:avLst/>
          </a:prstGeom>
        </p:spPr>
      </p:pic>
      <p:cxnSp>
        <p:nvCxnSpPr>
          <p:cNvPr id="11" name="Elbow Connector 10"/>
          <p:cNvCxnSpPr/>
          <p:nvPr/>
        </p:nvCxnSpPr>
        <p:spPr>
          <a:xfrm flipV="1">
            <a:off x="4448377" y="4190304"/>
            <a:ext cx="2201779" cy="107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8914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5269832" cy="4174957"/>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Important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Different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circle colors have different meanings.</a:t>
            </a:r>
          </a:p>
          <a:p>
            <a:pPr marL="342900" indent="-342900">
              <a:spcBef>
                <a:spcPts val="1000"/>
              </a:spcBef>
              <a:buClr>
                <a:schemeClr val="accent1"/>
              </a:buClr>
              <a:buSzPct val="80000"/>
              <a:buFont typeface="Wingdings 3" charset="2"/>
              <a:buChar char=""/>
            </a:pPr>
            <a:r>
              <a:rPr lang="en-US" sz="2800" b="1" dirty="0">
                <a:solidFill>
                  <a:schemeClr val="bg1">
                    <a:lumMod val="75000"/>
                  </a:schemeClr>
                </a:solidFill>
                <a:effectLst>
                  <a:outerShdw blurRad="38100" dist="38100" dir="2700000" algn="tl">
                    <a:srgbClr val="000000">
                      <a:alpha val="43137"/>
                    </a:srgbClr>
                  </a:outerShdw>
                </a:effectLst>
                <a:latin typeface="Calibri" panose="020F0502020204030204" pitchFamily="34" charset="0"/>
                <a:ea typeface="+mj-ea"/>
                <a:cs typeface="+mj-cs"/>
              </a:rPr>
              <a:t>Grey</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Agent not installed yet.</a:t>
            </a:r>
          </a:p>
          <a:p>
            <a:pPr marL="342900" indent="-342900">
              <a:spcBef>
                <a:spcPts val="1000"/>
              </a:spcBef>
              <a:buClr>
                <a:schemeClr val="accent1"/>
              </a:buClr>
              <a:buSzPct val="80000"/>
              <a:buFont typeface="Wingdings 3" charset="2"/>
              <a:buChar char=""/>
            </a:pP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Yellow</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Agent update available.</a:t>
            </a:r>
          </a:p>
          <a:p>
            <a:pPr marL="342900" indent="-342900">
              <a:spcBef>
                <a:spcPts val="1000"/>
              </a:spcBef>
              <a:buClr>
                <a:schemeClr val="accent1"/>
              </a:buClr>
              <a:buSzPct val="80000"/>
              <a:buFont typeface="Wingdings 3" charset="2"/>
              <a:buChar char=""/>
            </a:pPr>
            <a:r>
              <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mj-ea"/>
                <a:cs typeface="+mj-cs"/>
              </a:rPr>
              <a:t>Red</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Agent update required.</a:t>
            </a:r>
          </a:p>
          <a:p>
            <a:pPr marL="342900" indent="-342900">
              <a:spcBef>
                <a:spcPts val="1000"/>
              </a:spcBef>
              <a:buClr>
                <a:schemeClr val="accent1"/>
              </a:buClr>
              <a:buSzPct val="80000"/>
              <a:buFont typeface="Wingdings 3" charset="2"/>
              <a:buChar char=""/>
            </a:pPr>
            <a:r>
              <a:rPr lang="en-US" sz="2800" b="1" dirty="0">
                <a:solidFill>
                  <a:srgbClr val="92D050"/>
                </a:solidFill>
                <a:effectLst>
                  <a:outerShdw blurRad="38100" dist="38100" dir="2700000" algn="tl">
                    <a:srgbClr val="000000">
                      <a:alpha val="43137"/>
                    </a:srgbClr>
                  </a:outerShdw>
                </a:effectLst>
                <a:latin typeface="Calibri" panose="020F0502020204030204" pitchFamily="34" charset="0"/>
                <a:ea typeface="+mj-ea"/>
                <a:cs typeface="+mj-cs"/>
              </a:rPr>
              <a:t>Green</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Agent installed.</a:t>
            </a:r>
          </a:p>
        </p:txBody>
      </p:sp>
      <p:pic>
        <p:nvPicPr>
          <p:cNvPr id="8" name="Picture 7"/>
          <p:cNvPicPr>
            <a:picLocks noChangeAspect="1"/>
          </p:cNvPicPr>
          <p:nvPr/>
        </p:nvPicPr>
        <p:blipFill>
          <a:blip r:embed="rId2"/>
          <a:stretch>
            <a:fillRect/>
          </a:stretch>
        </p:blipFill>
        <p:spPr>
          <a:xfrm>
            <a:off x="6664889" y="2318122"/>
            <a:ext cx="4572000" cy="1477819"/>
          </a:xfrm>
          <a:prstGeom prst="rect">
            <a:avLst/>
          </a:prstGeom>
        </p:spPr>
      </p:pic>
      <p:cxnSp>
        <p:nvCxnSpPr>
          <p:cNvPr id="10" name="Elbow Connector 9"/>
          <p:cNvCxnSpPr/>
          <p:nvPr/>
        </p:nvCxnSpPr>
        <p:spPr>
          <a:xfrm flipV="1">
            <a:off x="5426242" y="2550696"/>
            <a:ext cx="1624263" cy="950493"/>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flipH="1">
            <a:off x="5414211" y="2550696"/>
            <a:ext cx="12031" cy="1961146"/>
          </a:xfrm>
          <a:prstGeom prst="line">
            <a:avLst/>
          </a:prstGeom>
          <a:ln w="190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737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5269832" cy="4174957"/>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Great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Now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that the agent is installed, go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connect all your services!</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2534" name="Picture 6" descr="C:\Users\whittles\AppData\Local\Temp\SNAGHTML202524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701" y="2499058"/>
            <a:ext cx="10601325" cy="3448051"/>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rot="5400000">
            <a:off x="2114924" y="2499933"/>
            <a:ext cx="2387523" cy="1467853"/>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3769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9" y="770018"/>
            <a:ext cx="5269832" cy="4174957"/>
          </a:xfrm>
          <a:prstGeom prst="rect">
            <a:avLst/>
          </a:prstGeom>
          <a:noFill/>
        </p:spPr>
        <p:txBody>
          <a:bodyPr wrap="square" rtlCol="0">
            <a:normAutofit lnSpcReduction="1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Important Note:</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Services will require that you allow the web based service Launchpad.classlink.com to have specific permissions to access things such as:</a:t>
            </a:r>
          </a:p>
          <a:p>
            <a:pPr marL="800100" lvl="1"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Info</a:t>
            </a:r>
          </a:p>
          <a:p>
            <a:pPr marL="800100" lvl="1"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Photos and Documents</a:t>
            </a:r>
          </a:p>
          <a:p>
            <a:pPr marL="800100" lvl="1"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Profile and contact</a:t>
            </a:r>
          </a:p>
        </p:txBody>
      </p:sp>
      <p:pic>
        <p:nvPicPr>
          <p:cNvPr id="30722" name="Picture 2" descr="C:\Users\whittles\AppData\Local\Temp\SNAGHTML20537d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1571" y="984329"/>
            <a:ext cx="3140335" cy="502920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2779297" y="3104150"/>
            <a:ext cx="2794533" cy="55344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30724" name="Picture 4" descr="C:\Users\whittles\AppData\Local\Temp\SNAGHTML20606e8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3153" y="3817515"/>
            <a:ext cx="4114800" cy="2872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021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21459"/>
            <a:ext cx="10812512" cy="619480"/>
          </a:xfrm>
          <a:prstGeom prst="rect">
            <a:avLst/>
          </a:prstGeom>
        </p:spPr>
        <p:txBody>
          <a:bodyPr vert="horz" lIns="91440" tIns="0" rIns="91440" bIns="0" rtlCol="0" anchor="b">
            <a:noAutofit/>
          </a:bodyPr>
          <a:lstStyle>
            <a:lvl1pPr algn="l" defTabSz="457200" rtl="0" eaLnBrk="1" latinLnBrk="0" hangingPunct="1">
              <a:spcBef>
                <a:spcPct val="0"/>
              </a:spcBef>
              <a:buNone/>
              <a:defRPr sz="7200" b="0" i="0" kern="1200">
                <a:solidFill>
                  <a:schemeClr val="bg1"/>
                </a:solidFill>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a:t>T4b: ClassLink Agent – Non-LCS Computers</a:t>
            </a:r>
          </a:p>
        </p:txBody>
      </p:sp>
      <p:pic>
        <p:nvPicPr>
          <p:cNvPr id="5" name="3Huw1VE4mGg"/>
          <p:cNvPicPr>
            <a:picLocks noRot="1" noChangeAspect="1"/>
          </p:cNvPicPr>
          <p:nvPr>
            <a:videoFile r:link="rId1"/>
          </p:nvPr>
        </p:nvPicPr>
        <p:blipFill>
          <a:blip r:embed="rId3"/>
          <a:stretch>
            <a:fillRect/>
          </a:stretch>
        </p:blipFill>
        <p:spPr>
          <a:xfrm>
            <a:off x="909185" y="830179"/>
            <a:ext cx="9903327" cy="5570621"/>
          </a:xfrm>
          <a:prstGeom prst="rect">
            <a:avLst/>
          </a:prstGeom>
        </p:spPr>
      </p:pic>
    </p:spTree>
    <p:extLst>
      <p:ext uri="{BB962C8B-B14F-4D97-AF65-F5344CB8AC3E}">
        <p14:creationId xmlns:p14="http://schemas.microsoft.com/office/powerpoint/2010/main" val="127262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T4b: ClassLink Agent – Non-LS computers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144378" y="770018"/>
            <a:ext cx="11754854" cy="4174957"/>
          </a:xfrm>
          <a:prstGeom prst="rect">
            <a:avLst/>
          </a:prstGeom>
          <a:noFill/>
        </p:spPr>
        <p:txBody>
          <a:bodyPr wrap="square" rtlCol="0">
            <a:normAutofit/>
          </a:bodyPr>
          <a:lstStyle/>
          <a:p>
            <a:pPr>
              <a:spcBef>
                <a:spcPts val="1000"/>
              </a:spcBef>
              <a:buClr>
                <a:schemeClr val="accent1"/>
              </a:buClr>
              <a:buSzPct val="80000"/>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 Extension Installation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Instructions</a:t>
            </a:r>
          </a:p>
          <a:p>
            <a:pPr marL="342900" indent="-342900">
              <a:spcBef>
                <a:spcPts val="1000"/>
              </a:spcBef>
              <a:buClr>
                <a:schemeClr val="accent1"/>
              </a:buClr>
              <a:buSzPct val="80000"/>
              <a:buFont typeface="Wingdings 3" charset="2"/>
              <a:buChar char=""/>
            </a:pP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Chrome </a:t>
            </a: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hlinkClick r:id="rId2"/>
              </a:rPr>
              <a:t>https://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hlinkClick r:id="rId2"/>
              </a:rPr>
              <a:t>classlink.com/docs/documents/ClassLink_Chrome_Extension_Install.doc</a:t>
            </a: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 </a:t>
            </a:r>
            <a:endParaRPr lang="en-US" sz="2800" b="1" dirty="0">
              <a:solidFill>
                <a:srgbClr val="FFFF00"/>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Firefox </a:t>
            </a: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hlinkClick r:id="rId3"/>
              </a:rPr>
              <a:t>https://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hlinkClick r:id="rId3"/>
              </a:rPr>
              <a:t>classlink.com/docs/documents/ClassLink_Firefox_Extension_Install.doc</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 </a:t>
            </a:r>
            <a:endPar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Internet Explorer </a:t>
            </a: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hlinkClick r:id="rId4"/>
              </a:rPr>
              <a:t>https://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hlinkClick r:id="rId4"/>
              </a:rPr>
              <a:t>classlink.com/docs/documents/ClassLink_IE_Extension_PC_Install.doc</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 </a:t>
            </a:r>
            <a:endPar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Safari </a:t>
            </a: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hlinkClick r:id="rId5"/>
              </a:rPr>
              <a:t>https://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hlinkClick r:id="rId5"/>
              </a:rPr>
              <a:t>classlink.com/docs/documents/ClassLink_Safari_Extension_Install.doc</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 </a:t>
            </a:r>
          </a:p>
          <a:p>
            <a:pPr>
              <a:spcBef>
                <a:spcPts val="1000"/>
              </a:spcBef>
              <a:buClr>
                <a:schemeClr val="accent1"/>
              </a:buClr>
              <a:buSzPct val="80000"/>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ClassLink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Agent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Installation Instructions</a:t>
            </a:r>
          </a:p>
          <a:p>
            <a:pPr marL="342900" indent="-342900">
              <a:spcBef>
                <a:spcPts val="1000"/>
              </a:spcBef>
              <a:buClr>
                <a:schemeClr val="accent1"/>
              </a:buClr>
              <a:buSzPct val="80000"/>
              <a:buFont typeface="Wingdings 3" charset="2"/>
              <a:buChar char=""/>
            </a:pPr>
            <a:r>
              <a:rPr lang="en-US" sz="2800" b="1" dirty="0" smtClean="0">
                <a:solidFill>
                  <a:srgbClr val="FFFF00"/>
                </a:solidFill>
                <a:effectLst>
                  <a:outerShdw blurRad="38100" dist="38100" dir="2700000" algn="tl">
                    <a:srgbClr val="000000">
                      <a:alpha val="43137"/>
                    </a:srgbClr>
                  </a:outerShdw>
                </a:effectLst>
                <a:latin typeface="Calibri" panose="020F0502020204030204" pitchFamily="34" charset="0"/>
              </a:rPr>
              <a:t>PC </a:t>
            </a:r>
            <a:r>
              <a:rPr lang="en-US" sz="2800" b="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000" b="1" dirty="0">
                <a:solidFill>
                  <a:srgbClr val="FFFF00"/>
                </a:solidFill>
                <a:effectLst>
                  <a:outerShdw blurRad="38100" dist="38100" dir="2700000" algn="tl">
                    <a:srgbClr val="000000">
                      <a:alpha val="43137"/>
                    </a:srgbClr>
                  </a:outerShdw>
                </a:effectLst>
                <a:latin typeface="Calibri" panose="020F0502020204030204" pitchFamily="34" charset="0"/>
                <a:hlinkClick r:id="rId6"/>
              </a:rPr>
              <a:t>https://</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hlinkClick r:id="rId6"/>
              </a:rPr>
              <a:t>classlink.com/docs/documents/ClassLink_Agent_PC_Install.doc</a:t>
            </a:r>
            <a:r>
              <a:rPr lang="en-US" sz="2000" b="1" dirty="0" smtClean="0">
                <a:solidFill>
                  <a:srgbClr val="FFFF00"/>
                </a:solidFill>
                <a:effectLst>
                  <a:outerShdw blurRad="38100" dist="38100" dir="2700000" algn="tl">
                    <a:srgbClr val="000000">
                      <a:alpha val="43137"/>
                    </a:srgbClr>
                  </a:outerShdw>
                </a:effectLst>
                <a:latin typeface="Calibri" panose="020F0502020204030204" pitchFamily="34" charset="0"/>
              </a:rPr>
              <a:t> </a:t>
            </a:r>
            <a:endParaRPr lang="en-US" sz="2800" b="1" dirty="0">
              <a:solidFill>
                <a:srgbClr val="FFFF00"/>
              </a:solidFill>
              <a:effectLst>
                <a:outerShdw blurRad="38100" dist="38100" dir="2700000" algn="tl">
                  <a:srgbClr val="000000">
                    <a:alpha val="43137"/>
                  </a:srgbClr>
                </a:outerShdw>
              </a:effectLst>
              <a:latin typeface="Calibri" panose="020F0502020204030204" pitchFamily="34" charset="0"/>
            </a:endParaRPr>
          </a:p>
          <a:p>
            <a:pPr>
              <a:spcBef>
                <a:spcPts val="1000"/>
              </a:spcBef>
              <a:buClr>
                <a:schemeClr val="accent1"/>
              </a:buClr>
              <a:buSzPct val="80000"/>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a:p>
            <a:pPr>
              <a:spcBef>
                <a:spcPts val="1000"/>
              </a:spcBef>
              <a:buClr>
                <a:schemeClr val="accent1"/>
              </a:buClr>
              <a:buSzPct val="80000"/>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spTree>
    <p:extLst>
      <p:ext uri="{BB962C8B-B14F-4D97-AF65-F5344CB8AC3E}">
        <p14:creationId xmlns:p14="http://schemas.microsoft.com/office/powerpoint/2010/main" val="90770766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Opening </a:t>
            </a:r>
            <a:r>
              <a:rPr lang="en-US" b="1" dirty="0"/>
              <a:t>Network / Cloud </a:t>
            </a:r>
            <a:r>
              <a:rPr lang="en-US" b="1" dirty="0" smtClean="0"/>
              <a:t>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84222" y="842211"/>
            <a:ext cx="5578710" cy="4038092"/>
          </a:xfrm>
          <a:prstGeom prst="rect">
            <a:avLst/>
          </a:prstGeom>
          <a:noFill/>
        </p:spPr>
        <p:txBody>
          <a:bodyPr wrap="square" rtlCol="0">
            <a:normAutofit fontScale="92500" lnSpcReduction="1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After connecting your Office365 (</a:t>
            </a:r>
            <a:r>
              <a:rPr lang="en-US" sz="2000" i="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or any other available services</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under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My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Files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will be able to access any of the files within those separate services in the left bar </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iles within Office365 are you WORK OneDrive files.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These can be easily opened by right clicking on them and opening in Office 365</a:t>
            </a:r>
          </a:p>
        </p:txBody>
      </p:sp>
      <p:pic>
        <p:nvPicPr>
          <p:cNvPr id="10250" name="Picture 10" descr="C:\Users\whittles\AppData\Local\Temp\SNAGHTML2027a54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572" y="842211"/>
            <a:ext cx="4572000" cy="373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whittles\AppData\Local\Temp\SNAGHTML2025db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6473" y="3337637"/>
            <a:ext cx="5486400" cy="352037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Elbow Connector 13"/>
          <p:cNvCxnSpPr/>
          <p:nvPr/>
        </p:nvCxnSpPr>
        <p:spPr>
          <a:xfrm>
            <a:off x="2129589" y="4579711"/>
            <a:ext cx="7339264" cy="678089"/>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7" name="Elbow Connector 16"/>
          <p:cNvCxnSpPr/>
          <p:nvPr/>
        </p:nvCxnSpPr>
        <p:spPr>
          <a:xfrm flipV="1">
            <a:off x="2979821" y="3043989"/>
            <a:ext cx="3433011" cy="287447"/>
          </a:xfrm>
          <a:prstGeom prst="bentConnector3">
            <a:avLst>
              <a:gd name="adj1" fmla="val 79439"/>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8360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100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0-#ppt_w/2"/>
                                          </p:val>
                                        </p:tav>
                                        <p:tav tm="100000">
                                          <p:val>
                                            <p:strVal val="#ppt_x"/>
                                          </p:val>
                                        </p:tav>
                                      </p:tavLst>
                                    </p:anim>
                                    <p:anim calcmode="lin" valueType="num">
                                      <p:cBhvr additive="base">
                                        <p:cTn id="13"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T1c: </a:t>
            </a:r>
            <a:r>
              <a:rPr lang="en-US" b="1" dirty="0" err="1" smtClean="0"/>
              <a:t>QuickCard</a:t>
            </a:r>
            <a:r>
              <a:rPr lang="en-US" b="1" dirty="0" smtClean="0"/>
              <a:t> – Using QR code</a:t>
            </a:r>
            <a:r>
              <a:rPr lang="en-US" b="1" baseline="0" dirty="0" smtClean="0"/>
              <a:t> to login (K-1)</a:t>
            </a:r>
            <a:endParaRPr lang="en-US" dirty="0"/>
          </a:p>
        </p:txBody>
      </p:sp>
      <p:sp>
        <p:nvSpPr>
          <p:cNvPr id="4" name="Text Placeholder 3"/>
          <p:cNvSpPr>
            <a:spLocks noGrp="1"/>
          </p:cNvSpPr>
          <p:nvPr>
            <p:ph type="body" sz="quarter" idx="10"/>
          </p:nvPr>
        </p:nvSpPr>
        <p:spPr>
          <a:xfrm>
            <a:off x="-15239" y="4880303"/>
            <a:ext cx="4648785" cy="1977705"/>
          </a:xfrm>
        </p:spPr>
        <p:txBody>
          <a:bodyPr/>
          <a:lstStyle/>
          <a:p>
            <a:r>
              <a:rPr lang="en-US" b="1" i="1" dirty="0" smtClean="0"/>
              <a:t>NOTE: </a:t>
            </a:r>
            <a:r>
              <a:rPr lang="en-US" i="1" dirty="0" smtClean="0"/>
              <a:t>Whole QR should be visible to camera </a:t>
            </a:r>
            <a:br>
              <a:rPr lang="en-US" i="1" dirty="0" smtClean="0"/>
            </a:br>
            <a:r>
              <a:rPr lang="en-US" i="1" dirty="0" smtClean="0"/>
              <a:t>(NO fingers!!)</a:t>
            </a:r>
            <a:endParaRPr lang="en-US" i="1" dirty="0"/>
          </a:p>
        </p:txBody>
      </p:sp>
      <p:sp>
        <p:nvSpPr>
          <p:cNvPr id="7" name="TextBox 6"/>
          <p:cNvSpPr txBox="1"/>
          <p:nvPr/>
        </p:nvSpPr>
        <p:spPr>
          <a:xfrm>
            <a:off x="261257" y="1175657"/>
            <a:ext cx="6113166" cy="3667671"/>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Hold your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rPr>
              <a:t>QuickCard</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 in front of the camera where it can see the </a:t>
            </a:r>
            <a:r>
              <a:rPr lang="en-US" sz="2800" b="1" u="sng" dirty="0">
                <a:effectLst>
                  <a:outerShdw blurRad="38100" dist="38100" dir="2700000" algn="tl">
                    <a:srgbClr val="000000">
                      <a:alpha val="43137"/>
                    </a:srgbClr>
                  </a:outerShdw>
                </a:effectLst>
                <a:latin typeface="Calibri" panose="020F0502020204030204" pitchFamily="34" charset="0"/>
              </a:rPr>
              <a:t>whole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 QR code.</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Do not block the QR and ensure the camera is in focus.  You may need to move the </a:t>
            </a:r>
            <a:r>
              <a:rPr lang="en-US" sz="2800" dirty="0" err="1"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QuickCard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closer or farther to be in focus for the camera before it will login.</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22782" y="1228883"/>
            <a:ext cx="5486399" cy="53338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354366" y="4350935"/>
            <a:ext cx="1616697" cy="2493218"/>
          </a:xfrm>
          <a:prstGeom prst="rect">
            <a:avLst/>
          </a:prstGeom>
        </p:spPr>
      </p:pic>
      <p:sp>
        <p:nvSpPr>
          <p:cNvPr id="9" name="&quot;No&quot; Symbol 8"/>
          <p:cNvSpPr/>
          <p:nvPr/>
        </p:nvSpPr>
        <p:spPr>
          <a:xfrm>
            <a:off x="8697767" y="3485409"/>
            <a:ext cx="685799" cy="683741"/>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64449653"/>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Working </a:t>
            </a:r>
            <a:r>
              <a:rPr lang="en-US" b="1" dirty="0"/>
              <a:t>with Network / Cloud </a:t>
            </a:r>
            <a:r>
              <a:rPr lang="en-US" b="1" dirty="0" smtClean="0"/>
              <a:t>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6" y="733926"/>
            <a:ext cx="5718439" cy="4146378"/>
          </a:xfrm>
          <a:prstGeom prst="rect">
            <a:avLst/>
          </a:prstGeom>
          <a:noFill/>
        </p:spPr>
        <p:txBody>
          <a:bodyPr wrap="square" rtlCol="0">
            <a:normAutofit fontScale="85000" lnSpcReduction="2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Unlike the other connected services, the School Network drive is not a service you configure yourself.</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have local network file storage on a school based server set up for your AD account </a:t>
            </a:r>
            <a:r>
              <a:rPr lang="en-US" sz="33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4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Commonly known as your </a:t>
            </a:r>
            <a:r>
              <a:rPr lang="en-US" sz="2400" b="1" i="1" dirty="0">
                <a:effectLst>
                  <a:outerShdw blurRad="38100" dist="38100" dir="2700000" algn="tl">
                    <a:srgbClr val="000000">
                      <a:alpha val="43137"/>
                    </a:srgbClr>
                  </a:outerShdw>
                </a:effectLst>
                <a:latin typeface="Calibri" panose="020F0502020204030204" pitchFamily="34" charset="0"/>
                <a:ea typeface="+mj-ea"/>
                <a:cs typeface="+mj-cs"/>
              </a:rPr>
              <a:t>U:\ </a:t>
            </a:r>
            <a:r>
              <a:rPr lang="en-US" sz="2400" i="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drive</a:t>
            </a:r>
            <a:r>
              <a:rPr lang="en-US" sz="33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it will automatically attach your school network folder to show with your other services.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work with your school files and edit them within O365 without needing to use VPN to access the school network</a:t>
            </a:r>
          </a:p>
        </p:txBody>
      </p:sp>
      <p:pic>
        <p:nvPicPr>
          <p:cNvPr id="27652" name="Picture 4" descr="C:\Users\whittles\AppData\Local\Temp\SNAGHTML2486e8c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900" y="1072444"/>
            <a:ext cx="3562183" cy="549379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Elbow Connector 17"/>
          <p:cNvCxnSpPr/>
          <p:nvPr/>
        </p:nvCxnSpPr>
        <p:spPr>
          <a:xfrm flipV="1">
            <a:off x="5787189" y="2237874"/>
            <a:ext cx="1731711" cy="31282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924188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Working </a:t>
            </a:r>
            <a:r>
              <a:rPr lang="en-US" b="1" dirty="0"/>
              <a:t>with Network / Cloud </a:t>
            </a:r>
            <a:r>
              <a:rPr lang="en-US" b="1" dirty="0" smtClean="0"/>
              <a:t>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842211"/>
            <a:ext cx="5562120" cy="403809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Files within Office 365 are able to be easily opened and edited directly from ClassLink.</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These files are </a:t>
            </a:r>
            <a:r>
              <a:rPr lang="en-US" sz="2800"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also</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able to be easily copied from one service to another the same way you move files from one folder to another within your local computer</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4338" name="Picture 2" descr="C:\Users\whittles\AppData\Local\Temp\SNAGHTML1fccb4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5349" y="980574"/>
            <a:ext cx="6135552" cy="5624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2870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Working </a:t>
            </a:r>
            <a:r>
              <a:rPr lang="en-US" b="1" dirty="0"/>
              <a:t>with Network / Cloud </a:t>
            </a:r>
            <a:r>
              <a:rPr lang="en-US" b="1" dirty="0" smtClean="0"/>
              <a:t>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842211"/>
            <a:ext cx="5381554" cy="403809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Files are able to be easily viewed by list or grid view</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sort the files by</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Name </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Type </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Size</a:t>
            </a:r>
          </a:p>
          <a:p>
            <a:pPr marL="800100" lvl="1"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L</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ast modified date </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5362" name="Picture 2" descr="C:\Users\whittles\AppData\Local\Temp\SNAGHTML1fd5ca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2812" y="1043483"/>
            <a:ext cx="6303564" cy="200203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whittles\AppData\Local\Temp\SNAGHTML203288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8564" y="3246794"/>
            <a:ext cx="48387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a:off x="3489158" y="1576137"/>
            <a:ext cx="2322095" cy="409075"/>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1" name="Elbow Connector 10"/>
          <p:cNvCxnSpPr/>
          <p:nvPr/>
        </p:nvCxnSpPr>
        <p:spPr>
          <a:xfrm>
            <a:off x="3164305" y="3477126"/>
            <a:ext cx="5173579" cy="637674"/>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564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0-#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Working </a:t>
            </a:r>
            <a:r>
              <a:rPr lang="en-US" b="1" dirty="0"/>
              <a:t>with Network / Cloud </a:t>
            </a:r>
            <a:r>
              <a:rPr lang="en-US" b="1" dirty="0" smtClean="0"/>
              <a:t>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842211"/>
            <a:ext cx="5381554" cy="4038092"/>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New files or folders can be created using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+New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button.  </a:t>
            </a:r>
          </a:p>
          <a:p>
            <a:pPr>
              <a:spcBef>
                <a:spcPts val="1000"/>
              </a:spcBef>
              <a:buClr>
                <a:schemeClr val="accent1"/>
              </a:buClr>
              <a:buSzPct val="80000"/>
            </a:pP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a:spcBef>
                <a:spcPts val="1000"/>
              </a:spcBef>
              <a:buClr>
                <a:schemeClr val="accent1"/>
              </a:buClr>
              <a:buSzPct val="80000"/>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make </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Documents</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Spreadsheets</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Presentations</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Folders</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6626" name="Picture 2" descr="C:\Users\whittles\AppData\Local\Temp\SNAGHTML203650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5940" y="1648328"/>
            <a:ext cx="6602888" cy="410276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lbow Connector 8"/>
          <p:cNvCxnSpPr/>
          <p:nvPr/>
        </p:nvCxnSpPr>
        <p:spPr>
          <a:xfrm>
            <a:off x="5450305" y="1443789"/>
            <a:ext cx="3477127" cy="1383633"/>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1926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T4c: Working with Network / Cloud service files</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8" y="842211"/>
            <a:ext cx="5381554" cy="4038092"/>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Uploads can be done by </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File(s) </a:t>
            </a:r>
            <a:b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or </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Folders</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6628" name="Picture 4" descr="C:\Users\whittles\AppData\Local\Temp\SNAGHTML20371bb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95" y="1354673"/>
            <a:ext cx="7032545" cy="394961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lbow Connector 7"/>
          <p:cNvCxnSpPr/>
          <p:nvPr/>
        </p:nvCxnSpPr>
        <p:spPr>
          <a:xfrm>
            <a:off x="2430379" y="1937084"/>
            <a:ext cx="6605337" cy="565484"/>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pic>
        <p:nvPicPr>
          <p:cNvPr id="27650" name="Picture 2" descr="C:\Users\whittles\AppData\Local\Temp\SNAGHTML203d989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622" y="3355422"/>
            <a:ext cx="3912672" cy="31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7330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T4d: Editing and Saving Files in O365</a:t>
            </a:r>
            <a:endParaRPr lang="en-US" dirty="0"/>
          </a:p>
        </p:txBody>
      </p:sp>
      <p:sp>
        <p:nvSpPr>
          <p:cNvPr id="7" name="TextBox 6"/>
          <p:cNvSpPr txBox="1"/>
          <p:nvPr/>
        </p:nvSpPr>
        <p:spPr>
          <a:xfrm>
            <a:off x="1" y="830179"/>
            <a:ext cx="6862587" cy="5931567"/>
          </a:xfrm>
          <a:prstGeom prst="rect">
            <a:avLst/>
          </a:prstGeom>
          <a:noFill/>
        </p:spPr>
        <p:txBody>
          <a:bodyPr wrap="square" rtlCol="0">
            <a:normAutofit fontScale="92500"/>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Browse to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any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file that you want to open</a:t>
            </a: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click on the file, the following things may happen:</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Office files - Click the files and they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will be opened in office online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automatically*.</a:t>
            </a:r>
          </a:p>
          <a:p>
            <a:pPr marL="800100" lvl="1"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Any File - If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would like to open the file locally on your computer you can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either right click and select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Download it</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b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or </a:t>
            </a:r>
          </a:p>
          <a:p>
            <a:pPr marL="800100" lvl="1"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ithin O365 OneDrive - You can right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the document and choose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Edit in</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option and choose the application. </a:t>
            </a:r>
            <a:endParaRPr lang="en-US" sz="2800" dirty="0">
              <a:solidFill>
                <a:schemeClr val="bg1"/>
              </a:solidFill>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 name="Picture 9"/>
          <p:cNvPicPr>
            <a:picLocks noChangeAspect="1"/>
          </p:cNvPicPr>
          <p:nvPr/>
        </p:nvPicPr>
        <p:blipFill>
          <a:blip r:embed="rId2"/>
          <a:stretch>
            <a:fillRect/>
          </a:stretch>
        </p:blipFill>
        <p:spPr>
          <a:xfrm>
            <a:off x="6958840" y="1126584"/>
            <a:ext cx="4572000" cy="1923738"/>
          </a:xfrm>
          <a:prstGeom prst="rect">
            <a:avLst/>
          </a:prstGeom>
        </p:spPr>
      </p:pic>
      <p:sp>
        <p:nvSpPr>
          <p:cNvPr id="11" name="Rectangle 10"/>
          <p:cNvSpPr/>
          <p:nvPr/>
        </p:nvSpPr>
        <p:spPr>
          <a:xfrm>
            <a:off x="6862588" y="3239562"/>
            <a:ext cx="5329412" cy="1754326"/>
          </a:xfrm>
          <a:prstGeom prst="rect">
            <a:avLst/>
          </a:prstGeom>
        </p:spPr>
        <p:txBody>
          <a:bodyPr wrap="square">
            <a:spAutoFit/>
          </a:bodyPr>
          <a:lstStyle/>
          <a:p>
            <a:r>
              <a:rPr lang="en-US" i="1" dirty="0">
                <a:solidFill>
                  <a:schemeClr val="bg1"/>
                </a:solidFill>
              </a:rPr>
              <a:t>*Since this file is originating from the Internet, your pop-up blocker may prevent it from opening properly until you allow the pop-up.  You should </a:t>
            </a:r>
            <a:r>
              <a:rPr lang="en-US" i="1" dirty="0" smtClean="0">
                <a:solidFill>
                  <a:schemeClr val="bg1"/>
                </a:solidFill>
              </a:rPr>
              <a:t>choose “</a:t>
            </a:r>
            <a:r>
              <a:rPr lang="en-US" b="1" i="1" dirty="0" smtClean="0">
                <a:solidFill>
                  <a:schemeClr val="bg1"/>
                </a:solidFill>
              </a:rPr>
              <a:t>always </a:t>
            </a:r>
            <a:r>
              <a:rPr lang="en-US" b="1" i="1" dirty="0">
                <a:solidFill>
                  <a:schemeClr val="bg1"/>
                </a:solidFill>
              </a:rPr>
              <a:t>allow pop-ups from </a:t>
            </a:r>
            <a:r>
              <a:rPr lang="en-US" b="1" i="1" dirty="0">
                <a:solidFill>
                  <a:schemeClr val="bg1"/>
                </a:solidFill>
                <a:hlinkClick r:id="rId3"/>
              </a:rPr>
              <a:t>https://</a:t>
            </a:r>
            <a:r>
              <a:rPr lang="en-US" b="1" i="1" dirty="0" smtClean="0">
                <a:solidFill>
                  <a:schemeClr val="bg1"/>
                </a:solidFill>
                <a:hlinkClick r:id="rId3"/>
              </a:rPr>
              <a:t>myfiles.classlink.com</a:t>
            </a:r>
            <a:r>
              <a:rPr lang="en-US" i="1" dirty="0" smtClean="0">
                <a:solidFill>
                  <a:schemeClr val="bg1"/>
                </a:solidFill>
              </a:rPr>
              <a:t>” to prevent having to allow this </a:t>
            </a:r>
            <a:r>
              <a:rPr lang="en-US" i="1" dirty="0" err="1" smtClean="0">
                <a:solidFill>
                  <a:schemeClr val="bg1"/>
                </a:solidFill>
              </a:rPr>
              <a:t>everytime</a:t>
            </a:r>
            <a:r>
              <a:rPr lang="en-US" i="1" dirty="0" smtClean="0">
                <a:solidFill>
                  <a:schemeClr val="bg1"/>
                </a:solidFill>
              </a:rPr>
              <a:t>.</a:t>
            </a:r>
            <a:endParaRPr lang="en-US" i="1" dirty="0">
              <a:solidFill>
                <a:schemeClr val="bg1"/>
              </a:solidFill>
            </a:endParaRPr>
          </a:p>
        </p:txBody>
      </p:sp>
      <p:pic>
        <p:nvPicPr>
          <p:cNvPr id="28674" name="Picture 2" descr="C:\Users\whittles\AppData\Local\Temp\SNAGHTML2044c8e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7799" y="5170440"/>
            <a:ext cx="2981325" cy="168592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Users\whittles\AppData\Local\Temp\SNAGHTML20474ba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588" y="5053518"/>
            <a:ext cx="1600200" cy="1804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10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T4d: Editing and Saving Files in O365</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1175657"/>
            <a:ext cx="5952931" cy="3704646"/>
          </a:xfrm>
          <a:prstGeom prst="rect">
            <a:avLst/>
          </a:prstGeom>
          <a:noFill/>
        </p:spPr>
        <p:txBody>
          <a:bodyPr wrap="square" rtlCol="0">
            <a:normAutofit fontScale="92500" lnSpcReduction="10000"/>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Google Drive</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Documents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being opened from your Google Drive will be opened using Google since that is the original location. </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When you save the document, you just need to hit the save icon and it will be automatically saved back to the files in ClassLink.</a:t>
            </a:r>
          </a:p>
        </p:txBody>
      </p:sp>
      <p:pic>
        <p:nvPicPr>
          <p:cNvPr id="2" name="Picture 1"/>
          <p:cNvPicPr>
            <a:picLocks noChangeAspect="1"/>
          </p:cNvPicPr>
          <p:nvPr/>
        </p:nvPicPr>
        <p:blipFill>
          <a:blip r:embed="rId2"/>
          <a:stretch>
            <a:fillRect/>
          </a:stretch>
        </p:blipFill>
        <p:spPr>
          <a:xfrm>
            <a:off x="7500031" y="1395897"/>
            <a:ext cx="2743200" cy="3042457"/>
          </a:xfrm>
          <a:prstGeom prst="rect">
            <a:avLst/>
          </a:prstGeom>
        </p:spPr>
      </p:pic>
    </p:spTree>
    <p:extLst>
      <p:ext uri="{BB962C8B-B14F-4D97-AF65-F5344CB8AC3E}">
        <p14:creationId xmlns:p14="http://schemas.microsoft.com/office/powerpoint/2010/main" val="1798182380"/>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T4d: Copying between services</a:t>
            </a:r>
            <a:endParaRPr lang="en-US" dirty="0"/>
          </a:p>
        </p:txBody>
      </p:sp>
      <p:sp>
        <p:nvSpPr>
          <p:cNvPr id="7" name="TextBox 6"/>
          <p:cNvSpPr txBox="1"/>
          <p:nvPr/>
        </p:nvSpPr>
        <p:spPr>
          <a:xfrm>
            <a:off x="204538" y="854242"/>
            <a:ext cx="4403557" cy="387416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copy between services, you can simply drag and drop any individual file*</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move a folder, either drag and drop a folder from a window open on the local computer or use the upload button</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32772" name="Picture 4" descr="C:\Users\whittles\AppData\Local\Temp\SNAGHTML24a1da8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796" y="883863"/>
            <a:ext cx="4572000" cy="4727383"/>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C:\Users\whittles\AppData\Local\Temp\SNAGHTML24a202b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6975" y="2799077"/>
            <a:ext cx="4572000" cy="385866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Elbow Connector 11"/>
          <p:cNvCxnSpPr/>
          <p:nvPr/>
        </p:nvCxnSpPr>
        <p:spPr>
          <a:xfrm>
            <a:off x="6196263" y="2249905"/>
            <a:ext cx="3886200" cy="2630398"/>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
        <p:nvSpPr>
          <p:cNvPr id="4" name="Text Placeholder 3"/>
          <p:cNvSpPr>
            <a:spLocks noGrp="1"/>
          </p:cNvSpPr>
          <p:nvPr>
            <p:ph type="body" sz="quarter" idx="10"/>
          </p:nvPr>
        </p:nvSpPr>
        <p:spPr>
          <a:xfrm>
            <a:off x="1600200" y="5675478"/>
            <a:ext cx="5791601" cy="982267"/>
          </a:xfrm>
        </p:spPr>
        <p:txBody>
          <a:bodyPr/>
          <a:lstStyle/>
          <a:p>
            <a:r>
              <a:rPr lang="en-US" sz="2000" i="1" dirty="0"/>
              <a:t>*You can not drag and drop a folder and its contents between services </a:t>
            </a:r>
            <a:r>
              <a:rPr lang="en-US" sz="2000" i="1" u="sng" dirty="0"/>
              <a:t>within</a:t>
            </a:r>
            <a:r>
              <a:rPr lang="en-US" sz="2000" i="1" dirty="0"/>
              <a:t> </a:t>
            </a:r>
            <a:r>
              <a:rPr lang="en-US" sz="2000" i="1" dirty="0" smtClean="0"/>
              <a:t>ClassLink, only upload or drag from within a local window.  </a:t>
            </a:r>
            <a:endParaRPr lang="en-US" sz="2000" i="1" dirty="0"/>
          </a:p>
        </p:txBody>
      </p:sp>
    </p:spTree>
    <p:extLst>
      <p:ext uri="{BB962C8B-B14F-4D97-AF65-F5344CB8AC3E}">
        <p14:creationId xmlns:p14="http://schemas.microsoft.com/office/powerpoint/2010/main" val="2489646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T4d: Copying between services</a:t>
            </a:r>
            <a:endParaRPr lang="en-US" dirty="0"/>
          </a:p>
        </p:txBody>
      </p:sp>
      <p:sp>
        <p:nvSpPr>
          <p:cNvPr id="7" name="TextBox 6"/>
          <p:cNvSpPr txBox="1"/>
          <p:nvPr/>
        </p:nvSpPr>
        <p:spPr>
          <a:xfrm>
            <a:off x="204538" y="854242"/>
            <a:ext cx="4403557" cy="3874169"/>
          </a:xfrm>
          <a:prstGeom prst="rect">
            <a:avLst/>
          </a:prstGeom>
          <a:noFill/>
        </p:spPr>
        <p:txBody>
          <a:bodyPr wrap="square" rtlCol="0">
            <a:normAutofit fontScale="92500"/>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Dragging and dropping to a  subfolder is as simple as dropping a file on the folder</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want the files dropped into the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Home</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or Root folder, make sure to let the screen refresh and then drop it into the window to the right side.*</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2" name="Text Placeholder 1"/>
          <p:cNvSpPr>
            <a:spLocks noGrp="1"/>
          </p:cNvSpPr>
          <p:nvPr>
            <p:ph type="body" sz="quarter" idx="10"/>
          </p:nvPr>
        </p:nvSpPr>
        <p:spPr>
          <a:xfrm>
            <a:off x="-15239" y="4880303"/>
            <a:ext cx="5337737" cy="1977705"/>
          </a:xfrm>
        </p:spPr>
        <p:txBody>
          <a:bodyPr/>
          <a:lstStyle/>
          <a:p>
            <a:r>
              <a:rPr lang="en-US" sz="2000" i="1" dirty="0" smtClean="0"/>
              <a:t>*See video on next slide for dropping files</a:t>
            </a:r>
            <a:endParaRPr lang="en-US" sz="2000" i="1" dirty="0"/>
          </a:p>
        </p:txBody>
      </p:sp>
      <p:pic>
        <p:nvPicPr>
          <p:cNvPr id="1026" name="Picture 2" descr="C:\Users\whittles\AppData\Local\Temp\SNAGHTML25a9ba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476" y="854242"/>
            <a:ext cx="6193741" cy="522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76177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21459"/>
            <a:ext cx="10812512" cy="619480"/>
          </a:xfrm>
          <a:prstGeom prst="rect">
            <a:avLst/>
          </a:prstGeom>
        </p:spPr>
        <p:txBody>
          <a:bodyPr vert="horz" lIns="91440" tIns="0" rIns="91440" bIns="0" rtlCol="0" anchor="b">
            <a:noAutofit/>
          </a:bodyPr>
          <a:lstStyle>
            <a:lvl1pPr algn="l" defTabSz="457200" rtl="0" eaLnBrk="1" latinLnBrk="0" hangingPunct="1">
              <a:spcBef>
                <a:spcPct val="0"/>
              </a:spcBef>
              <a:buNone/>
              <a:defRPr sz="7200" b="0" i="0" kern="1200">
                <a:solidFill>
                  <a:schemeClr val="bg1"/>
                </a:solidFill>
                <a:effectLst/>
                <a:latin typeface="Calibri Light" panose="020F03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dirty="0" smtClean="0"/>
              <a:t>T4d: Copying files between </a:t>
            </a:r>
            <a:r>
              <a:rPr lang="en-US" sz="3600" b="1" dirty="0" err="1" smtClean="0"/>
              <a:t>ClassLink</a:t>
            </a:r>
            <a:r>
              <a:rPr lang="en-US" sz="3600" b="1" dirty="0" smtClean="0"/>
              <a:t> Services</a:t>
            </a:r>
            <a:endParaRPr lang="en-US" sz="3600" b="1" dirty="0"/>
          </a:p>
        </p:txBody>
      </p:sp>
      <p:pic>
        <p:nvPicPr>
          <p:cNvPr id="2" name="2MHe17EXQDA"/>
          <p:cNvPicPr>
            <a:picLocks noRot="1" noChangeAspect="1"/>
          </p:cNvPicPr>
          <p:nvPr>
            <a:videoFile r:link="rId1"/>
          </p:nvPr>
        </p:nvPicPr>
        <p:blipFill>
          <a:blip r:embed="rId3"/>
          <a:stretch>
            <a:fillRect/>
          </a:stretch>
        </p:blipFill>
        <p:spPr>
          <a:xfrm>
            <a:off x="828135" y="829214"/>
            <a:ext cx="10432212" cy="5868119"/>
          </a:xfrm>
          <a:prstGeom prst="rect">
            <a:avLst/>
          </a:prstGeom>
        </p:spPr>
      </p:pic>
    </p:spTree>
    <p:extLst>
      <p:ext uri="{BB962C8B-B14F-4D97-AF65-F5344CB8AC3E}">
        <p14:creationId xmlns:p14="http://schemas.microsoft.com/office/powerpoint/2010/main" val="421142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T1d: Remote Login (K-1)</a:t>
            </a:r>
            <a:endParaRPr lang="en-US" dirty="0"/>
          </a:p>
        </p:txBody>
      </p:sp>
      <p:sp>
        <p:nvSpPr>
          <p:cNvPr id="4" name="Text Placeholder 3"/>
          <p:cNvSpPr>
            <a:spLocks noGrp="1"/>
          </p:cNvSpPr>
          <p:nvPr>
            <p:ph type="body" sz="quarter" idx="10"/>
          </p:nvPr>
        </p:nvSpPr>
        <p:spPr/>
        <p:txBody>
          <a:bodyPr/>
          <a:lstStyle/>
          <a:p>
            <a:endParaRPr lang="en-US" dirty="0"/>
          </a:p>
        </p:txBody>
      </p:sp>
      <p:sp>
        <p:nvSpPr>
          <p:cNvPr id="7" name="TextBox 6"/>
          <p:cNvSpPr txBox="1"/>
          <p:nvPr/>
        </p:nvSpPr>
        <p:spPr>
          <a:xfrm>
            <a:off x="261257" y="858981"/>
            <a:ext cx="5952931" cy="5791201"/>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Remote Login is designed primarily for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TEACHERS</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to be able to manage their students QR code logins by storing students QR codes within the remote login app as a class.</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It is a </a:t>
            </a:r>
            <a:r>
              <a:rPr lang="en-US" sz="2800" b="1" u="sng"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SEPARATE APP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from ClassLink.</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In order to use the Remote Login feature, you must download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Remote login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app first.</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a:spcBef>
                <a:spcPts val="1000"/>
              </a:spcBef>
              <a:buClr>
                <a:schemeClr val="accent1"/>
              </a:buClr>
              <a:buSzPct val="80000"/>
            </a:pPr>
            <a:endParaRPr lang="en-US" sz="2800" i="1" dirty="0" smtClean="0">
              <a:effectLst>
                <a:outerShdw blurRad="38100" dist="38100" dir="2700000" algn="tl">
                  <a:srgbClr val="000000">
                    <a:alpha val="43137"/>
                  </a:srgbClr>
                </a:outerShdw>
              </a:effectLst>
              <a:latin typeface="Calibri" panose="020F0502020204030204" pitchFamily="34" charset="0"/>
              <a:ea typeface="+mj-ea"/>
              <a:cs typeface="+mj-cs"/>
            </a:endParaRPr>
          </a:p>
          <a:p>
            <a:pPr>
              <a:spcBef>
                <a:spcPts val="1000"/>
              </a:spcBef>
              <a:buClr>
                <a:schemeClr val="accent1"/>
              </a:buClr>
              <a:buSzPct val="80000"/>
            </a:pPr>
            <a:r>
              <a:rPr lang="en-US" sz="2800" i="1" dirty="0" smtClean="0">
                <a:effectLst>
                  <a:outerShdw blurRad="38100" dist="38100" dir="2700000" algn="tl">
                    <a:srgbClr val="000000">
                      <a:alpha val="43137"/>
                    </a:srgbClr>
                  </a:outerShdw>
                </a:effectLst>
                <a:latin typeface="Calibri" panose="020F0502020204030204" pitchFamily="34" charset="0"/>
                <a:ea typeface="+mj-ea"/>
                <a:cs typeface="+mj-cs"/>
              </a:rPr>
              <a:t>NOTE: Remote Login app is currently only available for Apple iOS (No Android app)</a:t>
            </a:r>
            <a:endParaRPr lang="en-US" sz="2800" i="1" dirty="0">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 name="Picture 2" descr="C:\Users\whittles\AppData\Local\Temp\SNAGHTML6b43eca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330" y="1259436"/>
            <a:ext cx="5486400" cy="4990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853093"/>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095041" cy="5791201"/>
          </a:xfrm>
          <a:prstGeom prst="rect">
            <a:avLst/>
          </a:prstGeom>
          <a:noFill/>
        </p:spPr>
        <p:txBody>
          <a:bodyPr wrap="square" rtlCol="0">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Apps</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Connecting Services</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Click </a:t>
            </a: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My Files</a:t>
            </a:r>
            <a:r>
              <a:rPr kumimoji="0" lang="en-US" sz="2800" b="1"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kumimoji="0" lang="en-US" sz="2800" i="0" u="none" strike="noStrike" kern="1200" cap="none" spc="0" normalizeH="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Can Connect network School Network  (U://) - Google Drive - Dropbox – Personal OneDrive - or LCS O365 OneDrive</a:t>
            </a:r>
            <a:endParaRPr kumimoji="0" lang="en-US" sz="28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ClassLink</a:t>
            </a:r>
            <a:r>
              <a:rPr kumimoji="0" lang="en-US" sz="2800" b="1" i="0" u="none" strike="noStrike" kern="1200" cap="none" spc="0" normalizeH="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 Agent</a:t>
            </a:r>
            <a:endPar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Agent is used to allow sign in functionality for services such as Dropbox and some others </a:t>
            </a: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Opening Network Files</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If you have a U:// drive in AD, this is where you can access your files without using VPN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40635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Effect transition="in" filter="fade">
                                      <p:cBhvr>
                                        <p:cTn id="43" dur="500"/>
                                        <p:tgtEl>
                                          <p:spTgt spid="5">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additive="base">
                                        <p:cTn id="4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anim calcmode="lin" valueType="num">
                                      <p:cBhvr additive="base">
                                        <p:cTn id="5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Recap Review</a:t>
            </a:r>
            <a:endParaRPr lang="en-US" dirty="0"/>
          </a:p>
        </p:txBody>
      </p:sp>
      <p:sp>
        <p:nvSpPr>
          <p:cNvPr id="5" name="TextBox 4"/>
          <p:cNvSpPr txBox="1"/>
          <p:nvPr/>
        </p:nvSpPr>
        <p:spPr>
          <a:xfrm>
            <a:off x="261256" y="858981"/>
            <a:ext cx="7095041" cy="5791201"/>
          </a:xfrm>
          <a:prstGeom prst="rect">
            <a:avLst/>
          </a:prstGeom>
          <a:noFill/>
        </p:spPr>
        <p:txBody>
          <a:bodyPr wrap="square"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Apps</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panose="020F0502020204030204" pitchFamily="34" charset="0"/>
                <a:ea typeface="+mn-ea"/>
                <a:cs typeface="+mn-cs"/>
              </a:rPr>
              <a:t>Editing and Saving files in O365</a:t>
            </a: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rPr>
              <a:t>– </a:t>
            </a:r>
            <a:r>
              <a:rPr lang="en-US" sz="2800" b="1" noProof="0" dirty="0" smtClean="0">
                <a:solidFill>
                  <a:prstClr val="white"/>
                </a:solidFill>
                <a:effectLst>
                  <a:outerShdw blurRad="38100" dist="38100" dir="2700000" algn="tl">
                    <a:srgbClr val="000000">
                      <a:alpha val="43137"/>
                    </a:srgbClr>
                  </a:outerShdw>
                </a:effectLst>
                <a:latin typeface="Calibri" panose="020F0502020204030204" pitchFamily="34" charset="0"/>
              </a:rPr>
              <a:t>Office files can be either downloaded or opened in O365</a:t>
            </a: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lvl="0" indent="-342900">
              <a:spcBef>
                <a:spcPts val="1000"/>
              </a:spcBef>
              <a:buClr>
                <a:srgbClr val="ACD433"/>
              </a:buClr>
              <a:buSzPct val="80000"/>
              <a:buFont typeface="Wingdings 3" charset="2"/>
              <a:buChar char=""/>
              <a:defRPr/>
            </a:pPr>
            <a:r>
              <a:rPr lang="en-US" sz="2800" b="1" dirty="0" smtClean="0">
                <a:solidFill>
                  <a:prstClr val="black"/>
                </a:solidFill>
                <a:effectLst>
                  <a:outerShdw blurRad="38100" dist="38100" dir="2700000" algn="tl">
                    <a:srgbClr val="000000">
                      <a:alpha val="43137"/>
                    </a:srgbClr>
                  </a:outerShdw>
                </a:effectLst>
                <a:latin typeface="Calibri" panose="020F0502020204030204" pitchFamily="34" charset="0"/>
              </a:rPr>
              <a:t>Copying files between services</a:t>
            </a:r>
            <a:endParaRPr lang="en-US" sz="2800" b="1" dirty="0">
              <a:solidFill>
                <a:prstClr val="black"/>
              </a:solidFill>
              <a:effectLst>
                <a:outerShdw blurRad="38100" dist="38100" dir="2700000" algn="tl">
                  <a:srgbClr val="000000">
                    <a:alpha val="43137"/>
                  </a:srgbClr>
                </a:outerShdw>
              </a:effectLst>
              <a:latin typeface="Calibri" panose="020F0502020204030204" pitchFamily="34" charset="0"/>
            </a:endParaRPr>
          </a:p>
          <a:p>
            <a:pPr marL="800100" lvl="1" indent="-342900">
              <a:spcBef>
                <a:spcPts val="1000"/>
              </a:spcBef>
              <a:buClr>
                <a:srgbClr val="ACD433"/>
              </a:buClr>
              <a:buSzPct val="80000"/>
              <a:buFont typeface="Wingdings 3" charset="2"/>
              <a:buChar char=""/>
              <a:defRPr/>
            </a:pPr>
            <a:r>
              <a:rPr lang="en-US" sz="2800" b="1" dirty="0">
                <a:solidFill>
                  <a:prstClr val="white"/>
                </a:solidFill>
                <a:effectLst>
                  <a:outerShdw blurRad="38100" dist="38100" dir="2700000" algn="tl">
                    <a:srgbClr val="000000">
                      <a:alpha val="43137"/>
                    </a:srgbClr>
                  </a:outerShdw>
                </a:effectLst>
                <a:latin typeface="Calibri" panose="020F0502020204030204" pitchFamily="34" charset="0"/>
              </a:rPr>
              <a:t>– D</a:t>
            </a:r>
            <a:r>
              <a:rPr lang="en-US" sz="2800" b="1" dirty="0" smtClean="0">
                <a:solidFill>
                  <a:prstClr val="white"/>
                </a:solidFill>
                <a:effectLst>
                  <a:outerShdw blurRad="38100" dist="38100" dir="2700000" algn="tl">
                    <a:srgbClr val="000000">
                      <a:alpha val="43137"/>
                    </a:srgbClr>
                  </a:outerShdw>
                </a:effectLst>
                <a:latin typeface="Calibri" panose="020F0502020204030204" pitchFamily="34" charset="0"/>
              </a:rPr>
              <a:t>rag single file from one service folder to another service folder – Remember Root location must be dropped in left pane. Can’t copy whole folder between services - must upload folders</a:t>
            </a:r>
            <a:endParaRPr lang="en-US" sz="2800" b="1" dirty="0">
              <a:solidFill>
                <a:prstClr val="white"/>
              </a:solidFill>
              <a:effectLst>
                <a:outerShdw blurRad="38100" dist="38100" dir="2700000" algn="tl">
                  <a:srgbClr val="000000">
                    <a:alpha val="43137"/>
                  </a:srgbClr>
                </a:outerShdw>
              </a:effectLst>
              <a:latin typeface="Calibri" panose="020F0502020204030204" pitchFamily="34" charset="0"/>
            </a:endParaRPr>
          </a:p>
          <a:p>
            <a:pPr marL="800100" marR="0" lvl="1"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Wingdings 3" charset="2"/>
              <a:buChar char=""/>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pic>
        <p:nvPicPr>
          <p:cNvPr id="9" name="Picture 8" descr="Team:UGent/Survey - 2013.igem.or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868" y="1345678"/>
            <a:ext cx="6802494" cy="5103287"/>
          </a:xfrm>
          <a:prstGeom prst="rect">
            <a:avLst/>
          </a:prstGeom>
        </p:spPr>
      </p:pic>
    </p:spTree>
    <p:extLst>
      <p:ext uri="{BB962C8B-B14F-4D97-AF65-F5344CB8AC3E}">
        <p14:creationId xmlns:p14="http://schemas.microsoft.com/office/powerpoint/2010/main" val="2761303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pic>
        <p:nvPicPr>
          <p:cNvPr id="11268" name="Picture 4" descr="Fireworks GIF - Find &amp; Share on GIPHY "/>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2769" y="671256"/>
            <a:ext cx="9325510" cy="6186744"/>
          </a:xfrm>
          <a:prstGeom prst="rect">
            <a:avLst/>
          </a:prstGeom>
          <a:noFill/>
          <a:extLst>
            <a:ext uri="{909E8E84-426E-40DD-AFC4-6F175D3DCCD1}">
              <a14:hiddenFill xmlns:a14="http://schemas.microsoft.com/office/drawing/2010/main">
                <a:solidFill>
                  <a:srgbClr val="FFFFFF"/>
                </a:solidFill>
              </a14:hiddenFill>
            </a:ext>
          </a:extLst>
        </p:spPr>
      </p:pic>
      <p:pic>
        <p:nvPicPr>
          <p:cNvPr id="9" name="Fireworks Finale-SoundBible.com-370363529">
            <a:hlinkClick r:id="" action="ppaction://media"/>
          </p:cNvPr>
          <p:cNvPicPr>
            <a:picLocks noChangeAspect="1"/>
          </p:cNvPicPr>
          <p:nvPr>
            <a:audioFile r:link="rId1"/>
            <p:extLst>
              <p:ext uri="{DAA4B4D4-6D71-4841-9C94-3DE7FCFB9230}">
                <p14:media xmlns:p14="http://schemas.microsoft.com/office/powerpoint/2010/main" r:embed="rId2">
                  <p14:trim st="6363"/>
                </p14:media>
              </p:ext>
            </p:extLst>
          </p:nvPr>
        </p:nvPicPr>
        <p:blipFill>
          <a:blip r:embed="rId5"/>
          <a:stretch>
            <a:fillRect/>
          </a:stretch>
        </p:blipFill>
        <p:spPr>
          <a:xfrm>
            <a:off x="5801475" y="6909776"/>
            <a:ext cx="609600" cy="609600"/>
          </a:xfrm>
          <a:prstGeom prst="rect">
            <a:avLst/>
          </a:prstGeom>
        </p:spPr>
      </p:pic>
    </p:spTree>
    <p:extLst>
      <p:ext uri="{BB962C8B-B14F-4D97-AF65-F5344CB8AC3E}">
        <p14:creationId xmlns:p14="http://schemas.microsoft.com/office/powerpoint/2010/main" val="3885083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23722" y="779079"/>
            <a:ext cx="6445699" cy="4101224"/>
          </a:xfr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rect">
              <a:fillToRect l="100000" t="100000"/>
            </a:path>
            <a:tileRect r="-100000" b="-100000"/>
          </a:gradFill>
        </p:spPr>
        <p:txBody>
          <a:bodyPr>
            <a:normAutofit fontScale="92500" lnSpcReduction="20000"/>
          </a:bodyPr>
          <a:lstStyle/>
          <a:p>
            <a:pPr marL="0" indent="0">
              <a:buNone/>
            </a:pPr>
            <a:r>
              <a:rPr lang="en-US" b="1" dirty="0">
                <a:solidFill>
                  <a:schemeClr val="bg1"/>
                </a:solidFill>
                <a:effectLst/>
              </a:rPr>
              <a:t>Focus Points-</a:t>
            </a:r>
          </a:p>
          <a:p>
            <a:r>
              <a:rPr lang="en-US" b="1" dirty="0" smtClean="0">
                <a:effectLst/>
              </a:rPr>
              <a:t>Creating </a:t>
            </a:r>
            <a:r>
              <a:rPr lang="en-US" b="1" dirty="0">
                <a:effectLst/>
              </a:rPr>
              <a:t>a class</a:t>
            </a:r>
          </a:p>
          <a:p>
            <a:r>
              <a:rPr lang="en-US" b="1" dirty="0" smtClean="0">
                <a:effectLst/>
              </a:rPr>
              <a:t>Settings</a:t>
            </a:r>
            <a:endParaRPr lang="en-US" b="1" dirty="0">
              <a:effectLst/>
            </a:endParaRPr>
          </a:p>
          <a:p>
            <a:r>
              <a:rPr lang="en-US" b="1" dirty="0" smtClean="0">
                <a:effectLst/>
              </a:rPr>
              <a:t>Discussion</a:t>
            </a:r>
            <a:endParaRPr lang="en-US" b="1" dirty="0">
              <a:effectLst/>
            </a:endParaRPr>
          </a:p>
          <a:p>
            <a:r>
              <a:rPr lang="en-US" b="1" dirty="0" smtClean="0">
                <a:effectLst/>
              </a:rPr>
              <a:t>Class Apps</a:t>
            </a:r>
            <a:endParaRPr lang="en-US" b="1" dirty="0">
              <a:effectLst/>
            </a:endParaRPr>
          </a:p>
          <a:p>
            <a:r>
              <a:rPr lang="en-US" b="1" dirty="0" smtClean="0">
                <a:effectLst/>
              </a:rPr>
              <a:t>Notebook </a:t>
            </a:r>
            <a:r>
              <a:rPr lang="en-US" b="1" dirty="0">
                <a:effectLst/>
              </a:rPr>
              <a:t>(maybe)</a:t>
            </a:r>
          </a:p>
          <a:p>
            <a:r>
              <a:rPr lang="en-US" b="1" dirty="0" smtClean="0">
                <a:effectLst/>
              </a:rPr>
              <a:t>Assignments </a:t>
            </a:r>
            <a:r>
              <a:rPr lang="en-US" b="1" dirty="0">
                <a:effectLst/>
              </a:rPr>
              <a:t>(maybe</a:t>
            </a:r>
            <a:r>
              <a:rPr lang="en-US" b="1" dirty="0" smtClean="0">
                <a:effectLst/>
              </a:rPr>
              <a:t>)</a:t>
            </a:r>
          </a:p>
          <a:p>
            <a:r>
              <a:rPr lang="en-US" b="1" dirty="0" smtClean="0">
                <a:effectLst/>
              </a:rPr>
              <a:t>Inbox</a:t>
            </a:r>
          </a:p>
          <a:p>
            <a:r>
              <a:rPr lang="en-US" b="1" dirty="0" smtClean="0">
                <a:effectLst/>
              </a:rPr>
              <a:t>Calendar</a:t>
            </a:r>
          </a:p>
        </p:txBody>
      </p:sp>
      <p:sp>
        <p:nvSpPr>
          <p:cNvPr id="3" name="Title 2"/>
          <p:cNvSpPr>
            <a:spLocks noGrp="1"/>
          </p:cNvSpPr>
          <p:nvPr>
            <p:ph type="title"/>
          </p:nvPr>
        </p:nvSpPr>
        <p:spPr/>
        <p:txBody>
          <a:bodyPr/>
          <a:lstStyle/>
          <a:p>
            <a:r>
              <a:rPr lang="en-US" dirty="0" smtClean="0"/>
              <a:t>Topic 5: My Classes</a:t>
            </a:r>
            <a:endParaRPr lang="en-US" dirty="0"/>
          </a:p>
        </p:txBody>
      </p:sp>
      <p:sp>
        <p:nvSpPr>
          <p:cNvPr id="4" name="Text Placeholder 3"/>
          <p:cNvSpPr>
            <a:spLocks noGrp="1"/>
          </p:cNvSpPr>
          <p:nvPr>
            <p:ph type="body" sz="quarter" idx="10"/>
          </p:nvPr>
        </p:nvSpPr>
        <p:spPr/>
        <p:txBody>
          <a:bodyPr/>
          <a:lstStyle/>
          <a:p>
            <a:endParaRPr lang="en-US" dirty="0"/>
          </a:p>
        </p:txBody>
      </p:sp>
      <p:sp>
        <p:nvSpPr>
          <p:cNvPr id="5" name="Content Placeholder 1"/>
          <p:cNvSpPr txBox="1">
            <a:spLocks/>
          </p:cNvSpPr>
          <p:nvPr/>
        </p:nvSpPr>
        <p:spPr>
          <a:xfrm>
            <a:off x="250609" y="779079"/>
            <a:ext cx="4955874" cy="3909060"/>
          </a:xfrm>
          <a:prstGeom prst="rect">
            <a:avLst/>
          </a:prstGeom>
          <a:ln w="12700">
            <a:noFill/>
          </a:ln>
          <a:effectLst>
            <a:outerShdw blurRad="50800" dist="38100" dir="5400000" algn="t" rotWithShape="0">
              <a:prstClr val="black">
                <a:alpha val="40000"/>
              </a:prstClr>
            </a:outerShdw>
          </a:effectLst>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4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effectLst>
                  <a:outerShdw blurRad="38100" dist="38100" dir="2700000" algn="tl">
                    <a:srgbClr val="000000">
                      <a:alpha val="43137"/>
                    </a:srgbClr>
                  </a:outerShdw>
                </a:effectLst>
                <a:latin typeface="Calibri" panose="020F0502020204030204" pitchFamily="34" charset="0"/>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b="1" dirty="0">
                <a:solidFill>
                  <a:schemeClr val="bg1"/>
                </a:solidFill>
              </a:rPr>
              <a:t>Class Link Sign-in</a:t>
            </a:r>
          </a:p>
          <a:p>
            <a:r>
              <a:rPr lang="en-US" b="1" dirty="0">
                <a:solidFill>
                  <a:schemeClr val="bg1"/>
                </a:solidFill>
              </a:rPr>
              <a:t>My Profile</a:t>
            </a:r>
          </a:p>
          <a:p>
            <a:r>
              <a:rPr lang="en-US" b="1" dirty="0">
                <a:solidFill>
                  <a:schemeClr val="bg1"/>
                </a:solidFill>
              </a:rPr>
              <a:t>Apps</a:t>
            </a:r>
          </a:p>
          <a:p>
            <a:r>
              <a:rPr lang="en-US" b="1" dirty="0">
                <a:solidFill>
                  <a:schemeClr val="bg1"/>
                </a:solidFill>
              </a:rPr>
              <a:t>My Files</a:t>
            </a:r>
          </a:p>
          <a:p>
            <a:r>
              <a:rPr lang="en-US" b="1" dirty="0">
                <a:solidFill>
                  <a:schemeClr val="bg1"/>
                </a:solidFill>
              </a:rPr>
              <a:t>My Classes</a:t>
            </a:r>
          </a:p>
        </p:txBody>
      </p:sp>
    </p:spTree>
    <p:extLst>
      <p:ext uri="{BB962C8B-B14F-4D97-AF65-F5344CB8AC3E}">
        <p14:creationId xmlns:p14="http://schemas.microsoft.com/office/powerpoint/2010/main" val="4464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subTnLst>
                                    <p:animClr clrSpc="rgb" dir="cw">
                                      <p:cBhvr override="childStyle">
                                        <p:cTn dur="1" fill="hold" display="0" masterRel="nextClick" afterEffect="1"/>
                                        <p:tgtEl>
                                          <p:spTgt spid="5">
                                            <p:txEl>
                                              <p:pRg st="0" end="0"/>
                                            </p:txEl>
                                          </p:spTgt>
                                        </p:tgtEl>
                                        <p:attrNameLst>
                                          <p:attrName>ppt_c</p:attrName>
                                        </p:attrNameLst>
                                      </p:cBhvr>
                                      <p:to>
                                        <a:srgbClr val="797979"/>
                                      </p:to>
                                    </p:animClr>
                                  </p:subTnLst>
                                </p:cTn>
                              </p:par>
                              <p:par>
                                <p:cTn id="11" presetID="56" presetClass="entr" presetSubtype="0" fill="hold" nodeType="withEffect">
                                  <p:stCondLst>
                                    <p:cond delay="0"/>
                                  </p:stCondLst>
                                  <p:iterate type="wd">
                                    <p:tmPct val="10000"/>
                                  </p:iterate>
                                  <p:childTnLst>
                                    <p:set>
                                      <p:cBhvr>
                                        <p:cTn id="12" dur="1" fill="hold">
                                          <p:stCondLst>
                                            <p:cond delay="0"/>
                                          </p:stCondLst>
                                        </p:cTn>
                                        <p:tgtEl>
                                          <p:spTgt spid="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5">
                                            <p:txEl>
                                              <p:pRg st="1" end="1"/>
                                            </p:txEl>
                                          </p:spTgt>
                                        </p:tgtEl>
                                        <p:attrNameLst>
                                          <p:attrName>ppt_w</p:attrName>
                                        </p:attrNameLst>
                                      </p:cBhvr>
                                    </p:anim>
                                    <p:anim by="(#ppt_w*0.50)" calcmode="lin" valueType="num">
                                      <p:cBhvr>
                                        <p:cTn id="14" dur="500" decel="50000" autoRev="1" fill="hold">
                                          <p:stCondLst>
                                            <p:cond delay="0"/>
                                          </p:stCondLst>
                                        </p:cTn>
                                        <p:tgtEl>
                                          <p:spTgt spid="5">
                                            <p:txEl>
                                              <p:pRg st="1" end="1"/>
                                            </p:txEl>
                                          </p:spTgt>
                                        </p:tgtEl>
                                        <p:attrNameLst>
                                          <p:attrName>ppt_x</p:attrName>
                                        </p:attrNameLst>
                                      </p:cBhvr>
                                    </p:anim>
                                    <p:anim from="(-#ppt_h/2)" to="(#ppt_y)" calcmode="lin" valueType="num">
                                      <p:cBhvr>
                                        <p:cTn id="15" dur="1000" fill="hold">
                                          <p:stCondLst>
                                            <p:cond delay="0"/>
                                          </p:stCondLst>
                                        </p:cTn>
                                        <p:tgtEl>
                                          <p:spTgt spid="5">
                                            <p:txEl>
                                              <p:pRg st="1" end="1"/>
                                            </p:txEl>
                                          </p:spTgt>
                                        </p:tgtEl>
                                        <p:attrNameLst>
                                          <p:attrName>ppt_y</p:attrName>
                                        </p:attrNameLst>
                                      </p:cBhvr>
                                    </p:anim>
                                    <p:animRot by="21600000">
                                      <p:cBhvr>
                                        <p:cTn id="16" dur="1000" fill="hold">
                                          <p:stCondLst>
                                            <p:cond delay="0"/>
                                          </p:stCondLst>
                                        </p:cTn>
                                        <p:tgtEl>
                                          <p:spTgt spid="5">
                                            <p:txEl>
                                              <p:pRg st="1" end="1"/>
                                            </p:txEl>
                                          </p:spTgt>
                                        </p:tgtEl>
                                        <p:attrNameLst>
                                          <p:attrName>r</p:attrName>
                                        </p:attrNameLst>
                                      </p:cBhvr>
                                    </p:animRot>
                                  </p:childTnLst>
                                  <p:subTnLst>
                                    <p:animClr clrSpc="rgb" dir="cw">
                                      <p:cBhvr override="childStyle">
                                        <p:cTn dur="1" fill="hold" display="0" masterRel="nextClick" afterEffect="1"/>
                                        <p:tgtEl>
                                          <p:spTgt spid="5">
                                            <p:txEl>
                                              <p:pRg st="1" end="1"/>
                                            </p:txEl>
                                          </p:spTgt>
                                        </p:tgtEl>
                                        <p:attrNameLst>
                                          <p:attrName>ppt_c</p:attrName>
                                        </p:attrNameLst>
                                      </p:cBhvr>
                                      <p:to>
                                        <a:srgbClr val="797979"/>
                                      </p:to>
                                    </p:animClr>
                                  </p:subTnLst>
                                </p:cTn>
                              </p:par>
                              <p:par>
                                <p:cTn id="17" presetID="56" presetClass="entr" presetSubtype="0" fill="hold" nodeType="withEffect">
                                  <p:stCondLst>
                                    <p:cond delay="0"/>
                                  </p:stCondLst>
                                  <p:iterate type="wd">
                                    <p:tmPct val="10000"/>
                                  </p:iterate>
                                  <p:childTnLst>
                                    <p:set>
                                      <p:cBhvr>
                                        <p:cTn id="18" dur="1" fill="hold">
                                          <p:stCondLst>
                                            <p:cond delay="0"/>
                                          </p:stCondLst>
                                        </p:cTn>
                                        <p:tgtEl>
                                          <p:spTgt spid="5">
                                            <p:txEl>
                                              <p:pRg st="2" end="2"/>
                                            </p:txEl>
                                          </p:spTgt>
                                        </p:tgtEl>
                                        <p:attrNameLst>
                                          <p:attrName>style.visibility</p:attrName>
                                        </p:attrNameLst>
                                      </p:cBhvr>
                                      <p:to>
                                        <p:strVal val="visible"/>
                                      </p:to>
                                    </p:set>
                                    <p:anim by="(-#ppt_w*2)" calcmode="lin" valueType="num">
                                      <p:cBhvr rctx="PPT">
                                        <p:cTn id="19" dur="500" autoRev="1" fill="hold">
                                          <p:stCondLst>
                                            <p:cond delay="0"/>
                                          </p:stCondLst>
                                        </p:cTn>
                                        <p:tgtEl>
                                          <p:spTgt spid="5">
                                            <p:txEl>
                                              <p:pRg st="2" end="2"/>
                                            </p:txEl>
                                          </p:spTgt>
                                        </p:tgtEl>
                                        <p:attrNameLst>
                                          <p:attrName>ppt_w</p:attrName>
                                        </p:attrNameLst>
                                      </p:cBhvr>
                                    </p:anim>
                                    <p:anim by="(#ppt_w*0.50)" calcmode="lin" valueType="num">
                                      <p:cBhvr>
                                        <p:cTn id="20" dur="500" decel="50000" autoRev="1" fill="hold">
                                          <p:stCondLst>
                                            <p:cond delay="0"/>
                                          </p:stCondLst>
                                        </p:cTn>
                                        <p:tgtEl>
                                          <p:spTgt spid="5">
                                            <p:txEl>
                                              <p:pRg st="2" end="2"/>
                                            </p:txEl>
                                          </p:spTgt>
                                        </p:tgtEl>
                                        <p:attrNameLst>
                                          <p:attrName>ppt_x</p:attrName>
                                        </p:attrNameLst>
                                      </p:cBhvr>
                                    </p:anim>
                                    <p:anim from="(-#ppt_h/2)" to="(#ppt_y)" calcmode="lin" valueType="num">
                                      <p:cBhvr>
                                        <p:cTn id="21" dur="1000" fill="hold">
                                          <p:stCondLst>
                                            <p:cond delay="0"/>
                                          </p:stCondLst>
                                        </p:cTn>
                                        <p:tgtEl>
                                          <p:spTgt spid="5">
                                            <p:txEl>
                                              <p:pRg st="2" end="2"/>
                                            </p:txEl>
                                          </p:spTgt>
                                        </p:tgtEl>
                                        <p:attrNameLst>
                                          <p:attrName>ppt_y</p:attrName>
                                        </p:attrNameLst>
                                      </p:cBhvr>
                                    </p:anim>
                                    <p:animRot by="21600000">
                                      <p:cBhvr>
                                        <p:cTn id="22" dur="1000" fill="hold">
                                          <p:stCondLst>
                                            <p:cond delay="0"/>
                                          </p:stCondLst>
                                        </p:cTn>
                                        <p:tgtEl>
                                          <p:spTgt spid="5">
                                            <p:txEl>
                                              <p:pRg st="2" end="2"/>
                                            </p:txEl>
                                          </p:spTgt>
                                        </p:tgtEl>
                                        <p:attrNameLst>
                                          <p:attrName>r</p:attrName>
                                        </p:attrNameLst>
                                      </p:cBhvr>
                                    </p:animRot>
                                  </p:childTnLst>
                                  <p:subTnLst>
                                    <p:animClr clrSpc="rgb" dir="cw">
                                      <p:cBhvr override="childStyle">
                                        <p:cTn dur="1" fill="hold" display="0" masterRel="nextClick" afterEffect="1"/>
                                        <p:tgtEl>
                                          <p:spTgt spid="5">
                                            <p:txEl>
                                              <p:pRg st="2" end="2"/>
                                            </p:txEl>
                                          </p:spTgt>
                                        </p:tgtEl>
                                        <p:attrNameLst>
                                          <p:attrName>ppt_c</p:attrName>
                                        </p:attrNameLst>
                                      </p:cBhvr>
                                      <p:to>
                                        <a:srgbClr val="797979"/>
                                      </p:to>
                                    </p:animClr>
                                  </p:subTnLst>
                                </p:cTn>
                              </p:par>
                              <p:par>
                                <p:cTn id="23" presetID="56" presetClass="entr" presetSubtype="0" fill="hold" nodeType="withEffect">
                                  <p:stCondLst>
                                    <p:cond delay="0"/>
                                  </p:stCondLst>
                                  <p:iterate type="wd">
                                    <p:tmPct val="10000"/>
                                  </p:iterate>
                                  <p:childTnLst>
                                    <p:set>
                                      <p:cBhvr>
                                        <p:cTn id="24" dur="1" fill="hold">
                                          <p:stCondLst>
                                            <p:cond delay="0"/>
                                          </p:stCondLst>
                                        </p:cTn>
                                        <p:tgtEl>
                                          <p:spTgt spid="5">
                                            <p:txEl>
                                              <p:pRg st="3" end="3"/>
                                            </p:txEl>
                                          </p:spTgt>
                                        </p:tgtEl>
                                        <p:attrNameLst>
                                          <p:attrName>style.visibility</p:attrName>
                                        </p:attrNameLst>
                                      </p:cBhvr>
                                      <p:to>
                                        <p:strVal val="visible"/>
                                      </p:to>
                                    </p:set>
                                    <p:anim by="(-#ppt_w*2)" calcmode="lin" valueType="num">
                                      <p:cBhvr rctx="PPT">
                                        <p:cTn id="25" dur="500" autoRev="1" fill="hold">
                                          <p:stCondLst>
                                            <p:cond delay="0"/>
                                          </p:stCondLst>
                                        </p:cTn>
                                        <p:tgtEl>
                                          <p:spTgt spid="5">
                                            <p:txEl>
                                              <p:pRg st="3" end="3"/>
                                            </p:txEl>
                                          </p:spTgt>
                                        </p:tgtEl>
                                        <p:attrNameLst>
                                          <p:attrName>ppt_w</p:attrName>
                                        </p:attrNameLst>
                                      </p:cBhvr>
                                    </p:anim>
                                    <p:anim by="(#ppt_w*0.50)" calcmode="lin" valueType="num">
                                      <p:cBhvr>
                                        <p:cTn id="26" dur="500" decel="50000" autoRev="1" fill="hold">
                                          <p:stCondLst>
                                            <p:cond delay="0"/>
                                          </p:stCondLst>
                                        </p:cTn>
                                        <p:tgtEl>
                                          <p:spTgt spid="5">
                                            <p:txEl>
                                              <p:pRg st="3" end="3"/>
                                            </p:txEl>
                                          </p:spTgt>
                                        </p:tgtEl>
                                        <p:attrNameLst>
                                          <p:attrName>ppt_x</p:attrName>
                                        </p:attrNameLst>
                                      </p:cBhvr>
                                    </p:anim>
                                    <p:anim from="(-#ppt_h/2)" to="(#ppt_y)" calcmode="lin" valueType="num">
                                      <p:cBhvr>
                                        <p:cTn id="27" dur="1000" fill="hold">
                                          <p:stCondLst>
                                            <p:cond delay="0"/>
                                          </p:stCondLst>
                                        </p:cTn>
                                        <p:tgtEl>
                                          <p:spTgt spid="5">
                                            <p:txEl>
                                              <p:pRg st="3" end="3"/>
                                            </p:txEl>
                                          </p:spTgt>
                                        </p:tgtEl>
                                        <p:attrNameLst>
                                          <p:attrName>ppt_y</p:attrName>
                                        </p:attrNameLst>
                                      </p:cBhvr>
                                    </p:anim>
                                    <p:animRot by="21600000">
                                      <p:cBhvr>
                                        <p:cTn id="28" dur="1000" fill="hold">
                                          <p:stCondLst>
                                            <p:cond delay="0"/>
                                          </p:stCondLst>
                                        </p:cTn>
                                        <p:tgtEl>
                                          <p:spTgt spid="5">
                                            <p:txEl>
                                              <p:pRg st="3" end="3"/>
                                            </p:txEl>
                                          </p:spTgt>
                                        </p:tgtEl>
                                        <p:attrNameLst>
                                          <p:attrName>r</p:attrName>
                                        </p:attrNameLst>
                                      </p:cBhvr>
                                    </p:animRot>
                                  </p:childTnLst>
                                  <p:subTnLst>
                                    <p:animClr clrSpc="rgb" dir="cw">
                                      <p:cBhvr override="childStyle">
                                        <p:cTn dur="1" fill="hold" display="0" masterRel="nextClick" afterEffect="1"/>
                                        <p:tgtEl>
                                          <p:spTgt spid="5">
                                            <p:txEl>
                                              <p:pRg st="3" end="3"/>
                                            </p:txEl>
                                          </p:spTgt>
                                        </p:tgtEl>
                                        <p:attrNameLst>
                                          <p:attrName>ppt_c</p:attrName>
                                        </p:attrNameLst>
                                      </p:cBhvr>
                                      <p:to>
                                        <a:srgbClr val="797979"/>
                                      </p:to>
                                    </p:animClr>
                                  </p:subTnLst>
                                </p:cTn>
                              </p:par>
                              <p:par>
                                <p:cTn id="29" presetID="56" presetClass="entr" presetSubtype="0" fill="hold" nodeType="withEffect">
                                  <p:stCondLst>
                                    <p:cond delay="0"/>
                                  </p:stCondLst>
                                  <p:iterate type="wd">
                                    <p:tmPct val="10000"/>
                                  </p:iterate>
                                  <p:childTnLst>
                                    <p:set>
                                      <p:cBhvr>
                                        <p:cTn id="30" dur="1" fill="hold">
                                          <p:stCondLst>
                                            <p:cond delay="0"/>
                                          </p:stCondLst>
                                        </p:cTn>
                                        <p:tgtEl>
                                          <p:spTgt spid="5">
                                            <p:txEl>
                                              <p:pRg st="4" end="4"/>
                                            </p:txEl>
                                          </p:spTgt>
                                        </p:tgtEl>
                                        <p:attrNameLst>
                                          <p:attrName>style.visibility</p:attrName>
                                        </p:attrNameLst>
                                      </p:cBhvr>
                                      <p:to>
                                        <p:strVal val="visible"/>
                                      </p:to>
                                    </p:set>
                                    <p:anim by="(-#ppt_w*2)" calcmode="lin" valueType="num">
                                      <p:cBhvr rctx="PPT">
                                        <p:cTn id="31" dur="500" autoRev="1" fill="hold">
                                          <p:stCondLst>
                                            <p:cond delay="0"/>
                                          </p:stCondLst>
                                        </p:cTn>
                                        <p:tgtEl>
                                          <p:spTgt spid="5">
                                            <p:txEl>
                                              <p:pRg st="4" end="4"/>
                                            </p:txEl>
                                          </p:spTgt>
                                        </p:tgtEl>
                                        <p:attrNameLst>
                                          <p:attrName>ppt_w</p:attrName>
                                        </p:attrNameLst>
                                      </p:cBhvr>
                                    </p:anim>
                                    <p:anim by="(#ppt_w*0.50)" calcmode="lin" valueType="num">
                                      <p:cBhvr>
                                        <p:cTn id="32" dur="500" decel="50000" autoRev="1" fill="hold">
                                          <p:stCondLst>
                                            <p:cond delay="0"/>
                                          </p:stCondLst>
                                        </p:cTn>
                                        <p:tgtEl>
                                          <p:spTgt spid="5">
                                            <p:txEl>
                                              <p:pRg st="4" end="4"/>
                                            </p:txEl>
                                          </p:spTgt>
                                        </p:tgtEl>
                                        <p:attrNameLst>
                                          <p:attrName>ppt_x</p:attrName>
                                        </p:attrNameLst>
                                      </p:cBhvr>
                                    </p:anim>
                                    <p:anim from="(-#ppt_h/2)" to="(#ppt_y)" calcmode="lin" valueType="num">
                                      <p:cBhvr>
                                        <p:cTn id="33" dur="1000" fill="hold">
                                          <p:stCondLst>
                                            <p:cond delay="0"/>
                                          </p:stCondLst>
                                        </p:cTn>
                                        <p:tgtEl>
                                          <p:spTgt spid="5">
                                            <p:txEl>
                                              <p:pRg st="4" end="4"/>
                                            </p:txEl>
                                          </p:spTgt>
                                        </p:tgtEl>
                                        <p:attrNameLst>
                                          <p:attrName>ppt_y</p:attrName>
                                        </p:attrNameLst>
                                      </p:cBhvr>
                                    </p:anim>
                                    <p:animRot by="21600000">
                                      <p:cBhvr>
                                        <p:cTn id="34" dur="1000" fill="hold">
                                          <p:stCondLst>
                                            <p:cond delay="0"/>
                                          </p:stCondLst>
                                        </p:cTn>
                                        <p:tgtEl>
                                          <p:spTgt spid="5">
                                            <p:txEl>
                                              <p:pRg st="4" end="4"/>
                                            </p:txEl>
                                          </p:spTgt>
                                        </p:tgtEl>
                                        <p:attrNameLst>
                                          <p:attrName>r</p:attrName>
                                        </p:attrNameLst>
                                      </p:cBhvr>
                                    </p:animRot>
                                  </p:childTnLst>
                                </p:cTn>
                              </p:par>
                            </p:childTnLst>
                          </p:cTn>
                        </p:par>
                        <p:par>
                          <p:cTn id="35" fill="hold">
                            <p:stCondLst>
                              <p:cond delay="1200"/>
                            </p:stCondLst>
                            <p:childTnLst>
                              <p:par>
                                <p:cTn id="36" presetID="42" presetClass="entr" presetSubtype="0" fill="hold" nodeType="afterEffect">
                                  <p:stCondLst>
                                    <p:cond delay="100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1000"/>
                                        <p:tgtEl>
                                          <p:spTgt spid="2">
                                            <p:txEl>
                                              <p:pRg st="1" end="1"/>
                                            </p:txEl>
                                          </p:spTgt>
                                        </p:tgtEl>
                                      </p:cBhvr>
                                    </p:animEffect>
                                    <p:anim calcmode="lin" valueType="num">
                                      <p:cBhvr>
                                        <p:cTn id="3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2">
                                            <p:txEl>
                                              <p:pRg st="2" end="2"/>
                                            </p:txEl>
                                          </p:spTgt>
                                        </p:tgtEl>
                                        <p:attrNameLst>
                                          <p:attrName>style.visibility</p:attrName>
                                        </p:attrNameLst>
                                      </p:cBhvr>
                                      <p:to>
                                        <p:strVal val="visible"/>
                                      </p:to>
                                    </p:set>
                                    <p:animEffect transition="in" filter="fade">
                                      <p:cBhvr>
                                        <p:cTn id="44" dur="1000"/>
                                        <p:tgtEl>
                                          <p:spTgt spid="2">
                                            <p:txEl>
                                              <p:pRg st="2" end="2"/>
                                            </p:txEl>
                                          </p:spTgt>
                                        </p:tgtEl>
                                      </p:cBhvr>
                                    </p:animEffect>
                                    <p:anim calcmode="lin" valueType="num">
                                      <p:cBhvr>
                                        <p:cTn id="4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47" fill="hold">
                            <p:stCondLst>
                              <p:cond delay="4200"/>
                            </p:stCondLst>
                            <p:childTnLst>
                              <p:par>
                                <p:cTn id="48" presetID="42" presetClass="entr" presetSubtype="0" fill="hold" nodeType="after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fade">
                                      <p:cBhvr>
                                        <p:cTn id="50" dur="1000"/>
                                        <p:tgtEl>
                                          <p:spTgt spid="2">
                                            <p:txEl>
                                              <p:pRg st="3" end="3"/>
                                            </p:txEl>
                                          </p:spTgt>
                                        </p:tgtEl>
                                      </p:cBhvr>
                                    </p:animEffect>
                                    <p:anim calcmode="lin" valueType="num">
                                      <p:cBhvr>
                                        <p:cTn id="51"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52"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53" fill="hold">
                            <p:stCondLst>
                              <p:cond delay="5200"/>
                            </p:stCondLst>
                            <p:childTnLst>
                              <p:par>
                                <p:cTn id="54" presetID="42" presetClass="entr" presetSubtype="0" fill="hold" nodeType="afterEffect">
                                  <p:stCondLst>
                                    <p:cond delay="0"/>
                                  </p:stCondLst>
                                  <p:childTnLst>
                                    <p:set>
                                      <p:cBhvr>
                                        <p:cTn id="55" dur="1" fill="hold">
                                          <p:stCondLst>
                                            <p:cond delay="0"/>
                                          </p:stCondLst>
                                        </p:cTn>
                                        <p:tgtEl>
                                          <p:spTgt spid="2">
                                            <p:txEl>
                                              <p:pRg st="4" end="4"/>
                                            </p:txEl>
                                          </p:spTgt>
                                        </p:tgtEl>
                                        <p:attrNameLst>
                                          <p:attrName>style.visibility</p:attrName>
                                        </p:attrNameLst>
                                      </p:cBhvr>
                                      <p:to>
                                        <p:strVal val="visible"/>
                                      </p:to>
                                    </p:set>
                                    <p:animEffect transition="in" filter="fade">
                                      <p:cBhvr>
                                        <p:cTn id="56" dur="1000"/>
                                        <p:tgtEl>
                                          <p:spTgt spid="2">
                                            <p:txEl>
                                              <p:pRg st="4" end="4"/>
                                            </p:txEl>
                                          </p:spTgt>
                                        </p:tgtEl>
                                      </p:cBhvr>
                                    </p:animEffect>
                                    <p:anim calcmode="lin" valueType="num">
                                      <p:cBhvr>
                                        <p:cTn id="5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59" fill="hold">
                            <p:stCondLst>
                              <p:cond delay="6200"/>
                            </p:stCondLst>
                            <p:childTnLst>
                              <p:par>
                                <p:cTn id="60" presetID="42"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Effect transition="in" filter="fade">
                                      <p:cBhvr>
                                        <p:cTn id="62" dur="1000"/>
                                        <p:tgtEl>
                                          <p:spTgt spid="2">
                                            <p:txEl>
                                              <p:pRg st="5" end="5"/>
                                            </p:txEl>
                                          </p:spTgt>
                                        </p:tgtEl>
                                      </p:cBhvr>
                                    </p:animEffect>
                                    <p:anim calcmode="lin" valueType="num">
                                      <p:cBhvr>
                                        <p:cTn id="6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65" fill="hold">
                            <p:stCondLst>
                              <p:cond delay="7200"/>
                            </p:stCondLst>
                            <p:childTnLst>
                              <p:par>
                                <p:cTn id="66" presetID="42" presetClass="entr" presetSubtype="0" fill="hold" nodeType="afterEffect">
                                  <p:stCondLst>
                                    <p:cond delay="0"/>
                                  </p:stCondLst>
                                  <p:childTnLst>
                                    <p:set>
                                      <p:cBhvr>
                                        <p:cTn id="67" dur="1" fill="hold">
                                          <p:stCondLst>
                                            <p:cond delay="0"/>
                                          </p:stCondLst>
                                        </p:cTn>
                                        <p:tgtEl>
                                          <p:spTgt spid="2">
                                            <p:txEl>
                                              <p:pRg st="6" end="6"/>
                                            </p:txEl>
                                          </p:spTgt>
                                        </p:tgtEl>
                                        <p:attrNameLst>
                                          <p:attrName>style.visibility</p:attrName>
                                        </p:attrNameLst>
                                      </p:cBhvr>
                                      <p:to>
                                        <p:strVal val="visible"/>
                                      </p:to>
                                    </p:set>
                                    <p:animEffect transition="in" filter="fade">
                                      <p:cBhvr>
                                        <p:cTn id="68" dur="1000"/>
                                        <p:tgtEl>
                                          <p:spTgt spid="2">
                                            <p:txEl>
                                              <p:pRg st="6" end="6"/>
                                            </p:txEl>
                                          </p:spTgt>
                                        </p:tgtEl>
                                      </p:cBhvr>
                                    </p:animEffect>
                                    <p:anim calcmode="lin" valueType="num">
                                      <p:cBhvr>
                                        <p:cTn id="6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7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71" fill="hold">
                            <p:stCondLst>
                              <p:cond delay="8200"/>
                            </p:stCondLst>
                            <p:childTnLst>
                              <p:par>
                                <p:cTn id="72" presetID="42" presetClass="entr" presetSubtype="0" fill="hold" nodeType="afterEffect">
                                  <p:stCondLst>
                                    <p:cond delay="0"/>
                                  </p:stCondLst>
                                  <p:childTnLst>
                                    <p:set>
                                      <p:cBhvr>
                                        <p:cTn id="73" dur="1" fill="hold">
                                          <p:stCondLst>
                                            <p:cond delay="0"/>
                                          </p:stCondLst>
                                        </p:cTn>
                                        <p:tgtEl>
                                          <p:spTgt spid="2">
                                            <p:txEl>
                                              <p:pRg st="7" end="7"/>
                                            </p:txEl>
                                          </p:spTgt>
                                        </p:tgtEl>
                                        <p:attrNameLst>
                                          <p:attrName>style.visibility</p:attrName>
                                        </p:attrNameLst>
                                      </p:cBhvr>
                                      <p:to>
                                        <p:strVal val="visible"/>
                                      </p:to>
                                    </p:set>
                                    <p:animEffect transition="in" filter="fade">
                                      <p:cBhvr>
                                        <p:cTn id="74" dur="1000"/>
                                        <p:tgtEl>
                                          <p:spTgt spid="2">
                                            <p:txEl>
                                              <p:pRg st="7" end="7"/>
                                            </p:txEl>
                                          </p:spTgt>
                                        </p:tgtEl>
                                      </p:cBhvr>
                                    </p:animEffect>
                                    <p:anim calcmode="lin" valueType="num">
                                      <p:cBhvr>
                                        <p:cTn id="7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77" fill="hold">
                            <p:stCondLst>
                              <p:cond delay="9200"/>
                            </p:stCondLst>
                            <p:childTnLst>
                              <p:par>
                                <p:cTn id="78" presetID="42" presetClass="entr" presetSubtype="0" fill="hold" nodeType="afterEffect">
                                  <p:stCondLst>
                                    <p:cond delay="0"/>
                                  </p:stCondLst>
                                  <p:childTnLst>
                                    <p:set>
                                      <p:cBhvr>
                                        <p:cTn id="79" dur="1" fill="hold">
                                          <p:stCondLst>
                                            <p:cond delay="0"/>
                                          </p:stCondLst>
                                        </p:cTn>
                                        <p:tgtEl>
                                          <p:spTgt spid="2">
                                            <p:txEl>
                                              <p:pRg st="8" end="8"/>
                                            </p:txEl>
                                          </p:spTgt>
                                        </p:tgtEl>
                                        <p:attrNameLst>
                                          <p:attrName>style.visibility</p:attrName>
                                        </p:attrNameLst>
                                      </p:cBhvr>
                                      <p:to>
                                        <p:strVal val="visible"/>
                                      </p:to>
                                    </p:set>
                                    <p:animEffect transition="in" filter="fade">
                                      <p:cBhvr>
                                        <p:cTn id="80" dur="1000"/>
                                        <p:tgtEl>
                                          <p:spTgt spid="2">
                                            <p:txEl>
                                              <p:pRg st="8" end="8"/>
                                            </p:txEl>
                                          </p:spTgt>
                                        </p:tgtEl>
                                      </p:cBhvr>
                                    </p:animEffect>
                                    <p:anim calcmode="lin" valueType="num">
                                      <p:cBhvr>
                                        <p:cTn id="8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8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T5a: Creating a class</a:t>
            </a:r>
            <a:endParaRPr lang="en-US" dirty="0"/>
          </a:p>
        </p:txBody>
      </p:sp>
      <p:sp>
        <p:nvSpPr>
          <p:cNvPr id="7" name="TextBox 6"/>
          <p:cNvSpPr txBox="1"/>
          <p:nvPr/>
        </p:nvSpPr>
        <p:spPr>
          <a:xfrm>
            <a:off x="261257" y="1175657"/>
            <a:ext cx="5135691" cy="4657685"/>
          </a:xfrm>
          <a:prstGeom prst="rect">
            <a:avLst/>
          </a:prstGeom>
          <a:noFill/>
        </p:spPr>
        <p:txBody>
          <a:bodyPr wrap="square" rtlCol="0">
            <a:sp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My Classes provides a place for teachers to collaborate and deliver instructional resources to students.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 the ‘My Classes’ icon on the bottom of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screen</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will now be able to see the classes you have already and you have the ability to create new ones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052" name="Picture 4" descr="C:\Users\whittles\AppData\Local\Temp\SNAGHTML35f27b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3602" y="2204452"/>
            <a:ext cx="6608398" cy="3530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17483"/>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whittles\AppData\Local\Temp\SNAGHTML35e5d05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5878" y="777999"/>
            <a:ext cx="4426634" cy="29938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T5a: Creating a class</a:t>
            </a:r>
            <a:endParaRPr lang="en-US" dirty="0"/>
          </a:p>
        </p:txBody>
      </p:sp>
      <p:sp>
        <p:nvSpPr>
          <p:cNvPr id="7" name="TextBox 6"/>
          <p:cNvSpPr txBox="1"/>
          <p:nvPr/>
        </p:nvSpPr>
        <p:spPr>
          <a:xfrm>
            <a:off x="119271" y="777999"/>
            <a:ext cx="6356060" cy="5861340"/>
          </a:xfrm>
          <a:prstGeom prst="rect">
            <a:avLst/>
          </a:prstGeom>
          <a:noFill/>
          <a:effectLst/>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create a class, click Add New. You will then be prompted for a few pieces of basic information like the Name, Color (</a:t>
            </a:r>
            <a:r>
              <a:rPr lang="en-US" sz="2000" b="1" i="1" dirty="0" smtClean="0">
                <a:solidFill>
                  <a:schemeClr val="bg1"/>
                </a:solidFill>
                <a:effectLst>
                  <a:outerShdw blurRad="38100" dist="38100" dir="2700000" algn="tl">
                    <a:srgbClr val="000000">
                      <a:alpha val="43137"/>
                    </a:srgbClr>
                  </a:outerShdw>
                </a:effectLst>
                <a:latin typeface="Calibri" panose="020F0502020204030204" pitchFamily="34" charset="0"/>
              </a:rPr>
              <a:t>The </a:t>
            </a:r>
            <a:r>
              <a:rPr lang="en-US" sz="2000" b="1" i="1" dirty="0">
                <a:solidFill>
                  <a:schemeClr val="bg1"/>
                </a:solidFill>
                <a:effectLst>
                  <a:outerShdw blurRad="38100" dist="38100" dir="2700000" algn="tl">
                    <a:srgbClr val="000000">
                      <a:alpha val="43137"/>
                    </a:srgbClr>
                  </a:outerShdw>
                </a:effectLst>
                <a:latin typeface="Calibri" panose="020F0502020204030204" pitchFamily="34" charset="0"/>
              </a:rPr>
              <a:t>color option is for how the class will look on the calendar</a:t>
            </a:r>
            <a:r>
              <a:rPr lang="en-US" sz="2000" b="1" i="1" dirty="0" smtClean="0">
                <a:solidFill>
                  <a:schemeClr val="bg1"/>
                </a:solidFill>
                <a:effectLst>
                  <a:outerShdw blurRad="38100" dist="38100" dir="2700000" algn="tl">
                    <a:srgbClr val="000000">
                      <a:alpha val="43137"/>
                    </a:srgbClr>
                  </a:outerShdw>
                </a:effectLst>
                <a:latin typeface="Calibri" panose="020F0502020204030204" pitchFamily="34" charset="0"/>
              </a:rPr>
              <a:t>.</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and description. </a:t>
            </a:r>
          </a:p>
          <a:p>
            <a:pPr>
              <a:spcBef>
                <a:spcPts val="1000"/>
              </a:spcBef>
              <a:buClr>
                <a:schemeClr val="accent1"/>
              </a:buClr>
              <a:buSzPct val="80000"/>
            </a:pPr>
            <a:r>
              <a:rPr lang="en-US" sz="2200" b="1" i="1" dirty="0" smtClean="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Heads </a:t>
            </a:r>
            <a:r>
              <a:rPr lang="en-US" sz="2200" b="1" i="1" dirty="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Up</a:t>
            </a:r>
            <a:r>
              <a:rPr lang="en-US" sz="2200" b="1" i="1" dirty="0" smtClean="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 - Make </a:t>
            </a:r>
            <a:r>
              <a:rPr lang="en-US" sz="2200" b="1" i="1" dirty="0">
                <a:solidFill>
                  <a:srgbClr val="FFFF00"/>
                </a:solidFill>
                <a:effectLst>
                  <a:outerShdw blurRad="38100" dist="38100" dir="2700000" algn="tl">
                    <a:srgbClr val="000000">
                      <a:alpha val="43137"/>
                    </a:srgbClr>
                  </a:outerShdw>
                </a:effectLst>
                <a:latin typeface="Calibri" panose="020F0502020204030204" pitchFamily="34" charset="0"/>
                <a:ea typeface="+mj-ea"/>
                <a:cs typeface="+mj-cs"/>
              </a:rPr>
              <a:t>sure to put in a good description because it will be the first thing users see when searching for a class or using the iPad app.</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After creating the class, you will immediately be redirected to the class and the first module, Discussion.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first thing you will want to do is change your class settings.</a:t>
            </a:r>
          </a:p>
        </p:txBody>
      </p:sp>
      <p:pic>
        <p:nvPicPr>
          <p:cNvPr id="3074" name="Picture 2" descr="C:\Users\whittles\AppData\Local\Temp\SNAGHTML35e8f58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4722" y="3152803"/>
            <a:ext cx="5486400" cy="348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2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General</a:t>
            </a:r>
            <a:endParaRPr lang="en-US" dirty="0"/>
          </a:p>
        </p:txBody>
      </p:sp>
      <p:sp>
        <p:nvSpPr>
          <p:cNvPr id="7" name="TextBox 6"/>
          <p:cNvSpPr txBox="1"/>
          <p:nvPr/>
        </p:nvSpPr>
        <p:spPr>
          <a:xfrm>
            <a:off x="261258" y="1175657"/>
            <a:ext cx="5286712" cy="5601533"/>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Ability to change class name, color and description.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Teachers can: </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enable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self-enrollment,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add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students as members,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create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student groups,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share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class with other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teachers</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and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enable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specific areas of My Classes to be public for those outside of the class.</a:t>
            </a:r>
          </a:p>
        </p:txBody>
      </p:sp>
      <p:pic>
        <p:nvPicPr>
          <p:cNvPr id="5122" name="Picture 2" descr="C:\Users\whittles\AppData\Local\Temp\SNAGHTML35f658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813" y="1758190"/>
            <a:ext cx="6246328" cy="37381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4134339" y="1911975"/>
            <a:ext cx="3339887" cy="1278486"/>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cxnSp>
        <p:nvCxnSpPr>
          <p:cNvPr id="12" name="Elbow Connector 11"/>
          <p:cNvCxnSpPr/>
          <p:nvPr/>
        </p:nvCxnSpPr>
        <p:spPr>
          <a:xfrm flipV="1">
            <a:off x="5547970" y="3040704"/>
            <a:ext cx="3943900" cy="3191955"/>
          </a:xfrm>
          <a:prstGeom prst="bentConnector3">
            <a:avLst>
              <a:gd name="adj1" fmla="val 100655"/>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677685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10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0-#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Self Enrollment</a:t>
            </a:r>
            <a:endParaRPr lang="en-US" dirty="0"/>
          </a:p>
        </p:txBody>
      </p:sp>
      <p:sp>
        <p:nvSpPr>
          <p:cNvPr id="7" name="TextBox 6"/>
          <p:cNvSpPr txBox="1"/>
          <p:nvPr/>
        </p:nvSpPr>
        <p:spPr>
          <a:xfrm>
            <a:off x="261258" y="1175657"/>
            <a:ext cx="5286712" cy="5601533"/>
          </a:xfrm>
          <a:prstGeom prst="rect">
            <a:avLst/>
          </a:prstGeom>
          <a:noFill/>
        </p:spPr>
        <p:txBody>
          <a:bodyPr wrap="square" rtlCol="0">
            <a:normAutofit/>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Enabling Self Enrollment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allow students to enroll themselves in your class under the '</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Settings</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tab.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Once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 settings, check the </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'Enable Self Enrollment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box.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also have an option of selecting an enrollment password for added security. This will ensure that only the students with the password are able to enroll in your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 </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5122" name="Picture 2" descr="C:\Users\whittles\AppData\Local\Temp\SNAGHTML35f658c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6813" y="1758190"/>
            <a:ext cx="6246328" cy="37381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a:off x="4244009" y="1530626"/>
            <a:ext cx="5834269" cy="1779104"/>
          </a:xfrm>
          <a:prstGeom prst="bentConnector3">
            <a:avLst>
              <a:gd name="adj1" fmla="val 100085"/>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79641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Self Enrollment</a:t>
            </a:r>
            <a:endParaRPr lang="en-US" dirty="0"/>
          </a:p>
        </p:txBody>
      </p:sp>
      <p:sp>
        <p:nvSpPr>
          <p:cNvPr id="7" name="TextBox 6"/>
          <p:cNvSpPr txBox="1"/>
          <p:nvPr/>
        </p:nvSpPr>
        <p:spPr>
          <a:xfrm>
            <a:off x="261258" y="797131"/>
            <a:ext cx="5286712" cy="4083173"/>
          </a:xfrm>
          <a:prstGeom prst="rect">
            <a:avLst/>
          </a:prstGeom>
          <a:noFill/>
        </p:spPr>
        <p:txBody>
          <a:bodyPr wrap="square" rtlCol="0">
            <a:normAutofit fontScale="92500" lnSpcReduction="20000"/>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Enabling Self Enrollment</a:t>
            </a:r>
          </a:p>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Password Protect: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create your own password. Students select your class from a list and enter the password when prompted</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u="sng"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Enrollment Key: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opens your class to individuals using </a:t>
            </a:r>
            <a:r>
              <a:rPr lang="en-US" sz="2800"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ClassLink</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in schools and districts outside of yours if you provide them with the password.</a:t>
            </a:r>
          </a:p>
        </p:txBody>
      </p:sp>
      <p:pic>
        <p:nvPicPr>
          <p:cNvPr id="6146" name="Picture 2" descr="C:\Users\whittles\AppData\Local\Temp\SNAGHTML3604190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0618" y="865785"/>
            <a:ext cx="2581143" cy="39948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whittles\AppData\Local\Temp\SNAGHTML36044b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950" y="2085983"/>
            <a:ext cx="3362325" cy="47720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5240" y="4880303"/>
            <a:ext cx="8513197" cy="1977705"/>
          </a:xfrm>
        </p:spPr>
        <p:txBody>
          <a:bodyPr>
            <a:noAutofit/>
          </a:bodyPr>
          <a:lstStyle/>
          <a:p>
            <a:pPr marL="457200" indent="-457200">
              <a:buFont typeface="Arial" panose="020B0604020202020204" pitchFamily="34" charset="0"/>
              <a:buChar char="•"/>
            </a:pPr>
            <a:r>
              <a:rPr lang="en-US" sz="2400" i="1" dirty="0"/>
              <a:t>Tip One: An enrollment key will override a password if you have both enabled in your class settings.</a:t>
            </a:r>
          </a:p>
          <a:p>
            <a:pPr marL="457200" indent="-457200">
              <a:buFont typeface="Arial" panose="020B0604020202020204" pitchFamily="34" charset="0"/>
              <a:buChar char="•"/>
            </a:pPr>
            <a:r>
              <a:rPr lang="en-US" sz="2400" i="1" dirty="0" smtClean="0"/>
              <a:t>Tip </a:t>
            </a:r>
            <a:r>
              <a:rPr lang="en-US" sz="2400" i="1" dirty="0"/>
              <a:t>Two: A password and enrollment key are two different things. You cannot enter a password in the enrollment key search window when enrolling in a class.</a:t>
            </a:r>
          </a:p>
        </p:txBody>
      </p:sp>
      <p:cxnSp>
        <p:nvCxnSpPr>
          <p:cNvPr id="9" name="Elbow Connector 8"/>
          <p:cNvCxnSpPr/>
          <p:nvPr/>
        </p:nvCxnSpPr>
        <p:spPr>
          <a:xfrm>
            <a:off x="7394713" y="1302026"/>
            <a:ext cx="1423237" cy="1242386"/>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22981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C:\Users\whittles\AppData\Local\Temp\SNAGHTML36122f9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422" y="869800"/>
            <a:ext cx="3718207" cy="390909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whittles\AppData\Local\Temp\SNAGHTML360e36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046" y="3876261"/>
            <a:ext cx="5346752" cy="298173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b="1" dirty="0" smtClean="0"/>
              <a:t>T5b: Settings - Members</a:t>
            </a:r>
            <a:endParaRPr lang="en-US" dirty="0"/>
          </a:p>
        </p:txBody>
      </p:sp>
      <p:sp>
        <p:nvSpPr>
          <p:cNvPr id="7" name="TextBox 6"/>
          <p:cNvSpPr txBox="1"/>
          <p:nvPr/>
        </p:nvSpPr>
        <p:spPr>
          <a:xfrm>
            <a:off x="261258" y="1175657"/>
            <a:ext cx="5529942" cy="5592891"/>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Members are the STUDENTS you want to add to the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class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Under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Members tab, you can enroll your students in your class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i="1" dirty="0">
                <a:solidFill>
                  <a:srgbClr val="FFFF00"/>
                </a:solidFill>
                <a:effectLst>
                  <a:outerShdw blurRad="38100" dist="38100" dir="2700000" algn="tl">
                    <a:srgbClr val="000000">
                      <a:alpha val="43137"/>
                    </a:srgbClr>
                  </a:outerShdw>
                </a:effectLst>
                <a:latin typeface="Calibri" panose="020F0502020204030204" pitchFamily="34" charset="0"/>
              </a:rPr>
              <a:t> </a:t>
            </a:r>
            <a:r>
              <a:rPr lang="en-US" sz="2400" b="1" i="1" dirty="0" smtClean="0">
                <a:solidFill>
                  <a:srgbClr val="FFFF00"/>
                </a:solidFill>
                <a:effectLst>
                  <a:outerShdw blurRad="38100" dist="38100" dir="2700000" algn="tl">
                    <a:srgbClr val="000000">
                      <a:alpha val="43137"/>
                    </a:srgbClr>
                  </a:outerShdw>
                </a:effectLst>
                <a:latin typeface="Calibri" panose="020F0502020204030204" pitchFamily="34" charset="0"/>
              </a:rPr>
              <a:t>Heads Up! – You can filter users by groups – Groups are sorted by School and grade level for ease</a:t>
            </a:r>
            <a:r>
              <a:rPr lang="en-US" sz="24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Simply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Add Users</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and search for your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students.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Add</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next to each student that needs to be in the class.</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cxnSp>
        <p:nvCxnSpPr>
          <p:cNvPr id="10" name="Elbow Connector 9"/>
          <p:cNvCxnSpPr/>
          <p:nvPr/>
        </p:nvCxnSpPr>
        <p:spPr>
          <a:xfrm>
            <a:off x="5496339" y="3320084"/>
            <a:ext cx="1510748" cy="1192281"/>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28654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T1d: Remote Login (K-1)</a:t>
            </a:r>
            <a:endParaRPr lang="en-US" dirty="0"/>
          </a:p>
        </p:txBody>
      </p:sp>
      <p:sp>
        <p:nvSpPr>
          <p:cNvPr id="7" name="TextBox 6"/>
          <p:cNvSpPr txBox="1"/>
          <p:nvPr/>
        </p:nvSpPr>
        <p:spPr>
          <a:xfrm>
            <a:off x="261257" y="1175656"/>
            <a:ext cx="5952931" cy="5280562"/>
          </a:xfrm>
          <a:prstGeom prst="rect">
            <a:avLst/>
          </a:prstGeom>
          <a:noFill/>
        </p:spPr>
        <p:txBody>
          <a:bodyPr wrap="square" rtlCol="0">
            <a:noAutofit/>
          </a:bodyPr>
          <a:lstStyle/>
          <a:p>
            <a:pPr marL="342900" indent="-342900">
              <a:spcBef>
                <a:spcPts val="1000"/>
              </a:spcBef>
              <a:buClr>
                <a:schemeClr val="accent1"/>
              </a:buClr>
              <a:buSzPct val="80000"/>
              <a:buFont typeface="Wingdings 3" charset="2"/>
              <a:buChar char=""/>
            </a:pP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In order to use the Remote Login feature,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simply click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the Remote login link at the </a:t>
            </a:r>
            <a:r>
              <a:rPr lang="en-US" sz="2800" u="sng" dirty="0" smtClean="0">
                <a:solidFill>
                  <a:schemeClr val="bg1"/>
                </a:solidFill>
                <a:effectLst>
                  <a:outerShdw blurRad="38100" dist="38100" dir="2700000" algn="tl">
                    <a:srgbClr val="000000">
                      <a:alpha val="43137"/>
                    </a:srgbClr>
                  </a:outerShdw>
                </a:effectLst>
                <a:latin typeface="Calibri" panose="020F0502020204030204" pitchFamily="34" charset="0"/>
              </a:rPr>
              <a:t>bottom</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 </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It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will open a QR screen for use with the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ClassLink </a:t>
            </a:r>
            <a:r>
              <a:rPr lang="en-US" sz="2800" dirty="0">
                <a:solidFill>
                  <a:schemeClr val="bg1"/>
                </a:solidFill>
                <a:effectLst>
                  <a:outerShdw blurRad="38100" dist="38100" dir="2700000" algn="tl">
                    <a:srgbClr val="000000">
                      <a:alpha val="43137"/>
                    </a:srgbClr>
                  </a:outerShdw>
                </a:effectLst>
                <a:latin typeface="Calibri" panose="020F0502020204030204" pitchFamily="34" charset="0"/>
              </a:rPr>
              <a:t>Remote login </a:t>
            </a: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app</a:t>
            </a:r>
          </a:p>
          <a:p>
            <a:pPr marL="342900" indent="-342900">
              <a:spcBef>
                <a:spcPts val="1000"/>
              </a:spcBef>
              <a:buClr>
                <a:schemeClr val="accent1"/>
              </a:buClr>
              <a:buSzPct val="80000"/>
              <a:buFont typeface="Wingdings 3" charset="2"/>
              <a:buChar char=""/>
            </a:pPr>
            <a:r>
              <a:rPr lang="en-US" sz="2800" dirty="0" smtClean="0">
                <a:solidFill>
                  <a:schemeClr val="bg1"/>
                </a:solidFill>
                <a:effectLst>
                  <a:outerShdw blurRad="38100" dist="38100" dir="2700000" algn="tl">
                    <a:srgbClr val="000000">
                      <a:alpha val="43137"/>
                    </a:srgbClr>
                  </a:outerShdw>
                </a:effectLst>
                <a:latin typeface="Calibri" panose="020F0502020204030204" pitchFamily="34" charset="0"/>
              </a:rPr>
              <a:t>You will need to allow permission for the app to access the devices camera to see the QR code</a:t>
            </a:r>
            <a:endParaRPr lang="en-US" sz="28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30738" name="Picture 18" descr="C:\Users\whittles\AppData\Local\Temp\SNAGHTML6b6eeb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684" y="718722"/>
            <a:ext cx="3657600" cy="3626864"/>
          </a:xfrm>
          <a:prstGeom prst="rect">
            <a:avLst/>
          </a:prstGeom>
          <a:noFill/>
          <a:extLst>
            <a:ext uri="{909E8E84-426E-40DD-AFC4-6F175D3DCCD1}">
              <a14:hiddenFill xmlns:a14="http://schemas.microsoft.com/office/drawing/2010/main">
                <a:solidFill>
                  <a:srgbClr val="FFFFFF"/>
                </a:solidFill>
              </a14:hiddenFill>
            </a:ext>
          </a:extLst>
        </p:spPr>
      </p:pic>
      <p:sp>
        <p:nvSpPr>
          <p:cNvPr id="13" name="Striped Right Arrow 12"/>
          <p:cNvSpPr/>
          <p:nvPr/>
        </p:nvSpPr>
        <p:spPr>
          <a:xfrm>
            <a:off x="3540744" y="5165785"/>
            <a:ext cx="2105891" cy="786206"/>
          </a:xfrm>
          <a:prstGeom prst="stripedRightArrow">
            <a:avLst/>
          </a:prstGeom>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30742" name="Picture 22" descr="C:\Users\whittles\AppData\Local\Temp\SNAGHTML6b70fb2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389" y="4345586"/>
            <a:ext cx="2544208" cy="24266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C:\Users\whittles\AppData\Local\Temp\SNAGHTML6b6b850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105" y="3349503"/>
            <a:ext cx="3245711" cy="315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24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53" presetClass="entr" presetSubtype="16" fill="hold" nodeType="afterEffect">
                                  <p:stCondLst>
                                    <p:cond delay="1500"/>
                                  </p:stCondLst>
                                  <p:childTnLst>
                                    <p:set>
                                      <p:cBhvr>
                                        <p:cTn id="11" dur="1" fill="hold">
                                          <p:stCondLst>
                                            <p:cond delay="0"/>
                                          </p:stCondLst>
                                        </p:cTn>
                                        <p:tgtEl>
                                          <p:spTgt spid="30738"/>
                                        </p:tgtEl>
                                        <p:attrNameLst>
                                          <p:attrName>style.visibility</p:attrName>
                                        </p:attrNameLst>
                                      </p:cBhvr>
                                      <p:to>
                                        <p:strVal val="visible"/>
                                      </p:to>
                                    </p:set>
                                    <p:anim calcmode="lin" valueType="num">
                                      <p:cBhvr>
                                        <p:cTn id="12" dur="1000" fill="hold"/>
                                        <p:tgtEl>
                                          <p:spTgt spid="30738"/>
                                        </p:tgtEl>
                                        <p:attrNameLst>
                                          <p:attrName>ppt_w</p:attrName>
                                        </p:attrNameLst>
                                      </p:cBhvr>
                                      <p:tavLst>
                                        <p:tav tm="0">
                                          <p:val>
                                            <p:fltVal val="0"/>
                                          </p:val>
                                        </p:tav>
                                        <p:tav tm="100000">
                                          <p:val>
                                            <p:strVal val="#ppt_w"/>
                                          </p:val>
                                        </p:tav>
                                      </p:tavLst>
                                    </p:anim>
                                    <p:anim calcmode="lin" valueType="num">
                                      <p:cBhvr>
                                        <p:cTn id="13" dur="1000" fill="hold"/>
                                        <p:tgtEl>
                                          <p:spTgt spid="30738"/>
                                        </p:tgtEl>
                                        <p:attrNameLst>
                                          <p:attrName>ppt_h</p:attrName>
                                        </p:attrNameLst>
                                      </p:cBhvr>
                                      <p:tavLst>
                                        <p:tav tm="0">
                                          <p:val>
                                            <p:fltVal val="0"/>
                                          </p:val>
                                        </p:tav>
                                        <p:tav tm="100000">
                                          <p:val>
                                            <p:strVal val="#ppt_h"/>
                                          </p:val>
                                        </p:tav>
                                      </p:tavLst>
                                    </p:anim>
                                    <p:animEffect transition="in" filter="fade">
                                      <p:cBhvr>
                                        <p:cTn id="14" dur="1000"/>
                                        <p:tgtEl>
                                          <p:spTgt spid="30738"/>
                                        </p:tgtEl>
                                      </p:cBhvr>
                                    </p:animEffect>
                                  </p:childTnLst>
                                </p:cTn>
                              </p:par>
                            </p:childTnLst>
                          </p:cTn>
                        </p:par>
                        <p:par>
                          <p:cTn id="15" fill="hold">
                            <p:stCondLst>
                              <p:cond delay="5000"/>
                            </p:stCondLst>
                            <p:childTnLst>
                              <p:par>
                                <p:cTn id="16" presetID="2" presetClass="entr" presetSubtype="4" fill="hold" nodeType="afterEffect">
                                  <p:stCondLst>
                                    <p:cond delay="150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0" fill="hold">
                            <p:stCondLst>
                              <p:cond delay="7500"/>
                            </p:stCondLst>
                            <p:childTnLst>
                              <p:par>
                                <p:cTn id="21" presetID="53" presetClass="entr" presetSubtype="16" fill="hold" nodeType="afterEffect">
                                  <p:stCondLst>
                                    <p:cond delay="150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fltVal val="0"/>
                                          </p:val>
                                        </p:tav>
                                        <p:tav tm="100000">
                                          <p:val>
                                            <p:strVal val="#ppt_w"/>
                                          </p:val>
                                        </p:tav>
                                      </p:tavLst>
                                    </p:anim>
                                    <p:anim calcmode="lin" valueType="num">
                                      <p:cBhvr>
                                        <p:cTn id="24" dur="1000" fill="hold"/>
                                        <p:tgtEl>
                                          <p:spTgt spid="24"/>
                                        </p:tgtEl>
                                        <p:attrNameLst>
                                          <p:attrName>ppt_h</p:attrName>
                                        </p:attrNameLst>
                                      </p:cBhvr>
                                      <p:tavLst>
                                        <p:tav tm="0">
                                          <p:val>
                                            <p:fltVal val="0"/>
                                          </p:val>
                                        </p:tav>
                                        <p:tav tm="100000">
                                          <p:val>
                                            <p:strVal val="#ppt_h"/>
                                          </p:val>
                                        </p:tav>
                                      </p:tavLst>
                                    </p:anim>
                                    <p:animEffect transition="in" filter="fade">
                                      <p:cBhvr>
                                        <p:cTn id="25" dur="1000"/>
                                        <p:tgtEl>
                                          <p:spTgt spid="24"/>
                                        </p:tgtEl>
                                      </p:cBhvr>
                                    </p:animEffect>
                                  </p:childTnLst>
                                </p:cTn>
                              </p:par>
                            </p:childTnLst>
                          </p:cTn>
                        </p:par>
                        <p:par>
                          <p:cTn id="26" fill="hold">
                            <p:stCondLst>
                              <p:cond delay="10000"/>
                            </p:stCondLst>
                            <p:childTnLst>
                              <p:par>
                                <p:cTn id="27" presetID="2" presetClass="entr" presetSubtype="4" fill="hold" nodeType="afterEffect">
                                  <p:stCondLst>
                                    <p:cond delay="1500"/>
                                  </p:stCondLst>
                                  <p:childTnLst>
                                    <p:set>
                                      <p:cBhvr>
                                        <p:cTn id="28" dur="1" fill="hold">
                                          <p:stCondLst>
                                            <p:cond delay="0"/>
                                          </p:stCondLst>
                                        </p:cTn>
                                        <p:tgtEl>
                                          <p:spTgt spid="7">
                                            <p:txEl>
                                              <p:pRg st="2" end="2"/>
                                            </p:txEl>
                                          </p:spTgt>
                                        </p:tgtEl>
                                        <p:attrNameLst>
                                          <p:attrName>style.visibility</p:attrName>
                                        </p:attrNameLst>
                                      </p:cBhvr>
                                      <p:to>
                                        <p:strVal val="visible"/>
                                      </p:to>
                                    </p:set>
                                    <p:anim calcmode="lin" valueType="num">
                                      <p:cBhvr additive="base">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2500"/>
                            </p:stCondLst>
                            <p:childTnLst>
                              <p:par>
                                <p:cTn id="32" presetID="53" presetClass="entr" presetSubtype="16" fill="hold" nodeType="afterEffect">
                                  <p:stCondLst>
                                    <p:cond delay="1500"/>
                                  </p:stCondLst>
                                  <p:childTnLst>
                                    <p:set>
                                      <p:cBhvr>
                                        <p:cTn id="33" dur="1" fill="hold">
                                          <p:stCondLst>
                                            <p:cond delay="0"/>
                                          </p:stCondLst>
                                        </p:cTn>
                                        <p:tgtEl>
                                          <p:spTgt spid="30742"/>
                                        </p:tgtEl>
                                        <p:attrNameLst>
                                          <p:attrName>style.visibility</p:attrName>
                                        </p:attrNameLst>
                                      </p:cBhvr>
                                      <p:to>
                                        <p:strVal val="visible"/>
                                      </p:to>
                                    </p:set>
                                    <p:anim calcmode="lin" valueType="num">
                                      <p:cBhvr>
                                        <p:cTn id="34" dur="1000" fill="hold"/>
                                        <p:tgtEl>
                                          <p:spTgt spid="30742"/>
                                        </p:tgtEl>
                                        <p:attrNameLst>
                                          <p:attrName>ppt_w</p:attrName>
                                        </p:attrNameLst>
                                      </p:cBhvr>
                                      <p:tavLst>
                                        <p:tav tm="0">
                                          <p:val>
                                            <p:fltVal val="0"/>
                                          </p:val>
                                        </p:tav>
                                        <p:tav tm="100000">
                                          <p:val>
                                            <p:strVal val="#ppt_w"/>
                                          </p:val>
                                        </p:tav>
                                      </p:tavLst>
                                    </p:anim>
                                    <p:anim calcmode="lin" valueType="num">
                                      <p:cBhvr>
                                        <p:cTn id="35" dur="1000" fill="hold"/>
                                        <p:tgtEl>
                                          <p:spTgt spid="30742"/>
                                        </p:tgtEl>
                                        <p:attrNameLst>
                                          <p:attrName>ppt_h</p:attrName>
                                        </p:attrNameLst>
                                      </p:cBhvr>
                                      <p:tavLst>
                                        <p:tav tm="0">
                                          <p:val>
                                            <p:fltVal val="0"/>
                                          </p:val>
                                        </p:tav>
                                        <p:tav tm="100000">
                                          <p:val>
                                            <p:strVal val="#ppt_h"/>
                                          </p:val>
                                        </p:tav>
                                      </p:tavLst>
                                    </p:anim>
                                    <p:animEffect transition="in" filter="fade">
                                      <p:cBhvr>
                                        <p:cTn id="36" dur="1000"/>
                                        <p:tgtEl>
                                          <p:spTgt spid="3074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Groups</a:t>
            </a:r>
            <a:endParaRPr lang="en-US" dirty="0"/>
          </a:p>
        </p:txBody>
      </p:sp>
      <p:sp>
        <p:nvSpPr>
          <p:cNvPr id="7" name="TextBox 6"/>
          <p:cNvSpPr txBox="1"/>
          <p:nvPr/>
        </p:nvSpPr>
        <p:spPr>
          <a:xfrm>
            <a:off x="261258" y="1175658"/>
            <a:ext cx="5286712" cy="5513378"/>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Under the Group tab, you can create groups for the students in your class.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Create Group</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to make a new group, you will have to enter the name of the group, a color and a description.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0248" name="Picture 8" descr="C:\Users\whittles\AppData\Local\Temp\SNAGHTML3621f8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558" y="875610"/>
            <a:ext cx="4848225" cy="29527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whittles\AppData\Local\Temp\SNAGHTML361f39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9156" y="3340570"/>
            <a:ext cx="5264425" cy="359169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Elbow Connector 8"/>
          <p:cNvCxnSpPr/>
          <p:nvPr/>
        </p:nvCxnSpPr>
        <p:spPr>
          <a:xfrm>
            <a:off x="4472609" y="4184374"/>
            <a:ext cx="2196547" cy="795130"/>
          </a:xfrm>
          <a:prstGeom prst="bentConnector3">
            <a:avLst>
              <a:gd name="adj1" fmla="val 50000"/>
            </a:avLst>
          </a:prstGeom>
          <a:ln w="190500">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821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Groups</a:t>
            </a:r>
            <a:endParaRPr lang="en-US" dirty="0"/>
          </a:p>
        </p:txBody>
      </p:sp>
      <p:sp>
        <p:nvSpPr>
          <p:cNvPr id="7" name="TextBox 6"/>
          <p:cNvSpPr txBox="1"/>
          <p:nvPr/>
        </p:nvSpPr>
        <p:spPr>
          <a:xfrm>
            <a:off x="261258" y="1175657"/>
            <a:ext cx="5286712" cy="5601533"/>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Next</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click on the number of members below the name of the group to add members from your class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b="1" i="1" dirty="0" smtClean="0">
                <a:solidFill>
                  <a:srgbClr val="FFFF00"/>
                </a:solidFill>
                <a:effectLst>
                  <a:outerShdw blurRad="38100" dist="38100" dir="2700000" algn="tl">
                    <a:srgbClr val="000000">
                      <a:alpha val="43137"/>
                    </a:srgbClr>
                  </a:outerShdw>
                </a:effectLst>
                <a:latin typeface="Calibri" panose="020F0502020204030204" pitchFamily="34" charset="0"/>
              </a:rPr>
              <a:t>Heads </a:t>
            </a:r>
            <a:r>
              <a:rPr lang="en-US" sz="2800" b="1" i="1" dirty="0">
                <a:solidFill>
                  <a:srgbClr val="FFFF00"/>
                </a:solidFill>
                <a:effectLst>
                  <a:outerShdw blurRad="38100" dist="38100" dir="2700000" algn="tl">
                    <a:srgbClr val="000000">
                      <a:alpha val="43137"/>
                    </a:srgbClr>
                  </a:outerShdw>
                </a:effectLst>
                <a:latin typeface="Calibri" panose="020F0502020204030204" pitchFamily="34" charset="0"/>
              </a:rPr>
              <a:t>Up! – You can </a:t>
            </a:r>
            <a:r>
              <a:rPr lang="en-US" sz="2800" b="1" i="1" dirty="0" smtClean="0">
                <a:solidFill>
                  <a:srgbClr val="FFFF00"/>
                </a:solidFill>
                <a:effectLst>
                  <a:outerShdw blurRad="38100" dist="38100" dir="2700000" algn="tl">
                    <a:srgbClr val="000000">
                      <a:alpha val="43137"/>
                    </a:srgbClr>
                  </a:outerShdw>
                </a:effectLst>
                <a:latin typeface="Calibri" panose="020F0502020204030204" pitchFamily="34" charset="0"/>
              </a:rPr>
              <a:t>only add students you have already added to your class first!!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Students can be a part of multiple groups. </a:t>
            </a:r>
          </a:p>
        </p:txBody>
      </p:sp>
      <p:pic>
        <p:nvPicPr>
          <p:cNvPr id="12290" name="Picture 2" descr="C:\Users\whittles\AppData\Local\Temp\SNAGHTML3622d7e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970" y="1357401"/>
            <a:ext cx="5486400" cy="26190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whittles\AppData\Local\Temp\SNAGHTML361f82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7957" y="3803231"/>
            <a:ext cx="5486400" cy="2844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41276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Groups</a:t>
            </a:r>
            <a:endParaRPr lang="en-US" dirty="0"/>
          </a:p>
        </p:txBody>
      </p:sp>
      <p:sp>
        <p:nvSpPr>
          <p:cNvPr id="7" name="TextBox 6"/>
          <p:cNvSpPr txBox="1"/>
          <p:nvPr/>
        </p:nvSpPr>
        <p:spPr>
          <a:xfrm>
            <a:off x="261258" y="1175657"/>
            <a:ext cx="5286712" cy="5601533"/>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Students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can be a part of multiple groups.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edit groups by clicking the notepad next to the group name</a:t>
            </a:r>
          </a:p>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Or </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delete a group by pressing the trashcan</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3314" name="Picture 2" descr="C:\Users\whittles\AppData\Local\Temp\SNAGHTML36246e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3269" y="1558425"/>
            <a:ext cx="6400800" cy="4475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163344"/>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Share</a:t>
            </a:r>
            <a:endParaRPr lang="en-US" dirty="0"/>
          </a:p>
        </p:txBody>
      </p:sp>
      <p:sp>
        <p:nvSpPr>
          <p:cNvPr id="7" name="TextBox 6"/>
          <p:cNvSpPr txBox="1"/>
          <p:nvPr/>
        </p:nvSpPr>
        <p:spPr>
          <a:xfrm>
            <a:off x="261258" y="1175657"/>
            <a:ext cx="5286712" cy="5682343"/>
          </a:xfrm>
          <a:prstGeom prst="rect">
            <a:avLst/>
          </a:prstGeom>
          <a:noFill/>
        </p:spPr>
        <p:txBody>
          <a:bodyPr wrap="square" rtlCol="0">
            <a:normAutofit fontScale="77500" lnSpcReduction="20000"/>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Under the Share tab, you can share your class with other teachers in your district.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This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is a great option for co-teachers or classes that have a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push in/pull-out.</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will both be able to access this class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Click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Add Users</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to add teachers from your district.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Once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they are added you can toggle between giving them permission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t>
            </a:r>
            <a:r>
              <a:rPr lang="en-US" sz="2800" b="1" dirty="0" smtClean="0">
                <a:effectLst>
                  <a:outerShdw blurRad="38100" dist="38100" dir="2700000" algn="tl">
                    <a:srgbClr val="000000">
                      <a:alpha val="43137"/>
                    </a:srgbClr>
                  </a:outerShdw>
                </a:effectLst>
                <a:latin typeface="Calibri" panose="020F0502020204030204" pitchFamily="34" charset="0"/>
                <a:ea typeface="+mj-ea"/>
                <a:cs typeface="+mj-cs"/>
              </a:rPr>
              <a:t>read only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what’s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 the class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r>
            <a:b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b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or </a:t>
            </a:r>
          </a:p>
          <a:p>
            <a:pPr marL="800100" lvl="1"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read and write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which means they can read, edit, and add material to the class.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just need to click ‘</a:t>
            </a:r>
            <a:r>
              <a:rPr lang="en-US" sz="2800" b="1" dirty="0">
                <a:effectLst>
                  <a:outerShdw blurRad="38100" dist="38100" dir="2700000" algn="tl">
                    <a:srgbClr val="000000">
                      <a:alpha val="43137"/>
                    </a:srgbClr>
                  </a:outerShdw>
                </a:effectLst>
                <a:latin typeface="Calibri" panose="020F0502020204030204" pitchFamily="34" charset="0"/>
                <a:ea typeface="+mj-ea"/>
                <a:cs typeface="+mj-cs"/>
              </a:rPr>
              <a:t>Toggle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below the user to switch between options.</a:t>
            </a:r>
          </a:p>
        </p:txBody>
      </p:sp>
      <p:pic>
        <p:nvPicPr>
          <p:cNvPr id="9220" name="Picture 4" descr="C:\Users\whittles\AppData\Local\Temp\SNAGHTML3629fbc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514" y="795751"/>
            <a:ext cx="6129130" cy="584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19472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T5b: Settings – Public View</a:t>
            </a:r>
            <a:endParaRPr lang="en-US" dirty="0"/>
          </a:p>
        </p:txBody>
      </p:sp>
      <p:sp>
        <p:nvSpPr>
          <p:cNvPr id="7" name="TextBox 6"/>
          <p:cNvSpPr txBox="1"/>
          <p:nvPr/>
        </p:nvSpPr>
        <p:spPr>
          <a:xfrm>
            <a:off x="261258" y="1175657"/>
            <a:ext cx="5286712" cy="5601533"/>
          </a:xfrm>
          <a:prstGeom prst="rect">
            <a:avLst/>
          </a:prstGeom>
          <a:noFill/>
        </p:spPr>
        <p:txBody>
          <a:bodyPr wrap="square" rtlCol="0">
            <a:normAutofit lnSpcReduction="10000"/>
          </a:bodyPr>
          <a:lstStyle/>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Public View will give you a public URL that you can hand out to parents in order for them to see what is going on in the class.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turn different sections on and off such as Apps, Notebook, Files, and Assignments. </a:t>
            </a: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The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apps will not be single sign on and the Discussion board will never appear in the public view.</a:t>
            </a:r>
          </a:p>
        </p:txBody>
      </p:sp>
      <p:pic>
        <p:nvPicPr>
          <p:cNvPr id="8194" name="Picture 2" descr="C:\Users\whittles\AppData\Local\Temp\SNAGHTML362e0fd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383" y="881614"/>
            <a:ext cx="6049617" cy="574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2357"/>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a:t>
            </a:r>
            <a:endParaRPr lang="en-US" dirty="0"/>
          </a:p>
        </p:txBody>
      </p:sp>
      <p:sp>
        <p:nvSpPr>
          <p:cNvPr id="7" name="TextBox 6"/>
          <p:cNvSpPr txBox="1"/>
          <p:nvPr/>
        </p:nvSpPr>
        <p:spPr>
          <a:xfrm>
            <a:off x="261257" y="864703"/>
            <a:ext cx="5952931" cy="5615609"/>
          </a:xfrm>
          <a:prstGeom prst="rect">
            <a:avLst/>
          </a:prstGeom>
          <a:noFill/>
        </p:spPr>
        <p:txBody>
          <a:bodyPr wrap="square" rtlCol="0">
            <a:normAutofit fontScale="92500" lnSpcReduction="20000"/>
          </a:bodyPr>
          <a:lstStyle/>
          <a:p>
            <a:pPr>
              <a:spcBef>
                <a:spcPts val="1000"/>
              </a:spcBef>
              <a:buClr>
                <a:schemeClr val="accent1"/>
              </a:buClr>
              <a:buSzPct val="80000"/>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Interactive discussion boards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allow you 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engage students with questions, polls, attach files and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videos. You can do the following:</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can choose to send the discussion to the whole class or to specific users or groups.</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Attach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 file</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Insert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video: Works well with </a:t>
            </a:r>
            <a:r>
              <a:rPr lang="en-US" sz="2800" b="1" dirty="0" err="1"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TeacherTube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YouTube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Vimeo</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Url</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 is needed</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Create a poll: True and False or Multiple Choice</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Attach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 page (lessons from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notebook)</a:t>
            </a:r>
          </a:p>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Use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an interactive whiteboard</a:t>
            </a:r>
          </a:p>
          <a:p>
            <a:pPr marL="342900" indent="-342900">
              <a:spcBef>
                <a:spcPts val="1000"/>
              </a:spcBef>
              <a:buClr>
                <a:schemeClr val="accent1"/>
              </a:buClr>
              <a:buSzPct val="80000"/>
              <a:buFont typeface="Wingdings 3" charset="2"/>
              <a:buChar char=""/>
            </a:pPr>
            <a:endPar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4338" name="Picture 2" descr="C:\Users\whittles\AppData\Local\Temp\SNAGHTML38d0fe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4604" y="864703"/>
            <a:ext cx="5987806" cy="54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74247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General Settings</a:t>
            </a:r>
            <a:endParaRPr lang="en-US" dirty="0"/>
          </a:p>
        </p:txBody>
      </p:sp>
      <p:sp>
        <p:nvSpPr>
          <p:cNvPr id="7" name="TextBox 6"/>
          <p:cNvSpPr txBox="1"/>
          <p:nvPr/>
        </p:nvSpPr>
        <p:spPr>
          <a:xfrm>
            <a:off x="261257" y="864703"/>
            <a:ext cx="4817639" cy="5615609"/>
          </a:xfrm>
          <a:prstGeom prst="rect">
            <a:avLst/>
          </a:prstGeom>
          <a:noFill/>
        </p:spPr>
        <p:txBody>
          <a:bodyPr wrap="square" rtlCol="0">
            <a:normAutofit/>
          </a:bodyPr>
          <a:lstStyle/>
          <a:p>
            <a:pPr marL="342900" indent="-342900">
              <a:spcBef>
                <a:spcPts val="1000"/>
              </a:spcBef>
              <a:buClr>
                <a:schemeClr val="accent1"/>
              </a:buClr>
              <a:buSzPct val="80000"/>
              <a:buFont typeface="Wingdings 3" charset="2"/>
              <a:buChar char=""/>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choose to enable or disable any of these features.</a:t>
            </a:r>
          </a:p>
          <a:p>
            <a:pPr marL="342900" indent="-342900">
              <a:spcBef>
                <a:spcPts val="1000"/>
              </a:spcBef>
              <a:buClr>
                <a:schemeClr val="accent1"/>
              </a:buClr>
              <a:buSzPct val="80000"/>
              <a:buFont typeface="Wingdings 3" charset="2"/>
              <a:buChar char=""/>
            </a:pP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If you want to be able to approve comments before they are posted be sure to uncheck the last option to ‘Auto approve comments</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20482" name="Picture 2" descr="C:\Users\whittles\AppData\Local\Temp\SNAGHTML3949d96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50" y="2434464"/>
            <a:ext cx="7248750" cy="3807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202585"/>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Setting groups</a:t>
            </a:r>
            <a:endParaRPr lang="en-US" dirty="0"/>
          </a:p>
        </p:txBody>
      </p:sp>
      <p:sp>
        <p:nvSpPr>
          <p:cNvPr id="7" name="TextBox 6"/>
          <p:cNvSpPr txBox="1"/>
          <p:nvPr/>
        </p:nvSpPr>
        <p:spPr>
          <a:xfrm>
            <a:off x="261257" y="864703"/>
            <a:ext cx="3833665" cy="5615609"/>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choose to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set each discussion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to the whole class or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just to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specific users or groups.</a:t>
            </a:r>
          </a:p>
          <a:p>
            <a:pPr marL="342900" indent="-342900">
              <a:spcBef>
                <a:spcPts val="1000"/>
              </a:spcBef>
              <a:buClr>
                <a:schemeClr val="accent1"/>
              </a:buClr>
              <a:buSzPct val="80000"/>
              <a:buFont typeface="Wingdings 3" charset="2"/>
              <a:buChar char=""/>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endParaRPr>
          </a:p>
        </p:txBody>
      </p:sp>
      <p:pic>
        <p:nvPicPr>
          <p:cNvPr id="15366" name="Picture 6" descr="C:\Users\whittles\AppData\Local\Temp\SNAGHTML38d76bf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601" y="2814430"/>
            <a:ext cx="9144000" cy="372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266133"/>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Attaching files</a:t>
            </a:r>
            <a:endParaRPr lang="en-US" dirty="0"/>
          </a:p>
        </p:txBody>
      </p:sp>
      <p:sp>
        <p:nvSpPr>
          <p:cNvPr id="7" name="TextBox 6"/>
          <p:cNvSpPr txBox="1"/>
          <p:nvPr/>
        </p:nvSpPr>
        <p:spPr>
          <a:xfrm>
            <a:off x="261257" y="864703"/>
            <a:ext cx="5952931" cy="5615609"/>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You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can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ea typeface="+mj-ea"/>
                <a:cs typeface="+mj-cs"/>
              </a:rPr>
              <a:t>choose a</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ttach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file</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6386" name="Picture 2" descr="C:\Users\whittles\AppData\Local\Temp\SNAGHTML38d96c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428" y="2753140"/>
            <a:ext cx="9144000" cy="39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1212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T5c: Discussions – Insert a Video</a:t>
            </a:r>
            <a:endParaRPr lang="en-US" dirty="0"/>
          </a:p>
        </p:txBody>
      </p:sp>
      <p:sp>
        <p:nvSpPr>
          <p:cNvPr id="7" name="TextBox 6"/>
          <p:cNvSpPr txBox="1"/>
          <p:nvPr/>
        </p:nvSpPr>
        <p:spPr>
          <a:xfrm>
            <a:off x="261257" y="864703"/>
            <a:ext cx="5952931" cy="5615609"/>
          </a:xfrm>
          <a:prstGeom prst="rect">
            <a:avLst/>
          </a:prstGeom>
          <a:noFill/>
        </p:spPr>
        <p:txBody>
          <a:bodyPr wrap="square" rtlCol="0">
            <a:normAutofit/>
          </a:bodyPr>
          <a:lstStyle/>
          <a:p>
            <a:pPr>
              <a:spcBef>
                <a:spcPts val="1000"/>
              </a:spcBef>
              <a:buClr>
                <a:schemeClr val="accent1"/>
              </a:buClr>
              <a:buSzPct val="80000"/>
            </a:pP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You can insert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a video: Works well with </a:t>
            </a:r>
            <a:r>
              <a:rPr lang="en-US" sz="2800" b="1" dirty="0" err="1">
                <a:solidFill>
                  <a:schemeClr val="bg1"/>
                </a:solidFill>
                <a:effectLst>
                  <a:outerShdw blurRad="38100" dist="38100" dir="2700000" algn="tl">
                    <a:srgbClr val="000000">
                      <a:alpha val="43137"/>
                    </a:srgbClr>
                  </a:outerShdw>
                </a:effectLst>
                <a:latin typeface="Calibri" panose="020F0502020204030204" pitchFamily="34" charset="0"/>
              </a:rPr>
              <a:t>TeacherTube</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 YouTube, Vimeo.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A URL </a:t>
            </a:r>
            <a:r>
              <a:rPr lang="en-US" sz="2800" b="1" dirty="0">
                <a:solidFill>
                  <a:schemeClr val="bg1"/>
                </a:solidFill>
                <a:effectLst>
                  <a:outerShdw blurRad="38100" dist="38100" dir="2700000" algn="tl">
                    <a:srgbClr val="000000">
                      <a:alpha val="43137"/>
                    </a:srgbClr>
                  </a:outerShdw>
                </a:effectLst>
                <a:latin typeface="Calibri" panose="020F0502020204030204" pitchFamily="34" charset="0"/>
              </a:rPr>
              <a:t>is </a:t>
            </a:r>
            <a:r>
              <a:rPr lang="en-US" sz="2800" b="1" dirty="0" smtClean="0">
                <a:solidFill>
                  <a:schemeClr val="bg1"/>
                </a:solidFill>
                <a:effectLst>
                  <a:outerShdw blurRad="38100" dist="38100" dir="2700000" algn="tl">
                    <a:srgbClr val="000000">
                      <a:alpha val="43137"/>
                    </a:srgbClr>
                  </a:outerShdw>
                </a:effectLst>
                <a:latin typeface="Calibri" panose="020F0502020204030204" pitchFamily="34" charset="0"/>
              </a:rPr>
              <a:t>needed for the video.</a:t>
            </a: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ndParaRPr>
          </a:p>
        </p:txBody>
      </p:sp>
      <p:pic>
        <p:nvPicPr>
          <p:cNvPr id="17410" name="Picture 2" descr="C:\Users\whittles\AppData\Local\Temp\SNAGHTML38daf08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629352"/>
            <a:ext cx="9144000" cy="4228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562022"/>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28925</TotalTime>
  <Words>5869</Words>
  <Application>Microsoft Office PowerPoint</Application>
  <PresentationFormat>Widescreen</PresentationFormat>
  <Paragraphs>638</Paragraphs>
  <Slides>130</Slides>
  <Notes>2</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130</vt:i4>
      </vt:variant>
    </vt:vector>
  </HeadingPairs>
  <TitlesOfParts>
    <vt:vector size="139" baseType="lpstr">
      <vt:lpstr>Arial</vt:lpstr>
      <vt:lpstr>Calibri</vt:lpstr>
      <vt:lpstr>Calibri Light</vt:lpstr>
      <vt:lpstr>Cambria</vt:lpstr>
      <vt:lpstr>Century Gothic</vt:lpstr>
      <vt:lpstr>Times New Roman</vt:lpstr>
      <vt:lpstr>Wingdings</vt:lpstr>
      <vt:lpstr>Wingdings 3</vt:lpstr>
      <vt:lpstr>1_Ion</vt:lpstr>
      <vt:lpstr>PowerPoint Presentation</vt:lpstr>
      <vt:lpstr>Major topic areas</vt:lpstr>
      <vt:lpstr>Topic 1: Class Link Sign-in</vt:lpstr>
      <vt:lpstr>T1a: ADFS – Automatic pass through at work</vt:lpstr>
      <vt:lpstr>T1b: ADFS – Logging in from home / off network</vt:lpstr>
      <vt:lpstr>T1c: QuickCard – Using QR code to login (K-1)</vt:lpstr>
      <vt:lpstr>T1c: QuickCard – Using QR code to login (K-1)</vt:lpstr>
      <vt:lpstr>T1d: Remote Login (K-1)</vt:lpstr>
      <vt:lpstr>T1d: Remote Login (K-1)</vt:lpstr>
      <vt:lpstr>T1d: Remote Login (K-1)</vt:lpstr>
      <vt:lpstr>T1d: Remote Login (K-1)</vt:lpstr>
      <vt:lpstr>Recap Review</vt:lpstr>
      <vt:lpstr>PowerPoint Presentation</vt:lpstr>
      <vt:lpstr>Topic 2: My Profile</vt:lpstr>
      <vt:lpstr>T2a: General Settings</vt:lpstr>
      <vt:lpstr>T2a: General Settings</vt:lpstr>
      <vt:lpstr>T2a: General Settings</vt:lpstr>
      <vt:lpstr>T2a: General Settings</vt:lpstr>
      <vt:lpstr>T2b: Themes and Colors</vt:lpstr>
      <vt:lpstr>T2c: Password Locker</vt:lpstr>
      <vt:lpstr>T2d: Sign-in options</vt:lpstr>
      <vt:lpstr>T2e: Approved Apps</vt:lpstr>
      <vt:lpstr>T2d: Password Recovery Setup</vt:lpstr>
      <vt:lpstr>T2e: Two Factor Authentication</vt:lpstr>
      <vt:lpstr>Recap Review</vt:lpstr>
      <vt:lpstr>PowerPoint Presentation</vt:lpstr>
      <vt:lpstr>Topic 3: Apps</vt:lpstr>
      <vt:lpstr>T3a: Interface</vt:lpstr>
      <vt:lpstr>T3a: Toolbar</vt:lpstr>
      <vt:lpstr>T3b: Adding an App</vt:lpstr>
      <vt:lpstr>T3b: Adding an App</vt:lpstr>
      <vt:lpstr>T3b: Adding an App</vt:lpstr>
      <vt:lpstr>T3c: Requesting a custom app</vt:lpstr>
      <vt:lpstr>T3b: Adding an App</vt:lpstr>
      <vt:lpstr>T3c: Requesting a custom app</vt:lpstr>
      <vt:lpstr>T3c: Requesting a custom app</vt:lpstr>
      <vt:lpstr>T3c: Requesting a custom app</vt:lpstr>
      <vt:lpstr>T3d: Updating password locker for apps that aren’t rostered</vt:lpstr>
      <vt:lpstr>T3d: Updating password locker for apps that aren’t rostered</vt:lpstr>
      <vt:lpstr>T3d: Updating password locker for apps that aren’t rostered</vt:lpstr>
      <vt:lpstr>T3e: Edit Mode</vt:lpstr>
      <vt:lpstr>T3f: Rearranging apps</vt:lpstr>
      <vt:lpstr>T3g: Creating Folders &amp; Organizing Apps</vt:lpstr>
      <vt:lpstr>T3h: Deleting apps that aren’t assigned</vt:lpstr>
      <vt:lpstr>T3i: Installing extension on non-LCS computers</vt:lpstr>
      <vt:lpstr>T3i: Installing extension on non-LCS computers</vt:lpstr>
      <vt:lpstr>PowerPoint Presentation</vt:lpstr>
      <vt:lpstr>Recap Review</vt:lpstr>
      <vt:lpstr>Recap Review</vt:lpstr>
      <vt:lpstr>PowerPoint Presentation</vt:lpstr>
      <vt:lpstr>Topic 4: My Files</vt:lpstr>
      <vt:lpstr>My Files</vt:lpstr>
      <vt:lpstr>T4a: Connecting Services</vt:lpstr>
      <vt:lpstr>T4a: Connecting Services</vt:lpstr>
      <vt:lpstr>PowerPoint Presentation</vt:lpstr>
      <vt:lpstr>T4b: ClassLink Agent – Non-LS computers</vt:lpstr>
      <vt:lpstr>T4b: ClassLink Agent – Non-LS computers</vt:lpstr>
      <vt:lpstr>T4b: ClassLink Agent – Non-LCS computers</vt:lpstr>
      <vt:lpstr>T4b: ClassLink Agent – Non-LS computers</vt:lpstr>
      <vt:lpstr>T4b: ClassLink Agent – Non-LS computers</vt:lpstr>
      <vt:lpstr>T4b: ClassLink Agent – Non-LS computers</vt:lpstr>
      <vt:lpstr>T4b: ClassLink Agent – Non-LS computers</vt:lpstr>
      <vt:lpstr>T4b: ClassLink Agent – Non-LS computers</vt:lpstr>
      <vt:lpstr>T4b: ClassLink Agent – Non-LS computers</vt:lpstr>
      <vt:lpstr>T4b: ClassLink Agent – Non-LS computers</vt:lpstr>
      <vt:lpstr>T4b: ClassLink Agent – Non-LS computers</vt:lpstr>
      <vt:lpstr>PowerPoint Presentation</vt:lpstr>
      <vt:lpstr>T4b: ClassLink Agent – Non-LS computers</vt:lpstr>
      <vt:lpstr>T4c: Opening Network / Cloud service files</vt:lpstr>
      <vt:lpstr>T4c: Working with Network / Cloud service files</vt:lpstr>
      <vt:lpstr>T4c: Working with Network / Cloud service files</vt:lpstr>
      <vt:lpstr>T4c: Working with Network / Cloud service files</vt:lpstr>
      <vt:lpstr>T4c: Working with Network / Cloud service files</vt:lpstr>
      <vt:lpstr>T4c: Working with Network / Cloud service files</vt:lpstr>
      <vt:lpstr>T4d: Editing and Saving Files in O365</vt:lpstr>
      <vt:lpstr>T4d: Editing and Saving Files in O365</vt:lpstr>
      <vt:lpstr>T4d: Copying between services</vt:lpstr>
      <vt:lpstr>T4d: Copying between services</vt:lpstr>
      <vt:lpstr>PowerPoint Presentation</vt:lpstr>
      <vt:lpstr>Recap Review</vt:lpstr>
      <vt:lpstr>Recap Review</vt:lpstr>
      <vt:lpstr>PowerPoint Presentation</vt:lpstr>
      <vt:lpstr>Topic 5: My Classes</vt:lpstr>
      <vt:lpstr>T5a: Creating a class</vt:lpstr>
      <vt:lpstr>T5a: Creating a class</vt:lpstr>
      <vt:lpstr>T5b: Settings - General</vt:lpstr>
      <vt:lpstr>T5b: Settings – Self Enrollment</vt:lpstr>
      <vt:lpstr>T5b: Settings – Self Enrollment</vt:lpstr>
      <vt:lpstr>T5b: Settings - Members</vt:lpstr>
      <vt:lpstr>T5b: Settings - Groups</vt:lpstr>
      <vt:lpstr>T5b: Settings - Groups</vt:lpstr>
      <vt:lpstr>T5b: Settings - Groups</vt:lpstr>
      <vt:lpstr>T5b: Settings - Share</vt:lpstr>
      <vt:lpstr>T5b: Settings – Public View</vt:lpstr>
      <vt:lpstr>T5c: Discussions</vt:lpstr>
      <vt:lpstr>T5c: Discussions - General Settings</vt:lpstr>
      <vt:lpstr>T5c: Discussions – Setting groups</vt:lpstr>
      <vt:lpstr>T5c: Discussions – Attaching files</vt:lpstr>
      <vt:lpstr>T5c: Discussions – Insert a Video</vt:lpstr>
      <vt:lpstr>T5c: Discussions – Create a Poll</vt:lpstr>
      <vt:lpstr>T5c: Discussions – Add a Page</vt:lpstr>
      <vt:lpstr>T5d: Adding Apps to Classes</vt:lpstr>
      <vt:lpstr>T5d: Adding Apps to Classes</vt:lpstr>
      <vt:lpstr>T5d: Deleting Apps to Classes</vt:lpstr>
      <vt:lpstr>T5e: Notebook</vt:lpstr>
      <vt:lpstr>T5e: Notebook</vt:lpstr>
      <vt:lpstr>T5e: Notebook</vt:lpstr>
      <vt:lpstr>T5e: Notebook or OneNote?</vt:lpstr>
      <vt:lpstr>T5e: Notebook or OneNote?</vt:lpstr>
      <vt:lpstr>T5e: OneNote demo video</vt:lpstr>
      <vt:lpstr>T5f: Assignments – New Assignments</vt:lpstr>
      <vt:lpstr>T5f: Assignments – Assigning Specific user / Group</vt:lpstr>
      <vt:lpstr>T5f: Assignments – Assigning Specific User</vt:lpstr>
      <vt:lpstr>T5f: Assignments – Assigning Specific Group</vt:lpstr>
      <vt:lpstr>T5f: Assignments – Locking an Assignment</vt:lpstr>
      <vt:lpstr>T5f: Assignments – Locking an Assignment</vt:lpstr>
      <vt:lpstr>T5f: Assignment Summary</vt:lpstr>
      <vt:lpstr>T5f: Assignments – Dashboard</vt:lpstr>
      <vt:lpstr>T5f: Assignments – Dashboard</vt:lpstr>
      <vt:lpstr>T5g: Inbox - Compose</vt:lpstr>
      <vt:lpstr>T5g: Inbox Settings</vt:lpstr>
      <vt:lpstr>T5h: Calendar</vt:lpstr>
      <vt:lpstr>T5h: Calendar</vt:lpstr>
      <vt:lpstr>T5h: Calendar types</vt:lpstr>
      <vt:lpstr>T5h: Calendar Sharing</vt:lpstr>
      <vt:lpstr>T5h: Calendar Sharing – User (s)</vt:lpstr>
      <vt:lpstr>T5h: Calendar Sharing - Groups</vt:lpstr>
      <vt:lpstr>T5h: Link Google Calendar</vt:lpstr>
      <vt:lpstr>T5i: Notes</vt:lpstr>
      <vt:lpstr>Training Material Downloads</vt:lpstr>
    </vt:vector>
  </TitlesOfParts>
  <Company>Leon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ClassLink SSO Web Portal</dc:subject>
  <dc:creator>Whittles, Scott</dc:creator>
  <cp:keywords>ClassLink</cp:keywords>
  <cp:lastModifiedBy>Whittle, Scott</cp:lastModifiedBy>
  <cp:revision>395</cp:revision>
  <cp:lastPrinted>2015-06-01T17:53:58Z</cp:lastPrinted>
  <dcterms:created xsi:type="dcterms:W3CDTF">2015-05-05T13:26:19Z</dcterms:created>
  <dcterms:modified xsi:type="dcterms:W3CDTF">2017-12-14T21:24:07Z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Scott Whittle</vt:lpwstr>
  </property>
</Properties>
</file>