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Lst>
  <p:notesMasterIdLst>
    <p:notesMasterId r:id="rId84"/>
  </p:notesMasterIdLst>
  <p:sldIdLst>
    <p:sldId id="257" r:id="rId7"/>
    <p:sldId id="258" r:id="rId8"/>
    <p:sldId id="276" r:id="rId9"/>
    <p:sldId id="259" r:id="rId10"/>
    <p:sldId id="275" r:id="rId11"/>
    <p:sldId id="304" r:id="rId12"/>
    <p:sldId id="369" r:id="rId13"/>
    <p:sldId id="370" r:id="rId14"/>
    <p:sldId id="371" r:id="rId15"/>
    <p:sldId id="406" r:id="rId16"/>
    <p:sldId id="372" r:id="rId17"/>
    <p:sldId id="338" r:id="rId18"/>
    <p:sldId id="409" r:id="rId19"/>
    <p:sldId id="410" r:id="rId20"/>
    <p:sldId id="356" r:id="rId21"/>
    <p:sldId id="339" r:id="rId22"/>
    <p:sldId id="357" r:id="rId23"/>
    <p:sldId id="340" r:id="rId24"/>
    <p:sldId id="358" r:id="rId25"/>
    <p:sldId id="341" r:id="rId26"/>
    <p:sldId id="361" r:id="rId27"/>
    <p:sldId id="360" r:id="rId28"/>
    <p:sldId id="362" r:id="rId29"/>
    <p:sldId id="407" r:id="rId30"/>
    <p:sldId id="408" r:id="rId31"/>
    <p:sldId id="359" r:id="rId32"/>
    <p:sldId id="412" r:id="rId33"/>
    <p:sldId id="363" r:id="rId34"/>
    <p:sldId id="364" r:id="rId35"/>
    <p:sldId id="342" r:id="rId36"/>
    <p:sldId id="365" r:id="rId37"/>
    <p:sldId id="261" r:id="rId38"/>
    <p:sldId id="381" r:id="rId39"/>
    <p:sldId id="383" r:id="rId40"/>
    <p:sldId id="382" r:id="rId41"/>
    <p:sldId id="385" r:id="rId42"/>
    <p:sldId id="384" r:id="rId43"/>
    <p:sldId id="386" r:id="rId44"/>
    <p:sldId id="387" r:id="rId45"/>
    <p:sldId id="389" r:id="rId46"/>
    <p:sldId id="390" r:id="rId47"/>
    <p:sldId id="388" r:id="rId48"/>
    <p:sldId id="288" r:id="rId49"/>
    <p:sldId id="343" r:id="rId50"/>
    <p:sldId id="344" r:id="rId51"/>
    <p:sldId id="366" r:id="rId52"/>
    <p:sldId id="345" r:id="rId53"/>
    <p:sldId id="346" r:id="rId54"/>
    <p:sldId id="367" r:id="rId55"/>
    <p:sldId id="347" r:id="rId56"/>
    <p:sldId id="348" r:id="rId57"/>
    <p:sldId id="349" r:id="rId58"/>
    <p:sldId id="263" r:id="rId59"/>
    <p:sldId id="302" r:id="rId60"/>
    <p:sldId id="368" r:id="rId61"/>
    <p:sldId id="375" r:id="rId62"/>
    <p:sldId id="334" r:id="rId63"/>
    <p:sldId id="350" r:id="rId64"/>
    <p:sldId id="376" r:id="rId65"/>
    <p:sldId id="353" r:id="rId66"/>
    <p:sldId id="354" r:id="rId67"/>
    <p:sldId id="398" r:id="rId68"/>
    <p:sldId id="399" r:id="rId69"/>
    <p:sldId id="400" r:id="rId70"/>
    <p:sldId id="401" r:id="rId71"/>
    <p:sldId id="402" r:id="rId72"/>
    <p:sldId id="403" r:id="rId73"/>
    <p:sldId id="404" r:id="rId74"/>
    <p:sldId id="405" r:id="rId75"/>
    <p:sldId id="264" r:id="rId76"/>
    <p:sldId id="270" r:id="rId77"/>
    <p:sldId id="391" r:id="rId78"/>
    <p:sldId id="335" r:id="rId79"/>
    <p:sldId id="336" r:id="rId80"/>
    <p:sldId id="392" r:id="rId81"/>
    <p:sldId id="337" r:id="rId82"/>
    <p:sldId id="41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73" autoAdjust="0"/>
    <p:restoredTop sz="77029" autoAdjust="0"/>
  </p:normalViewPr>
  <p:slideViewPr>
    <p:cSldViewPr snapToGrid="0">
      <p:cViewPr varScale="1">
        <p:scale>
          <a:sx n="52" d="100"/>
          <a:sy n="52" d="100"/>
        </p:scale>
        <p:origin x="686" y="58"/>
      </p:cViewPr>
      <p:guideLst/>
    </p:cSldViewPr>
  </p:slideViewPr>
  <p:notesTextViewPr>
    <p:cViewPr>
      <p:scale>
        <a:sx n="1" d="1"/>
        <a:sy n="1" d="1"/>
      </p:scale>
      <p:origin x="0" y="0"/>
    </p:cViewPr>
  </p:notesTextViewPr>
  <p:sorterViewPr>
    <p:cViewPr>
      <p:scale>
        <a:sx n="80" d="100"/>
        <a:sy n="80" d="100"/>
      </p:scale>
      <p:origin x="0" y="-9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B772A2-FEAE-49E2-A22D-4912911BCDCD}" type="doc">
      <dgm:prSet loTypeId="urn:microsoft.com/office/officeart/2008/layout/HorizontalMultiLevelHierarchy" loCatId="hierarchy" qsTypeId="urn:microsoft.com/office/officeart/2005/8/quickstyle/3d2" qsCatId="3D" csTypeId="urn:microsoft.com/office/officeart/2005/8/colors/accent6_1" csCatId="accent6" phldr="1"/>
      <dgm:spPr/>
      <dgm:t>
        <a:bodyPr/>
        <a:lstStyle/>
        <a:p>
          <a:endParaRPr lang="en-US"/>
        </a:p>
      </dgm:t>
    </dgm:pt>
    <dgm:pt modelId="{FE495918-374D-4688-910E-14F5DA53371E}">
      <dgm:prSet phldrT="[Text]"/>
      <dgm:spPr/>
      <dgm:t>
        <a:bodyPr/>
        <a:lstStyle/>
        <a:p>
          <a:r>
            <a:rPr lang="en-US" dirty="0"/>
            <a:t>Migration</a:t>
          </a:r>
        </a:p>
      </dgm:t>
    </dgm:pt>
    <dgm:pt modelId="{4273D539-9457-44CD-A0DD-1510052E965F}" type="parTrans" cxnId="{57214134-B986-44A7-A2C3-0B5E3D802EC0}">
      <dgm:prSet/>
      <dgm:spPr/>
      <dgm:t>
        <a:bodyPr/>
        <a:lstStyle/>
        <a:p>
          <a:endParaRPr lang="en-US"/>
        </a:p>
      </dgm:t>
    </dgm:pt>
    <dgm:pt modelId="{EA222B3F-16BC-4F6F-BB89-D80D3D78EF5E}" type="sibTrans" cxnId="{57214134-B986-44A7-A2C3-0B5E3D802EC0}">
      <dgm:prSet/>
      <dgm:spPr/>
      <dgm:t>
        <a:bodyPr/>
        <a:lstStyle/>
        <a:p>
          <a:endParaRPr lang="en-US"/>
        </a:p>
      </dgm:t>
    </dgm:pt>
    <dgm:pt modelId="{18CCB343-7B00-46CA-8FDE-EC6F228265E3}" type="asst">
      <dgm:prSet phldrT="[Text]" custT="1"/>
      <dgm:spPr/>
      <dgm:t>
        <a:bodyPr/>
        <a:lstStyle/>
        <a:p>
          <a:r>
            <a:rPr lang="en-US" sz="2400" dirty="0"/>
            <a:t>International</a:t>
          </a:r>
        </a:p>
      </dgm:t>
    </dgm:pt>
    <dgm:pt modelId="{CD69EEEE-A64A-4079-8B4C-C1CF39F06B1B}" type="parTrans" cxnId="{6526FA40-0037-4298-8DD5-E4E08CEADA32}">
      <dgm:prSet/>
      <dgm:spPr/>
      <dgm:t>
        <a:bodyPr/>
        <a:lstStyle/>
        <a:p>
          <a:endParaRPr lang="en-US"/>
        </a:p>
      </dgm:t>
    </dgm:pt>
    <dgm:pt modelId="{1D52448E-A1F6-4631-ACB0-341546DC98C8}" type="sibTrans" cxnId="{6526FA40-0037-4298-8DD5-E4E08CEADA32}">
      <dgm:prSet/>
      <dgm:spPr/>
      <dgm:t>
        <a:bodyPr/>
        <a:lstStyle/>
        <a:p>
          <a:endParaRPr lang="en-US"/>
        </a:p>
      </dgm:t>
    </dgm:pt>
    <dgm:pt modelId="{4F6C7E94-B801-464E-A715-3A68E4F66C78}">
      <dgm:prSet phldrT="[Text]" custT="1"/>
      <dgm:spPr/>
      <dgm:t>
        <a:bodyPr/>
        <a:lstStyle/>
        <a:p>
          <a:r>
            <a:rPr lang="en-US" sz="2400" dirty="0"/>
            <a:t>Voluntary</a:t>
          </a:r>
        </a:p>
      </dgm:t>
    </dgm:pt>
    <dgm:pt modelId="{36E956FA-F8A0-4493-9481-B5E83EB165E6}" type="parTrans" cxnId="{29B77ABD-35DA-4D38-AAB6-25D097B4543B}">
      <dgm:prSet/>
      <dgm:spPr/>
      <dgm:t>
        <a:bodyPr/>
        <a:lstStyle/>
        <a:p>
          <a:endParaRPr lang="en-US"/>
        </a:p>
      </dgm:t>
    </dgm:pt>
    <dgm:pt modelId="{EC7937EE-B12E-4F17-8B17-16D566B19F5B}" type="sibTrans" cxnId="{29B77ABD-35DA-4D38-AAB6-25D097B4543B}">
      <dgm:prSet/>
      <dgm:spPr/>
      <dgm:t>
        <a:bodyPr/>
        <a:lstStyle/>
        <a:p>
          <a:endParaRPr lang="en-US"/>
        </a:p>
      </dgm:t>
    </dgm:pt>
    <dgm:pt modelId="{67BBBED9-6BEC-4DF8-9BE5-5FA37791BF8D}">
      <dgm:prSet phldrT="[Text]" custT="1"/>
      <dgm:spPr/>
      <dgm:t>
        <a:bodyPr/>
        <a:lstStyle/>
        <a:p>
          <a:r>
            <a:rPr lang="en-US" sz="2400" dirty="0"/>
            <a:t>Forced</a:t>
          </a:r>
        </a:p>
      </dgm:t>
    </dgm:pt>
    <dgm:pt modelId="{D586205E-D66E-4250-9DCF-F7A59C0EDAB1}" type="parTrans" cxnId="{0E248020-4B17-4EEA-A1F6-68FD71582BB4}">
      <dgm:prSet/>
      <dgm:spPr/>
      <dgm:t>
        <a:bodyPr/>
        <a:lstStyle/>
        <a:p>
          <a:endParaRPr lang="en-US"/>
        </a:p>
      </dgm:t>
    </dgm:pt>
    <dgm:pt modelId="{E7B41B04-82E1-4E1D-BF37-AD49F3CD90BF}" type="sibTrans" cxnId="{0E248020-4B17-4EEA-A1F6-68FD71582BB4}">
      <dgm:prSet/>
      <dgm:spPr/>
      <dgm:t>
        <a:bodyPr/>
        <a:lstStyle/>
        <a:p>
          <a:endParaRPr lang="en-US"/>
        </a:p>
      </dgm:t>
    </dgm:pt>
    <dgm:pt modelId="{3586F587-B173-46F5-AD56-2662E0F511AB}">
      <dgm:prSet phldrT="[Text]" custT="1"/>
      <dgm:spPr/>
      <dgm:t>
        <a:bodyPr/>
        <a:lstStyle/>
        <a:p>
          <a:r>
            <a:rPr lang="en-US" sz="2400" dirty="0"/>
            <a:t>Internal</a:t>
          </a:r>
        </a:p>
      </dgm:t>
    </dgm:pt>
    <dgm:pt modelId="{1A6485AD-7119-4696-9EB1-A1DEFE0708FA}" type="parTrans" cxnId="{AE3344D1-C0ED-4564-BC87-3CEDF62B5DFA}">
      <dgm:prSet/>
      <dgm:spPr/>
      <dgm:t>
        <a:bodyPr/>
        <a:lstStyle/>
        <a:p>
          <a:endParaRPr lang="en-US"/>
        </a:p>
      </dgm:t>
    </dgm:pt>
    <dgm:pt modelId="{5771C7F7-C1F2-4DC0-91ED-1E5E4931A52A}" type="sibTrans" cxnId="{AE3344D1-C0ED-4564-BC87-3CEDF62B5DFA}">
      <dgm:prSet/>
      <dgm:spPr/>
      <dgm:t>
        <a:bodyPr/>
        <a:lstStyle/>
        <a:p>
          <a:endParaRPr lang="en-US"/>
        </a:p>
      </dgm:t>
    </dgm:pt>
    <dgm:pt modelId="{FF8C7509-D3BB-4F7A-A2BC-01F6F7E94FC7}">
      <dgm:prSet phldrT="[Text]" custT="1"/>
      <dgm:spPr/>
      <dgm:t>
        <a:bodyPr/>
        <a:lstStyle/>
        <a:p>
          <a:r>
            <a:rPr lang="en-US" sz="2400" dirty="0"/>
            <a:t>Interregional</a:t>
          </a:r>
        </a:p>
      </dgm:t>
    </dgm:pt>
    <dgm:pt modelId="{F2A24674-2585-410C-AD36-283DBF03B175}" type="parTrans" cxnId="{C3AACC0C-953C-4C10-A956-2DF8C9A4FC2E}">
      <dgm:prSet/>
      <dgm:spPr/>
      <dgm:t>
        <a:bodyPr/>
        <a:lstStyle/>
        <a:p>
          <a:endParaRPr lang="en-US"/>
        </a:p>
      </dgm:t>
    </dgm:pt>
    <dgm:pt modelId="{C1B688A7-6802-49D9-B43B-5B9C712FDCB8}" type="sibTrans" cxnId="{C3AACC0C-953C-4C10-A956-2DF8C9A4FC2E}">
      <dgm:prSet/>
      <dgm:spPr/>
      <dgm:t>
        <a:bodyPr/>
        <a:lstStyle/>
        <a:p>
          <a:endParaRPr lang="en-US"/>
        </a:p>
      </dgm:t>
    </dgm:pt>
    <dgm:pt modelId="{94D26511-3212-484F-B570-82CF8D2504BE}">
      <dgm:prSet phldrT="[Text]" custT="1"/>
      <dgm:spPr/>
      <dgm:t>
        <a:bodyPr/>
        <a:lstStyle/>
        <a:p>
          <a:r>
            <a:rPr lang="en-US" sz="2400" dirty="0"/>
            <a:t>Intraregional</a:t>
          </a:r>
        </a:p>
      </dgm:t>
    </dgm:pt>
    <dgm:pt modelId="{1D5E2DD4-46F5-4295-807B-AC8CF6170344}" type="parTrans" cxnId="{93282D67-D2CC-4A76-B9AF-853F56A71A16}">
      <dgm:prSet/>
      <dgm:spPr/>
      <dgm:t>
        <a:bodyPr/>
        <a:lstStyle/>
        <a:p>
          <a:endParaRPr lang="en-US"/>
        </a:p>
      </dgm:t>
    </dgm:pt>
    <dgm:pt modelId="{66195CF2-E485-4EA2-B785-DFD4E3B5C74E}" type="sibTrans" cxnId="{93282D67-D2CC-4A76-B9AF-853F56A71A16}">
      <dgm:prSet/>
      <dgm:spPr/>
      <dgm:t>
        <a:bodyPr/>
        <a:lstStyle/>
        <a:p>
          <a:endParaRPr lang="en-US"/>
        </a:p>
      </dgm:t>
    </dgm:pt>
    <dgm:pt modelId="{1FC9F13F-DED2-4F97-9164-0256E6EFA269}">
      <dgm:prSet phldrT="[Text]"/>
      <dgm:spPr/>
      <dgm:t>
        <a:bodyPr/>
        <a:lstStyle/>
        <a:p>
          <a:r>
            <a:rPr lang="en-US" dirty="0"/>
            <a:t>Usually economic or environmental</a:t>
          </a:r>
        </a:p>
      </dgm:t>
    </dgm:pt>
    <dgm:pt modelId="{DC92B164-6BBD-48DF-B9AC-398CA82DB40B}" type="parTrans" cxnId="{7063C7C4-A132-4CF9-AEBF-F66857409806}">
      <dgm:prSet/>
      <dgm:spPr/>
      <dgm:t>
        <a:bodyPr/>
        <a:lstStyle/>
        <a:p>
          <a:endParaRPr lang="en-US"/>
        </a:p>
      </dgm:t>
    </dgm:pt>
    <dgm:pt modelId="{E4ACE6CA-22C6-46AA-A4E8-A7959049F1A9}" type="sibTrans" cxnId="{7063C7C4-A132-4CF9-AEBF-F66857409806}">
      <dgm:prSet/>
      <dgm:spPr/>
      <dgm:t>
        <a:bodyPr/>
        <a:lstStyle/>
        <a:p>
          <a:endParaRPr lang="en-US"/>
        </a:p>
      </dgm:t>
    </dgm:pt>
    <dgm:pt modelId="{24469DD3-95B9-4E4F-A430-9F5EB7050F47}">
      <dgm:prSet phldrT="[Text]"/>
      <dgm:spPr/>
      <dgm:t>
        <a:bodyPr/>
        <a:lstStyle/>
        <a:p>
          <a:r>
            <a:rPr lang="en-US" dirty="0"/>
            <a:t>Usually cultural or environmental</a:t>
          </a:r>
        </a:p>
      </dgm:t>
    </dgm:pt>
    <dgm:pt modelId="{3428C2F7-4C80-4DD8-A392-A6F1DB3397F4}" type="parTrans" cxnId="{C45E2447-1BD4-4CF7-AC50-B0A0569A6C09}">
      <dgm:prSet/>
      <dgm:spPr/>
      <dgm:t>
        <a:bodyPr/>
        <a:lstStyle/>
        <a:p>
          <a:endParaRPr lang="en-US"/>
        </a:p>
      </dgm:t>
    </dgm:pt>
    <dgm:pt modelId="{746C3AEA-5425-446F-90B3-8750BED9778C}" type="sibTrans" cxnId="{C45E2447-1BD4-4CF7-AC50-B0A0569A6C09}">
      <dgm:prSet/>
      <dgm:spPr/>
      <dgm:t>
        <a:bodyPr/>
        <a:lstStyle/>
        <a:p>
          <a:endParaRPr lang="en-US"/>
        </a:p>
      </dgm:t>
    </dgm:pt>
    <dgm:pt modelId="{A738AF0F-B4C8-4BC8-98EC-61E57CF93CFF}">
      <dgm:prSet phldrT="[Text]"/>
      <dgm:spPr/>
      <dgm:t>
        <a:bodyPr/>
        <a:lstStyle/>
        <a:p>
          <a:r>
            <a:rPr lang="en-US" dirty="0"/>
            <a:t>Historically rural to urban for jobs</a:t>
          </a:r>
        </a:p>
      </dgm:t>
    </dgm:pt>
    <dgm:pt modelId="{15D677F9-197C-497C-94C7-8DBEF7BABB94}" type="parTrans" cxnId="{7BAF47FA-741E-43BB-B27C-FA2D9D2623D9}">
      <dgm:prSet/>
      <dgm:spPr/>
      <dgm:t>
        <a:bodyPr/>
        <a:lstStyle/>
        <a:p>
          <a:endParaRPr lang="en-US"/>
        </a:p>
      </dgm:t>
    </dgm:pt>
    <dgm:pt modelId="{41E4FFDB-15D8-4080-BED5-0895B4303F04}" type="sibTrans" cxnId="{7BAF47FA-741E-43BB-B27C-FA2D9D2623D9}">
      <dgm:prSet/>
      <dgm:spPr/>
      <dgm:t>
        <a:bodyPr/>
        <a:lstStyle/>
        <a:p>
          <a:endParaRPr lang="en-US"/>
        </a:p>
      </dgm:t>
    </dgm:pt>
    <dgm:pt modelId="{D2D941A6-9A65-4093-8FD7-434F24649BDB}">
      <dgm:prSet phldrT="[Text]"/>
      <dgm:spPr/>
      <dgm:t>
        <a:bodyPr/>
        <a:lstStyle/>
        <a:p>
          <a:r>
            <a:rPr lang="en-US" dirty="0"/>
            <a:t>Usually within urban areas from older cities to newer suburbs</a:t>
          </a:r>
        </a:p>
      </dgm:t>
    </dgm:pt>
    <dgm:pt modelId="{AA47A2B0-225B-46A8-85DC-81BB8C052125}" type="parTrans" cxnId="{25CA495B-5EF0-483C-BF91-51FCC479CE7B}">
      <dgm:prSet/>
      <dgm:spPr/>
      <dgm:t>
        <a:bodyPr/>
        <a:lstStyle/>
        <a:p>
          <a:endParaRPr lang="en-US"/>
        </a:p>
      </dgm:t>
    </dgm:pt>
    <dgm:pt modelId="{8E49BA78-82E5-482E-93FF-142459D8B12D}" type="sibTrans" cxnId="{25CA495B-5EF0-483C-BF91-51FCC479CE7B}">
      <dgm:prSet/>
      <dgm:spPr/>
      <dgm:t>
        <a:bodyPr/>
        <a:lstStyle/>
        <a:p>
          <a:endParaRPr lang="en-US"/>
        </a:p>
      </dgm:t>
    </dgm:pt>
    <dgm:pt modelId="{332DC6F7-CEB2-4035-85CF-FF3F41AC0097}">
      <dgm:prSet phldrT="[Text]"/>
      <dgm:spPr/>
      <dgm:t>
        <a:bodyPr/>
        <a:lstStyle/>
        <a:p>
          <a:r>
            <a:rPr lang="en-US" dirty="0"/>
            <a:t>Refugees, IDPs, and asylum seekers</a:t>
          </a:r>
        </a:p>
      </dgm:t>
    </dgm:pt>
    <dgm:pt modelId="{D1FF0568-0B97-4702-A2AB-EB997C4D5655}" type="parTrans" cxnId="{BFBDA14A-FBA7-4EDF-BAE9-45E9925D6F4D}">
      <dgm:prSet/>
      <dgm:spPr/>
      <dgm:t>
        <a:bodyPr/>
        <a:lstStyle/>
        <a:p>
          <a:endParaRPr lang="en-US"/>
        </a:p>
      </dgm:t>
    </dgm:pt>
    <dgm:pt modelId="{5E5BBD96-F2CD-419E-9759-74A3C7D097DF}" type="sibTrans" cxnId="{BFBDA14A-FBA7-4EDF-BAE9-45E9925D6F4D}">
      <dgm:prSet/>
      <dgm:spPr/>
      <dgm:t>
        <a:bodyPr/>
        <a:lstStyle/>
        <a:p>
          <a:endParaRPr lang="en-US"/>
        </a:p>
      </dgm:t>
    </dgm:pt>
    <dgm:pt modelId="{7739BF2F-8274-4391-B5B0-E931558C501E}">
      <dgm:prSet phldrT="[Text]" custT="1"/>
      <dgm:spPr/>
      <dgm:t>
        <a:bodyPr/>
        <a:lstStyle/>
        <a:p>
          <a:r>
            <a:rPr lang="en-US" sz="1500" dirty="0"/>
            <a:t>Transnational, internal, chain, step, and rural to urban</a:t>
          </a:r>
        </a:p>
      </dgm:t>
    </dgm:pt>
    <dgm:pt modelId="{16C5DB2C-292A-41F1-9011-6183A1B9FF17}" type="parTrans" cxnId="{B9A4BB0B-2E7F-4282-9116-BC0AD28A67E1}">
      <dgm:prSet/>
      <dgm:spPr/>
      <dgm:t>
        <a:bodyPr/>
        <a:lstStyle/>
        <a:p>
          <a:endParaRPr lang="en-US"/>
        </a:p>
      </dgm:t>
    </dgm:pt>
    <dgm:pt modelId="{B333142A-91E5-4621-BA31-0ABBE520F523}" type="sibTrans" cxnId="{B9A4BB0B-2E7F-4282-9116-BC0AD28A67E1}">
      <dgm:prSet/>
      <dgm:spPr/>
      <dgm:t>
        <a:bodyPr/>
        <a:lstStyle/>
        <a:p>
          <a:endParaRPr lang="en-US"/>
        </a:p>
      </dgm:t>
    </dgm:pt>
    <dgm:pt modelId="{2F548E87-45A2-4911-AB4E-DB4C3AB11820}" type="pres">
      <dgm:prSet presAssocID="{C3B772A2-FEAE-49E2-A22D-4912911BCDCD}" presName="Name0" presStyleCnt="0">
        <dgm:presLayoutVars>
          <dgm:chPref val="1"/>
          <dgm:dir/>
          <dgm:animOne val="branch"/>
          <dgm:animLvl val="lvl"/>
          <dgm:resizeHandles val="exact"/>
        </dgm:presLayoutVars>
      </dgm:prSet>
      <dgm:spPr/>
      <dgm:t>
        <a:bodyPr/>
        <a:lstStyle/>
        <a:p>
          <a:endParaRPr lang="en-US"/>
        </a:p>
      </dgm:t>
    </dgm:pt>
    <dgm:pt modelId="{7FD94CEA-DD89-4678-BDCD-6604ED66D803}" type="pres">
      <dgm:prSet presAssocID="{FE495918-374D-4688-910E-14F5DA53371E}" presName="root1" presStyleCnt="0"/>
      <dgm:spPr/>
    </dgm:pt>
    <dgm:pt modelId="{844D4714-170A-4B3E-903F-FA300DF0FAD5}" type="pres">
      <dgm:prSet presAssocID="{FE495918-374D-4688-910E-14F5DA53371E}" presName="LevelOneTextNode" presStyleLbl="node0" presStyleIdx="0" presStyleCnt="1">
        <dgm:presLayoutVars>
          <dgm:chPref val="3"/>
        </dgm:presLayoutVars>
      </dgm:prSet>
      <dgm:spPr/>
      <dgm:t>
        <a:bodyPr/>
        <a:lstStyle/>
        <a:p>
          <a:endParaRPr lang="en-US"/>
        </a:p>
      </dgm:t>
    </dgm:pt>
    <dgm:pt modelId="{48AF4A15-4A73-4B91-A732-83E328BF4ABA}" type="pres">
      <dgm:prSet presAssocID="{FE495918-374D-4688-910E-14F5DA53371E}" presName="level2hierChild" presStyleCnt="0"/>
      <dgm:spPr/>
    </dgm:pt>
    <dgm:pt modelId="{8534C8A0-014A-4913-9F2D-BF445D8088C4}" type="pres">
      <dgm:prSet presAssocID="{CD69EEEE-A64A-4079-8B4C-C1CF39F06B1B}" presName="conn2-1" presStyleLbl="parChTrans1D2" presStyleIdx="0" presStyleCnt="2"/>
      <dgm:spPr/>
      <dgm:t>
        <a:bodyPr/>
        <a:lstStyle/>
        <a:p>
          <a:endParaRPr lang="en-US"/>
        </a:p>
      </dgm:t>
    </dgm:pt>
    <dgm:pt modelId="{42BB3CB6-A26B-4C69-99A6-7895BF1D44EE}" type="pres">
      <dgm:prSet presAssocID="{CD69EEEE-A64A-4079-8B4C-C1CF39F06B1B}" presName="connTx" presStyleLbl="parChTrans1D2" presStyleIdx="0" presStyleCnt="2"/>
      <dgm:spPr/>
      <dgm:t>
        <a:bodyPr/>
        <a:lstStyle/>
        <a:p>
          <a:endParaRPr lang="en-US"/>
        </a:p>
      </dgm:t>
    </dgm:pt>
    <dgm:pt modelId="{7E8EDA05-F521-4389-A0BC-C88B3F06509D}" type="pres">
      <dgm:prSet presAssocID="{18CCB343-7B00-46CA-8FDE-EC6F228265E3}" presName="root2" presStyleCnt="0"/>
      <dgm:spPr/>
    </dgm:pt>
    <dgm:pt modelId="{79555DA1-459E-4C64-8AF5-E46E4601709E}" type="pres">
      <dgm:prSet presAssocID="{18CCB343-7B00-46CA-8FDE-EC6F228265E3}" presName="LevelTwoTextNode" presStyleLbl="asst1" presStyleIdx="0" presStyleCnt="1" custLinFactNeighborY="1241">
        <dgm:presLayoutVars>
          <dgm:chPref val="3"/>
        </dgm:presLayoutVars>
      </dgm:prSet>
      <dgm:spPr/>
      <dgm:t>
        <a:bodyPr/>
        <a:lstStyle/>
        <a:p>
          <a:endParaRPr lang="en-US"/>
        </a:p>
      </dgm:t>
    </dgm:pt>
    <dgm:pt modelId="{D2C00523-8FBC-47B6-9565-267A1D2236DF}" type="pres">
      <dgm:prSet presAssocID="{18CCB343-7B00-46CA-8FDE-EC6F228265E3}" presName="level3hierChild" presStyleCnt="0"/>
      <dgm:spPr/>
    </dgm:pt>
    <dgm:pt modelId="{99B5FE92-4B77-44EC-AF0A-B85390D71ACC}" type="pres">
      <dgm:prSet presAssocID="{36E956FA-F8A0-4493-9481-B5E83EB165E6}" presName="conn2-1" presStyleLbl="parChTrans1D3" presStyleIdx="0" presStyleCnt="4"/>
      <dgm:spPr/>
      <dgm:t>
        <a:bodyPr/>
        <a:lstStyle/>
        <a:p>
          <a:endParaRPr lang="en-US"/>
        </a:p>
      </dgm:t>
    </dgm:pt>
    <dgm:pt modelId="{643E304D-02B8-4C96-B257-A403B5C1B703}" type="pres">
      <dgm:prSet presAssocID="{36E956FA-F8A0-4493-9481-B5E83EB165E6}" presName="connTx" presStyleLbl="parChTrans1D3" presStyleIdx="0" presStyleCnt="4"/>
      <dgm:spPr/>
      <dgm:t>
        <a:bodyPr/>
        <a:lstStyle/>
        <a:p>
          <a:endParaRPr lang="en-US"/>
        </a:p>
      </dgm:t>
    </dgm:pt>
    <dgm:pt modelId="{EA25F6C9-BC0C-4D61-97E6-60C5E9152931}" type="pres">
      <dgm:prSet presAssocID="{4F6C7E94-B801-464E-A715-3A68E4F66C78}" presName="root2" presStyleCnt="0"/>
      <dgm:spPr/>
    </dgm:pt>
    <dgm:pt modelId="{1EB8EE7A-2558-4DB8-AC10-7FC805D38F44}" type="pres">
      <dgm:prSet presAssocID="{4F6C7E94-B801-464E-A715-3A68E4F66C78}" presName="LevelTwoTextNode" presStyleLbl="node3" presStyleIdx="0" presStyleCnt="4" custLinFactNeighborY="1241">
        <dgm:presLayoutVars>
          <dgm:chPref val="3"/>
        </dgm:presLayoutVars>
      </dgm:prSet>
      <dgm:spPr/>
      <dgm:t>
        <a:bodyPr/>
        <a:lstStyle/>
        <a:p>
          <a:endParaRPr lang="en-US"/>
        </a:p>
      </dgm:t>
    </dgm:pt>
    <dgm:pt modelId="{EA0EFC5D-0DBD-4EF3-90F3-9F043E407C3C}" type="pres">
      <dgm:prSet presAssocID="{4F6C7E94-B801-464E-A715-3A68E4F66C78}" presName="level3hierChild" presStyleCnt="0"/>
      <dgm:spPr/>
    </dgm:pt>
    <dgm:pt modelId="{83935F8D-C785-4FB8-A0A7-62439D0558B3}" type="pres">
      <dgm:prSet presAssocID="{16C5DB2C-292A-41F1-9011-6183A1B9FF17}" presName="conn2-1" presStyleLbl="parChTrans1D4" presStyleIdx="0" presStyleCnt="6"/>
      <dgm:spPr/>
      <dgm:t>
        <a:bodyPr/>
        <a:lstStyle/>
        <a:p>
          <a:endParaRPr lang="en-US"/>
        </a:p>
      </dgm:t>
    </dgm:pt>
    <dgm:pt modelId="{0F55B00B-760E-4DBF-B095-832DBBB05D55}" type="pres">
      <dgm:prSet presAssocID="{16C5DB2C-292A-41F1-9011-6183A1B9FF17}" presName="connTx" presStyleLbl="parChTrans1D4" presStyleIdx="0" presStyleCnt="6"/>
      <dgm:spPr/>
      <dgm:t>
        <a:bodyPr/>
        <a:lstStyle/>
        <a:p>
          <a:endParaRPr lang="en-US"/>
        </a:p>
      </dgm:t>
    </dgm:pt>
    <dgm:pt modelId="{94852F14-B8D7-4C11-8A70-5156DA5E746C}" type="pres">
      <dgm:prSet presAssocID="{7739BF2F-8274-4391-B5B0-E931558C501E}" presName="root2" presStyleCnt="0"/>
      <dgm:spPr/>
    </dgm:pt>
    <dgm:pt modelId="{2BC78FA0-459A-48EA-961C-5CAF3C119698}" type="pres">
      <dgm:prSet presAssocID="{7739BF2F-8274-4391-B5B0-E931558C501E}" presName="LevelTwoTextNode" presStyleLbl="node4" presStyleIdx="0" presStyleCnt="6" custScaleX="113721">
        <dgm:presLayoutVars>
          <dgm:chPref val="3"/>
        </dgm:presLayoutVars>
      </dgm:prSet>
      <dgm:spPr/>
      <dgm:t>
        <a:bodyPr/>
        <a:lstStyle/>
        <a:p>
          <a:endParaRPr lang="en-US"/>
        </a:p>
      </dgm:t>
    </dgm:pt>
    <dgm:pt modelId="{E629C6E6-3CAF-459A-9BB2-3E2D885A9B5D}" type="pres">
      <dgm:prSet presAssocID="{7739BF2F-8274-4391-B5B0-E931558C501E}" presName="level3hierChild" presStyleCnt="0"/>
      <dgm:spPr/>
    </dgm:pt>
    <dgm:pt modelId="{EF2A779C-372F-4BC1-9D3D-089009A3EE45}" type="pres">
      <dgm:prSet presAssocID="{DC92B164-6BBD-48DF-B9AC-398CA82DB40B}" presName="conn2-1" presStyleLbl="parChTrans1D4" presStyleIdx="1" presStyleCnt="6"/>
      <dgm:spPr/>
      <dgm:t>
        <a:bodyPr/>
        <a:lstStyle/>
        <a:p>
          <a:endParaRPr lang="en-US"/>
        </a:p>
      </dgm:t>
    </dgm:pt>
    <dgm:pt modelId="{DCD92731-9D74-4921-A9CF-57227A6C3402}" type="pres">
      <dgm:prSet presAssocID="{DC92B164-6BBD-48DF-B9AC-398CA82DB40B}" presName="connTx" presStyleLbl="parChTrans1D4" presStyleIdx="1" presStyleCnt="6"/>
      <dgm:spPr/>
      <dgm:t>
        <a:bodyPr/>
        <a:lstStyle/>
        <a:p>
          <a:endParaRPr lang="en-US"/>
        </a:p>
      </dgm:t>
    </dgm:pt>
    <dgm:pt modelId="{1EEFFAE7-C1E2-4ADD-B140-80CD463FFE19}" type="pres">
      <dgm:prSet presAssocID="{1FC9F13F-DED2-4F97-9164-0256E6EFA269}" presName="root2" presStyleCnt="0"/>
      <dgm:spPr/>
    </dgm:pt>
    <dgm:pt modelId="{47E9260A-6D0C-4820-887A-17FE492EF8CE}" type="pres">
      <dgm:prSet presAssocID="{1FC9F13F-DED2-4F97-9164-0256E6EFA269}" presName="LevelTwoTextNode" presStyleLbl="node4" presStyleIdx="1" presStyleCnt="6" custScaleX="113721" custLinFactNeighborY="-1275">
        <dgm:presLayoutVars>
          <dgm:chPref val="3"/>
        </dgm:presLayoutVars>
      </dgm:prSet>
      <dgm:spPr/>
      <dgm:t>
        <a:bodyPr/>
        <a:lstStyle/>
        <a:p>
          <a:endParaRPr lang="en-US"/>
        </a:p>
      </dgm:t>
    </dgm:pt>
    <dgm:pt modelId="{D318AB6B-3C75-4C72-A43E-54AA933113AD}" type="pres">
      <dgm:prSet presAssocID="{1FC9F13F-DED2-4F97-9164-0256E6EFA269}" presName="level3hierChild" presStyleCnt="0"/>
      <dgm:spPr/>
    </dgm:pt>
    <dgm:pt modelId="{18E49C4E-CF02-4CBF-B842-E7A61702FF04}" type="pres">
      <dgm:prSet presAssocID="{D586205E-D66E-4250-9DCF-F7A59C0EDAB1}" presName="conn2-1" presStyleLbl="parChTrans1D3" presStyleIdx="1" presStyleCnt="4"/>
      <dgm:spPr/>
      <dgm:t>
        <a:bodyPr/>
        <a:lstStyle/>
        <a:p>
          <a:endParaRPr lang="en-US"/>
        </a:p>
      </dgm:t>
    </dgm:pt>
    <dgm:pt modelId="{27E9E7FD-0629-4B8C-A656-6B00E074EC90}" type="pres">
      <dgm:prSet presAssocID="{D586205E-D66E-4250-9DCF-F7A59C0EDAB1}" presName="connTx" presStyleLbl="parChTrans1D3" presStyleIdx="1" presStyleCnt="4"/>
      <dgm:spPr/>
      <dgm:t>
        <a:bodyPr/>
        <a:lstStyle/>
        <a:p>
          <a:endParaRPr lang="en-US"/>
        </a:p>
      </dgm:t>
    </dgm:pt>
    <dgm:pt modelId="{BC597067-3049-44F6-865C-4D243ECA6401}" type="pres">
      <dgm:prSet presAssocID="{67BBBED9-6BEC-4DF8-9BE5-5FA37791BF8D}" presName="root2" presStyleCnt="0"/>
      <dgm:spPr/>
    </dgm:pt>
    <dgm:pt modelId="{139B817F-4632-4951-9423-3AC5C67E01B0}" type="pres">
      <dgm:prSet presAssocID="{67BBBED9-6BEC-4DF8-9BE5-5FA37791BF8D}" presName="LevelTwoTextNode" presStyleLbl="node3" presStyleIdx="1" presStyleCnt="4" custLinFactNeighborY="1241">
        <dgm:presLayoutVars>
          <dgm:chPref val="3"/>
        </dgm:presLayoutVars>
      </dgm:prSet>
      <dgm:spPr/>
      <dgm:t>
        <a:bodyPr/>
        <a:lstStyle/>
        <a:p>
          <a:endParaRPr lang="en-US"/>
        </a:p>
      </dgm:t>
    </dgm:pt>
    <dgm:pt modelId="{4A41AD90-ED23-46D9-812C-797E175FA375}" type="pres">
      <dgm:prSet presAssocID="{67BBBED9-6BEC-4DF8-9BE5-5FA37791BF8D}" presName="level3hierChild" presStyleCnt="0"/>
      <dgm:spPr/>
    </dgm:pt>
    <dgm:pt modelId="{FF462CBB-E7A9-4893-A71D-906CBFA46679}" type="pres">
      <dgm:prSet presAssocID="{D1FF0568-0B97-4702-A2AB-EB997C4D5655}" presName="conn2-1" presStyleLbl="parChTrans1D4" presStyleIdx="2" presStyleCnt="6"/>
      <dgm:spPr/>
      <dgm:t>
        <a:bodyPr/>
        <a:lstStyle/>
        <a:p>
          <a:endParaRPr lang="en-US"/>
        </a:p>
      </dgm:t>
    </dgm:pt>
    <dgm:pt modelId="{5EEE9663-1606-4EDE-BA57-BC0C22259092}" type="pres">
      <dgm:prSet presAssocID="{D1FF0568-0B97-4702-A2AB-EB997C4D5655}" presName="connTx" presStyleLbl="parChTrans1D4" presStyleIdx="2" presStyleCnt="6"/>
      <dgm:spPr/>
      <dgm:t>
        <a:bodyPr/>
        <a:lstStyle/>
        <a:p>
          <a:endParaRPr lang="en-US"/>
        </a:p>
      </dgm:t>
    </dgm:pt>
    <dgm:pt modelId="{8707BA98-F067-491E-B8B0-6C9B50B3B9B9}" type="pres">
      <dgm:prSet presAssocID="{332DC6F7-CEB2-4035-85CF-FF3F41AC0097}" presName="root2" presStyleCnt="0"/>
      <dgm:spPr/>
    </dgm:pt>
    <dgm:pt modelId="{73EC3E28-9279-45A2-AC68-A564F1BC16BB}" type="pres">
      <dgm:prSet presAssocID="{332DC6F7-CEB2-4035-85CF-FF3F41AC0097}" presName="LevelTwoTextNode" presStyleLbl="node4" presStyleIdx="2" presStyleCnt="6" custScaleX="113721" custLinFactNeighborY="-1275">
        <dgm:presLayoutVars>
          <dgm:chPref val="3"/>
        </dgm:presLayoutVars>
      </dgm:prSet>
      <dgm:spPr/>
      <dgm:t>
        <a:bodyPr/>
        <a:lstStyle/>
        <a:p>
          <a:endParaRPr lang="en-US"/>
        </a:p>
      </dgm:t>
    </dgm:pt>
    <dgm:pt modelId="{550E1B2E-F060-4CB6-8102-056261ABD291}" type="pres">
      <dgm:prSet presAssocID="{332DC6F7-CEB2-4035-85CF-FF3F41AC0097}" presName="level3hierChild" presStyleCnt="0"/>
      <dgm:spPr/>
    </dgm:pt>
    <dgm:pt modelId="{9927FDDB-3780-43E2-A3AD-9C9C86D352FD}" type="pres">
      <dgm:prSet presAssocID="{3428C2F7-4C80-4DD8-A392-A6F1DB3397F4}" presName="conn2-1" presStyleLbl="parChTrans1D4" presStyleIdx="3" presStyleCnt="6"/>
      <dgm:spPr/>
      <dgm:t>
        <a:bodyPr/>
        <a:lstStyle/>
        <a:p>
          <a:endParaRPr lang="en-US"/>
        </a:p>
      </dgm:t>
    </dgm:pt>
    <dgm:pt modelId="{ACD3FF8B-3793-4F4E-9147-525F68AE9EBB}" type="pres">
      <dgm:prSet presAssocID="{3428C2F7-4C80-4DD8-A392-A6F1DB3397F4}" presName="connTx" presStyleLbl="parChTrans1D4" presStyleIdx="3" presStyleCnt="6"/>
      <dgm:spPr/>
      <dgm:t>
        <a:bodyPr/>
        <a:lstStyle/>
        <a:p>
          <a:endParaRPr lang="en-US"/>
        </a:p>
      </dgm:t>
    </dgm:pt>
    <dgm:pt modelId="{9E2A39AE-E0FC-4C02-9F3D-32937099F812}" type="pres">
      <dgm:prSet presAssocID="{24469DD3-95B9-4E4F-A430-9F5EB7050F47}" presName="root2" presStyleCnt="0"/>
      <dgm:spPr/>
    </dgm:pt>
    <dgm:pt modelId="{AE9A2750-21AC-40F0-8695-93813FE000E6}" type="pres">
      <dgm:prSet presAssocID="{24469DD3-95B9-4E4F-A430-9F5EB7050F47}" presName="LevelTwoTextNode" presStyleLbl="node4" presStyleIdx="3" presStyleCnt="6" custScaleX="113721" custLinFactNeighborY="-1275">
        <dgm:presLayoutVars>
          <dgm:chPref val="3"/>
        </dgm:presLayoutVars>
      </dgm:prSet>
      <dgm:spPr/>
      <dgm:t>
        <a:bodyPr/>
        <a:lstStyle/>
        <a:p>
          <a:endParaRPr lang="en-US"/>
        </a:p>
      </dgm:t>
    </dgm:pt>
    <dgm:pt modelId="{36FD4E6A-C76C-42CD-A985-9B105DCA4B54}" type="pres">
      <dgm:prSet presAssocID="{24469DD3-95B9-4E4F-A430-9F5EB7050F47}" presName="level3hierChild" presStyleCnt="0"/>
      <dgm:spPr/>
    </dgm:pt>
    <dgm:pt modelId="{5286B348-43AF-4672-A084-2754615F371F}" type="pres">
      <dgm:prSet presAssocID="{1A6485AD-7119-4696-9EB1-A1DEFE0708FA}" presName="conn2-1" presStyleLbl="parChTrans1D2" presStyleIdx="1" presStyleCnt="2"/>
      <dgm:spPr/>
      <dgm:t>
        <a:bodyPr/>
        <a:lstStyle/>
        <a:p>
          <a:endParaRPr lang="en-US"/>
        </a:p>
      </dgm:t>
    </dgm:pt>
    <dgm:pt modelId="{229F40CD-A179-469F-B08D-CB8E59F95EB6}" type="pres">
      <dgm:prSet presAssocID="{1A6485AD-7119-4696-9EB1-A1DEFE0708FA}" presName="connTx" presStyleLbl="parChTrans1D2" presStyleIdx="1" presStyleCnt="2"/>
      <dgm:spPr/>
      <dgm:t>
        <a:bodyPr/>
        <a:lstStyle/>
        <a:p>
          <a:endParaRPr lang="en-US"/>
        </a:p>
      </dgm:t>
    </dgm:pt>
    <dgm:pt modelId="{C1FE6B18-B072-4B73-BE9E-BDEBF384E8CC}" type="pres">
      <dgm:prSet presAssocID="{3586F587-B173-46F5-AD56-2662E0F511AB}" presName="root2" presStyleCnt="0"/>
      <dgm:spPr/>
    </dgm:pt>
    <dgm:pt modelId="{019F854C-D9A0-4CE5-90B6-E6DA6CEEFCEF}" type="pres">
      <dgm:prSet presAssocID="{3586F587-B173-46F5-AD56-2662E0F511AB}" presName="LevelTwoTextNode" presStyleLbl="node2" presStyleIdx="0" presStyleCnt="1" custLinFactNeighborY="1241">
        <dgm:presLayoutVars>
          <dgm:chPref val="3"/>
        </dgm:presLayoutVars>
      </dgm:prSet>
      <dgm:spPr/>
      <dgm:t>
        <a:bodyPr/>
        <a:lstStyle/>
        <a:p>
          <a:endParaRPr lang="en-US"/>
        </a:p>
      </dgm:t>
    </dgm:pt>
    <dgm:pt modelId="{300589DE-0E2E-4BB5-82F3-638ECFAADDCA}" type="pres">
      <dgm:prSet presAssocID="{3586F587-B173-46F5-AD56-2662E0F511AB}" presName="level3hierChild" presStyleCnt="0"/>
      <dgm:spPr/>
    </dgm:pt>
    <dgm:pt modelId="{16BC3F44-240F-4FD8-85CB-689F6C2C8024}" type="pres">
      <dgm:prSet presAssocID="{F2A24674-2585-410C-AD36-283DBF03B175}" presName="conn2-1" presStyleLbl="parChTrans1D3" presStyleIdx="2" presStyleCnt="4"/>
      <dgm:spPr/>
      <dgm:t>
        <a:bodyPr/>
        <a:lstStyle/>
        <a:p>
          <a:endParaRPr lang="en-US"/>
        </a:p>
      </dgm:t>
    </dgm:pt>
    <dgm:pt modelId="{88BC652E-F7DA-485D-B7ED-20CEA1DF7201}" type="pres">
      <dgm:prSet presAssocID="{F2A24674-2585-410C-AD36-283DBF03B175}" presName="connTx" presStyleLbl="parChTrans1D3" presStyleIdx="2" presStyleCnt="4"/>
      <dgm:spPr/>
      <dgm:t>
        <a:bodyPr/>
        <a:lstStyle/>
        <a:p>
          <a:endParaRPr lang="en-US"/>
        </a:p>
      </dgm:t>
    </dgm:pt>
    <dgm:pt modelId="{CC4E6A4B-A927-4A61-B317-24944BDAEBF2}" type="pres">
      <dgm:prSet presAssocID="{FF8C7509-D3BB-4F7A-A2BC-01F6F7E94FC7}" presName="root2" presStyleCnt="0"/>
      <dgm:spPr/>
    </dgm:pt>
    <dgm:pt modelId="{19810DAB-DDC1-4A1B-AC09-3788EAD404EF}" type="pres">
      <dgm:prSet presAssocID="{FF8C7509-D3BB-4F7A-A2BC-01F6F7E94FC7}" presName="LevelTwoTextNode" presStyleLbl="node3" presStyleIdx="2" presStyleCnt="4" custLinFactNeighborY="1241">
        <dgm:presLayoutVars>
          <dgm:chPref val="3"/>
        </dgm:presLayoutVars>
      </dgm:prSet>
      <dgm:spPr/>
      <dgm:t>
        <a:bodyPr/>
        <a:lstStyle/>
        <a:p>
          <a:endParaRPr lang="en-US"/>
        </a:p>
      </dgm:t>
    </dgm:pt>
    <dgm:pt modelId="{04D5BBFA-4252-4C78-B4EF-C3E7767FE2B1}" type="pres">
      <dgm:prSet presAssocID="{FF8C7509-D3BB-4F7A-A2BC-01F6F7E94FC7}" presName="level3hierChild" presStyleCnt="0"/>
      <dgm:spPr/>
    </dgm:pt>
    <dgm:pt modelId="{7FD179CD-EC49-416E-94BF-2A221F512A3B}" type="pres">
      <dgm:prSet presAssocID="{15D677F9-197C-497C-94C7-8DBEF7BABB94}" presName="conn2-1" presStyleLbl="parChTrans1D4" presStyleIdx="4" presStyleCnt="6"/>
      <dgm:spPr/>
      <dgm:t>
        <a:bodyPr/>
        <a:lstStyle/>
        <a:p>
          <a:endParaRPr lang="en-US"/>
        </a:p>
      </dgm:t>
    </dgm:pt>
    <dgm:pt modelId="{94759B62-F2AC-4E08-A6EE-459EE5CE0A0C}" type="pres">
      <dgm:prSet presAssocID="{15D677F9-197C-497C-94C7-8DBEF7BABB94}" presName="connTx" presStyleLbl="parChTrans1D4" presStyleIdx="4" presStyleCnt="6"/>
      <dgm:spPr/>
      <dgm:t>
        <a:bodyPr/>
        <a:lstStyle/>
        <a:p>
          <a:endParaRPr lang="en-US"/>
        </a:p>
      </dgm:t>
    </dgm:pt>
    <dgm:pt modelId="{FC069A7A-83CC-4E91-A773-CF6E824121E5}" type="pres">
      <dgm:prSet presAssocID="{A738AF0F-B4C8-4BC8-98EC-61E57CF93CFF}" presName="root2" presStyleCnt="0"/>
      <dgm:spPr/>
    </dgm:pt>
    <dgm:pt modelId="{44C0B46A-6E46-4BE1-AFCA-784C46AF59D4}" type="pres">
      <dgm:prSet presAssocID="{A738AF0F-B4C8-4BC8-98EC-61E57CF93CFF}" presName="LevelTwoTextNode" presStyleLbl="node4" presStyleIdx="4" presStyleCnt="6" custScaleX="113721" custLinFactNeighborY="1275">
        <dgm:presLayoutVars>
          <dgm:chPref val="3"/>
        </dgm:presLayoutVars>
      </dgm:prSet>
      <dgm:spPr/>
      <dgm:t>
        <a:bodyPr/>
        <a:lstStyle/>
        <a:p>
          <a:endParaRPr lang="en-US"/>
        </a:p>
      </dgm:t>
    </dgm:pt>
    <dgm:pt modelId="{9F185209-383F-43EB-9AD2-CE8C1068A367}" type="pres">
      <dgm:prSet presAssocID="{A738AF0F-B4C8-4BC8-98EC-61E57CF93CFF}" presName="level3hierChild" presStyleCnt="0"/>
      <dgm:spPr/>
    </dgm:pt>
    <dgm:pt modelId="{4F739236-2981-4243-96CE-14FB2C6551BC}" type="pres">
      <dgm:prSet presAssocID="{1D5E2DD4-46F5-4295-807B-AC8CF6170344}" presName="conn2-1" presStyleLbl="parChTrans1D3" presStyleIdx="3" presStyleCnt="4"/>
      <dgm:spPr/>
      <dgm:t>
        <a:bodyPr/>
        <a:lstStyle/>
        <a:p>
          <a:endParaRPr lang="en-US"/>
        </a:p>
      </dgm:t>
    </dgm:pt>
    <dgm:pt modelId="{AF10AE78-1739-48C4-9BA5-7655A14B8D56}" type="pres">
      <dgm:prSet presAssocID="{1D5E2DD4-46F5-4295-807B-AC8CF6170344}" presName="connTx" presStyleLbl="parChTrans1D3" presStyleIdx="3" presStyleCnt="4"/>
      <dgm:spPr/>
      <dgm:t>
        <a:bodyPr/>
        <a:lstStyle/>
        <a:p>
          <a:endParaRPr lang="en-US"/>
        </a:p>
      </dgm:t>
    </dgm:pt>
    <dgm:pt modelId="{278DF47E-6836-4B5C-BD2F-51E0B49942AC}" type="pres">
      <dgm:prSet presAssocID="{94D26511-3212-484F-B570-82CF8D2504BE}" presName="root2" presStyleCnt="0"/>
      <dgm:spPr/>
    </dgm:pt>
    <dgm:pt modelId="{4B2D987B-33F6-4962-B437-692C67A0981F}" type="pres">
      <dgm:prSet presAssocID="{94D26511-3212-484F-B570-82CF8D2504BE}" presName="LevelTwoTextNode" presStyleLbl="node3" presStyleIdx="3" presStyleCnt="4" custLinFactNeighborY="1241">
        <dgm:presLayoutVars>
          <dgm:chPref val="3"/>
        </dgm:presLayoutVars>
      </dgm:prSet>
      <dgm:spPr/>
      <dgm:t>
        <a:bodyPr/>
        <a:lstStyle/>
        <a:p>
          <a:endParaRPr lang="en-US"/>
        </a:p>
      </dgm:t>
    </dgm:pt>
    <dgm:pt modelId="{BF2CB4C9-4C75-443E-889D-81BBC896F379}" type="pres">
      <dgm:prSet presAssocID="{94D26511-3212-484F-B570-82CF8D2504BE}" presName="level3hierChild" presStyleCnt="0"/>
      <dgm:spPr/>
    </dgm:pt>
    <dgm:pt modelId="{C092DCF2-899C-4C22-8B6F-0CB0E67E7E8C}" type="pres">
      <dgm:prSet presAssocID="{AA47A2B0-225B-46A8-85DC-81BB8C052125}" presName="conn2-1" presStyleLbl="parChTrans1D4" presStyleIdx="5" presStyleCnt="6"/>
      <dgm:spPr/>
      <dgm:t>
        <a:bodyPr/>
        <a:lstStyle/>
        <a:p>
          <a:endParaRPr lang="en-US"/>
        </a:p>
      </dgm:t>
    </dgm:pt>
    <dgm:pt modelId="{B58F854C-BC9C-4F79-BEB2-31C5AB6071C7}" type="pres">
      <dgm:prSet presAssocID="{AA47A2B0-225B-46A8-85DC-81BB8C052125}" presName="connTx" presStyleLbl="parChTrans1D4" presStyleIdx="5" presStyleCnt="6"/>
      <dgm:spPr/>
      <dgm:t>
        <a:bodyPr/>
        <a:lstStyle/>
        <a:p>
          <a:endParaRPr lang="en-US"/>
        </a:p>
      </dgm:t>
    </dgm:pt>
    <dgm:pt modelId="{8DB016F1-EF1A-4FA2-B63E-57E474F5F5C0}" type="pres">
      <dgm:prSet presAssocID="{D2D941A6-9A65-4093-8FD7-434F24649BDB}" presName="root2" presStyleCnt="0"/>
      <dgm:spPr/>
    </dgm:pt>
    <dgm:pt modelId="{5F2F3B56-9E74-4A7F-A02D-E1DEAC53BA31}" type="pres">
      <dgm:prSet presAssocID="{D2D941A6-9A65-4093-8FD7-434F24649BDB}" presName="LevelTwoTextNode" presStyleLbl="node4" presStyleIdx="5" presStyleCnt="6" custScaleX="114498">
        <dgm:presLayoutVars>
          <dgm:chPref val="3"/>
        </dgm:presLayoutVars>
      </dgm:prSet>
      <dgm:spPr/>
      <dgm:t>
        <a:bodyPr/>
        <a:lstStyle/>
        <a:p>
          <a:endParaRPr lang="en-US"/>
        </a:p>
      </dgm:t>
    </dgm:pt>
    <dgm:pt modelId="{6C779C3F-8550-4482-BB66-BB49E3EFB53F}" type="pres">
      <dgm:prSet presAssocID="{D2D941A6-9A65-4093-8FD7-434F24649BDB}" presName="level3hierChild" presStyleCnt="0"/>
      <dgm:spPr/>
    </dgm:pt>
  </dgm:ptLst>
  <dgm:cxnLst>
    <dgm:cxn modelId="{33DE8727-1DB2-4BEB-83FC-C02A5BF2A82A}" type="presOf" srcId="{D1FF0568-0B97-4702-A2AB-EB997C4D5655}" destId="{FF462CBB-E7A9-4893-A71D-906CBFA46679}" srcOrd="0" destOrd="0" presId="urn:microsoft.com/office/officeart/2008/layout/HorizontalMultiLevelHierarchy"/>
    <dgm:cxn modelId="{88E49B09-A6ED-4D9F-850D-6F4434F2F6B2}" type="presOf" srcId="{1A6485AD-7119-4696-9EB1-A1DEFE0708FA}" destId="{229F40CD-A179-469F-B08D-CB8E59F95EB6}" srcOrd="1" destOrd="0" presId="urn:microsoft.com/office/officeart/2008/layout/HorizontalMultiLevelHierarchy"/>
    <dgm:cxn modelId="{1FA93A32-F270-4C0C-AC57-8F73B1929138}" type="presOf" srcId="{1A6485AD-7119-4696-9EB1-A1DEFE0708FA}" destId="{5286B348-43AF-4672-A084-2754615F371F}" srcOrd="0" destOrd="0" presId="urn:microsoft.com/office/officeart/2008/layout/HorizontalMultiLevelHierarchy"/>
    <dgm:cxn modelId="{F83649F9-B4A3-4B3E-ADBA-799C29D3A177}" type="presOf" srcId="{1D5E2DD4-46F5-4295-807B-AC8CF6170344}" destId="{4F739236-2981-4243-96CE-14FB2C6551BC}" srcOrd="0" destOrd="0" presId="urn:microsoft.com/office/officeart/2008/layout/HorizontalMultiLevelHierarchy"/>
    <dgm:cxn modelId="{45171A67-A046-4B1B-8F44-2F29E3B2639B}" type="presOf" srcId="{D586205E-D66E-4250-9DCF-F7A59C0EDAB1}" destId="{18E49C4E-CF02-4CBF-B842-E7A61702FF04}" srcOrd="0" destOrd="0" presId="urn:microsoft.com/office/officeart/2008/layout/HorizontalMultiLevelHierarchy"/>
    <dgm:cxn modelId="{7376E497-9738-4A51-8D1C-2E829D804587}" type="presOf" srcId="{DC92B164-6BBD-48DF-B9AC-398CA82DB40B}" destId="{DCD92731-9D74-4921-A9CF-57227A6C3402}" srcOrd="1" destOrd="0" presId="urn:microsoft.com/office/officeart/2008/layout/HorizontalMultiLevelHierarchy"/>
    <dgm:cxn modelId="{D44611DE-A379-495B-882F-A6C85ECAFB8B}" type="presOf" srcId="{A738AF0F-B4C8-4BC8-98EC-61E57CF93CFF}" destId="{44C0B46A-6E46-4BE1-AFCA-784C46AF59D4}" srcOrd="0" destOrd="0" presId="urn:microsoft.com/office/officeart/2008/layout/HorizontalMultiLevelHierarchy"/>
    <dgm:cxn modelId="{7EE91645-1455-41E9-996A-69D25AE8CCFB}" type="presOf" srcId="{67BBBED9-6BEC-4DF8-9BE5-5FA37791BF8D}" destId="{139B817F-4632-4951-9423-3AC5C67E01B0}" srcOrd="0" destOrd="0" presId="urn:microsoft.com/office/officeart/2008/layout/HorizontalMultiLevelHierarchy"/>
    <dgm:cxn modelId="{51EAD196-7B16-4CDD-A87C-0B10586D11E4}" type="presOf" srcId="{C3B772A2-FEAE-49E2-A22D-4912911BCDCD}" destId="{2F548E87-45A2-4911-AB4E-DB4C3AB11820}" srcOrd="0" destOrd="0" presId="urn:microsoft.com/office/officeart/2008/layout/HorizontalMultiLevelHierarchy"/>
    <dgm:cxn modelId="{D7F7FD8F-9601-4C0E-9797-DA5045CB3365}" type="presOf" srcId="{4F6C7E94-B801-464E-A715-3A68E4F66C78}" destId="{1EB8EE7A-2558-4DB8-AC10-7FC805D38F44}" srcOrd="0" destOrd="0" presId="urn:microsoft.com/office/officeart/2008/layout/HorizontalMultiLevelHierarchy"/>
    <dgm:cxn modelId="{0E248020-4B17-4EEA-A1F6-68FD71582BB4}" srcId="{18CCB343-7B00-46CA-8FDE-EC6F228265E3}" destId="{67BBBED9-6BEC-4DF8-9BE5-5FA37791BF8D}" srcOrd="1" destOrd="0" parTransId="{D586205E-D66E-4250-9DCF-F7A59C0EDAB1}" sibTransId="{E7B41B04-82E1-4E1D-BF37-AD49F3CD90BF}"/>
    <dgm:cxn modelId="{FCE56708-7C37-49AD-A07A-7CDD4AC4F81A}" type="presOf" srcId="{3428C2F7-4C80-4DD8-A392-A6F1DB3397F4}" destId="{ACD3FF8B-3793-4F4E-9147-525F68AE9EBB}" srcOrd="1" destOrd="0" presId="urn:microsoft.com/office/officeart/2008/layout/HorizontalMultiLevelHierarchy"/>
    <dgm:cxn modelId="{6526FA40-0037-4298-8DD5-E4E08CEADA32}" srcId="{FE495918-374D-4688-910E-14F5DA53371E}" destId="{18CCB343-7B00-46CA-8FDE-EC6F228265E3}" srcOrd="0" destOrd="0" parTransId="{CD69EEEE-A64A-4079-8B4C-C1CF39F06B1B}" sibTransId="{1D52448E-A1F6-4631-ACB0-341546DC98C8}"/>
    <dgm:cxn modelId="{6085574A-C01B-46E0-B823-5BAE20B831C7}" type="presOf" srcId="{DC92B164-6BBD-48DF-B9AC-398CA82DB40B}" destId="{EF2A779C-372F-4BC1-9D3D-089009A3EE45}" srcOrd="0" destOrd="0" presId="urn:microsoft.com/office/officeart/2008/layout/HorizontalMultiLevelHierarchy"/>
    <dgm:cxn modelId="{C45E2447-1BD4-4CF7-AC50-B0A0569A6C09}" srcId="{67BBBED9-6BEC-4DF8-9BE5-5FA37791BF8D}" destId="{24469DD3-95B9-4E4F-A430-9F5EB7050F47}" srcOrd="1" destOrd="0" parTransId="{3428C2F7-4C80-4DD8-A392-A6F1DB3397F4}" sibTransId="{746C3AEA-5425-446F-90B3-8750BED9778C}"/>
    <dgm:cxn modelId="{AE3344D1-C0ED-4564-BC87-3CEDF62B5DFA}" srcId="{FE495918-374D-4688-910E-14F5DA53371E}" destId="{3586F587-B173-46F5-AD56-2662E0F511AB}" srcOrd="1" destOrd="0" parTransId="{1A6485AD-7119-4696-9EB1-A1DEFE0708FA}" sibTransId="{5771C7F7-C1F2-4DC0-91ED-1E5E4931A52A}"/>
    <dgm:cxn modelId="{EB18BEA6-FE0E-429A-A835-A60D92B49F29}" type="presOf" srcId="{1D5E2DD4-46F5-4295-807B-AC8CF6170344}" destId="{AF10AE78-1739-48C4-9BA5-7655A14B8D56}" srcOrd="1" destOrd="0" presId="urn:microsoft.com/office/officeart/2008/layout/HorizontalMultiLevelHierarchy"/>
    <dgm:cxn modelId="{693940A4-2F13-481F-80BC-A93E1ED748B9}" type="presOf" srcId="{16C5DB2C-292A-41F1-9011-6183A1B9FF17}" destId="{0F55B00B-760E-4DBF-B095-832DBBB05D55}" srcOrd="1" destOrd="0" presId="urn:microsoft.com/office/officeart/2008/layout/HorizontalMultiLevelHierarchy"/>
    <dgm:cxn modelId="{C3AACC0C-953C-4C10-A956-2DF8C9A4FC2E}" srcId="{3586F587-B173-46F5-AD56-2662E0F511AB}" destId="{FF8C7509-D3BB-4F7A-A2BC-01F6F7E94FC7}" srcOrd="0" destOrd="0" parTransId="{F2A24674-2585-410C-AD36-283DBF03B175}" sibTransId="{C1B688A7-6802-49D9-B43B-5B9C712FDCB8}"/>
    <dgm:cxn modelId="{0317FFF2-8A34-4F0F-9491-E712D6AF24C6}" type="presOf" srcId="{D2D941A6-9A65-4093-8FD7-434F24649BDB}" destId="{5F2F3B56-9E74-4A7F-A02D-E1DEAC53BA31}" srcOrd="0" destOrd="0" presId="urn:microsoft.com/office/officeart/2008/layout/HorizontalMultiLevelHierarchy"/>
    <dgm:cxn modelId="{7BAF47FA-741E-43BB-B27C-FA2D9D2623D9}" srcId="{FF8C7509-D3BB-4F7A-A2BC-01F6F7E94FC7}" destId="{A738AF0F-B4C8-4BC8-98EC-61E57CF93CFF}" srcOrd="0" destOrd="0" parTransId="{15D677F9-197C-497C-94C7-8DBEF7BABB94}" sibTransId="{41E4FFDB-15D8-4080-BED5-0895B4303F04}"/>
    <dgm:cxn modelId="{5489B201-A17B-4516-BB1F-ECF1768CDBF8}" type="presOf" srcId="{AA47A2B0-225B-46A8-85DC-81BB8C052125}" destId="{B58F854C-BC9C-4F79-BEB2-31C5AB6071C7}" srcOrd="1" destOrd="0" presId="urn:microsoft.com/office/officeart/2008/layout/HorizontalMultiLevelHierarchy"/>
    <dgm:cxn modelId="{B8C284B1-EB16-4548-9986-CA4294ECC8EA}" type="presOf" srcId="{CD69EEEE-A64A-4079-8B4C-C1CF39F06B1B}" destId="{8534C8A0-014A-4913-9F2D-BF445D8088C4}" srcOrd="0" destOrd="0" presId="urn:microsoft.com/office/officeart/2008/layout/HorizontalMultiLevelHierarchy"/>
    <dgm:cxn modelId="{5CECA725-3AF8-4DDE-BD50-E250A2BE3243}" type="presOf" srcId="{1FC9F13F-DED2-4F97-9164-0256E6EFA269}" destId="{47E9260A-6D0C-4820-887A-17FE492EF8CE}" srcOrd="0" destOrd="0" presId="urn:microsoft.com/office/officeart/2008/layout/HorizontalMultiLevelHierarchy"/>
    <dgm:cxn modelId="{EC1E3CAA-4925-42C9-9A9F-1AE4AB5B32D7}" type="presOf" srcId="{FF8C7509-D3BB-4F7A-A2BC-01F6F7E94FC7}" destId="{19810DAB-DDC1-4A1B-AC09-3788EAD404EF}" srcOrd="0" destOrd="0" presId="urn:microsoft.com/office/officeart/2008/layout/HorizontalMultiLevelHierarchy"/>
    <dgm:cxn modelId="{25CA495B-5EF0-483C-BF91-51FCC479CE7B}" srcId="{94D26511-3212-484F-B570-82CF8D2504BE}" destId="{D2D941A6-9A65-4093-8FD7-434F24649BDB}" srcOrd="0" destOrd="0" parTransId="{AA47A2B0-225B-46A8-85DC-81BB8C052125}" sibTransId="{8E49BA78-82E5-482E-93FF-142459D8B12D}"/>
    <dgm:cxn modelId="{DFF67BF0-18DB-4723-AB92-708CE1B0DB73}" type="presOf" srcId="{36E956FA-F8A0-4493-9481-B5E83EB165E6}" destId="{99B5FE92-4B77-44EC-AF0A-B85390D71ACC}" srcOrd="0" destOrd="0" presId="urn:microsoft.com/office/officeart/2008/layout/HorizontalMultiLevelHierarchy"/>
    <dgm:cxn modelId="{29B77ABD-35DA-4D38-AAB6-25D097B4543B}" srcId="{18CCB343-7B00-46CA-8FDE-EC6F228265E3}" destId="{4F6C7E94-B801-464E-A715-3A68E4F66C78}" srcOrd="0" destOrd="0" parTransId="{36E956FA-F8A0-4493-9481-B5E83EB165E6}" sibTransId="{EC7937EE-B12E-4F17-8B17-16D566B19F5B}"/>
    <dgm:cxn modelId="{676B13FF-39AA-4C31-A303-2C38F790E1E0}" type="presOf" srcId="{CD69EEEE-A64A-4079-8B4C-C1CF39F06B1B}" destId="{42BB3CB6-A26B-4C69-99A6-7895BF1D44EE}" srcOrd="1" destOrd="0" presId="urn:microsoft.com/office/officeart/2008/layout/HorizontalMultiLevelHierarchy"/>
    <dgm:cxn modelId="{B9A4BB0B-2E7F-4282-9116-BC0AD28A67E1}" srcId="{4F6C7E94-B801-464E-A715-3A68E4F66C78}" destId="{7739BF2F-8274-4391-B5B0-E931558C501E}" srcOrd="0" destOrd="0" parTransId="{16C5DB2C-292A-41F1-9011-6183A1B9FF17}" sibTransId="{B333142A-91E5-4621-BA31-0ABBE520F523}"/>
    <dgm:cxn modelId="{BFBDA14A-FBA7-4EDF-BAE9-45E9925D6F4D}" srcId="{67BBBED9-6BEC-4DF8-9BE5-5FA37791BF8D}" destId="{332DC6F7-CEB2-4035-85CF-FF3F41AC0097}" srcOrd="0" destOrd="0" parTransId="{D1FF0568-0B97-4702-A2AB-EB997C4D5655}" sibTransId="{5E5BBD96-F2CD-419E-9759-74A3C7D097DF}"/>
    <dgm:cxn modelId="{66822D6C-934E-467F-82B0-F9989845D214}" type="presOf" srcId="{F2A24674-2585-410C-AD36-283DBF03B175}" destId="{88BC652E-F7DA-485D-B7ED-20CEA1DF7201}" srcOrd="1" destOrd="0" presId="urn:microsoft.com/office/officeart/2008/layout/HorizontalMultiLevelHierarchy"/>
    <dgm:cxn modelId="{007E5159-B4C5-4AA9-A848-7166374918BE}" type="presOf" srcId="{AA47A2B0-225B-46A8-85DC-81BB8C052125}" destId="{C092DCF2-899C-4C22-8B6F-0CB0E67E7E8C}" srcOrd="0" destOrd="0" presId="urn:microsoft.com/office/officeart/2008/layout/HorizontalMultiLevelHierarchy"/>
    <dgm:cxn modelId="{FDA0F81A-5E86-4E65-AC88-19C4FB354476}" type="presOf" srcId="{94D26511-3212-484F-B570-82CF8D2504BE}" destId="{4B2D987B-33F6-4962-B437-692C67A0981F}" srcOrd="0" destOrd="0" presId="urn:microsoft.com/office/officeart/2008/layout/HorizontalMultiLevelHierarchy"/>
    <dgm:cxn modelId="{B87CAFDA-A9BE-485A-A767-D65EFC451DE9}" type="presOf" srcId="{3586F587-B173-46F5-AD56-2662E0F511AB}" destId="{019F854C-D9A0-4CE5-90B6-E6DA6CEEFCEF}" srcOrd="0" destOrd="0" presId="urn:microsoft.com/office/officeart/2008/layout/HorizontalMultiLevelHierarchy"/>
    <dgm:cxn modelId="{183AE239-3E88-4E13-8D89-63F80A6921B1}" type="presOf" srcId="{18CCB343-7B00-46CA-8FDE-EC6F228265E3}" destId="{79555DA1-459E-4C64-8AF5-E46E4601709E}" srcOrd="0" destOrd="0" presId="urn:microsoft.com/office/officeart/2008/layout/HorizontalMultiLevelHierarchy"/>
    <dgm:cxn modelId="{2634C0F8-9131-40DB-98E8-2669C647F2DB}" type="presOf" srcId="{D586205E-D66E-4250-9DCF-F7A59C0EDAB1}" destId="{27E9E7FD-0629-4B8C-A656-6B00E074EC90}" srcOrd="1" destOrd="0" presId="urn:microsoft.com/office/officeart/2008/layout/HorizontalMultiLevelHierarchy"/>
    <dgm:cxn modelId="{82DFA940-70C4-4455-80DA-875D078AB659}" type="presOf" srcId="{332DC6F7-CEB2-4035-85CF-FF3F41AC0097}" destId="{73EC3E28-9279-45A2-AC68-A564F1BC16BB}" srcOrd="0" destOrd="0" presId="urn:microsoft.com/office/officeart/2008/layout/HorizontalMultiLevelHierarchy"/>
    <dgm:cxn modelId="{AC4D4F54-1D14-4204-AE32-64FB5F50840B}" type="presOf" srcId="{3428C2F7-4C80-4DD8-A392-A6F1DB3397F4}" destId="{9927FDDB-3780-43E2-A3AD-9C9C86D352FD}" srcOrd="0" destOrd="0" presId="urn:microsoft.com/office/officeart/2008/layout/HorizontalMultiLevelHierarchy"/>
    <dgm:cxn modelId="{7063C7C4-A132-4CF9-AEBF-F66857409806}" srcId="{4F6C7E94-B801-464E-A715-3A68E4F66C78}" destId="{1FC9F13F-DED2-4F97-9164-0256E6EFA269}" srcOrd="1" destOrd="0" parTransId="{DC92B164-6BBD-48DF-B9AC-398CA82DB40B}" sibTransId="{E4ACE6CA-22C6-46AA-A4E8-A7959049F1A9}"/>
    <dgm:cxn modelId="{BF0E416F-2863-4A32-88D0-90EBB77164EC}" type="presOf" srcId="{24469DD3-95B9-4E4F-A430-9F5EB7050F47}" destId="{AE9A2750-21AC-40F0-8695-93813FE000E6}" srcOrd="0" destOrd="0" presId="urn:microsoft.com/office/officeart/2008/layout/HorizontalMultiLevelHierarchy"/>
    <dgm:cxn modelId="{B797D227-4E7C-442C-8BEE-FAB1C32BA400}" type="presOf" srcId="{F2A24674-2585-410C-AD36-283DBF03B175}" destId="{16BC3F44-240F-4FD8-85CB-689F6C2C8024}" srcOrd="0" destOrd="0" presId="urn:microsoft.com/office/officeart/2008/layout/HorizontalMultiLevelHierarchy"/>
    <dgm:cxn modelId="{DB3426A8-8942-4049-B12A-374112F31B47}" type="presOf" srcId="{36E956FA-F8A0-4493-9481-B5E83EB165E6}" destId="{643E304D-02B8-4C96-B257-A403B5C1B703}" srcOrd="1" destOrd="0" presId="urn:microsoft.com/office/officeart/2008/layout/HorizontalMultiLevelHierarchy"/>
    <dgm:cxn modelId="{6C160291-82ED-4552-B9EA-4D5DB5FEA0BC}" type="presOf" srcId="{D1FF0568-0B97-4702-A2AB-EB997C4D5655}" destId="{5EEE9663-1606-4EDE-BA57-BC0C22259092}" srcOrd="1" destOrd="0" presId="urn:microsoft.com/office/officeart/2008/layout/HorizontalMultiLevelHierarchy"/>
    <dgm:cxn modelId="{E5542390-B28C-4022-9F54-F1D4CD352DDE}" type="presOf" srcId="{FE495918-374D-4688-910E-14F5DA53371E}" destId="{844D4714-170A-4B3E-903F-FA300DF0FAD5}" srcOrd="0" destOrd="0" presId="urn:microsoft.com/office/officeart/2008/layout/HorizontalMultiLevelHierarchy"/>
    <dgm:cxn modelId="{19226D85-FC3F-4CCA-BA9D-2C6206D0C58B}" type="presOf" srcId="{16C5DB2C-292A-41F1-9011-6183A1B9FF17}" destId="{83935F8D-C785-4FB8-A0A7-62439D0558B3}" srcOrd="0" destOrd="0" presId="urn:microsoft.com/office/officeart/2008/layout/HorizontalMultiLevelHierarchy"/>
    <dgm:cxn modelId="{45A3402B-56E0-4E36-A50A-6A85A17DB69B}" type="presOf" srcId="{15D677F9-197C-497C-94C7-8DBEF7BABB94}" destId="{94759B62-F2AC-4E08-A6EE-459EE5CE0A0C}" srcOrd="1" destOrd="0" presId="urn:microsoft.com/office/officeart/2008/layout/HorizontalMultiLevelHierarchy"/>
    <dgm:cxn modelId="{93282D67-D2CC-4A76-B9AF-853F56A71A16}" srcId="{3586F587-B173-46F5-AD56-2662E0F511AB}" destId="{94D26511-3212-484F-B570-82CF8D2504BE}" srcOrd="1" destOrd="0" parTransId="{1D5E2DD4-46F5-4295-807B-AC8CF6170344}" sibTransId="{66195CF2-E485-4EA2-B785-DFD4E3B5C74E}"/>
    <dgm:cxn modelId="{65916FD0-47CE-4F17-B725-794C9FD5FBBF}" type="presOf" srcId="{7739BF2F-8274-4391-B5B0-E931558C501E}" destId="{2BC78FA0-459A-48EA-961C-5CAF3C119698}" srcOrd="0" destOrd="0" presId="urn:microsoft.com/office/officeart/2008/layout/HorizontalMultiLevelHierarchy"/>
    <dgm:cxn modelId="{DBC81DEF-8DBD-482E-861B-52576970AF6C}" type="presOf" srcId="{15D677F9-197C-497C-94C7-8DBEF7BABB94}" destId="{7FD179CD-EC49-416E-94BF-2A221F512A3B}" srcOrd="0" destOrd="0" presId="urn:microsoft.com/office/officeart/2008/layout/HorizontalMultiLevelHierarchy"/>
    <dgm:cxn modelId="{57214134-B986-44A7-A2C3-0B5E3D802EC0}" srcId="{C3B772A2-FEAE-49E2-A22D-4912911BCDCD}" destId="{FE495918-374D-4688-910E-14F5DA53371E}" srcOrd="0" destOrd="0" parTransId="{4273D539-9457-44CD-A0DD-1510052E965F}" sibTransId="{EA222B3F-16BC-4F6F-BB89-D80D3D78EF5E}"/>
    <dgm:cxn modelId="{4C8EB174-0328-4F28-9776-C33CDDBB6AFD}" type="presParOf" srcId="{2F548E87-45A2-4911-AB4E-DB4C3AB11820}" destId="{7FD94CEA-DD89-4678-BDCD-6604ED66D803}" srcOrd="0" destOrd="0" presId="urn:microsoft.com/office/officeart/2008/layout/HorizontalMultiLevelHierarchy"/>
    <dgm:cxn modelId="{72DD734D-A35D-4D48-BD21-F0F88163ACE6}" type="presParOf" srcId="{7FD94CEA-DD89-4678-BDCD-6604ED66D803}" destId="{844D4714-170A-4B3E-903F-FA300DF0FAD5}" srcOrd="0" destOrd="0" presId="urn:microsoft.com/office/officeart/2008/layout/HorizontalMultiLevelHierarchy"/>
    <dgm:cxn modelId="{3C91F03B-92E1-4405-84E4-A2EDB71C2D4F}" type="presParOf" srcId="{7FD94CEA-DD89-4678-BDCD-6604ED66D803}" destId="{48AF4A15-4A73-4B91-A732-83E328BF4ABA}" srcOrd="1" destOrd="0" presId="urn:microsoft.com/office/officeart/2008/layout/HorizontalMultiLevelHierarchy"/>
    <dgm:cxn modelId="{AAB0ADCB-E006-469C-B180-0E730D1683DC}" type="presParOf" srcId="{48AF4A15-4A73-4B91-A732-83E328BF4ABA}" destId="{8534C8A0-014A-4913-9F2D-BF445D8088C4}" srcOrd="0" destOrd="0" presId="urn:microsoft.com/office/officeart/2008/layout/HorizontalMultiLevelHierarchy"/>
    <dgm:cxn modelId="{C3569646-8714-482B-9E30-A7DB1C18F506}" type="presParOf" srcId="{8534C8A0-014A-4913-9F2D-BF445D8088C4}" destId="{42BB3CB6-A26B-4C69-99A6-7895BF1D44EE}" srcOrd="0" destOrd="0" presId="urn:microsoft.com/office/officeart/2008/layout/HorizontalMultiLevelHierarchy"/>
    <dgm:cxn modelId="{3E3C9526-2EFF-46D6-A721-4E3D3DF98844}" type="presParOf" srcId="{48AF4A15-4A73-4B91-A732-83E328BF4ABA}" destId="{7E8EDA05-F521-4389-A0BC-C88B3F06509D}" srcOrd="1" destOrd="0" presId="urn:microsoft.com/office/officeart/2008/layout/HorizontalMultiLevelHierarchy"/>
    <dgm:cxn modelId="{5769D010-0887-4AFE-9ED3-6FB64B19AA65}" type="presParOf" srcId="{7E8EDA05-F521-4389-A0BC-C88B3F06509D}" destId="{79555DA1-459E-4C64-8AF5-E46E4601709E}" srcOrd="0" destOrd="0" presId="urn:microsoft.com/office/officeart/2008/layout/HorizontalMultiLevelHierarchy"/>
    <dgm:cxn modelId="{8F7A0625-2089-4AC6-B082-F67463E5BC1F}" type="presParOf" srcId="{7E8EDA05-F521-4389-A0BC-C88B3F06509D}" destId="{D2C00523-8FBC-47B6-9565-267A1D2236DF}" srcOrd="1" destOrd="0" presId="urn:microsoft.com/office/officeart/2008/layout/HorizontalMultiLevelHierarchy"/>
    <dgm:cxn modelId="{03E64314-D7CC-4240-832E-D4CB95671470}" type="presParOf" srcId="{D2C00523-8FBC-47B6-9565-267A1D2236DF}" destId="{99B5FE92-4B77-44EC-AF0A-B85390D71ACC}" srcOrd="0" destOrd="0" presId="urn:microsoft.com/office/officeart/2008/layout/HorizontalMultiLevelHierarchy"/>
    <dgm:cxn modelId="{94EE0401-0935-4300-B405-4E692CED62EE}" type="presParOf" srcId="{99B5FE92-4B77-44EC-AF0A-B85390D71ACC}" destId="{643E304D-02B8-4C96-B257-A403B5C1B703}" srcOrd="0" destOrd="0" presId="urn:microsoft.com/office/officeart/2008/layout/HorizontalMultiLevelHierarchy"/>
    <dgm:cxn modelId="{48F0F44E-E884-4913-8C1E-265B418FFC29}" type="presParOf" srcId="{D2C00523-8FBC-47B6-9565-267A1D2236DF}" destId="{EA25F6C9-BC0C-4D61-97E6-60C5E9152931}" srcOrd="1" destOrd="0" presId="urn:microsoft.com/office/officeart/2008/layout/HorizontalMultiLevelHierarchy"/>
    <dgm:cxn modelId="{FAC4E4FB-996F-4872-A27A-8F1533C69A4C}" type="presParOf" srcId="{EA25F6C9-BC0C-4D61-97E6-60C5E9152931}" destId="{1EB8EE7A-2558-4DB8-AC10-7FC805D38F44}" srcOrd="0" destOrd="0" presId="urn:microsoft.com/office/officeart/2008/layout/HorizontalMultiLevelHierarchy"/>
    <dgm:cxn modelId="{5A162BD5-D164-472B-8D2D-DDCFDD09ED69}" type="presParOf" srcId="{EA25F6C9-BC0C-4D61-97E6-60C5E9152931}" destId="{EA0EFC5D-0DBD-4EF3-90F3-9F043E407C3C}" srcOrd="1" destOrd="0" presId="urn:microsoft.com/office/officeart/2008/layout/HorizontalMultiLevelHierarchy"/>
    <dgm:cxn modelId="{9F34C0E6-C802-4A49-BEED-0B377059974E}" type="presParOf" srcId="{EA0EFC5D-0DBD-4EF3-90F3-9F043E407C3C}" destId="{83935F8D-C785-4FB8-A0A7-62439D0558B3}" srcOrd="0" destOrd="0" presId="urn:microsoft.com/office/officeart/2008/layout/HorizontalMultiLevelHierarchy"/>
    <dgm:cxn modelId="{559B33A8-D3B3-46F3-A44A-FBB947DE9B13}" type="presParOf" srcId="{83935F8D-C785-4FB8-A0A7-62439D0558B3}" destId="{0F55B00B-760E-4DBF-B095-832DBBB05D55}" srcOrd="0" destOrd="0" presId="urn:microsoft.com/office/officeart/2008/layout/HorizontalMultiLevelHierarchy"/>
    <dgm:cxn modelId="{6980E363-CB30-4829-98CE-A36532A65FAB}" type="presParOf" srcId="{EA0EFC5D-0DBD-4EF3-90F3-9F043E407C3C}" destId="{94852F14-B8D7-4C11-8A70-5156DA5E746C}" srcOrd="1" destOrd="0" presId="urn:microsoft.com/office/officeart/2008/layout/HorizontalMultiLevelHierarchy"/>
    <dgm:cxn modelId="{62F184BC-7184-4A40-AC3D-59B08357A7E7}" type="presParOf" srcId="{94852F14-B8D7-4C11-8A70-5156DA5E746C}" destId="{2BC78FA0-459A-48EA-961C-5CAF3C119698}" srcOrd="0" destOrd="0" presId="urn:microsoft.com/office/officeart/2008/layout/HorizontalMultiLevelHierarchy"/>
    <dgm:cxn modelId="{9C2C8C2D-4133-4FF4-B5D2-C1A0B207BF95}" type="presParOf" srcId="{94852F14-B8D7-4C11-8A70-5156DA5E746C}" destId="{E629C6E6-3CAF-459A-9BB2-3E2D885A9B5D}" srcOrd="1" destOrd="0" presId="urn:microsoft.com/office/officeart/2008/layout/HorizontalMultiLevelHierarchy"/>
    <dgm:cxn modelId="{B7C4F511-57CF-426D-9809-E5B737E69636}" type="presParOf" srcId="{EA0EFC5D-0DBD-4EF3-90F3-9F043E407C3C}" destId="{EF2A779C-372F-4BC1-9D3D-089009A3EE45}" srcOrd="2" destOrd="0" presId="urn:microsoft.com/office/officeart/2008/layout/HorizontalMultiLevelHierarchy"/>
    <dgm:cxn modelId="{ADACC314-C83C-40E2-A525-84BDC3EAE552}" type="presParOf" srcId="{EF2A779C-372F-4BC1-9D3D-089009A3EE45}" destId="{DCD92731-9D74-4921-A9CF-57227A6C3402}" srcOrd="0" destOrd="0" presId="urn:microsoft.com/office/officeart/2008/layout/HorizontalMultiLevelHierarchy"/>
    <dgm:cxn modelId="{366D66BF-58EA-45B1-BCAB-BB82454967EF}" type="presParOf" srcId="{EA0EFC5D-0DBD-4EF3-90F3-9F043E407C3C}" destId="{1EEFFAE7-C1E2-4ADD-B140-80CD463FFE19}" srcOrd="3" destOrd="0" presId="urn:microsoft.com/office/officeart/2008/layout/HorizontalMultiLevelHierarchy"/>
    <dgm:cxn modelId="{E76B2CD9-375C-48A0-8EFC-C5F4EB3E1ED3}" type="presParOf" srcId="{1EEFFAE7-C1E2-4ADD-B140-80CD463FFE19}" destId="{47E9260A-6D0C-4820-887A-17FE492EF8CE}" srcOrd="0" destOrd="0" presId="urn:microsoft.com/office/officeart/2008/layout/HorizontalMultiLevelHierarchy"/>
    <dgm:cxn modelId="{5E4315C7-F60A-41D3-923A-5CDBF91AEDED}" type="presParOf" srcId="{1EEFFAE7-C1E2-4ADD-B140-80CD463FFE19}" destId="{D318AB6B-3C75-4C72-A43E-54AA933113AD}" srcOrd="1" destOrd="0" presId="urn:microsoft.com/office/officeart/2008/layout/HorizontalMultiLevelHierarchy"/>
    <dgm:cxn modelId="{70079BA5-5B2A-49AB-ADC5-B8ECFED69FD8}" type="presParOf" srcId="{D2C00523-8FBC-47B6-9565-267A1D2236DF}" destId="{18E49C4E-CF02-4CBF-B842-E7A61702FF04}" srcOrd="2" destOrd="0" presId="urn:microsoft.com/office/officeart/2008/layout/HorizontalMultiLevelHierarchy"/>
    <dgm:cxn modelId="{C616A077-562E-4BF3-945D-401616DDD74C}" type="presParOf" srcId="{18E49C4E-CF02-4CBF-B842-E7A61702FF04}" destId="{27E9E7FD-0629-4B8C-A656-6B00E074EC90}" srcOrd="0" destOrd="0" presId="urn:microsoft.com/office/officeart/2008/layout/HorizontalMultiLevelHierarchy"/>
    <dgm:cxn modelId="{F0EE893C-5D4A-4DE4-BAC0-47CF0860A846}" type="presParOf" srcId="{D2C00523-8FBC-47B6-9565-267A1D2236DF}" destId="{BC597067-3049-44F6-865C-4D243ECA6401}" srcOrd="3" destOrd="0" presId="urn:microsoft.com/office/officeart/2008/layout/HorizontalMultiLevelHierarchy"/>
    <dgm:cxn modelId="{8AB1905C-03D1-45DB-B3BD-4491CC1B0307}" type="presParOf" srcId="{BC597067-3049-44F6-865C-4D243ECA6401}" destId="{139B817F-4632-4951-9423-3AC5C67E01B0}" srcOrd="0" destOrd="0" presId="urn:microsoft.com/office/officeart/2008/layout/HorizontalMultiLevelHierarchy"/>
    <dgm:cxn modelId="{CE2B4E80-8E4D-4EB6-A697-526CA573EEC8}" type="presParOf" srcId="{BC597067-3049-44F6-865C-4D243ECA6401}" destId="{4A41AD90-ED23-46D9-812C-797E175FA375}" srcOrd="1" destOrd="0" presId="urn:microsoft.com/office/officeart/2008/layout/HorizontalMultiLevelHierarchy"/>
    <dgm:cxn modelId="{BCFC0801-4A89-470E-8348-BAC4C553BCA5}" type="presParOf" srcId="{4A41AD90-ED23-46D9-812C-797E175FA375}" destId="{FF462CBB-E7A9-4893-A71D-906CBFA46679}" srcOrd="0" destOrd="0" presId="urn:microsoft.com/office/officeart/2008/layout/HorizontalMultiLevelHierarchy"/>
    <dgm:cxn modelId="{E1624F15-E093-4910-B554-F863F4F3FF1A}" type="presParOf" srcId="{FF462CBB-E7A9-4893-A71D-906CBFA46679}" destId="{5EEE9663-1606-4EDE-BA57-BC0C22259092}" srcOrd="0" destOrd="0" presId="urn:microsoft.com/office/officeart/2008/layout/HorizontalMultiLevelHierarchy"/>
    <dgm:cxn modelId="{82D339DF-75BA-4F00-92DF-068DEC1ABEC3}" type="presParOf" srcId="{4A41AD90-ED23-46D9-812C-797E175FA375}" destId="{8707BA98-F067-491E-B8B0-6C9B50B3B9B9}" srcOrd="1" destOrd="0" presId="urn:microsoft.com/office/officeart/2008/layout/HorizontalMultiLevelHierarchy"/>
    <dgm:cxn modelId="{4FE3FCB5-BE1A-477A-BC21-1A64C22130D7}" type="presParOf" srcId="{8707BA98-F067-491E-B8B0-6C9B50B3B9B9}" destId="{73EC3E28-9279-45A2-AC68-A564F1BC16BB}" srcOrd="0" destOrd="0" presId="urn:microsoft.com/office/officeart/2008/layout/HorizontalMultiLevelHierarchy"/>
    <dgm:cxn modelId="{FEB1408E-5B17-4D2F-8003-9CA7FB55FF85}" type="presParOf" srcId="{8707BA98-F067-491E-B8B0-6C9B50B3B9B9}" destId="{550E1B2E-F060-4CB6-8102-056261ABD291}" srcOrd="1" destOrd="0" presId="urn:microsoft.com/office/officeart/2008/layout/HorizontalMultiLevelHierarchy"/>
    <dgm:cxn modelId="{92967DA9-B992-4F47-A749-57944E259D88}" type="presParOf" srcId="{4A41AD90-ED23-46D9-812C-797E175FA375}" destId="{9927FDDB-3780-43E2-A3AD-9C9C86D352FD}" srcOrd="2" destOrd="0" presId="urn:microsoft.com/office/officeart/2008/layout/HorizontalMultiLevelHierarchy"/>
    <dgm:cxn modelId="{1BEE0F72-1934-466B-B85C-32C039BEDFB7}" type="presParOf" srcId="{9927FDDB-3780-43E2-A3AD-9C9C86D352FD}" destId="{ACD3FF8B-3793-4F4E-9147-525F68AE9EBB}" srcOrd="0" destOrd="0" presId="urn:microsoft.com/office/officeart/2008/layout/HorizontalMultiLevelHierarchy"/>
    <dgm:cxn modelId="{D6A69E33-1706-467F-92BC-F25868BBC2B8}" type="presParOf" srcId="{4A41AD90-ED23-46D9-812C-797E175FA375}" destId="{9E2A39AE-E0FC-4C02-9F3D-32937099F812}" srcOrd="3" destOrd="0" presId="urn:microsoft.com/office/officeart/2008/layout/HorizontalMultiLevelHierarchy"/>
    <dgm:cxn modelId="{021662AD-4B0D-4099-8F6A-4E31A02D77B4}" type="presParOf" srcId="{9E2A39AE-E0FC-4C02-9F3D-32937099F812}" destId="{AE9A2750-21AC-40F0-8695-93813FE000E6}" srcOrd="0" destOrd="0" presId="urn:microsoft.com/office/officeart/2008/layout/HorizontalMultiLevelHierarchy"/>
    <dgm:cxn modelId="{868C0280-F260-4B9D-8962-3DA66274AE74}" type="presParOf" srcId="{9E2A39AE-E0FC-4C02-9F3D-32937099F812}" destId="{36FD4E6A-C76C-42CD-A985-9B105DCA4B54}" srcOrd="1" destOrd="0" presId="urn:microsoft.com/office/officeart/2008/layout/HorizontalMultiLevelHierarchy"/>
    <dgm:cxn modelId="{58317F7E-70A2-4908-A0B5-89EAD054D4F5}" type="presParOf" srcId="{48AF4A15-4A73-4B91-A732-83E328BF4ABA}" destId="{5286B348-43AF-4672-A084-2754615F371F}" srcOrd="2" destOrd="0" presId="urn:microsoft.com/office/officeart/2008/layout/HorizontalMultiLevelHierarchy"/>
    <dgm:cxn modelId="{9F557907-61F9-449C-BBFA-C0DC97078FDD}" type="presParOf" srcId="{5286B348-43AF-4672-A084-2754615F371F}" destId="{229F40CD-A179-469F-B08D-CB8E59F95EB6}" srcOrd="0" destOrd="0" presId="urn:microsoft.com/office/officeart/2008/layout/HorizontalMultiLevelHierarchy"/>
    <dgm:cxn modelId="{62FDD23D-375D-493D-B3EA-227CC71EE70B}" type="presParOf" srcId="{48AF4A15-4A73-4B91-A732-83E328BF4ABA}" destId="{C1FE6B18-B072-4B73-BE9E-BDEBF384E8CC}" srcOrd="3" destOrd="0" presId="urn:microsoft.com/office/officeart/2008/layout/HorizontalMultiLevelHierarchy"/>
    <dgm:cxn modelId="{C69C6BD1-7C22-4274-B201-ECE1FDA1A910}" type="presParOf" srcId="{C1FE6B18-B072-4B73-BE9E-BDEBF384E8CC}" destId="{019F854C-D9A0-4CE5-90B6-E6DA6CEEFCEF}" srcOrd="0" destOrd="0" presId="urn:microsoft.com/office/officeart/2008/layout/HorizontalMultiLevelHierarchy"/>
    <dgm:cxn modelId="{B2C86C60-7824-4CDB-91DE-BE16BE9840BE}" type="presParOf" srcId="{C1FE6B18-B072-4B73-BE9E-BDEBF384E8CC}" destId="{300589DE-0E2E-4BB5-82F3-638ECFAADDCA}" srcOrd="1" destOrd="0" presId="urn:microsoft.com/office/officeart/2008/layout/HorizontalMultiLevelHierarchy"/>
    <dgm:cxn modelId="{25D486CA-A714-4417-AE01-B18CA0C3DA32}" type="presParOf" srcId="{300589DE-0E2E-4BB5-82F3-638ECFAADDCA}" destId="{16BC3F44-240F-4FD8-85CB-689F6C2C8024}" srcOrd="0" destOrd="0" presId="urn:microsoft.com/office/officeart/2008/layout/HorizontalMultiLevelHierarchy"/>
    <dgm:cxn modelId="{3C69F35D-1599-4860-871A-F7B4D3A33DCF}" type="presParOf" srcId="{16BC3F44-240F-4FD8-85CB-689F6C2C8024}" destId="{88BC652E-F7DA-485D-B7ED-20CEA1DF7201}" srcOrd="0" destOrd="0" presId="urn:microsoft.com/office/officeart/2008/layout/HorizontalMultiLevelHierarchy"/>
    <dgm:cxn modelId="{E8A035A7-4930-49BD-9CE4-5D2B1D57FBA4}" type="presParOf" srcId="{300589DE-0E2E-4BB5-82F3-638ECFAADDCA}" destId="{CC4E6A4B-A927-4A61-B317-24944BDAEBF2}" srcOrd="1" destOrd="0" presId="urn:microsoft.com/office/officeart/2008/layout/HorizontalMultiLevelHierarchy"/>
    <dgm:cxn modelId="{354FD57B-FA3F-4B5D-9F94-B67296E3BBC2}" type="presParOf" srcId="{CC4E6A4B-A927-4A61-B317-24944BDAEBF2}" destId="{19810DAB-DDC1-4A1B-AC09-3788EAD404EF}" srcOrd="0" destOrd="0" presId="urn:microsoft.com/office/officeart/2008/layout/HorizontalMultiLevelHierarchy"/>
    <dgm:cxn modelId="{0A2579F1-29EE-44EA-A26F-0F4D3C2CA64F}" type="presParOf" srcId="{CC4E6A4B-A927-4A61-B317-24944BDAEBF2}" destId="{04D5BBFA-4252-4C78-B4EF-C3E7767FE2B1}" srcOrd="1" destOrd="0" presId="urn:microsoft.com/office/officeart/2008/layout/HorizontalMultiLevelHierarchy"/>
    <dgm:cxn modelId="{4F423FFA-BC40-4A64-AD98-DE5C8489902E}" type="presParOf" srcId="{04D5BBFA-4252-4C78-B4EF-C3E7767FE2B1}" destId="{7FD179CD-EC49-416E-94BF-2A221F512A3B}" srcOrd="0" destOrd="0" presId="urn:microsoft.com/office/officeart/2008/layout/HorizontalMultiLevelHierarchy"/>
    <dgm:cxn modelId="{2EA0FDB7-8EFE-42AC-91F6-99FC36A4941F}" type="presParOf" srcId="{7FD179CD-EC49-416E-94BF-2A221F512A3B}" destId="{94759B62-F2AC-4E08-A6EE-459EE5CE0A0C}" srcOrd="0" destOrd="0" presId="urn:microsoft.com/office/officeart/2008/layout/HorizontalMultiLevelHierarchy"/>
    <dgm:cxn modelId="{96F5C606-C4F0-4D50-BB52-AF13C60236CC}" type="presParOf" srcId="{04D5BBFA-4252-4C78-B4EF-C3E7767FE2B1}" destId="{FC069A7A-83CC-4E91-A773-CF6E824121E5}" srcOrd="1" destOrd="0" presId="urn:microsoft.com/office/officeart/2008/layout/HorizontalMultiLevelHierarchy"/>
    <dgm:cxn modelId="{A3B77C60-774A-445B-997D-EE28F8D44644}" type="presParOf" srcId="{FC069A7A-83CC-4E91-A773-CF6E824121E5}" destId="{44C0B46A-6E46-4BE1-AFCA-784C46AF59D4}" srcOrd="0" destOrd="0" presId="urn:microsoft.com/office/officeart/2008/layout/HorizontalMultiLevelHierarchy"/>
    <dgm:cxn modelId="{0EC4353C-2C16-461D-9657-4BA7278B35F3}" type="presParOf" srcId="{FC069A7A-83CC-4E91-A773-CF6E824121E5}" destId="{9F185209-383F-43EB-9AD2-CE8C1068A367}" srcOrd="1" destOrd="0" presId="urn:microsoft.com/office/officeart/2008/layout/HorizontalMultiLevelHierarchy"/>
    <dgm:cxn modelId="{1F9771A9-DBC9-425B-8A6D-C7A4982734AF}" type="presParOf" srcId="{300589DE-0E2E-4BB5-82F3-638ECFAADDCA}" destId="{4F739236-2981-4243-96CE-14FB2C6551BC}" srcOrd="2" destOrd="0" presId="urn:microsoft.com/office/officeart/2008/layout/HorizontalMultiLevelHierarchy"/>
    <dgm:cxn modelId="{C0805741-C511-43D8-B02B-07934F2B1710}" type="presParOf" srcId="{4F739236-2981-4243-96CE-14FB2C6551BC}" destId="{AF10AE78-1739-48C4-9BA5-7655A14B8D56}" srcOrd="0" destOrd="0" presId="urn:microsoft.com/office/officeart/2008/layout/HorizontalMultiLevelHierarchy"/>
    <dgm:cxn modelId="{3513D88A-759B-4909-8B04-CD9B02128FB9}" type="presParOf" srcId="{300589DE-0E2E-4BB5-82F3-638ECFAADDCA}" destId="{278DF47E-6836-4B5C-BD2F-51E0B49942AC}" srcOrd="3" destOrd="0" presId="urn:microsoft.com/office/officeart/2008/layout/HorizontalMultiLevelHierarchy"/>
    <dgm:cxn modelId="{C25F945D-6AD5-4DB9-8471-7CCEF29505D2}" type="presParOf" srcId="{278DF47E-6836-4B5C-BD2F-51E0B49942AC}" destId="{4B2D987B-33F6-4962-B437-692C67A0981F}" srcOrd="0" destOrd="0" presId="urn:microsoft.com/office/officeart/2008/layout/HorizontalMultiLevelHierarchy"/>
    <dgm:cxn modelId="{56282CB9-CB0D-4400-887E-E75059365CCD}" type="presParOf" srcId="{278DF47E-6836-4B5C-BD2F-51E0B49942AC}" destId="{BF2CB4C9-4C75-443E-889D-81BBC896F379}" srcOrd="1" destOrd="0" presId="urn:microsoft.com/office/officeart/2008/layout/HorizontalMultiLevelHierarchy"/>
    <dgm:cxn modelId="{750A8BD0-D6B1-4B47-AF44-25075CAE239D}" type="presParOf" srcId="{BF2CB4C9-4C75-443E-889D-81BBC896F379}" destId="{C092DCF2-899C-4C22-8B6F-0CB0E67E7E8C}" srcOrd="0" destOrd="0" presId="urn:microsoft.com/office/officeart/2008/layout/HorizontalMultiLevelHierarchy"/>
    <dgm:cxn modelId="{0AAF05FB-407A-41DE-83C8-8A3DF276C16F}" type="presParOf" srcId="{C092DCF2-899C-4C22-8B6F-0CB0E67E7E8C}" destId="{B58F854C-BC9C-4F79-BEB2-31C5AB6071C7}" srcOrd="0" destOrd="0" presId="urn:microsoft.com/office/officeart/2008/layout/HorizontalMultiLevelHierarchy"/>
    <dgm:cxn modelId="{ADB71E5E-224A-464F-8174-C4DE43041B35}" type="presParOf" srcId="{BF2CB4C9-4C75-443E-889D-81BBC896F379}" destId="{8DB016F1-EF1A-4FA2-B63E-57E474F5F5C0}" srcOrd="1" destOrd="0" presId="urn:microsoft.com/office/officeart/2008/layout/HorizontalMultiLevelHierarchy"/>
    <dgm:cxn modelId="{FAB8003E-E333-45BD-B732-59F900B7074E}" type="presParOf" srcId="{8DB016F1-EF1A-4FA2-B63E-57E474F5F5C0}" destId="{5F2F3B56-9E74-4A7F-A02D-E1DEAC53BA31}" srcOrd="0" destOrd="0" presId="urn:microsoft.com/office/officeart/2008/layout/HorizontalMultiLevelHierarchy"/>
    <dgm:cxn modelId="{4B491E7A-F7C7-4F0F-AA21-4743609CAF81}" type="presParOf" srcId="{8DB016F1-EF1A-4FA2-B63E-57E474F5F5C0}" destId="{6C779C3F-8550-4482-BB66-BB49E3EFB53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2DCF2-899C-4C22-8B6F-0CB0E67E7E8C}">
      <dsp:nvSpPr>
        <dsp:cNvPr id="0" name=""/>
        <dsp:cNvSpPr/>
      </dsp:nvSpPr>
      <dsp:spPr>
        <a:xfrm>
          <a:off x="7093302" y="5052153"/>
          <a:ext cx="495303" cy="91440"/>
        </a:xfrm>
        <a:custGeom>
          <a:avLst/>
          <a:gdLst/>
          <a:ahLst/>
          <a:cxnLst/>
          <a:rect l="0" t="0" r="0" b="0"/>
          <a:pathLst>
            <a:path>
              <a:moveTo>
                <a:pt x="0" y="47103"/>
              </a:moveTo>
              <a:lnTo>
                <a:pt x="247651" y="47103"/>
              </a:lnTo>
              <a:lnTo>
                <a:pt x="247651" y="45720"/>
              </a:lnTo>
              <a:lnTo>
                <a:pt x="495303" y="45720"/>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8571" y="5085490"/>
        <a:ext cx="24765" cy="24765"/>
      </dsp:txXfrm>
    </dsp:sp>
    <dsp:sp modelId="{4F739236-2981-4243-96CE-14FB2C6551BC}">
      <dsp:nvSpPr>
        <dsp:cNvPr id="0" name=""/>
        <dsp:cNvSpPr/>
      </dsp:nvSpPr>
      <dsp:spPr>
        <a:xfrm>
          <a:off x="4121483" y="4635346"/>
          <a:ext cx="495303" cy="463911"/>
        </a:xfrm>
        <a:custGeom>
          <a:avLst/>
          <a:gdLst/>
          <a:ahLst/>
          <a:cxnLst/>
          <a:rect l="0" t="0" r="0" b="0"/>
          <a:pathLst>
            <a:path>
              <a:moveTo>
                <a:pt x="0" y="0"/>
              </a:moveTo>
              <a:lnTo>
                <a:pt x="247651" y="0"/>
              </a:lnTo>
              <a:lnTo>
                <a:pt x="247651" y="463911"/>
              </a:lnTo>
              <a:lnTo>
                <a:pt x="495303" y="463911"/>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2169" y="4850335"/>
        <a:ext cx="33931" cy="33931"/>
      </dsp:txXfrm>
    </dsp:sp>
    <dsp:sp modelId="{7FD179CD-EC49-416E-94BF-2A221F512A3B}">
      <dsp:nvSpPr>
        <dsp:cNvPr id="0" name=""/>
        <dsp:cNvSpPr/>
      </dsp:nvSpPr>
      <dsp:spPr>
        <a:xfrm>
          <a:off x="7093302" y="4117729"/>
          <a:ext cx="495303" cy="91440"/>
        </a:xfrm>
        <a:custGeom>
          <a:avLst/>
          <a:gdLst/>
          <a:ahLst/>
          <a:cxnLst/>
          <a:rect l="0" t="0" r="0" b="0"/>
          <a:pathLst>
            <a:path>
              <a:moveTo>
                <a:pt x="0" y="45720"/>
              </a:moveTo>
              <a:lnTo>
                <a:pt x="247651" y="45720"/>
              </a:lnTo>
              <a:lnTo>
                <a:pt x="247651" y="45976"/>
              </a:lnTo>
              <a:lnTo>
                <a:pt x="495303" y="45976"/>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8571" y="4151066"/>
        <a:ext cx="24765" cy="24765"/>
      </dsp:txXfrm>
    </dsp:sp>
    <dsp:sp modelId="{16BC3F44-240F-4FD8-85CB-689F6C2C8024}">
      <dsp:nvSpPr>
        <dsp:cNvPr id="0" name=""/>
        <dsp:cNvSpPr/>
      </dsp:nvSpPr>
      <dsp:spPr>
        <a:xfrm>
          <a:off x="4121483" y="4163449"/>
          <a:ext cx="495303" cy="471897"/>
        </a:xfrm>
        <a:custGeom>
          <a:avLst/>
          <a:gdLst/>
          <a:ahLst/>
          <a:cxnLst/>
          <a:rect l="0" t="0" r="0" b="0"/>
          <a:pathLst>
            <a:path>
              <a:moveTo>
                <a:pt x="0" y="471897"/>
              </a:moveTo>
              <a:lnTo>
                <a:pt x="247651" y="471897"/>
              </a:lnTo>
              <a:lnTo>
                <a:pt x="247651" y="0"/>
              </a:lnTo>
              <a:lnTo>
                <a:pt x="495303" y="0"/>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2032" y="4382294"/>
        <a:ext cx="34205" cy="34205"/>
      </dsp:txXfrm>
    </dsp:sp>
    <dsp:sp modelId="{5286B348-43AF-4672-A084-2754615F371F}">
      <dsp:nvSpPr>
        <dsp:cNvPr id="0" name=""/>
        <dsp:cNvSpPr/>
      </dsp:nvSpPr>
      <dsp:spPr>
        <a:xfrm>
          <a:off x="1149663" y="3210284"/>
          <a:ext cx="495303" cy="1425061"/>
        </a:xfrm>
        <a:custGeom>
          <a:avLst/>
          <a:gdLst/>
          <a:ahLst/>
          <a:cxnLst/>
          <a:rect l="0" t="0" r="0" b="0"/>
          <a:pathLst>
            <a:path>
              <a:moveTo>
                <a:pt x="0" y="0"/>
              </a:moveTo>
              <a:lnTo>
                <a:pt x="247651" y="0"/>
              </a:lnTo>
              <a:lnTo>
                <a:pt x="247651" y="1425061"/>
              </a:lnTo>
              <a:lnTo>
                <a:pt x="495303" y="1425061"/>
              </a:lnTo>
            </a:path>
          </a:pathLst>
        </a:custGeom>
        <a:noFill/>
        <a:ln w="22225" cap="rnd"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59598" y="3885098"/>
        <a:ext cx="75434" cy="75434"/>
      </dsp:txXfrm>
    </dsp:sp>
    <dsp:sp modelId="{9927FDDB-3780-43E2-A3AD-9C9C86D352FD}">
      <dsp:nvSpPr>
        <dsp:cNvPr id="0" name=""/>
        <dsp:cNvSpPr/>
      </dsp:nvSpPr>
      <dsp:spPr>
        <a:xfrm>
          <a:off x="7093302" y="2747757"/>
          <a:ext cx="495303" cy="452900"/>
        </a:xfrm>
        <a:custGeom>
          <a:avLst/>
          <a:gdLst/>
          <a:ahLst/>
          <a:cxnLst/>
          <a:rect l="0" t="0" r="0" b="0"/>
          <a:pathLst>
            <a:path>
              <a:moveTo>
                <a:pt x="0" y="0"/>
              </a:moveTo>
              <a:lnTo>
                <a:pt x="247651" y="0"/>
              </a:lnTo>
              <a:lnTo>
                <a:pt x="247651" y="452900"/>
              </a:lnTo>
              <a:lnTo>
                <a:pt x="495303" y="452900"/>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4175" y="2957428"/>
        <a:ext cx="33557" cy="33557"/>
      </dsp:txXfrm>
    </dsp:sp>
    <dsp:sp modelId="{FF462CBB-E7A9-4893-A71D-906CBFA46679}">
      <dsp:nvSpPr>
        <dsp:cNvPr id="0" name=""/>
        <dsp:cNvSpPr/>
      </dsp:nvSpPr>
      <dsp:spPr>
        <a:xfrm>
          <a:off x="7093302" y="2256863"/>
          <a:ext cx="495303" cy="490893"/>
        </a:xfrm>
        <a:custGeom>
          <a:avLst/>
          <a:gdLst/>
          <a:ahLst/>
          <a:cxnLst/>
          <a:rect l="0" t="0" r="0" b="0"/>
          <a:pathLst>
            <a:path>
              <a:moveTo>
                <a:pt x="0" y="490893"/>
              </a:moveTo>
              <a:lnTo>
                <a:pt x="247651" y="490893"/>
              </a:lnTo>
              <a:lnTo>
                <a:pt x="247651" y="0"/>
              </a:lnTo>
              <a:lnTo>
                <a:pt x="495303" y="0"/>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3520" y="2484876"/>
        <a:ext cx="34867" cy="34867"/>
      </dsp:txXfrm>
    </dsp:sp>
    <dsp:sp modelId="{18E49C4E-CF02-4CBF-B842-E7A61702FF04}">
      <dsp:nvSpPr>
        <dsp:cNvPr id="0" name=""/>
        <dsp:cNvSpPr/>
      </dsp:nvSpPr>
      <dsp:spPr>
        <a:xfrm>
          <a:off x="4121483" y="1803963"/>
          <a:ext cx="495303" cy="943794"/>
        </a:xfrm>
        <a:custGeom>
          <a:avLst/>
          <a:gdLst/>
          <a:ahLst/>
          <a:cxnLst/>
          <a:rect l="0" t="0" r="0" b="0"/>
          <a:pathLst>
            <a:path>
              <a:moveTo>
                <a:pt x="0" y="0"/>
              </a:moveTo>
              <a:lnTo>
                <a:pt x="247651" y="0"/>
              </a:lnTo>
              <a:lnTo>
                <a:pt x="247651" y="943794"/>
              </a:lnTo>
              <a:lnTo>
                <a:pt x="495303" y="943794"/>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2488" y="2249213"/>
        <a:ext cx="53293" cy="53293"/>
      </dsp:txXfrm>
    </dsp:sp>
    <dsp:sp modelId="{EF2A779C-372F-4BC1-9D3D-089009A3EE45}">
      <dsp:nvSpPr>
        <dsp:cNvPr id="0" name=""/>
        <dsp:cNvSpPr/>
      </dsp:nvSpPr>
      <dsp:spPr>
        <a:xfrm>
          <a:off x="7093302" y="860168"/>
          <a:ext cx="495303" cy="452900"/>
        </a:xfrm>
        <a:custGeom>
          <a:avLst/>
          <a:gdLst/>
          <a:ahLst/>
          <a:cxnLst/>
          <a:rect l="0" t="0" r="0" b="0"/>
          <a:pathLst>
            <a:path>
              <a:moveTo>
                <a:pt x="0" y="0"/>
              </a:moveTo>
              <a:lnTo>
                <a:pt x="247651" y="0"/>
              </a:lnTo>
              <a:lnTo>
                <a:pt x="247651" y="452900"/>
              </a:lnTo>
              <a:lnTo>
                <a:pt x="495303" y="452900"/>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4175" y="1069840"/>
        <a:ext cx="33557" cy="33557"/>
      </dsp:txXfrm>
    </dsp:sp>
    <dsp:sp modelId="{83935F8D-C785-4FB8-A0A7-62439D0558B3}">
      <dsp:nvSpPr>
        <dsp:cNvPr id="0" name=""/>
        <dsp:cNvSpPr/>
      </dsp:nvSpPr>
      <dsp:spPr>
        <a:xfrm>
          <a:off x="7093302" y="378901"/>
          <a:ext cx="495303" cy="481267"/>
        </a:xfrm>
        <a:custGeom>
          <a:avLst/>
          <a:gdLst/>
          <a:ahLst/>
          <a:cxnLst/>
          <a:rect l="0" t="0" r="0" b="0"/>
          <a:pathLst>
            <a:path>
              <a:moveTo>
                <a:pt x="0" y="481267"/>
              </a:moveTo>
              <a:lnTo>
                <a:pt x="247651" y="481267"/>
              </a:lnTo>
              <a:lnTo>
                <a:pt x="247651" y="0"/>
              </a:lnTo>
              <a:lnTo>
                <a:pt x="495303" y="0"/>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323689" y="602269"/>
        <a:ext cx="34530" cy="34530"/>
      </dsp:txXfrm>
    </dsp:sp>
    <dsp:sp modelId="{99B5FE92-4B77-44EC-AF0A-B85390D71ACC}">
      <dsp:nvSpPr>
        <dsp:cNvPr id="0" name=""/>
        <dsp:cNvSpPr/>
      </dsp:nvSpPr>
      <dsp:spPr>
        <a:xfrm>
          <a:off x="4121483" y="860168"/>
          <a:ext cx="495303" cy="943794"/>
        </a:xfrm>
        <a:custGeom>
          <a:avLst/>
          <a:gdLst/>
          <a:ahLst/>
          <a:cxnLst/>
          <a:rect l="0" t="0" r="0" b="0"/>
          <a:pathLst>
            <a:path>
              <a:moveTo>
                <a:pt x="0" y="943794"/>
              </a:moveTo>
              <a:lnTo>
                <a:pt x="247651" y="943794"/>
              </a:lnTo>
              <a:lnTo>
                <a:pt x="247651" y="0"/>
              </a:lnTo>
              <a:lnTo>
                <a:pt x="495303" y="0"/>
              </a:lnTo>
            </a:path>
          </a:pathLst>
        </a:custGeom>
        <a:noFill/>
        <a:ln w="22225" cap="rnd" cmpd="sng" algn="ctr">
          <a:solidFill>
            <a:schemeClr val="accent6">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2488" y="1305419"/>
        <a:ext cx="53293" cy="53293"/>
      </dsp:txXfrm>
    </dsp:sp>
    <dsp:sp modelId="{8534C8A0-014A-4913-9F2D-BF445D8088C4}">
      <dsp:nvSpPr>
        <dsp:cNvPr id="0" name=""/>
        <dsp:cNvSpPr/>
      </dsp:nvSpPr>
      <dsp:spPr>
        <a:xfrm>
          <a:off x="1149663" y="1803963"/>
          <a:ext cx="495303" cy="1406321"/>
        </a:xfrm>
        <a:custGeom>
          <a:avLst/>
          <a:gdLst/>
          <a:ahLst/>
          <a:cxnLst/>
          <a:rect l="0" t="0" r="0" b="0"/>
          <a:pathLst>
            <a:path>
              <a:moveTo>
                <a:pt x="0" y="1406321"/>
              </a:moveTo>
              <a:lnTo>
                <a:pt x="247651" y="1406321"/>
              </a:lnTo>
              <a:lnTo>
                <a:pt x="247651" y="0"/>
              </a:lnTo>
              <a:lnTo>
                <a:pt x="495303" y="0"/>
              </a:lnTo>
            </a:path>
          </a:pathLst>
        </a:custGeom>
        <a:noFill/>
        <a:ln w="22225" cap="rnd"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60040" y="2469849"/>
        <a:ext cx="74549" cy="74549"/>
      </dsp:txXfrm>
    </dsp:sp>
    <dsp:sp modelId="{844D4714-170A-4B3E-903F-FA300DF0FAD5}">
      <dsp:nvSpPr>
        <dsp:cNvPr id="0" name=""/>
        <dsp:cNvSpPr/>
      </dsp:nvSpPr>
      <dsp:spPr>
        <a:xfrm rot="16200000">
          <a:off x="-1214789" y="2832766"/>
          <a:ext cx="3973870"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lvl="0" algn="ctr" defTabSz="2266950">
            <a:lnSpc>
              <a:spcPct val="90000"/>
            </a:lnSpc>
            <a:spcBef>
              <a:spcPct val="0"/>
            </a:spcBef>
            <a:spcAft>
              <a:spcPct val="35000"/>
            </a:spcAft>
          </a:pPr>
          <a:r>
            <a:rPr lang="en-US" sz="5100" kern="1200" dirty="0"/>
            <a:t>Migration</a:t>
          </a:r>
        </a:p>
      </dsp:txBody>
      <dsp:txXfrm>
        <a:off x="-1214789" y="2832766"/>
        <a:ext cx="3973870" cy="755035"/>
      </dsp:txXfrm>
    </dsp:sp>
    <dsp:sp modelId="{79555DA1-459E-4C64-8AF5-E46E4601709E}">
      <dsp:nvSpPr>
        <dsp:cNvPr id="0" name=""/>
        <dsp:cNvSpPr/>
      </dsp:nvSpPr>
      <dsp:spPr>
        <a:xfrm>
          <a:off x="1644966" y="1426445"/>
          <a:ext cx="2476516"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International</a:t>
          </a:r>
        </a:p>
      </dsp:txBody>
      <dsp:txXfrm>
        <a:off x="1644966" y="1426445"/>
        <a:ext cx="2476516" cy="755035"/>
      </dsp:txXfrm>
    </dsp:sp>
    <dsp:sp modelId="{1EB8EE7A-2558-4DB8-AC10-7FC805D38F44}">
      <dsp:nvSpPr>
        <dsp:cNvPr id="0" name=""/>
        <dsp:cNvSpPr/>
      </dsp:nvSpPr>
      <dsp:spPr>
        <a:xfrm>
          <a:off x="4616786" y="482651"/>
          <a:ext cx="2476516"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Voluntary</a:t>
          </a:r>
        </a:p>
      </dsp:txBody>
      <dsp:txXfrm>
        <a:off x="4616786" y="482651"/>
        <a:ext cx="2476516" cy="755035"/>
      </dsp:txXfrm>
    </dsp:sp>
    <dsp:sp modelId="{2BC78FA0-459A-48EA-961C-5CAF3C119698}">
      <dsp:nvSpPr>
        <dsp:cNvPr id="0" name=""/>
        <dsp:cNvSpPr/>
      </dsp:nvSpPr>
      <dsp:spPr>
        <a:xfrm>
          <a:off x="7588606" y="1383"/>
          <a:ext cx="2816319"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t>Transnational, internal, chain, step, and rural to urban</a:t>
          </a:r>
        </a:p>
      </dsp:txBody>
      <dsp:txXfrm>
        <a:off x="7588606" y="1383"/>
        <a:ext cx="2816319" cy="755035"/>
      </dsp:txXfrm>
    </dsp:sp>
    <dsp:sp modelId="{47E9260A-6D0C-4820-887A-17FE492EF8CE}">
      <dsp:nvSpPr>
        <dsp:cNvPr id="0" name=""/>
        <dsp:cNvSpPr/>
      </dsp:nvSpPr>
      <dsp:spPr>
        <a:xfrm>
          <a:off x="7588606" y="935551"/>
          <a:ext cx="2816319"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Usually economic or environmental</a:t>
          </a:r>
        </a:p>
      </dsp:txBody>
      <dsp:txXfrm>
        <a:off x="7588606" y="935551"/>
        <a:ext cx="2816319" cy="755035"/>
      </dsp:txXfrm>
    </dsp:sp>
    <dsp:sp modelId="{139B817F-4632-4951-9423-3AC5C67E01B0}">
      <dsp:nvSpPr>
        <dsp:cNvPr id="0" name=""/>
        <dsp:cNvSpPr/>
      </dsp:nvSpPr>
      <dsp:spPr>
        <a:xfrm>
          <a:off x="4616786" y="2370239"/>
          <a:ext cx="2476516"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Forced</a:t>
          </a:r>
        </a:p>
      </dsp:txBody>
      <dsp:txXfrm>
        <a:off x="4616786" y="2370239"/>
        <a:ext cx="2476516" cy="755035"/>
      </dsp:txXfrm>
    </dsp:sp>
    <dsp:sp modelId="{73EC3E28-9279-45A2-AC68-A564F1BC16BB}">
      <dsp:nvSpPr>
        <dsp:cNvPr id="0" name=""/>
        <dsp:cNvSpPr/>
      </dsp:nvSpPr>
      <dsp:spPr>
        <a:xfrm>
          <a:off x="7588606" y="1879345"/>
          <a:ext cx="2816319"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Refugees, IDPs, and asylum seekers</a:t>
          </a:r>
        </a:p>
      </dsp:txBody>
      <dsp:txXfrm>
        <a:off x="7588606" y="1879345"/>
        <a:ext cx="2816319" cy="755035"/>
      </dsp:txXfrm>
    </dsp:sp>
    <dsp:sp modelId="{AE9A2750-21AC-40F0-8695-93813FE000E6}">
      <dsp:nvSpPr>
        <dsp:cNvPr id="0" name=""/>
        <dsp:cNvSpPr/>
      </dsp:nvSpPr>
      <dsp:spPr>
        <a:xfrm>
          <a:off x="7588606" y="2823140"/>
          <a:ext cx="2816319"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Usually cultural or environmental</a:t>
          </a:r>
        </a:p>
      </dsp:txBody>
      <dsp:txXfrm>
        <a:off x="7588606" y="2823140"/>
        <a:ext cx="2816319" cy="755035"/>
      </dsp:txXfrm>
    </dsp:sp>
    <dsp:sp modelId="{019F854C-D9A0-4CE5-90B6-E6DA6CEEFCEF}">
      <dsp:nvSpPr>
        <dsp:cNvPr id="0" name=""/>
        <dsp:cNvSpPr/>
      </dsp:nvSpPr>
      <dsp:spPr>
        <a:xfrm>
          <a:off x="1644966" y="4257828"/>
          <a:ext cx="2476516"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Internal</a:t>
          </a:r>
        </a:p>
      </dsp:txBody>
      <dsp:txXfrm>
        <a:off x="1644966" y="4257828"/>
        <a:ext cx="2476516" cy="755035"/>
      </dsp:txXfrm>
    </dsp:sp>
    <dsp:sp modelId="{19810DAB-DDC1-4A1B-AC09-3788EAD404EF}">
      <dsp:nvSpPr>
        <dsp:cNvPr id="0" name=""/>
        <dsp:cNvSpPr/>
      </dsp:nvSpPr>
      <dsp:spPr>
        <a:xfrm>
          <a:off x="4616786" y="3785931"/>
          <a:ext cx="2476516"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Interregional</a:t>
          </a:r>
        </a:p>
      </dsp:txBody>
      <dsp:txXfrm>
        <a:off x="4616786" y="3785931"/>
        <a:ext cx="2476516" cy="755035"/>
      </dsp:txXfrm>
    </dsp:sp>
    <dsp:sp modelId="{44C0B46A-6E46-4BE1-AFCA-784C46AF59D4}">
      <dsp:nvSpPr>
        <dsp:cNvPr id="0" name=""/>
        <dsp:cNvSpPr/>
      </dsp:nvSpPr>
      <dsp:spPr>
        <a:xfrm>
          <a:off x="7588606" y="3786187"/>
          <a:ext cx="2816319"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Historically rural to urban for jobs</a:t>
          </a:r>
        </a:p>
      </dsp:txBody>
      <dsp:txXfrm>
        <a:off x="7588606" y="3786187"/>
        <a:ext cx="2816319" cy="755035"/>
      </dsp:txXfrm>
    </dsp:sp>
    <dsp:sp modelId="{4B2D987B-33F6-4962-B437-692C67A0981F}">
      <dsp:nvSpPr>
        <dsp:cNvPr id="0" name=""/>
        <dsp:cNvSpPr/>
      </dsp:nvSpPr>
      <dsp:spPr>
        <a:xfrm>
          <a:off x="4616786" y="4721739"/>
          <a:ext cx="2476516"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Intraregional</a:t>
          </a:r>
        </a:p>
      </dsp:txBody>
      <dsp:txXfrm>
        <a:off x="4616786" y="4721739"/>
        <a:ext cx="2476516" cy="755035"/>
      </dsp:txXfrm>
    </dsp:sp>
    <dsp:sp modelId="{5F2F3B56-9E74-4A7F-A02D-E1DEAC53BA31}">
      <dsp:nvSpPr>
        <dsp:cNvPr id="0" name=""/>
        <dsp:cNvSpPr/>
      </dsp:nvSpPr>
      <dsp:spPr>
        <a:xfrm>
          <a:off x="7588606" y="4720355"/>
          <a:ext cx="2835561" cy="755035"/>
        </a:xfrm>
        <a:prstGeom prst="rect">
          <a:avLst/>
        </a:prstGeom>
        <a:gradFill rotWithShape="0">
          <a:gsLst>
            <a:gs pos="0">
              <a:schemeClr val="lt1">
                <a:hueOff val="0"/>
                <a:satOff val="0"/>
                <a:lumOff val="0"/>
                <a:alphaOff val="0"/>
                <a:tint val="98000"/>
                <a:lumMod val="110000"/>
              </a:schemeClr>
            </a:gs>
            <a:gs pos="84000">
              <a:schemeClr val="l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Usually within urban areas from older cities to newer suburbs</a:t>
          </a:r>
        </a:p>
      </dsp:txBody>
      <dsp:txXfrm>
        <a:off x="7588606" y="4720355"/>
        <a:ext cx="2835561" cy="75503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E9896-3DEE-4711-ADD3-978A2041E482}" type="datetimeFigureOut">
              <a:rPr lang="en-US" smtClean="0"/>
              <a:t>08/21/2018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DBAC3-9169-40BF-B003-A043C3ADD03F}" type="slidenum">
              <a:rPr lang="en-US" smtClean="0"/>
              <a:t>‹#›</a:t>
            </a:fld>
            <a:endParaRPr lang="en-US"/>
          </a:p>
        </p:txBody>
      </p:sp>
    </p:spTree>
    <p:extLst>
      <p:ext uri="{BB962C8B-B14F-4D97-AF65-F5344CB8AC3E}">
        <p14:creationId xmlns:p14="http://schemas.microsoft.com/office/powerpoint/2010/main" val="247178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2010</a:t>
            </a:r>
          </a:p>
        </p:txBody>
      </p:sp>
      <p:sp>
        <p:nvSpPr>
          <p:cNvPr id="4" name="Slide Number Placeholder 3"/>
          <p:cNvSpPr>
            <a:spLocks noGrp="1"/>
          </p:cNvSpPr>
          <p:nvPr>
            <p:ph type="sldNum" sz="quarter" idx="10"/>
          </p:nvPr>
        </p:nvSpPr>
        <p:spPr/>
        <p:txBody>
          <a:bodyPr/>
          <a:lstStyle/>
          <a:p>
            <a:fld id="{A52DBAC3-9169-40BF-B003-A043C3ADD03F}" type="slidenum">
              <a:rPr lang="en-US" smtClean="0"/>
              <a:t>8</a:t>
            </a:fld>
            <a:endParaRPr lang="en-US"/>
          </a:p>
        </p:txBody>
      </p:sp>
    </p:spTree>
    <p:extLst>
      <p:ext uri="{BB962C8B-B14F-4D97-AF65-F5344CB8AC3E}">
        <p14:creationId xmlns:p14="http://schemas.microsoft.com/office/powerpoint/2010/main" val="1883895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Dates vary based on research…</a:t>
            </a:r>
          </a:p>
          <a:p>
            <a:r>
              <a:rPr lang="en-US" dirty="0"/>
              <a:t>Early 1900s</a:t>
            </a:r>
          </a:p>
        </p:txBody>
      </p:sp>
      <p:sp>
        <p:nvSpPr>
          <p:cNvPr id="4" name="Slide Number Placeholder 3"/>
          <p:cNvSpPr>
            <a:spLocks noGrp="1"/>
          </p:cNvSpPr>
          <p:nvPr>
            <p:ph type="sldNum" sz="quarter" idx="10"/>
          </p:nvPr>
        </p:nvSpPr>
        <p:spPr/>
        <p:txBody>
          <a:bodyPr/>
          <a:lstStyle/>
          <a:p>
            <a:fld id="{A52DBAC3-9169-40BF-B003-A043C3ADD03F}" type="slidenum">
              <a:rPr lang="en-US" smtClean="0"/>
              <a:t>63</a:t>
            </a:fld>
            <a:endParaRPr lang="en-US"/>
          </a:p>
        </p:txBody>
      </p:sp>
    </p:spTree>
    <p:extLst>
      <p:ext uri="{BB962C8B-B14F-4D97-AF65-F5344CB8AC3E}">
        <p14:creationId xmlns:p14="http://schemas.microsoft.com/office/powerpoint/2010/main" val="27354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2013</a:t>
            </a:r>
          </a:p>
        </p:txBody>
      </p:sp>
      <p:sp>
        <p:nvSpPr>
          <p:cNvPr id="4" name="Slide Number Placeholder 3"/>
          <p:cNvSpPr>
            <a:spLocks noGrp="1"/>
          </p:cNvSpPr>
          <p:nvPr>
            <p:ph type="sldNum" sz="quarter" idx="10"/>
          </p:nvPr>
        </p:nvSpPr>
        <p:spPr/>
        <p:txBody>
          <a:bodyPr/>
          <a:lstStyle/>
          <a:p>
            <a:fld id="{A52DBAC3-9169-40BF-B003-A043C3ADD03F}" type="slidenum">
              <a:rPr lang="en-US" smtClean="0"/>
              <a:t>69</a:t>
            </a:fld>
            <a:endParaRPr lang="en-US"/>
          </a:p>
        </p:txBody>
      </p:sp>
    </p:spTree>
    <p:extLst>
      <p:ext uri="{BB962C8B-B14F-4D97-AF65-F5344CB8AC3E}">
        <p14:creationId xmlns:p14="http://schemas.microsoft.com/office/powerpoint/2010/main" val="1969577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Immigration Act of 1924, or Johnson–Reed Act, including the National Origins Act, and Asian Exclusion Act (</a:t>
            </a:r>
            <a:r>
              <a:rPr lang="en-US" dirty="0" err="1">
                <a:solidFill>
                  <a:schemeClr val="tx1"/>
                </a:solidFill>
              </a:rPr>
              <a:t>Pub.L</a:t>
            </a:r>
            <a:r>
              <a:rPr lang="en-US" dirty="0">
                <a:solidFill>
                  <a:schemeClr val="tx1"/>
                </a:solidFill>
              </a:rPr>
              <a:t>. 68–139, 43 Stat. 153, enacted May 26, 1924), was a United States federal law that limited the annual number of immigrants who could be admitted from any country to 2% of the number of people from that country who were already living in the United States as of the 1890 census, down from the 3% cap set by the Emergency Quota Act of 1921, which used the Census of 1910. The law was primarily aimed at further restricting immigration of Southern Europeans and Eastern Europeans, especially Italians and Eastern European Jews.[1][2][3] In addition, it severely restricted the immigration of Africans and outright banned the immigration of Arabs and Asians.</a:t>
            </a:r>
          </a:p>
          <a:p>
            <a:endParaRPr lang="en-US" dirty="0">
              <a:solidFill>
                <a:schemeClr val="tx1"/>
              </a:solidFill>
            </a:endParaRPr>
          </a:p>
          <a:p>
            <a:r>
              <a:rPr lang="en-US" dirty="0">
                <a:solidFill>
                  <a:schemeClr val="tx1"/>
                </a:solidFill>
              </a:rPr>
              <a:t>According to the U.S. Department of State Office of the Historian the purpose of the act was "to preserve the ideal of American homogeneity".[4] But though the Act aimed at preserving American racial homogeneity, it set no limits on immigration from other countries of the Americas.[5] Congressional opposition was minimal. According to Columbia University historian Mae Ngai, the 1924 Act put an end to a period where the United States essentially had open borders.[6]</a:t>
            </a:r>
          </a:p>
        </p:txBody>
      </p:sp>
      <p:sp>
        <p:nvSpPr>
          <p:cNvPr id="4" name="Slide Number Placeholder 3"/>
          <p:cNvSpPr>
            <a:spLocks noGrp="1"/>
          </p:cNvSpPr>
          <p:nvPr>
            <p:ph type="sldNum" sz="quarter" idx="10"/>
          </p:nvPr>
        </p:nvSpPr>
        <p:spPr/>
        <p:txBody>
          <a:bodyPr/>
          <a:lstStyle/>
          <a:p>
            <a:fld id="{A52DBAC3-9169-40BF-B003-A043C3ADD03F}" type="slidenum">
              <a:rPr lang="en-US" smtClean="0"/>
              <a:t>73</a:t>
            </a:fld>
            <a:endParaRPr lang="en-US"/>
          </a:p>
        </p:txBody>
      </p:sp>
    </p:spTree>
    <p:extLst>
      <p:ext uri="{BB962C8B-B14F-4D97-AF65-F5344CB8AC3E}">
        <p14:creationId xmlns:p14="http://schemas.microsoft.com/office/powerpoint/2010/main" val="108144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 https://www.youtube.com/watch?v=KNXg-kYk-LU</a:t>
            </a:r>
          </a:p>
          <a:p>
            <a:r>
              <a:rPr lang="en-US" dirty="0"/>
              <a:t>China’s internal migration</a:t>
            </a:r>
          </a:p>
        </p:txBody>
      </p:sp>
      <p:sp>
        <p:nvSpPr>
          <p:cNvPr id="4" name="Slide Number Placeholder 3"/>
          <p:cNvSpPr>
            <a:spLocks noGrp="1"/>
          </p:cNvSpPr>
          <p:nvPr>
            <p:ph type="sldNum" sz="quarter" idx="10"/>
          </p:nvPr>
        </p:nvSpPr>
        <p:spPr/>
        <p:txBody>
          <a:bodyPr/>
          <a:lstStyle/>
          <a:p>
            <a:fld id="{A52DBAC3-9169-40BF-B003-A043C3ADD03F}" type="slidenum">
              <a:rPr lang="en-US" smtClean="0"/>
              <a:t>75</a:t>
            </a:fld>
            <a:endParaRPr lang="en-US"/>
          </a:p>
        </p:txBody>
      </p:sp>
    </p:spTree>
    <p:extLst>
      <p:ext uri="{BB962C8B-B14F-4D97-AF65-F5344CB8AC3E}">
        <p14:creationId xmlns:p14="http://schemas.microsoft.com/office/powerpoint/2010/main" val="361555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of 2010</a:t>
            </a:r>
          </a:p>
          <a:p>
            <a:endParaRPr lang="en-US" dirty="0"/>
          </a:p>
        </p:txBody>
      </p:sp>
      <p:sp>
        <p:nvSpPr>
          <p:cNvPr id="4" name="Slide Number Placeholder 3"/>
          <p:cNvSpPr>
            <a:spLocks noGrp="1"/>
          </p:cNvSpPr>
          <p:nvPr>
            <p:ph type="sldNum" sz="quarter" idx="10"/>
          </p:nvPr>
        </p:nvSpPr>
        <p:spPr/>
        <p:txBody>
          <a:bodyPr/>
          <a:lstStyle/>
          <a:p>
            <a:fld id="{A52DBAC3-9169-40BF-B003-A043C3ADD03F}" type="slidenum">
              <a:rPr lang="en-US" smtClean="0"/>
              <a:t>9</a:t>
            </a:fld>
            <a:endParaRPr lang="en-US"/>
          </a:p>
        </p:txBody>
      </p:sp>
    </p:spTree>
    <p:extLst>
      <p:ext uri="{BB962C8B-B14F-4D97-AF65-F5344CB8AC3E}">
        <p14:creationId xmlns:p14="http://schemas.microsoft.com/office/powerpoint/2010/main" val="259117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DBAC3-9169-40BF-B003-A043C3ADD03F}" type="slidenum">
              <a:rPr lang="en-US" smtClean="0"/>
              <a:t>10</a:t>
            </a:fld>
            <a:endParaRPr lang="en-US"/>
          </a:p>
        </p:txBody>
      </p:sp>
    </p:spTree>
    <p:extLst>
      <p:ext uri="{BB962C8B-B14F-4D97-AF65-F5344CB8AC3E}">
        <p14:creationId xmlns:p14="http://schemas.microsoft.com/office/powerpoint/2010/main" val="582979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Nepal Earthquake</a:t>
            </a:r>
          </a:p>
        </p:txBody>
      </p:sp>
      <p:sp>
        <p:nvSpPr>
          <p:cNvPr id="4" name="Slide Number Placeholder 3"/>
          <p:cNvSpPr>
            <a:spLocks noGrp="1"/>
          </p:cNvSpPr>
          <p:nvPr>
            <p:ph type="sldNum" sz="quarter" idx="10"/>
          </p:nvPr>
        </p:nvSpPr>
        <p:spPr/>
        <p:txBody>
          <a:bodyPr/>
          <a:lstStyle/>
          <a:p>
            <a:fld id="{A52DBAC3-9169-40BF-B003-A043C3ADD03F}" type="slidenum">
              <a:rPr lang="en-US" smtClean="0"/>
              <a:t>20</a:t>
            </a:fld>
            <a:endParaRPr lang="en-US"/>
          </a:p>
        </p:txBody>
      </p:sp>
    </p:spTree>
    <p:extLst>
      <p:ext uri="{BB962C8B-B14F-4D97-AF65-F5344CB8AC3E}">
        <p14:creationId xmlns:p14="http://schemas.microsoft.com/office/powerpoint/2010/main" val="310232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Nepal Earthquake</a:t>
            </a:r>
          </a:p>
        </p:txBody>
      </p:sp>
      <p:sp>
        <p:nvSpPr>
          <p:cNvPr id="4" name="Slide Number Placeholder 3"/>
          <p:cNvSpPr>
            <a:spLocks noGrp="1"/>
          </p:cNvSpPr>
          <p:nvPr>
            <p:ph type="sldNum" sz="quarter" idx="10"/>
          </p:nvPr>
        </p:nvSpPr>
        <p:spPr/>
        <p:txBody>
          <a:bodyPr/>
          <a:lstStyle/>
          <a:p>
            <a:fld id="{A52DBAC3-9169-40BF-B003-A043C3ADD03F}" type="slidenum">
              <a:rPr lang="en-US" smtClean="0"/>
              <a:t>21</a:t>
            </a:fld>
            <a:endParaRPr lang="en-US"/>
          </a:p>
        </p:txBody>
      </p:sp>
    </p:spTree>
    <p:extLst>
      <p:ext uri="{BB962C8B-B14F-4D97-AF65-F5344CB8AC3E}">
        <p14:creationId xmlns:p14="http://schemas.microsoft.com/office/powerpoint/2010/main" val="115700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Barbuda – forced </a:t>
            </a:r>
            <a:r>
              <a:rPr lang="en-US"/>
              <a:t>environmental migration</a:t>
            </a:r>
            <a:endParaRPr lang="en-US" dirty="0"/>
          </a:p>
        </p:txBody>
      </p:sp>
      <p:sp>
        <p:nvSpPr>
          <p:cNvPr id="4" name="Slide Number Placeholder 3"/>
          <p:cNvSpPr>
            <a:spLocks noGrp="1"/>
          </p:cNvSpPr>
          <p:nvPr>
            <p:ph type="sldNum" sz="quarter" idx="10"/>
          </p:nvPr>
        </p:nvSpPr>
        <p:spPr/>
        <p:txBody>
          <a:bodyPr/>
          <a:lstStyle/>
          <a:p>
            <a:fld id="{A52DBAC3-9169-40BF-B003-A043C3ADD03F}" type="slidenum">
              <a:rPr lang="en-US" smtClean="0"/>
              <a:t>27</a:t>
            </a:fld>
            <a:endParaRPr lang="en-US"/>
          </a:p>
        </p:txBody>
      </p:sp>
    </p:spTree>
    <p:extLst>
      <p:ext uri="{BB962C8B-B14F-4D97-AF65-F5344CB8AC3E}">
        <p14:creationId xmlns:p14="http://schemas.microsoft.com/office/powerpoint/2010/main" val="103191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Nepal Earthquake</a:t>
            </a:r>
          </a:p>
        </p:txBody>
      </p:sp>
      <p:sp>
        <p:nvSpPr>
          <p:cNvPr id="4" name="Slide Number Placeholder 3"/>
          <p:cNvSpPr>
            <a:spLocks noGrp="1"/>
          </p:cNvSpPr>
          <p:nvPr>
            <p:ph type="sldNum" sz="quarter" idx="10"/>
          </p:nvPr>
        </p:nvSpPr>
        <p:spPr/>
        <p:txBody>
          <a:bodyPr/>
          <a:lstStyle/>
          <a:p>
            <a:fld id="{A52DBAC3-9169-40BF-B003-A043C3ADD03F}" type="slidenum">
              <a:rPr lang="en-US" smtClean="0"/>
              <a:t>28</a:t>
            </a:fld>
            <a:endParaRPr lang="en-US"/>
          </a:p>
        </p:txBody>
      </p:sp>
    </p:spTree>
    <p:extLst>
      <p:ext uri="{BB962C8B-B14F-4D97-AF65-F5344CB8AC3E}">
        <p14:creationId xmlns:p14="http://schemas.microsoft.com/office/powerpoint/2010/main" val="25569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Seminole Indian Village at Royal Palm Hammock Tamiami Trail, ca. 1920s</a:t>
            </a:r>
          </a:p>
        </p:txBody>
      </p:sp>
      <p:sp>
        <p:nvSpPr>
          <p:cNvPr id="4" name="Slide Number Placeholder 3"/>
          <p:cNvSpPr>
            <a:spLocks noGrp="1"/>
          </p:cNvSpPr>
          <p:nvPr>
            <p:ph type="sldNum" sz="quarter" idx="10"/>
          </p:nvPr>
        </p:nvSpPr>
        <p:spPr/>
        <p:txBody>
          <a:bodyPr/>
          <a:lstStyle/>
          <a:p>
            <a:fld id="{A52DBAC3-9169-40BF-B003-A043C3ADD03F}" type="slidenum">
              <a:rPr lang="en-US" smtClean="0"/>
              <a:t>38</a:t>
            </a:fld>
            <a:endParaRPr lang="en-US"/>
          </a:p>
        </p:txBody>
      </p:sp>
    </p:spTree>
    <p:extLst>
      <p:ext uri="{BB962C8B-B14F-4D97-AF65-F5344CB8AC3E}">
        <p14:creationId xmlns:p14="http://schemas.microsoft.com/office/powerpoint/2010/main" val="192340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DBAC3-9169-40BF-B003-A043C3ADD03F}" type="slidenum">
              <a:rPr lang="en-US" smtClean="0"/>
              <a:t>49</a:t>
            </a:fld>
            <a:endParaRPr lang="en-US"/>
          </a:p>
        </p:txBody>
      </p:sp>
    </p:spTree>
    <p:extLst>
      <p:ext uri="{BB962C8B-B14F-4D97-AF65-F5344CB8AC3E}">
        <p14:creationId xmlns:p14="http://schemas.microsoft.com/office/powerpoint/2010/main" val="299482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185176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7815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24797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930141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4253551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4088069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411677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647798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682040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46344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6892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228733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829056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591222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086012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F07F09">
                    <a:lumMod val="75000"/>
                    <a:lumOff val="25000"/>
                  </a:srgbClr>
                </a:solidFill>
              </a:rPr>
              <a:pPr/>
              <a:t>08/21/2018</a:t>
            </a:fld>
            <a:endParaRPr lang="en-US" dirty="0">
              <a:solidFill>
                <a:srgbClr val="F07F09">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F07F09">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F07F09">
                    <a:lumMod val="75000"/>
                    <a:lumOff val="25000"/>
                  </a:srgbClr>
                </a:solidFill>
              </a:rPr>
              <a:pPr/>
              <a:t>‹#›</a:t>
            </a:fld>
            <a:endParaRPr lang="en-US" dirty="0">
              <a:solidFill>
                <a:srgbClr val="F07F09">
                  <a:lumMod val="75000"/>
                  <a:lumOff val="25000"/>
                </a:srgbClr>
              </a:solidFill>
            </a:endParaRPr>
          </a:p>
        </p:txBody>
      </p:sp>
    </p:spTree>
    <p:extLst>
      <p:ext uri="{BB962C8B-B14F-4D97-AF65-F5344CB8AC3E}">
        <p14:creationId xmlns:p14="http://schemas.microsoft.com/office/powerpoint/2010/main" val="2005816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5" name="Footer Placeholder 4"/>
          <p:cNvSpPr>
            <a:spLocks noGrp="1"/>
          </p:cNvSpPr>
          <p:nvPr>
            <p:ph type="ftr" sz="quarter" idx="11"/>
          </p:nvPr>
        </p:nvSpPr>
        <p:spPr/>
        <p:txBody>
          <a:bodyPr/>
          <a:lstStyle/>
          <a:p>
            <a:endParaRPr lang="en-US" dirty="0">
              <a:solidFill>
                <a:srgbClr val="9F2936"/>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9F2936"/>
                </a:solidFill>
              </a:rPr>
              <a:pPr/>
              <a:t>‹#›</a:t>
            </a:fld>
            <a:endParaRPr lang="en-US" dirty="0">
              <a:solidFill>
                <a:srgbClr val="9F2936"/>
              </a:solidFill>
            </a:endParaRPr>
          </a:p>
        </p:txBody>
      </p:sp>
    </p:spTree>
    <p:extLst>
      <p:ext uri="{BB962C8B-B14F-4D97-AF65-F5344CB8AC3E}">
        <p14:creationId xmlns:p14="http://schemas.microsoft.com/office/powerpoint/2010/main" val="2191066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F07F09">
                    <a:lumMod val="75000"/>
                    <a:lumOff val="25000"/>
                  </a:srgbClr>
                </a:solidFill>
              </a:rPr>
              <a:pPr/>
              <a:t>08/21/2018</a:t>
            </a:fld>
            <a:endParaRPr lang="en-US" dirty="0">
              <a:solidFill>
                <a:srgbClr val="F07F09">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F07F09">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F07F09">
                    <a:lumMod val="75000"/>
                    <a:lumOff val="25000"/>
                  </a:srgbClr>
                </a:solidFill>
              </a:rPr>
              <a:pPr/>
              <a:t>‹#›</a:t>
            </a:fld>
            <a:endParaRPr lang="en-US" dirty="0">
              <a:solidFill>
                <a:srgbClr val="F07F09">
                  <a:lumMod val="75000"/>
                  <a:lumOff val="25000"/>
                </a:srgbClr>
              </a:solidFill>
            </a:endParaRPr>
          </a:p>
        </p:txBody>
      </p:sp>
    </p:spTree>
    <p:extLst>
      <p:ext uri="{BB962C8B-B14F-4D97-AF65-F5344CB8AC3E}">
        <p14:creationId xmlns:p14="http://schemas.microsoft.com/office/powerpoint/2010/main" val="1399998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6" name="Footer Placeholder 5"/>
          <p:cNvSpPr>
            <a:spLocks noGrp="1"/>
          </p:cNvSpPr>
          <p:nvPr>
            <p:ph type="ftr" sz="quarter" idx="11"/>
          </p:nvPr>
        </p:nvSpPr>
        <p:spPr/>
        <p:txBody>
          <a:bodyPr/>
          <a:lstStyle/>
          <a:p>
            <a:endParaRPr lang="en-US" dirty="0">
              <a:solidFill>
                <a:srgbClr val="9F293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F2936"/>
                </a:solidFill>
              </a:rPr>
              <a:pPr/>
              <a:t>‹#›</a:t>
            </a:fld>
            <a:endParaRPr lang="en-US" dirty="0">
              <a:solidFill>
                <a:srgbClr val="9F2936"/>
              </a:solidFill>
            </a:endParaRPr>
          </a:p>
        </p:txBody>
      </p:sp>
    </p:spTree>
    <p:extLst>
      <p:ext uri="{BB962C8B-B14F-4D97-AF65-F5344CB8AC3E}">
        <p14:creationId xmlns:p14="http://schemas.microsoft.com/office/powerpoint/2010/main" val="3556267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8" name="Footer Placeholder 7"/>
          <p:cNvSpPr>
            <a:spLocks noGrp="1"/>
          </p:cNvSpPr>
          <p:nvPr>
            <p:ph type="ftr" sz="quarter" idx="11"/>
          </p:nvPr>
        </p:nvSpPr>
        <p:spPr/>
        <p:txBody>
          <a:bodyPr/>
          <a:lstStyle/>
          <a:p>
            <a:endParaRPr lang="en-US" dirty="0">
              <a:solidFill>
                <a:srgbClr val="9F293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F2936"/>
                </a:solidFill>
              </a:rPr>
              <a:pPr/>
              <a:t>‹#›</a:t>
            </a:fld>
            <a:endParaRPr lang="en-US" dirty="0">
              <a:solidFill>
                <a:srgbClr val="9F2936"/>
              </a:solidFill>
            </a:endParaRPr>
          </a:p>
        </p:txBody>
      </p:sp>
    </p:spTree>
    <p:extLst>
      <p:ext uri="{BB962C8B-B14F-4D97-AF65-F5344CB8AC3E}">
        <p14:creationId xmlns:p14="http://schemas.microsoft.com/office/powerpoint/2010/main" val="3153883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4" name="Footer Placeholder 3"/>
          <p:cNvSpPr>
            <a:spLocks noGrp="1"/>
          </p:cNvSpPr>
          <p:nvPr>
            <p:ph type="ftr" sz="quarter" idx="11"/>
          </p:nvPr>
        </p:nvSpPr>
        <p:spPr/>
        <p:txBody>
          <a:bodyPr/>
          <a:lstStyle/>
          <a:p>
            <a:endParaRPr lang="en-US" dirty="0">
              <a:solidFill>
                <a:srgbClr val="9F293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F2936"/>
                </a:solidFill>
              </a:rPr>
              <a:pPr/>
              <a:t>‹#›</a:t>
            </a:fld>
            <a:endParaRPr lang="en-US" dirty="0">
              <a:solidFill>
                <a:srgbClr val="9F2936"/>
              </a:solidFill>
            </a:endParaRPr>
          </a:p>
        </p:txBody>
      </p:sp>
    </p:spTree>
    <p:extLst>
      <p:ext uri="{BB962C8B-B14F-4D97-AF65-F5344CB8AC3E}">
        <p14:creationId xmlns:p14="http://schemas.microsoft.com/office/powerpoint/2010/main" val="1603009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3" name="Footer Placeholder 2"/>
          <p:cNvSpPr>
            <a:spLocks noGrp="1"/>
          </p:cNvSpPr>
          <p:nvPr>
            <p:ph type="ftr" sz="quarter" idx="11"/>
          </p:nvPr>
        </p:nvSpPr>
        <p:spPr/>
        <p:txBody>
          <a:bodyPr/>
          <a:lstStyle/>
          <a:p>
            <a:endParaRPr lang="en-US" dirty="0">
              <a:solidFill>
                <a:srgbClr val="9F2936"/>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F2936"/>
                </a:solidFill>
              </a:rPr>
              <a:pPr/>
              <a:t>‹#›</a:t>
            </a:fld>
            <a:endParaRPr lang="en-US" dirty="0">
              <a:solidFill>
                <a:srgbClr val="9F2936"/>
              </a:solidFill>
            </a:endParaRPr>
          </a:p>
        </p:txBody>
      </p:sp>
    </p:spTree>
    <p:extLst>
      <p:ext uri="{BB962C8B-B14F-4D97-AF65-F5344CB8AC3E}">
        <p14:creationId xmlns:p14="http://schemas.microsoft.com/office/powerpoint/2010/main" val="383045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15033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F07F09">
                    <a:lumMod val="75000"/>
                    <a:lumOff val="25000"/>
                  </a:srgbClr>
                </a:solidFill>
              </a:rPr>
              <a:pPr/>
              <a:t>08/21/2018</a:t>
            </a:fld>
            <a:endParaRPr lang="en-US" dirty="0">
              <a:solidFill>
                <a:srgbClr val="F07F09">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F07F09">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F07F09">
                    <a:lumMod val="75000"/>
                    <a:lumOff val="25000"/>
                  </a:srgbClr>
                </a:solidFill>
              </a:rPr>
              <a:pPr/>
              <a:t>‹#›</a:t>
            </a:fld>
            <a:endParaRPr lang="en-US" dirty="0">
              <a:solidFill>
                <a:srgbClr val="F07F09">
                  <a:lumMod val="75000"/>
                  <a:lumOff val="25000"/>
                </a:srgbClr>
              </a:solidFill>
            </a:endParaRPr>
          </a:p>
        </p:txBody>
      </p:sp>
    </p:spTree>
    <p:extLst>
      <p:ext uri="{BB962C8B-B14F-4D97-AF65-F5344CB8AC3E}">
        <p14:creationId xmlns:p14="http://schemas.microsoft.com/office/powerpoint/2010/main" val="3790509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6" name="Footer Placeholder 5"/>
          <p:cNvSpPr>
            <a:spLocks noGrp="1"/>
          </p:cNvSpPr>
          <p:nvPr>
            <p:ph type="ftr" sz="quarter" idx="11"/>
          </p:nvPr>
        </p:nvSpPr>
        <p:spPr/>
        <p:txBody>
          <a:bodyPr/>
          <a:lstStyle/>
          <a:p>
            <a:endParaRPr lang="en-US" dirty="0">
              <a:solidFill>
                <a:srgbClr val="9F293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F2936"/>
                </a:solidFill>
              </a:rPr>
              <a:pPr/>
              <a:t>‹#›</a:t>
            </a:fld>
            <a:endParaRPr lang="en-US" dirty="0">
              <a:solidFill>
                <a:srgbClr val="9F2936"/>
              </a:solidFill>
            </a:endParaRPr>
          </a:p>
        </p:txBody>
      </p:sp>
    </p:spTree>
    <p:extLst>
      <p:ext uri="{BB962C8B-B14F-4D97-AF65-F5344CB8AC3E}">
        <p14:creationId xmlns:p14="http://schemas.microsoft.com/office/powerpoint/2010/main" val="2439605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5" name="Footer Placeholder 4"/>
          <p:cNvSpPr>
            <a:spLocks noGrp="1"/>
          </p:cNvSpPr>
          <p:nvPr>
            <p:ph type="ftr" sz="quarter" idx="11"/>
          </p:nvPr>
        </p:nvSpPr>
        <p:spPr/>
        <p:txBody>
          <a:bodyPr/>
          <a:lstStyle/>
          <a:p>
            <a:endParaRPr lang="en-US" dirty="0">
              <a:solidFill>
                <a:srgbClr val="9F293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F2936"/>
                </a:solidFill>
              </a:rPr>
              <a:pPr/>
              <a:t>‹#›</a:t>
            </a:fld>
            <a:endParaRPr lang="en-US" dirty="0">
              <a:solidFill>
                <a:srgbClr val="9F2936"/>
              </a:solidFill>
            </a:endParaRPr>
          </a:p>
        </p:txBody>
      </p:sp>
    </p:spTree>
    <p:extLst>
      <p:ext uri="{BB962C8B-B14F-4D97-AF65-F5344CB8AC3E}">
        <p14:creationId xmlns:p14="http://schemas.microsoft.com/office/powerpoint/2010/main" val="3072174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F07F09">
                    <a:lumMod val="75000"/>
                    <a:lumOff val="25000"/>
                  </a:srgbClr>
                </a:solidFill>
              </a:rPr>
              <a:pPr/>
              <a:t>08/21/2018</a:t>
            </a:fld>
            <a:endParaRPr lang="en-US" dirty="0">
              <a:solidFill>
                <a:srgbClr val="F07F09">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9F2936"/>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F07F09">
                    <a:lumMod val="75000"/>
                    <a:lumOff val="25000"/>
                  </a:srgbClr>
                </a:solidFill>
              </a:rPr>
              <a:pPr/>
              <a:t>‹#›</a:t>
            </a:fld>
            <a:endParaRPr lang="en-US" dirty="0">
              <a:solidFill>
                <a:srgbClr val="F07F09">
                  <a:lumMod val="75000"/>
                  <a:lumOff val="25000"/>
                </a:srgbClr>
              </a:solidFill>
            </a:endParaRPr>
          </a:p>
        </p:txBody>
      </p:sp>
    </p:spTree>
    <p:extLst>
      <p:ext uri="{BB962C8B-B14F-4D97-AF65-F5344CB8AC3E}">
        <p14:creationId xmlns:p14="http://schemas.microsoft.com/office/powerpoint/2010/main" val="429106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549E39">
                    <a:lumMod val="75000"/>
                    <a:lumOff val="25000"/>
                  </a:srgbClr>
                </a:solidFill>
              </a:rPr>
              <a:pPr/>
              <a:t>08/21/2018</a:t>
            </a:fld>
            <a:endParaRPr lang="en-US" dirty="0">
              <a:solidFill>
                <a:srgbClr val="549E39">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549E39">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549E39">
                    <a:lumMod val="75000"/>
                    <a:lumOff val="25000"/>
                  </a:srgbClr>
                </a:solidFill>
              </a:rPr>
              <a:pPr/>
              <a:t>‹#›</a:t>
            </a:fld>
            <a:endParaRPr lang="en-US" dirty="0">
              <a:solidFill>
                <a:srgbClr val="549E39">
                  <a:lumMod val="75000"/>
                  <a:lumOff val="25000"/>
                </a:srgbClr>
              </a:solidFill>
            </a:endParaRPr>
          </a:p>
        </p:txBody>
      </p:sp>
    </p:spTree>
    <p:extLst>
      <p:ext uri="{BB962C8B-B14F-4D97-AF65-F5344CB8AC3E}">
        <p14:creationId xmlns:p14="http://schemas.microsoft.com/office/powerpoint/2010/main" val="81692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5" name="Footer Placeholder 4"/>
          <p:cNvSpPr>
            <a:spLocks noGrp="1"/>
          </p:cNvSpPr>
          <p:nvPr>
            <p:ph type="ftr" sz="quarter" idx="11"/>
          </p:nvPr>
        </p:nvSpPr>
        <p:spPr/>
        <p:txBody>
          <a:bodyPr/>
          <a:lstStyle/>
          <a:p>
            <a:endParaRPr lang="en-US" dirty="0">
              <a:solidFill>
                <a:srgbClr val="8AB833"/>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8AB833"/>
                </a:solidFill>
              </a:rPr>
              <a:pPr/>
              <a:t>‹#›</a:t>
            </a:fld>
            <a:endParaRPr lang="en-US" dirty="0">
              <a:solidFill>
                <a:srgbClr val="8AB833"/>
              </a:solidFill>
            </a:endParaRPr>
          </a:p>
        </p:txBody>
      </p:sp>
    </p:spTree>
    <p:extLst>
      <p:ext uri="{BB962C8B-B14F-4D97-AF65-F5344CB8AC3E}">
        <p14:creationId xmlns:p14="http://schemas.microsoft.com/office/powerpoint/2010/main" val="3564119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549E39">
                    <a:lumMod val="75000"/>
                    <a:lumOff val="25000"/>
                  </a:srgbClr>
                </a:solidFill>
              </a:rPr>
              <a:pPr/>
              <a:t>08/21/2018</a:t>
            </a:fld>
            <a:endParaRPr lang="en-US" dirty="0">
              <a:solidFill>
                <a:srgbClr val="549E39">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549E39">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549E39">
                    <a:lumMod val="75000"/>
                    <a:lumOff val="25000"/>
                  </a:srgbClr>
                </a:solidFill>
              </a:rPr>
              <a:pPr/>
              <a:t>‹#›</a:t>
            </a:fld>
            <a:endParaRPr lang="en-US" dirty="0">
              <a:solidFill>
                <a:srgbClr val="549E39">
                  <a:lumMod val="75000"/>
                  <a:lumOff val="25000"/>
                </a:srgbClr>
              </a:solidFill>
            </a:endParaRPr>
          </a:p>
        </p:txBody>
      </p:sp>
    </p:spTree>
    <p:extLst>
      <p:ext uri="{BB962C8B-B14F-4D97-AF65-F5344CB8AC3E}">
        <p14:creationId xmlns:p14="http://schemas.microsoft.com/office/powerpoint/2010/main" val="1781984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6" name="Footer Placeholder 5"/>
          <p:cNvSpPr>
            <a:spLocks noGrp="1"/>
          </p:cNvSpPr>
          <p:nvPr>
            <p:ph type="ftr" sz="quarter" idx="11"/>
          </p:nvPr>
        </p:nvSpPr>
        <p:spPr/>
        <p:txBody>
          <a:bodyPr/>
          <a:lstStyle/>
          <a:p>
            <a:endParaRPr lang="en-US" dirty="0">
              <a:solidFill>
                <a:srgbClr val="8AB83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8AB833"/>
                </a:solidFill>
              </a:rPr>
              <a:pPr/>
              <a:t>‹#›</a:t>
            </a:fld>
            <a:endParaRPr lang="en-US" dirty="0">
              <a:solidFill>
                <a:srgbClr val="8AB833"/>
              </a:solidFill>
            </a:endParaRPr>
          </a:p>
        </p:txBody>
      </p:sp>
    </p:spTree>
    <p:extLst>
      <p:ext uri="{BB962C8B-B14F-4D97-AF65-F5344CB8AC3E}">
        <p14:creationId xmlns:p14="http://schemas.microsoft.com/office/powerpoint/2010/main" val="24448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8" name="Footer Placeholder 7"/>
          <p:cNvSpPr>
            <a:spLocks noGrp="1"/>
          </p:cNvSpPr>
          <p:nvPr>
            <p:ph type="ftr" sz="quarter" idx="11"/>
          </p:nvPr>
        </p:nvSpPr>
        <p:spPr/>
        <p:txBody>
          <a:bodyPr/>
          <a:lstStyle/>
          <a:p>
            <a:endParaRPr lang="en-US" dirty="0">
              <a:solidFill>
                <a:srgbClr val="8AB833"/>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8AB833"/>
                </a:solidFill>
              </a:rPr>
              <a:pPr/>
              <a:t>‹#›</a:t>
            </a:fld>
            <a:endParaRPr lang="en-US" dirty="0">
              <a:solidFill>
                <a:srgbClr val="8AB833"/>
              </a:solidFill>
            </a:endParaRPr>
          </a:p>
        </p:txBody>
      </p:sp>
    </p:spTree>
    <p:extLst>
      <p:ext uri="{BB962C8B-B14F-4D97-AF65-F5344CB8AC3E}">
        <p14:creationId xmlns:p14="http://schemas.microsoft.com/office/powerpoint/2010/main" val="381370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4" name="Footer Placeholder 3"/>
          <p:cNvSpPr>
            <a:spLocks noGrp="1"/>
          </p:cNvSpPr>
          <p:nvPr>
            <p:ph type="ftr" sz="quarter" idx="11"/>
          </p:nvPr>
        </p:nvSpPr>
        <p:spPr/>
        <p:txBody>
          <a:bodyPr/>
          <a:lstStyle/>
          <a:p>
            <a:endParaRPr lang="en-US" dirty="0">
              <a:solidFill>
                <a:srgbClr val="8AB833"/>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8AB833"/>
                </a:solidFill>
              </a:rPr>
              <a:pPr/>
              <a:t>‹#›</a:t>
            </a:fld>
            <a:endParaRPr lang="en-US" dirty="0">
              <a:solidFill>
                <a:srgbClr val="8AB833"/>
              </a:solidFill>
            </a:endParaRPr>
          </a:p>
        </p:txBody>
      </p:sp>
    </p:spTree>
    <p:extLst>
      <p:ext uri="{BB962C8B-B14F-4D97-AF65-F5344CB8AC3E}">
        <p14:creationId xmlns:p14="http://schemas.microsoft.com/office/powerpoint/2010/main" val="4210872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737138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3" name="Footer Placeholder 2"/>
          <p:cNvSpPr>
            <a:spLocks noGrp="1"/>
          </p:cNvSpPr>
          <p:nvPr>
            <p:ph type="ftr" sz="quarter" idx="11"/>
          </p:nvPr>
        </p:nvSpPr>
        <p:spPr/>
        <p:txBody>
          <a:bodyPr/>
          <a:lstStyle/>
          <a:p>
            <a:endParaRPr lang="en-US" dirty="0">
              <a:solidFill>
                <a:srgbClr val="8AB833"/>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8AB833"/>
                </a:solidFill>
              </a:rPr>
              <a:pPr/>
              <a:t>‹#›</a:t>
            </a:fld>
            <a:endParaRPr lang="en-US" dirty="0">
              <a:solidFill>
                <a:srgbClr val="8AB833"/>
              </a:solidFill>
            </a:endParaRPr>
          </a:p>
        </p:txBody>
      </p:sp>
    </p:spTree>
    <p:extLst>
      <p:ext uri="{BB962C8B-B14F-4D97-AF65-F5344CB8AC3E}">
        <p14:creationId xmlns:p14="http://schemas.microsoft.com/office/powerpoint/2010/main" val="2844980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549E39">
                    <a:lumMod val="75000"/>
                    <a:lumOff val="25000"/>
                  </a:srgbClr>
                </a:solidFill>
              </a:rPr>
              <a:pPr/>
              <a:t>08/21/2018</a:t>
            </a:fld>
            <a:endParaRPr lang="en-US" dirty="0">
              <a:solidFill>
                <a:srgbClr val="549E39">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549E39">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549E39">
                    <a:lumMod val="75000"/>
                    <a:lumOff val="25000"/>
                  </a:srgbClr>
                </a:solidFill>
              </a:rPr>
              <a:pPr/>
              <a:t>‹#›</a:t>
            </a:fld>
            <a:endParaRPr lang="en-US" dirty="0">
              <a:solidFill>
                <a:srgbClr val="549E39">
                  <a:lumMod val="75000"/>
                  <a:lumOff val="25000"/>
                </a:srgbClr>
              </a:solidFill>
            </a:endParaRPr>
          </a:p>
        </p:txBody>
      </p:sp>
    </p:spTree>
    <p:extLst>
      <p:ext uri="{BB962C8B-B14F-4D97-AF65-F5344CB8AC3E}">
        <p14:creationId xmlns:p14="http://schemas.microsoft.com/office/powerpoint/2010/main" val="1087084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6" name="Footer Placeholder 5"/>
          <p:cNvSpPr>
            <a:spLocks noGrp="1"/>
          </p:cNvSpPr>
          <p:nvPr>
            <p:ph type="ftr" sz="quarter" idx="11"/>
          </p:nvPr>
        </p:nvSpPr>
        <p:spPr/>
        <p:txBody>
          <a:bodyPr/>
          <a:lstStyle/>
          <a:p>
            <a:endParaRPr lang="en-US" dirty="0">
              <a:solidFill>
                <a:srgbClr val="8AB83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8AB833"/>
                </a:solidFill>
              </a:rPr>
              <a:pPr/>
              <a:t>‹#›</a:t>
            </a:fld>
            <a:endParaRPr lang="en-US" dirty="0">
              <a:solidFill>
                <a:srgbClr val="8AB833"/>
              </a:solidFill>
            </a:endParaRPr>
          </a:p>
        </p:txBody>
      </p:sp>
    </p:spTree>
    <p:extLst>
      <p:ext uri="{BB962C8B-B14F-4D97-AF65-F5344CB8AC3E}">
        <p14:creationId xmlns:p14="http://schemas.microsoft.com/office/powerpoint/2010/main" val="3276226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5" name="Footer Placeholder 4"/>
          <p:cNvSpPr>
            <a:spLocks noGrp="1"/>
          </p:cNvSpPr>
          <p:nvPr>
            <p:ph type="ftr" sz="quarter" idx="11"/>
          </p:nvPr>
        </p:nvSpPr>
        <p:spPr/>
        <p:txBody>
          <a:bodyPr/>
          <a:lstStyle/>
          <a:p>
            <a:endParaRPr lang="en-US" dirty="0">
              <a:solidFill>
                <a:srgbClr val="8AB833"/>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8AB833"/>
                </a:solidFill>
              </a:rPr>
              <a:pPr/>
              <a:t>‹#›</a:t>
            </a:fld>
            <a:endParaRPr lang="en-US" dirty="0">
              <a:solidFill>
                <a:srgbClr val="8AB833"/>
              </a:solidFill>
            </a:endParaRPr>
          </a:p>
        </p:txBody>
      </p:sp>
    </p:spTree>
    <p:extLst>
      <p:ext uri="{BB962C8B-B14F-4D97-AF65-F5344CB8AC3E}">
        <p14:creationId xmlns:p14="http://schemas.microsoft.com/office/powerpoint/2010/main" val="1263288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549E39">
                    <a:lumMod val="75000"/>
                    <a:lumOff val="25000"/>
                  </a:srgbClr>
                </a:solidFill>
              </a:rPr>
              <a:pPr/>
              <a:t>08/21/2018</a:t>
            </a:fld>
            <a:endParaRPr lang="en-US" dirty="0">
              <a:solidFill>
                <a:srgbClr val="549E39">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8AB833"/>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549E39">
                    <a:lumMod val="75000"/>
                    <a:lumOff val="25000"/>
                  </a:srgbClr>
                </a:solidFill>
              </a:rPr>
              <a:pPr/>
              <a:t>‹#›</a:t>
            </a:fld>
            <a:endParaRPr lang="en-US" dirty="0">
              <a:solidFill>
                <a:srgbClr val="549E39">
                  <a:lumMod val="75000"/>
                  <a:lumOff val="25000"/>
                </a:srgbClr>
              </a:solidFill>
            </a:endParaRPr>
          </a:p>
        </p:txBody>
      </p:sp>
    </p:spTree>
    <p:extLst>
      <p:ext uri="{BB962C8B-B14F-4D97-AF65-F5344CB8AC3E}">
        <p14:creationId xmlns:p14="http://schemas.microsoft.com/office/powerpoint/2010/main" val="4088035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92278F">
                    <a:lumMod val="75000"/>
                    <a:lumOff val="25000"/>
                  </a:srgbClr>
                </a:solidFill>
              </a:rPr>
              <a:pPr/>
              <a:t>08/21/2018</a:t>
            </a:fld>
            <a:endParaRPr lang="en-US" dirty="0">
              <a:solidFill>
                <a:srgbClr val="92278F">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92278F">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92278F">
                    <a:lumMod val="75000"/>
                    <a:lumOff val="25000"/>
                  </a:srgbClr>
                </a:solidFill>
              </a:rPr>
              <a:pPr/>
              <a:t>‹#›</a:t>
            </a:fld>
            <a:endParaRPr lang="en-US" dirty="0">
              <a:solidFill>
                <a:srgbClr val="92278F">
                  <a:lumMod val="75000"/>
                  <a:lumOff val="25000"/>
                </a:srgbClr>
              </a:solidFill>
            </a:endParaRPr>
          </a:p>
        </p:txBody>
      </p:sp>
    </p:spTree>
    <p:extLst>
      <p:ext uri="{BB962C8B-B14F-4D97-AF65-F5344CB8AC3E}">
        <p14:creationId xmlns:p14="http://schemas.microsoft.com/office/powerpoint/2010/main" val="1626112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5" name="Footer Placeholder 4"/>
          <p:cNvSpPr>
            <a:spLocks noGrp="1"/>
          </p:cNvSpPr>
          <p:nvPr>
            <p:ph type="ftr" sz="quarter" idx="11"/>
          </p:nvPr>
        </p:nvSpPr>
        <p:spPr/>
        <p:txBody>
          <a:bodyPr/>
          <a:lstStyle/>
          <a:p>
            <a:endParaRPr lang="en-US" dirty="0">
              <a:solidFill>
                <a:srgbClr val="9B57D3"/>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9B57D3"/>
                </a:solidFill>
              </a:rPr>
              <a:pPr/>
              <a:t>‹#›</a:t>
            </a:fld>
            <a:endParaRPr lang="en-US" dirty="0">
              <a:solidFill>
                <a:srgbClr val="9B57D3"/>
              </a:solidFill>
            </a:endParaRPr>
          </a:p>
        </p:txBody>
      </p:sp>
    </p:spTree>
    <p:extLst>
      <p:ext uri="{BB962C8B-B14F-4D97-AF65-F5344CB8AC3E}">
        <p14:creationId xmlns:p14="http://schemas.microsoft.com/office/powerpoint/2010/main" val="1035021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92278F">
                    <a:lumMod val="75000"/>
                    <a:lumOff val="25000"/>
                  </a:srgbClr>
                </a:solidFill>
              </a:rPr>
              <a:pPr/>
              <a:t>08/21/2018</a:t>
            </a:fld>
            <a:endParaRPr lang="en-US" dirty="0">
              <a:solidFill>
                <a:srgbClr val="92278F">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92278F">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92278F">
                    <a:lumMod val="75000"/>
                    <a:lumOff val="25000"/>
                  </a:srgbClr>
                </a:solidFill>
              </a:rPr>
              <a:pPr/>
              <a:t>‹#›</a:t>
            </a:fld>
            <a:endParaRPr lang="en-US" dirty="0">
              <a:solidFill>
                <a:srgbClr val="92278F">
                  <a:lumMod val="75000"/>
                  <a:lumOff val="25000"/>
                </a:srgbClr>
              </a:solidFill>
            </a:endParaRPr>
          </a:p>
        </p:txBody>
      </p:sp>
    </p:spTree>
    <p:extLst>
      <p:ext uri="{BB962C8B-B14F-4D97-AF65-F5344CB8AC3E}">
        <p14:creationId xmlns:p14="http://schemas.microsoft.com/office/powerpoint/2010/main" val="601605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6" name="Footer Placeholder 5"/>
          <p:cNvSpPr>
            <a:spLocks noGrp="1"/>
          </p:cNvSpPr>
          <p:nvPr>
            <p:ph type="ftr" sz="quarter" idx="11"/>
          </p:nvPr>
        </p:nvSpPr>
        <p:spPr/>
        <p:txBody>
          <a:bodyPr/>
          <a:lstStyle/>
          <a:p>
            <a:endParaRPr lang="en-US" dirty="0">
              <a:solidFill>
                <a:srgbClr val="9B57D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B57D3"/>
                </a:solidFill>
              </a:rPr>
              <a:pPr/>
              <a:t>‹#›</a:t>
            </a:fld>
            <a:endParaRPr lang="en-US" dirty="0">
              <a:solidFill>
                <a:srgbClr val="9B57D3"/>
              </a:solidFill>
            </a:endParaRPr>
          </a:p>
        </p:txBody>
      </p:sp>
    </p:spTree>
    <p:extLst>
      <p:ext uri="{BB962C8B-B14F-4D97-AF65-F5344CB8AC3E}">
        <p14:creationId xmlns:p14="http://schemas.microsoft.com/office/powerpoint/2010/main" val="247258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8" name="Footer Placeholder 7"/>
          <p:cNvSpPr>
            <a:spLocks noGrp="1"/>
          </p:cNvSpPr>
          <p:nvPr>
            <p:ph type="ftr" sz="quarter" idx="11"/>
          </p:nvPr>
        </p:nvSpPr>
        <p:spPr/>
        <p:txBody>
          <a:bodyPr/>
          <a:lstStyle/>
          <a:p>
            <a:endParaRPr lang="en-US" dirty="0">
              <a:solidFill>
                <a:srgbClr val="9B57D3"/>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B57D3"/>
                </a:solidFill>
              </a:rPr>
              <a:pPr/>
              <a:t>‹#›</a:t>
            </a:fld>
            <a:endParaRPr lang="en-US" dirty="0">
              <a:solidFill>
                <a:srgbClr val="9B57D3"/>
              </a:solidFill>
            </a:endParaRPr>
          </a:p>
        </p:txBody>
      </p:sp>
    </p:spTree>
    <p:extLst>
      <p:ext uri="{BB962C8B-B14F-4D97-AF65-F5344CB8AC3E}">
        <p14:creationId xmlns:p14="http://schemas.microsoft.com/office/powerpoint/2010/main" val="223689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204313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4" name="Footer Placeholder 3"/>
          <p:cNvSpPr>
            <a:spLocks noGrp="1"/>
          </p:cNvSpPr>
          <p:nvPr>
            <p:ph type="ftr" sz="quarter" idx="11"/>
          </p:nvPr>
        </p:nvSpPr>
        <p:spPr/>
        <p:txBody>
          <a:bodyPr/>
          <a:lstStyle/>
          <a:p>
            <a:endParaRPr lang="en-US" dirty="0">
              <a:solidFill>
                <a:srgbClr val="9B57D3"/>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B57D3"/>
                </a:solidFill>
              </a:rPr>
              <a:pPr/>
              <a:t>‹#›</a:t>
            </a:fld>
            <a:endParaRPr lang="en-US" dirty="0">
              <a:solidFill>
                <a:srgbClr val="9B57D3"/>
              </a:solidFill>
            </a:endParaRPr>
          </a:p>
        </p:txBody>
      </p:sp>
    </p:spTree>
    <p:extLst>
      <p:ext uri="{BB962C8B-B14F-4D97-AF65-F5344CB8AC3E}">
        <p14:creationId xmlns:p14="http://schemas.microsoft.com/office/powerpoint/2010/main" val="22811631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3" name="Footer Placeholder 2"/>
          <p:cNvSpPr>
            <a:spLocks noGrp="1"/>
          </p:cNvSpPr>
          <p:nvPr>
            <p:ph type="ftr" sz="quarter" idx="11"/>
          </p:nvPr>
        </p:nvSpPr>
        <p:spPr/>
        <p:txBody>
          <a:bodyPr/>
          <a:lstStyle/>
          <a:p>
            <a:endParaRPr lang="en-US" dirty="0">
              <a:solidFill>
                <a:srgbClr val="9B57D3"/>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B57D3"/>
                </a:solidFill>
              </a:rPr>
              <a:pPr/>
              <a:t>‹#›</a:t>
            </a:fld>
            <a:endParaRPr lang="en-US" dirty="0">
              <a:solidFill>
                <a:srgbClr val="9B57D3"/>
              </a:solidFill>
            </a:endParaRPr>
          </a:p>
        </p:txBody>
      </p:sp>
    </p:spTree>
    <p:extLst>
      <p:ext uri="{BB962C8B-B14F-4D97-AF65-F5344CB8AC3E}">
        <p14:creationId xmlns:p14="http://schemas.microsoft.com/office/powerpoint/2010/main" val="3458782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92278F">
                    <a:lumMod val="75000"/>
                    <a:lumOff val="25000"/>
                  </a:srgbClr>
                </a:solidFill>
              </a:rPr>
              <a:pPr/>
              <a:t>08/21/2018</a:t>
            </a:fld>
            <a:endParaRPr lang="en-US" dirty="0">
              <a:solidFill>
                <a:srgbClr val="92278F">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92278F">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92278F">
                    <a:lumMod val="75000"/>
                    <a:lumOff val="25000"/>
                  </a:srgbClr>
                </a:solidFill>
              </a:rPr>
              <a:pPr/>
              <a:t>‹#›</a:t>
            </a:fld>
            <a:endParaRPr lang="en-US" dirty="0">
              <a:solidFill>
                <a:srgbClr val="92278F">
                  <a:lumMod val="75000"/>
                  <a:lumOff val="25000"/>
                </a:srgbClr>
              </a:solidFill>
            </a:endParaRPr>
          </a:p>
        </p:txBody>
      </p:sp>
    </p:spTree>
    <p:extLst>
      <p:ext uri="{BB962C8B-B14F-4D97-AF65-F5344CB8AC3E}">
        <p14:creationId xmlns:p14="http://schemas.microsoft.com/office/powerpoint/2010/main" val="288771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6" name="Footer Placeholder 5"/>
          <p:cNvSpPr>
            <a:spLocks noGrp="1"/>
          </p:cNvSpPr>
          <p:nvPr>
            <p:ph type="ftr" sz="quarter" idx="11"/>
          </p:nvPr>
        </p:nvSpPr>
        <p:spPr/>
        <p:txBody>
          <a:bodyPr/>
          <a:lstStyle/>
          <a:p>
            <a:endParaRPr lang="en-US" dirty="0">
              <a:solidFill>
                <a:srgbClr val="9B57D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B57D3"/>
                </a:solidFill>
              </a:rPr>
              <a:pPr/>
              <a:t>‹#›</a:t>
            </a:fld>
            <a:endParaRPr lang="en-US" dirty="0">
              <a:solidFill>
                <a:srgbClr val="9B57D3"/>
              </a:solidFill>
            </a:endParaRPr>
          </a:p>
        </p:txBody>
      </p:sp>
    </p:spTree>
    <p:extLst>
      <p:ext uri="{BB962C8B-B14F-4D97-AF65-F5344CB8AC3E}">
        <p14:creationId xmlns:p14="http://schemas.microsoft.com/office/powerpoint/2010/main" val="1743303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5" name="Footer Placeholder 4"/>
          <p:cNvSpPr>
            <a:spLocks noGrp="1"/>
          </p:cNvSpPr>
          <p:nvPr>
            <p:ph type="ftr" sz="quarter" idx="11"/>
          </p:nvPr>
        </p:nvSpPr>
        <p:spPr/>
        <p:txBody>
          <a:bodyPr/>
          <a:lstStyle/>
          <a:p>
            <a:endParaRPr lang="en-US" dirty="0">
              <a:solidFill>
                <a:srgbClr val="9B57D3"/>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B57D3"/>
                </a:solidFill>
              </a:rPr>
              <a:pPr/>
              <a:t>‹#›</a:t>
            </a:fld>
            <a:endParaRPr lang="en-US" dirty="0">
              <a:solidFill>
                <a:srgbClr val="9B57D3"/>
              </a:solidFill>
            </a:endParaRPr>
          </a:p>
        </p:txBody>
      </p:sp>
    </p:spTree>
    <p:extLst>
      <p:ext uri="{BB962C8B-B14F-4D97-AF65-F5344CB8AC3E}">
        <p14:creationId xmlns:p14="http://schemas.microsoft.com/office/powerpoint/2010/main" val="1062329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92278F">
                    <a:lumMod val="75000"/>
                    <a:lumOff val="25000"/>
                  </a:srgbClr>
                </a:solidFill>
              </a:rPr>
              <a:pPr/>
              <a:t>08/21/2018</a:t>
            </a:fld>
            <a:endParaRPr lang="en-US" dirty="0">
              <a:solidFill>
                <a:srgbClr val="92278F">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9B57D3"/>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92278F">
                    <a:lumMod val="75000"/>
                    <a:lumOff val="25000"/>
                  </a:srgbClr>
                </a:solidFill>
              </a:rPr>
              <a:pPr/>
              <a:t>‹#›</a:t>
            </a:fld>
            <a:endParaRPr lang="en-US" dirty="0">
              <a:solidFill>
                <a:srgbClr val="92278F">
                  <a:lumMod val="75000"/>
                  <a:lumOff val="25000"/>
                </a:srgbClr>
              </a:solidFill>
            </a:endParaRPr>
          </a:p>
        </p:txBody>
      </p:sp>
    </p:spTree>
    <p:extLst>
      <p:ext uri="{BB962C8B-B14F-4D97-AF65-F5344CB8AC3E}">
        <p14:creationId xmlns:p14="http://schemas.microsoft.com/office/powerpoint/2010/main" val="412087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3060067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492381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520606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06818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400524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8" name="Footer Placeholder 7"/>
          <p:cNvSpPr>
            <a:spLocks noGrp="1"/>
          </p:cNvSpPr>
          <p:nvPr>
            <p:ph type="ftr" sz="quarter" idx="11"/>
          </p:nvPr>
        </p:nvSpPr>
        <p:spPr/>
        <p:txBody>
          <a:bodyPr/>
          <a:lstStyle/>
          <a:p>
            <a:endParaRPr lang="en-US" dirty="0">
              <a:solidFill>
                <a:srgbClr val="A6B727"/>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70225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4" name="Footer Placeholder 3"/>
          <p:cNvSpPr>
            <a:spLocks noGrp="1"/>
          </p:cNvSpPr>
          <p:nvPr>
            <p:ph type="ftr" sz="quarter" idx="11"/>
          </p:nvPr>
        </p:nvSpPr>
        <p:spPr/>
        <p:txBody>
          <a:bodyPr/>
          <a:lstStyle/>
          <a:p>
            <a:endParaRPr lang="en-US" dirty="0">
              <a:solidFill>
                <a:srgbClr val="A6B727"/>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370103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2285557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05865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1682922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11"/>
          </p:nvPr>
        </p:nvSpPr>
        <p:spPr/>
        <p:txBody>
          <a:bodyPr/>
          <a:lstStyle/>
          <a:p>
            <a:endParaRPr lang="en-US" dirty="0">
              <a:solidFill>
                <a:srgbClr val="A6B727"/>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0554631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A6B727"/>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421078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3" name="Footer Placeholder 2"/>
          <p:cNvSpPr>
            <a:spLocks noGrp="1"/>
          </p:cNvSpPr>
          <p:nvPr>
            <p:ph type="ftr" sz="quarter" idx="11"/>
          </p:nvPr>
        </p:nvSpPr>
        <p:spPr/>
        <p:txBody>
          <a:bodyPr/>
          <a:lstStyle/>
          <a:p>
            <a:endParaRPr lang="en-US" dirty="0">
              <a:solidFill>
                <a:srgbClr val="A6B727"/>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362784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18AB3">
                    <a:lumMod val="75000"/>
                    <a:lumOff val="25000"/>
                  </a:srgbClr>
                </a:solidFill>
              </a:rPr>
              <a:pPr/>
              <a:t>08/21/2018</a:t>
            </a:fld>
            <a:endParaRPr lang="en-US" dirty="0">
              <a:solidFill>
                <a:srgbClr val="418AB3">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18AB3">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18AB3">
                    <a:lumMod val="75000"/>
                    <a:lumOff val="25000"/>
                  </a:srgbClr>
                </a:solidFill>
              </a:rPr>
              <a:pPr/>
              <a:t>‹#›</a:t>
            </a:fld>
            <a:endParaRPr lang="en-US" dirty="0">
              <a:solidFill>
                <a:srgbClr val="418AB3">
                  <a:lumMod val="75000"/>
                  <a:lumOff val="25000"/>
                </a:srgbClr>
              </a:solidFill>
            </a:endParaRPr>
          </a:p>
        </p:txBody>
      </p:sp>
    </p:spTree>
    <p:extLst>
      <p:ext uri="{BB962C8B-B14F-4D97-AF65-F5344CB8AC3E}">
        <p14:creationId xmlns:p14="http://schemas.microsoft.com/office/powerpoint/2010/main" val="290095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6" name="Footer Placeholder 5"/>
          <p:cNvSpPr>
            <a:spLocks noGrp="1"/>
          </p:cNvSpPr>
          <p:nvPr>
            <p:ph type="ftr" sz="quarter" idx="11"/>
          </p:nvPr>
        </p:nvSpPr>
        <p:spPr/>
        <p:txBody>
          <a:bodyPr/>
          <a:lstStyle/>
          <a:p>
            <a:endParaRPr lang="en-US" dirty="0">
              <a:solidFill>
                <a:srgbClr val="A6B727"/>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A6B727"/>
                </a:solidFill>
              </a:rPr>
              <a:pPr/>
              <a:t>‹#›</a:t>
            </a:fld>
            <a:endParaRPr lang="en-US" dirty="0">
              <a:solidFill>
                <a:srgbClr val="A6B727"/>
              </a:solidFill>
            </a:endParaRPr>
          </a:p>
        </p:txBody>
      </p:sp>
    </p:spTree>
    <p:extLst>
      <p:ext uri="{BB962C8B-B14F-4D97-AF65-F5344CB8AC3E}">
        <p14:creationId xmlns:p14="http://schemas.microsoft.com/office/powerpoint/2010/main" val="539498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22739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882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9F2936"/>
                </a:solidFill>
              </a:rPr>
              <a:pPr/>
              <a:t>08/21/2018</a:t>
            </a:fld>
            <a:endParaRPr lang="en-US" dirty="0">
              <a:solidFill>
                <a:srgbClr val="9F2936"/>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9F2936"/>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9F2936"/>
                </a:solidFill>
              </a:rPr>
              <a:pPr/>
              <a:t>‹#›</a:t>
            </a:fld>
            <a:endParaRPr lang="en-US" dirty="0">
              <a:solidFill>
                <a:srgbClr val="9F2936"/>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343373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8AB833"/>
                </a:solidFill>
              </a:rPr>
              <a:pPr/>
              <a:t>08/21/2018</a:t>
            </a:fld>
            <a:endParaRPr lang="en-US" dirty="0">
              <a:solidFill>
                <a:srgbClr val="8AB83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8AB83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8AB833"/>
                </a:solidFill>
              </a:rPr>
              <a:pPr/>
              <a:t>‹#›</a:t>
            </a:fld>
            <a:endParaRPr lang="en-US" dirty="0">
              <a:solidFill>
                <a:srgbClr val="8AB83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833529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9B57D3"/>
                </a:solidFill>
              </a:rPr>
              <a:pPr/>
              <a:t>08/21/2018</a:t>
            </a:fld>
            <a:endParaRPr lang="en-US" dirty="0">
              <a:solidFill>
                <a:srgbClr val="9B57D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9B57D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9B57D3"/>
                </a:solidFill>
              </a:rPr>
              <a:pPr/>
              <a:t>‹#›</a:t>
            </a:fld>
            <a:endParaRPr lang="en-US" dirty="0">
              <a:solidFill>
                <a:srgbClr val="9B57D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090990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A6B727"/>
                </a:solidFill>
              </a:rPr>
              <a:pPr/>
              <a:t>08/21/2018</a:t>
            </a:fld>
            <a:endParaRPr lang="en-US" dirty="0">
              <a:solidFill>
                <a:srgbClr val="A6B727"/>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A6B727"/>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A6B727"/>
                </a:solidFill>
              </a:rPr>
              <a:pPr/>
              <a:t>‹#›</a:t>
            </a:fld>
            <a:endParaRPr lang="en-US" dirty="0">
              <a:solidFill>
                <a:srgbClr val="A6B727"/>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28994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rdicksonict.wikispaces.com/Subject+Specific+-+Geography"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s://www.theguardian.com/world/2017/aug/02/canada-montreal-us-asylum-seekers-trump-refugees" TargetMode="Externa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hyperlink" Target="https://www.tripadvisor.com/Attractions-g304554-Activities-Mumbai_Bombay_Maharashtra.html" TargetMode="Externa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6.xml"/><Relationship Id="rId1" Type="http://schemas.openxmlformats.org/officeDocument/2006/relationships/video" Target="https://www.youtube.com/embed/KNXg-kYk-LU" TargetMode="Externa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F8D9227-CEDC-4D54-81B1-F7ACA940485C}"/>
              </a:ext>
            </a:extLst>
          </p:cNvPr>
          <p:cNvSpPr>
            <a:spLocks noGrp="1"/>
          </p:cNvSpPr>
          <p:nvPr>
            <p:ph type="ctrTitle"/>
          </p:nvPr>
        </p:nvSpPr>
        <p:spPr>
          <a:xfrm>
            <a:off x="581191" y="4000698"/>
            <a:ext cx="10993549" cy="1475013"/>
          </a:xfrm>
        </p:spPr>
        <p:txBody>
          <a:bodyPr>
            <a:normAutofit/>
          </a:bodyPr>
          <a:lstStyle/>
          <a:p>
            <a:r>
              <a:rPr lang="en-US" sz="4800" dirty="0"/>
              <a:t>Unit 2 – part II: Migration</a:t>
            </a:r>
          </a:p>
        </p:txBody>
      </p:sp>
      <p:sp>
        <p:nvSpPr>
          <p:cNvPr id="3" name="Subtitle 2">
            <a:extLst>
              <a:ext uri="{FF2B5EF4-FFF2-40B4-BE49-F238E27FC236}">
                <a16:creationId xmlns:a16="http://schemas.microsoft.com/office/drawing/2014/main" id="{52F2BC69-16E2-4ECA-ADBB-826DE7639E9F}"/>
              </a:ext>
            </a:extLst>
          </p:cNvPr>
          <p:cNvSpPr>
            <a:spLocks noGrp="1"/>
          </p:cNvSpPr>
          <p:nvPr>
            <p:ph type="subTitle" idx="1"/>
          </p:nvPr>
        </p:nvSpPr>
        <p:spPr>
          <a:xfrm>
            <a:off x="581194" y="5475712"/>
            <a:ext cx="10993546" cy="677438"/>
          </a:xfrm>
        </p:spPr>
        <p:txBody>
          <a:bodyPr>
            <a:normAutofit/>
          </a:bodyPr>
          <a:lstStyle/>
          <a:p>
            <a:r>
              <a:rPr lang="en-US" sz="3600" dirty="0">
                <a:solidFill>
                  <a:schemeClr val="accent2">
                    <a:lumMod val="75000"/>
                  </a:schemeClr>
                </a:solidFill>
              </a:rPr>
              <a:t>Population and migration</a:t>
            </a:r>
          </a:p>
        </p:txBody>
      </p:sp>
      <p:pic>
        <p:nvPicPr>
          <p:cNvPr id="15" name="Picture 4" descr="TCL_12e_ChOpener_03_00_L"/>
          <p:cNvPicPr>
            <a:picLocks noChangeAspect="1" noChangeArrowheads="1"/>
          </p:cNvPicPr>
          <p:nvPr/>
        </p:nvPicPr>
        <p:blipFill rotWithShape="1">
          <a:blip r:embed="rId2">
            <a:extLst>
              <a:ext uri="{28A0092B-C50C-407E-A947-70E740481C1C}">
                <a14:useLocalDpi xmlns:a14="http://schemas.microsoft.com/office/drawing/2010/main" val="0"/>
              </a:ext>
            </a:extLst>
          </a:blip>
          <a:srcRect t="20479"/>
          <a:stretch/>
        </p:blipFill>
        <p:spPr bwMode="auto">
          <a:xfrm>
            <a:off x="446534" y="658281"/>
            <a:ext cx="11298933" cy="3898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11969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CL_12e_Figure_03_21_L">
            <a:extLst>
              <a:ext uri="{FF2B5EF4-FFF2-40B4-BE49-F238E27FC236}">
                <a16:creationId xmlns:a16="http://schemas.microsoft.com/office/drawing/2014/main" id="{F2B4F2D1-3B76-47D5-BA92-CC840422C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2" y="359682"/>
            <a:ext cx="11544863" cy="6193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61303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374490"/>
            <a:ext cx="5855110" cy="4312060"/>
          </a:xfrm>
        </p:spPr>
        <p:txBody>
          <a:bodyPr anchor="t">
            <a:normAutofit/>
          </a:bodyPr>
          <a:lstStyle/>
          <a:p>
            <a:pPr algn="just"/>
            <a:r>
              <a:rPr lang="en-US" sz="2800" dirty="0">
                <a:solidFill>
                  <a:schemeClr val="tx1"/>
                </a:solidFill>
              </a:rPr>
              <a:t>Usually migration is </a:t>
            </a:r>
            <a:r>
              <a:rPr lang="en-US" sz="2800" b="1" dirty="0">
                <a:solidFill>
                  <a:srgbClr val="FF6600"/>
                </a:solidFill>
              </a:rPr>
              <a:t>voluntary</a:t>
            </a:r>
            <a:r>
              <a:rPr lang="en-US" sz="2800" dirty="0">
                <a:solidFill>
                  <a:srgbClr val="FF6600"/>
                </a:solidFill>
              </a:rPr>
              <a:t> </a:t>
            </a:r>
            <a:r>
              <a:rPr lang="en-US" sz="2800" dirty="0">
                <a:solidFill>
                  <a:schemeClr val="tx1"/>
                </a:solidFill>
              </a:rPr>
              <a:t>migration, a movement in search of a better life.</a:t>
            </a:r>
          </a:p>
          <a:p>
            <a:pPr algn="just"/>
            <a:r>
              <a:rPr lang="en-US" sz="2800" dirty="0">
                <a:solidFill>
                  <a:schemeClr val="tx1"/>
                </a:solidFill>
              </a:rPr>
              <a:t>The decision to move usually consists of two main aspects</a:t>
            </a:r>
          </a:p>
        </p:txBody>
      </p:sp>
      <p:pic>
        <p:nvPicPr>
          <p:cNvPr id="1026" name="Picture 2" descr="Image result for push and pull factors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77130"/>
            <a:ext cx="5715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6224" y="4972568"/>
            <a:ext cx="9919660" cy="1117229"/>
          </a:xfrm>
          <a:prstGeom prst="rect">
            <a:avLst/>
          </a:prstGeom>
        </p:spPr>
        <p:txBody>
          <a:bodyPr wrap="square">
            <a:spAutoFit/>
          </a:bodyPr>
          <a:lstStyle/>
          <a:p>
            <a:pPr marL="900000" lvl="2" indent="-270000" algn="just" defTabSz="457200">
              <a:spcBef>
                <a:spcPct val="20000"/>
              </a:spcBef>
              <a:spcAft>
                <a:spcPts val="600"/>
              </a:spcAft>
              <a:buClr>
                <a:srgbClr val="A6B727"/>
              </a:buClr>
              <a:buSzPct val="92000"/>
              <a:buFont typeface="Wingdings 2" panose="05020102010507070707" pitchFamily="18" charset="2"/>
              <a:buChar char=""/>
            </a:pPr>
            <a:r>
              <a:rPr lang="en-US" sz="2800" dirty="0">
                <a:solidFill>
                  <a:srgbClr val="000000"/>
                </a:solidFill>
              </a:rPr>
              <a:t>Away from someplace – </a:t>
            </a:r>
            <a:r>
              <a:rPr lang="en-US" sz="2800" b="1" dirty="0">
                <a:solidFill>
                  <a:srgbClr val="FF6600"/>
                </a:solidFill>
              </a:rPr>
              <a:t>push factors</a:t>
            </a:r>
            <a:r>
              <a:rPr lang="en-US" sz="2800" b="1" dirty="0">
                <a:solidFill>
                  <a:srgbClr val="000000"/>
                </a:solidFill>
              </a:rPr>
              <a:t> </a:t>
            </a:r>
            <a:r>
              <a:rPr lang="en-US" sz="2800" dirty="0">
                <a:solidFill>
                  <a:srgbClr val="000000"/>
                </a:solidFill>
              </a:rPr>
              <a:t>(usually negative)</a:t>
            </a:r>
          </a:p>
          <a:p>
            <a:pPr marL="900000" lvl="2" indent="-270000" algn="just" defTabSz="457200">
              <a:spcBef>
                <a:spcPct val="20000"/>
              </a:spcBef>
              <a:spcAft>
                <a:spcPts val="600"/>
              </a:spcAft>
              <a:buClr>
                <a:srgbClr val="A6B727"/>
              </a:buClr>
              <a:buSzPct val="92000"/>
              <a:buFont typeface="Wingdings 2" panose="05020102010507070707" pitchFamily="18" charset="2"/>
              <a:buChar char=""/>
            </a:pPr>
            <a:r>
              <a:rPr lang="en-US" sz="2800" dirty="0">
                <a:solidFill>
                  <a:srgbClr val="000000"/>
                </a:solidFill>
              </a:rPr>
              <a:t>Toward someplace – </a:t>
            </a:r>
            <a:r>
              <a:rPr lang="en-US" sz="2800" b="1" dirty="0">
                <a:solidFill>
                  <a:srgbClr val="FF6600"/>
                </a:solidFill>
              </a:rPr>
              <a:t>pull factors</a:t>
            </a:r>
            <a:r>
              <a:rPr lang="en-US" sz="2800" b="1" dirty="0">
                <a:solidFill>
                  <a:srgbClr val="000000"/>
                </a:solidFill>
              </a:rPr>
              <a:t> </a:t>
            </a:r>
            <a:r>
              <a:rPr lang="en-US" sz="2800" dirty="0">
                <a:solidFill>
                  <a:srgbClr val="000000"/>
                </a:solidFill>
              </a:rPr>
              <a:t>(usually positive)</a:t>
            </a:r>
            <a:endParaRPr lang="en-US" sz="2800" dirty="0">
              <a:solidFill>
                <a:prstClr val="white">
                  <a:lumMod val="75000"/>
                </a:prstClr>
              </a:solidFill>
            </a:endParaRPr>
          </a:p>
        </p:txBody>
      </p:sp>
    </p:spTree>
    <p:extLst>
      <p:ext uri="{BB962C8B-B14F-4D97-AF65-F5344CB8AC3E}">
        <p14:creationId xmlns:p14="http://schemas.microsoft.com/office/powerpoint/2010/main" val="16308402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6282813" cy="4205683"/>
          </a:xfrm>
        </p:spPr>
        <p:txBody>
          <a:bodyPr anchor="t">
            <a:normAutofit/>
          </a:bodyPr>
          <a:lstStyle/>
          <a:p>
            <a:pPr algn="just"/>
            <a:r>
              <a:rPr lang="en-US" sz="3200" dirty="0">
                <a:solidFill>
                  <a:schemeClr val="tx1"/>
                </a:solidFill>
              </a:rPr>
              <a:t>Economic Push and Pull Factors</a:t>
            </a:r>
          </a:p>
          <a:p>
            <a:pPr lvl="2" algn="just"/>
            <a:r>
              <a:rPr lang="en-US" sz="3200" dirty="0">
                <a:solidFill>
                  <a:schemeClr val="tx1"/>
                </a:solidFill>
              </a:rPr>
              <a:t>The most common reason people migrate is lack of jobs and economic opportunities.</a:t>
            </a:r>
          </a:p>
        </p:txBody>
      </p:sp>
      <p:pic>
        <p:nvPicPr>
          <p:cNvPr id="2050" name="Picture 2" descr="Image result for economic push factors"/>
          <p:cNvPicPr>
            <a:picLocks noChangeAspect="1" noChangeArrowheads="1"/>
          </p:cNvPicPr>
          <p:nvPr/>
        </p:nvPicPr>
        <p:blipFill rotWithShape="1">
          <a:blip r:embed="rId2">
            <a:extLst>
              <a:ext uri="{28A0092B-C50C-407E-A947-70E740481C1C}">
                <a14:useLocalDpi xmlns:a14="http://schemas.microsoft.com/office/drawing/2010/main" val="0"/>
              </a:ext>
            </a:extLst>
          </a:blip>
          <a:srcRect l="20531" b="174"/>
          <a:stretch/>
        </p:blipFill>
        <p:spPr bwMode="auto">
          <a:xfrm>
            <a:off x="7551174" y="2209865"/>
            <a:ext cx="3749918" cy="3542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076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475665-8110-4CC2-A8B5-665150D6133D}"/>
              </a:ext>
            </a:extLst>
          </p:cNvPr>
          <p:cNvSpPr txBox="1">
            <a:spLocks/>
          </p:cNvSpPr>
          <p:nvPr/>
        </p:nvSpPr>
        <p:spPr>
          <a:xfrm>
            <a:off x="8784772" y="2038811"/>
            <a:ext cx="2917372" cy="2993572"/>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solidFill>
                  <a:schemeClr val="tx1"/>
                </a:solidFill>
              </a:rPr>
              <a:t>Largest country-to-country migration flows, 2005-2010</a:t>
            </a:r>
          </a:p>
          <a:p>
            <a:r>
              <a:rPr lang="en-US" sz="2400" dirty="0">
                <a:solidFill>
                  <a:schemeClr val="tx1"/>
                </a:solidFill>
              </a:rPr>
              <a:t>Most migration flows originate and/or end in Asia</a:t>
            </a:r>
          </a:p>
        </p:txBody>
      </p:sp>
      <p:pic>
        <p:nvPicPr>
          <p:cNvPr id="4" name="Picture 3" descr="TCL_12e_Figure_03_29_L">
            <a:extLst>
              <a:ext uri="{FF2B5EF4-FFF2-40B4-BE49-F238E27FC236}">
                <a16:creationId xmlns:a16="http://schemas.microsoft.com/office/drawing/2014/main" id="{FF0A2B6A-822F-49BC-A8A0-20CCEF014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4" y="783772"/>
            <a:ext cx="8512628" cy="550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21773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F60DA9-6F7E-49FE-878B-4B8493BF52D1}"/>
              </a:ext>
            </a:extLst>
          </p:cNvPr>
          <p:cNvSpPr txBox="1">
            <a:spLocks/>
          </p:cNvSpPr>
          <p:nvPr/>
        </p:nvSpPr>
        <p:spPr>
          <a:xfrm>
            <a:off x="9481457" y="876300"/>
            <a:ext cx="2558143" cy="4806043"/>
          </a:xfrm>
          <a:prstGeom prst="rect">
            <a:avLst/>
          </a:prstGeom>
        </p:spPr>
        <p:txBody>
          <a:bodyPr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solidFill>
                  <a:schemeClr val="tx1"/>
                </a:solidFill>
              </a:rPr>
              <a:t>Net migration in Ireland – with few job prospects, Ireland historically had net out-migration until the 1990s.</a:t>
            </a:r>
          </a:p>
          <a:p>
            <a:r>
              <a:rPr lang="en-US" sz="2400" dirty="0">
                <a:solidFill>
                  <a:schemeClr val="tx1"/>
                </a:solidFill>
              </a:rPr>
              <a:t>The severe recession of the early 21</a:t>
            </a:r>
            <a:r>
              <a:rPr lang="en-US" sz="2400" baseline="30000" dirty="0">
                <a:solidFill>
                  <a:schemeClr val="tx1"/>
                </a:solidFill>
              </a:rPr>
              <a:t>st</a:t>
            </a:r>
            <a:r>
              <a:rPr lang="en-US" sz="2400" dirty="0">
                <a:solidFill>
                  <a:schemeClr val="tx1"/>
                </a:solidFill>
              </a:rPr>
              <a:t> century brought net out-migration back to Ireland</a:t>
            </a:r>
          </a:p>
        </p:txBody>
      </p:sp>
      <p:pic>
        <p:nvPicPr>
          <p:cNvPr id="6" name="Picture 3" descr="TCL_12e_Figure_03_28_L">
            <a:extLst>
              <a:ext uri="{FF2B5EF4-FFF2-40B4-BE49-F238E27FC236}">
                <a16:creationId xmlns:a16="http://schemas.microsoft.com/office/drawing/2014/main" id="{EF949AED-6FC5-4510-8662-4199F8342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310243"/>
            <a:ext cx="9133114" cy="62538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56812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Economic Push and Pull Factors</a:t>
            </a:r>
          </a:p>
          <a:p>
            <a:pPr lvl="2" algn="just"/>
            <a:r>
              <a:rPr lang="en-US" sz="2800" dirty="0">
                <a:solidFill>
                  <a:schemeClr val="tx1"/>
                </a:solidFill>
              </a:rPr>
              <a:t>The most common reason people migrate is lack of jobs and economic opportunities</a:t>
            </a:r>
          </a:p>
        </p:txBody>
      </p:sp>
      <p:pic>
        <p:nvPicPr>
          <p:cNvPr id="4" name="Picture 3"/>
          <p:cNvPicPr>
            <a:picLocks noChangeAspect="1"/>
          </p:cNvPicPr>
          <p:nvPr/>
        </p:nvPicPr>
        <p:blipFill>
          <a:blip r:embed="rId2"/>
          <a:stretch>
            <a:fillRect/>
          </a:stretch>
        </p:blipFill>
        <p:spPr>
          <a:xfrm>
            <a:off x="250722" y="158238"/>
            <a:ext cx="11710220" cy="6593116"/>
          </a:xfrm>
          <a:prstGeom prst="rect">
            <a:avLst/>
          </a:prstGeom>
          <a:ln w="28575">
            <a:solidFill>
              <a:schemeClr val="tx1"/>
            </a:solidFill>
          </a:ln>
        </p:spPr>
      </p:pic>
    </p:spTree>
    <p:extLst>
      <p:ext uri="{BB962C8B-B14F-4D97-AF65-F5344CB8AC3E}">
        <p14:creationId xmlns:p14="http://schemas.microsoft.com/office/powerpoint/2010/main" val="3600723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5826036" cy="4609420"/>
          </a:xfrm>
        </p:spPr>
        <p:txBody>
          <a:bodyPr anchor="t">
            <a:normAutofit/>
          </a:bodyPr>
          <a:lstStyle/>
          <a:p>
            <a:pPr algn="just"/>
            <a:r>
              <a:rPr lang="en-US" sz="3200" dirty="0">
                <a:solidFill>
                  <a:schemeClr val="tx1"/>
                </a:solidFill>
              </a:rPr>
              <a:t>Social Push and Pull Factors</a:t>
            </a:r>
          </a:p>
          <a:p>
            <a:pPr lvl="2" algn="just">
              <a:lnSpc>
                <a:spcPct val="150000"/>
              </a:lnSpc>
            </a:pPr>
            <a:r>
              <a:rPr lang="en-US" sz="2800" dirty="0">
                <a:solidFill>
                  <a:schemeClr val="tx1"/>
                </a:solidFill>
              </a:rPr>
              <a:t>People often migrate when they experience discrimination and persecution because of their ethnicity, race, gender, or religion. </a:t>
            </a:r>
            <a:endParaRPr lang="en-US" sz="2800" dirty="0">
              <a:solidFill>
                <a:schemeClr val="bg1">
                  <a:lumMod val="75000"/>
                </a:schemeClr>
              </a:solidFill>
            </a:endParaRPr>
          </a:p>
        </p:txBody>
      </p:sp>
      <p:pic>
        <p:nvPicPr>
          <p:cNvPr id="4098" name="Picture 2" descr="Image result for religious persecution"/>
          <p:cNvPicPr>
            <a:picLocks noChangeAspect="1" noChangeArrowheads="1"/>
          </p:cNvPicPr>
          <p:nvPr/>
        </p:nvPicPr>
        <p:blipFill rotWithShape="1">
          <a:blip r:embed="rId2">
            <a:extLst>
              <a:ext uri="{28A0092B-C50C-407E-A947-70E740481C1C}">
                <a14:useLocalDpi xmlns:a14="http://schemas.microsoft.com/office/drawing/2010/main" val="0"/>
              </a:ext>
            </a:extLst>
          </a:blip>
          <a:srcRect l="5379" t="1911" r="5036" b="6592"/>
          <a:stretch/>
        </p:blipFill>
        <p:spPr bwMode="auto">
          <a:xfrm>
            <a:off x="6537081" y="2077130"/>
            <a:ext cx="5187885" cy="44711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22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8347" y="335524"/>
            <a:ext cx="11601253" cy="5888295"/>
          </a:xfrm>
          <a:prstGeom prst="rect">
            <a:avLst/>
          </a:prstGeom>
          <a:ln w="28575">
            <a:solidFill>
              <a:schemeClr val="tx1"/>
            </a:solidFill>
          </a:ln>
        </p:spPr>
      </p:pic>
    </p:spTree>
    <p:extLst>
      <p:ext uri="{BB962C8B-B14F-4D97-AF65-F5344CB8AC3E}">
        <p14:creationId xmlns:p14="http://schemas.microsoft.com/office/powerpoint/2010/main" val="4059768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294968" y="1959143"/>
            <a:ext cx="6076335" cy="4609420"/>
          </a:xfrm>
        </p:spPr>
        <p:txBody>
          <a:bodyPr anchor="t">
            <a:normAutofit/>
          </a:bodyPr>
          <a:lstStyle/>
          <a:p>
            <a:pPr algn="just"/>
            <a:r>
              <a:rPr lang="en-US" sz="3200" dirty="0">
                <a:solidFill>
                  <a:schemeClr val="tx1"/>
                </a:solidFill>
              </a:rPr>
              <a:t>Political Push and Pull Factors</a:t>
            </a:r>
          </a:p>
          <a:p>
            <a:pPr lvl="2" algn="just"/>
            <a:r>
              <a:rPr lang="en-US" sz="2800" dirty="0">
                <a:solidFill>
                  <a:schemeClr val="tx1"/>
                </a:solidFill>
              </a:rPr>
              <a:t>People who oppose the policies of the government often migrate because they face persecution, arrest, and discrimination</a:t>
            </a:r>
            <a:endParaRPr lang="en-US" sz="2800" dirty="0">
              <a:solidFill>
                <a:schemeClr val="bg1">
                  <a:lumMod val="75000"/>
                </a:schemeClr>
              </a:solidFill>
            </a:endParaRPr>
          </a:p>
        </p:txBody>
      </p:sp>
      <p:pic>
        <p:nvPicPr>
          <p:cNvPr id="512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64117"/>
          <a:stretch/>
        </p:blipFill>
        <p:spPr bwMode="auto">
          <a:xfrm>
            <a:off x="6619493" y="1953006"/>
            <a:ext cx="2484334" cy="46155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Image result for political protest ar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5753" y="4158761"/>
            <a:ext cx="3636247" cy="2409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026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910" y="425091"/>
            <a:ext cx="11815943" cy="5621747"/>
          </a:xfrm>
          <a:prstGeom prst="rect">
            <a:avLst/>
          </a:prstGeom>
          <a:ln w="28575">
            <a:solidFill>
              <a:schemeClr val="tx1"/>
            </a:solidFill>
          </a:ln>
        </p:spPr>
      </p:pic>
    </p:spTree>
    <p:extLst>
      <p:ext uri="{BB962C8B-B14F-4D97-AF65-F5344CB8AC3E}">
        <p14:creationId xmlns:p14="http://schemas.microsoft.com/office/powerpoint/2010/main" val="3523727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(2.C)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95417"/>
            <a:ext cx="10763082" cy="3974341"/>
          </a:xfrm>
        </p:spPr>
        <p:txBody>
          <a:bodyPr anchor="t">
            <a:normAutofit/>
          </a:bodyPr>
          <a:lstStyle/>
          <a:p>
            <a:pPr algn="just"/>
            <a:r>
              <a:rPr lang="en-US" sz="3600" dirty="0">
                <a:solidFill>
                  <a:schemeClr val="tx1"/>
                </a:solidFill>
              </a:rPr>
              <a:t>By the end of this section, you will </a:t>
            </a:r>
            <a:r>
              <a:rPr lang="en-US" sz="3600" i="1" dirty="0">
                <a:solidFill>
                  <a:schemeClr val="tx1"/>
                </a:solidFill>
              </a:rPr>
              <a:t>understand</a:t>
            </a:r>
            <a:r>
              <a:rPr lang="en-US" sz="3600" dirty="0">
                <a:solidFill>
                  <a:schemeClr val="tx1"/>
                </a:solidFill>
              </a:rPr>
              <a:t> that </a:t>
            </a:r>
            <a:r>
              <a:rPr lang="en-US" sz="3600" b="1" dirty="0">
                <a:solidFill>
                  <a:schemeClr val="tx1"/>
                </a:solidFill>
              </a:rPr>
              <a:t>causes and consequences of migration are influenced by cultural, demographic, economic, environmental, and political factors.</a:t>
            </a:r>
            <a:endParaRPr lang="en-US" sz="3600" dirty="0">
              <a:solidFill>
                <a:schemeClr val="tx1"/>
              </a:solidFill>
            </a:endParaRPr>
          </a:p>
        </p:txBody>
      </p:sp>
      <p:pic>
        <p:nvPicPr>
          <p:cNvPr id="4" name="Picture 3" descr="A picture containing clipart&#10;&#10;Description generated with very high confidence">
            <a:extLst>
              <a:ext uri="{FF2B5EF4-FFF2-40B4-BE49-F238E27FC236}">
                <a16:creationId xmlns:a16="http://schemas.microsoft.com/office/drawing/2014/main" id="{FA0FC7E1-09F3-4908-B4CD-D881D9CA5A92}"/>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8620125" y="4382675"/>
            <a:ext cx="3333750" cy="2300482"/>
          </a:xfrm>
          <a:prstGeom prst="rect">
            <a:avLst/>
          </a:prstGeom>
        </p:spPr>
      </p:pic>
    </p:spTree>
    <p:extLst>
      <p:ext uri="{BB962C8B-B14F-4D97-AF65-F5344CB8AC3E}">
        <p14:creationId xmlns:p14="http://schemas.microsoft.com/office/powerpoint/2010/main" val="2135202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Environmental Push and Pull Factors</a:t>
            </a:r>
          </a:p>
          <a:p>
            <a:pPr lvl="2" algn="just"/>
            <a:r>
              <a:rPr lang="en-US" sz="2800" dirty="0">
                <a:solidFill>
                  <a:schemeClr val="tx1"/>
                </a:solidFill>
              </a:rPr>
              <a:t>People often migrate to escape harm from natural disasters, drought, and other unfavorable conditions</a:t>
            </a:r>
            <a:endParaRPr lang="en-US" sz="2800" dirty="0">
              <a:solidFill>
                <a:schemeClr val="bg1">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410" y="3496135"/>
            <a:ext cx="3714768" cy="3361865"/>
          </a:xfrm>
          <a:prstGeom prst="rect">
            <a:avLst/>
          </a:prstGeom>
        </p:spPr>
      </p:pic>
    </p:spTree>
    <p:extLst>
      <p:ext uri="{BB962C8B-B14F-4D97-AF65-F5344CB8AC3E}">
        <p14:creationId xmlns:p14="http://schemas.microsoft.com/office/powerpoint/2010/main" val="1933461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pic>
        <p:nvPicPr>
          <p:cNvPr id="6146" name="Picture 2" descr="Image result for natural disasters"/>
          <p:cNvPicPr>
            <a:picLocks noChangeAspect="1" noChangeArrowheads="1"/>
          </p:cNvPicPr>
          <p:nvPr/>
        </p:nvPicPr>
        <p:blipFill rotWithShape="1">
          <a:blip r:embed="rId3">
            <a:extLst>
              <a:ext uri="{28A0092B-C50C-407E-A947-70E740481C1C}">
                <a14:useLocalDpi xmlns:a14="http://schemas.microsoft.com/office/drawing/2010/main" val="0"/>
              </a:ext>
            </a:extLst>
          </a:blip>
          <a:srcRect l="8311" r="16994"/>
          <a:stretch/>
        </p:blipFill>
        <p:spPr bwMode="auto">
          <a:xfrm>
            <a:off x="353961" y="0"/>
            <a:ext cx="1183803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rot="16200000">
            <a:off x="-806712" y="3406566"/>
            <a:ext cx="1952009" cy="369332"/>
          </a:xfrm>
          <a:prstGeom prst="rect">
            <a:avLst/>
          </a:prstGeom>
        </p:spPr>
        <p:txBody>
          <a:bodyPr wrap="none">
            <a:spAutoFit/>
          </a:bodyPr>
          <a:lstStyle/>
          <a:p>
            <a:r>
              <a:rPr lang="en-US" dirty="0"/>
              <a:t>Nepal Earthquake</a:t>
            </a:r>
          </a:p>
        </p:txBody>
      </p:sp>
    </p:spTree>
    <p:extLst>
      <p:ext uri="{BB962C8B-B14F-4D97-AF65-F5344CB8AC3E}">
        <p14:creationId xmlns:p14="http://schemas.microsoft.com/office/powerpoint/2010/main" val="3491672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6200000">
            <a:off x="-346105" y="3406566"/>
            <a:ext cx="1030795" cy="369332"/>
          </a:xfrm>
          <a:prstGeom prst="rect">
            <a:avLst/>
          </a:prstGeom>
        </p:spPr>
        <p:txBody>
          <a:bodyPr wrap="none">
            <a:spAutoFit/>
          </a:bodyPr>
          <a:lstStyle/>
          <a:p>
            <a:r>
              <a:rPr lang="en-US" dirty="0"/>
              <a:t>Tsunami</a:t>
            </a:r>
          </a:p>
        </p:txBody>
      </p:sp>
      <p:pic>
        <p:nvPicPr>
          <p:cNvPr id="7174" name="Picture 6" descr="Image result for tsun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59" y="0"/>
            <a:ext cx="118380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6698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tsunami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64" y="0"/>
            <a:ext cx="11867535"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rot="16200000">
            <a:off x="-647469" y="3406566"/>
            <a:ext cx="1633524" cy="369332"/>
          </a:xfrm>
          <a:prstGeom prst="rect">
            <a:avLst/>
          </a:prstGeom>
        </p:spPr>
        <p:txBody>
          <a:bodyPr wrap="none">
            <a:spAutoFit/>
          </a:bodyPr>
          <a:lstStyle/>
          <a:p>
            <a:r>
              <a:rPr lang="en-US" dirty="0"/>
              <a:t>Tsunami Japan</a:t>
            </a:r>
          </a:p>
        </p:txBody>
      </p:sp>
    </p:spTree>
    <p:extLst>
      <p:ext uri="{BB962C8B-B14F-4D97-AF65-F5344CB8AC3E}">
        <p14:creationId xmlns:p14="http://schemas.microsoft.com/office/powerpoint/2010/main" val="731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CL_12e_Figure_03_27_L">
            <a:extLst>
              <a:ext uri="{FF2B5EF4-FFF2-40B4-BE49-F238E27FC236}">
                <a16:creationId xmlns:a16="http://schemas.microsoft.com/office/drawing/2014/main" id="{E58D27D2-9A15-465C-9149-31F6DBC14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3" y="228600"/>
            <a:ext cx="6389914" cy="66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Content Placeholder 2">
            <a:extLst>
              <a:ext uri="{FF2B5EF4-FFF2-40B4-BE49-F238E27FC236}">
                <a16:creationId xmlns:a16="http://schemas.microsoft.com/office/drawing/2014/main" id="{16475665-8110-4CC2-A8B5-665150D6133D}"/>
              </a:ext>
            </a:extLst>
          </p:cNvPr>
          <p:cNvSpPr txBox="1">
            <a:spLocks/>
          </p:cNvSpPr>
          <p:nvPr/>
        </p:nvSpPr>
        <p:spPr>
          <a:xfrm>
            <a:off x="7021286" y="729343"/>
            <a:ext cx="4876800" cy="5957207"/>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dirty="0">
                <a:solidFill>
                  <a:schemeClr val="tx1"/>
                </a:solidFill>
              </a:rPr>
              <a:t>Hundreds of thousands have been forced to move from the drylands in Africa because of drought conditions.</a:t>
            </a:r>
          </a:p>
          <a:p>
            <a:r>
              <a:rPr lang="en-US" sz="2800" dirty="0">
                <a:solidFill>
                  <a:schemeClr val="tx1"/>
                </a:solidFill>
              </a:rPr>
              <a:t>Deterioration of land to a desert-like condition typically due to human actions is called </a:t>
            </a:r>
            <a:r>
              <a:rPr lang="en-US" sz="2800" b="1" dirty="0">
                <a:solidFill>
                  <a:srgbClr val="FF6600"/>
                </a:solidFill>
              </a:rPr>
              <a:t>desertification</a:t>
            </a:r>
            <a:r>
              <a:rPr lang="en-US" sz="2800" b="1" dirty="0">
                <a:solidFill>
                  <a:schemeClr val="tx1"/>
                </a:solidFill>
              </a:rPr>
              <a:t>.</a:t>
            </a:r>
            <a:endParaRPr lang="en-US" sz="2800" dirty="0">
              <a:solidFill>
                <a:schemeClr val="tx1"/>
              </a:solidFill>
            </a:endParaRPr>
          </a:p>
          <a:p>
            <a:r>
              <a:rPr lang="en-US" sz="2800" dirty="0">
                <a:solidFill>
                  <a:schemeClr val="tx1"/>
                </a:solidFill>
              </a:rPr>
              <a:t>Population increase + low rainfall = overpopulation</a:t>
            </a:r>
          </a:p>
        </p:txBody>
      </p:sp>
    </p:spTree>
    <p:extLst>
      <p:ext uri="{BB962C8B-B14F-4D97-AF65-F5344CB8AC3E}">
        <p14:creationId xmlns:p14="http://schemas.microsoft.com/office/powerpoint/2010/main" val="3752449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CL_12e_Figure_03_24_L">
            <a:extLst>
              <a:ext uri="{FF2B5EF4-FFF2-40B4-BE49-F238E27FC236}">
                <a16:creationId xmlns:a16="http://schemas.microsoft.com/office/drawing/2014/main" id="{67F3A7E7-F548-41FD-A636-8F845489C9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64" y="3666865"/>
            <a:ext cx="4603165" cy="3136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3" descr="TCL_12e_Figure_03_25_L">
            <a:extLst>
              <a:ext uri="{FF2B5EF4-FFF2-40B4-BE49-F238E27FC236}">
                <a16:creationId xmlns:a16="http://schemas.microsoft.com/office/drawing/2014/main" id="{7F27F53C-5E70-485F-876B-181A02375C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845" y="606197"/>
            <a:ext cx="4603884" cy="3127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3" descr="TCL_12e_Figure_03_26_L">
            <a:extLst>
              <a:ext uri="{FF2B5EF4-FFF2-40B4-BE49-F238E27FC236}">
                <a16:creationId xmlns:a16="http://schemas.microsoft.com/office/drawing/2014/main" id="{D76322F1-779C-432F-B28A-A9DBE06041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9233" y="2097839"/>
            <a:ext cx="4551319" cy="3060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Content Placeholder 2">
            <a:extLst>
              <a:ext uri="{FF2B5EF4-FFF2-40B4-BE49-F238E27FC236}">
                <a16:creationId xmlns:a16="http://schemas.microsoft.com/office/drawing/2014/main" id="{42494CAD-A72F-4743-A3BC-346DED1073BE}"/>
              </a:ext>
            </a:extLst>
          </p:cNvPr>
          <p:cNvSpPr txBox="1">
            <a:spLocks/>
          </p:cNvSpPr>
          <p:nvPr/>
        </p:nvSpPr>
        <p:spPr>
          <a:xfrm>
            <a:off x="4887685" y="1007788"/>
            <a:ext cx="4506685" cy="794657"/>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dirty="0">
                <a:solidFill>
                  <a:schemeClr val="tx1"/>
                </a:solidFill>
              </a:rPr>
              <a:t>Flooding along the Mississippi River in 2011 covers farmland</a:t>
            </a:r>
          </a:p>
        </p:txBody>
      </p:sp>
      <p:sp>
        <p:nvSpPr>
          <p:cNvPr id="8" name="Content Placeholder 2">
            <a:extLst>
              <a:ext uri="{FF2B5EF4-FFF2-40B4-BE49-F238E27FC236}">
                <a16:creationId xmlns:a16="http://schemas.microsoft.com/office/drawing/2014/main" id="{A799FADB-3322-4FA4-AEA9-2DFFEAF47D8F}"/>
              </a:ext>
            </a:extLst>
          </p:cNvPr>
          <p:cNvSpPr txBox="1">
            <a:spLocks/>
          </p:cNvSpPr>
          <p:nvPr/>
        </p:nvSpPr>
        <p:spPr>
          <a:xfrm>
            <a:off x="4648200" y="6257666"/>
            <a:ext cx="4067517" cy="402770"/>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dirty="0">
                <a:solidFill>
                  <a:schemeClr val="tx1"/>
                </a:solidFill>
              </a:rPr>
              <a:t>Flooding in Jakarta, Indonesia</a:t>
            </a:r>
          </a:p>
        </p:txBody>
      </p:sp>
      <p:sp>
        <p:nvSpPr>
          <p:cNvPr id="9" name="Content Placeholder 2">
            <a:extLst>
              <a:ext uri="{FF2B5EF4-FFF2-40B4-BE49-F238E27FC236}">
                <a16:creationId xmlns:a16="http://schemas.microsoft.com/office/drawing/2014/main" id="{4F9C43BF-81EB-4A08-BDE4-56ACF9B11219}"/>
              </a:ext>
            </a:extLst>
          </p:cNvPr>
          <p:cNvSpPr txBox="1">
            <a:spLocks/>
          </p:cNvSpPr>
          <p:nvPr/>
        </p:nvSpPr>
        <p:spPr>
          <a:xfrm>
            <a:off x="9710057" y="2576892"/>
            <a:ext cx="2139043" cy="2102563"/>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dirty="0">
                <a:solidFill>
                  <a:schemeClr val="tx1"/>
                </a:solidFill>
              </a:rPr>
              <a:t>Drylands, Tanzania – People are attempting to obtain drinking water from a dry river bed</a:t>
            </a:r>
          </a:p>
        </p:txBody>
      </p:sp>
    </p:spTree>
    <p:extLst>
      <p:ext uri="{BB962C8B-B14F-4D97-AF65-F5344CB8AC3E}">
        <p14:creationId xmlns:p14="http://schemas.microsoft.com/office/powerpoint/2010/main" val="2522709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4072" y="333528"/>
            <a:ext cx="11433411" cy="4902149"/>
          </a:xfrm>
          <a:prstGeom prst="rect">
            <a:avLst/>
          </a:prstGeom>
          <a:ln w="28575">
            <a:solidFill>
              <a:schemeClr val="tx1"/>
            </a:solidFill>
          </a:ln>
        </p:spPr>
      </p:pic>
    </p:spTree>
    <p:extLst>
      <p:ext uri="{BB962C8B-B14F-4D97-AF65-F5344CB8AC3E}">
        <p14:creationId xmlns:p14="http://schemas.microsoft.com/office/powerpoint/2010/main" val="1546268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https://www.usatoday.com/story/news/world/2017/09/14/barbuda-hurricane-irama-devastation/665950001/</a:t>
            </a:r>
            <a:endParaRPr lang="en-US" sz="2800" dirty="0">
              <a:solidFill>
                <a:schemeClr val="bg1">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410" y="3496135"/>
            <a:ext cx="3714768" cy="3361865"/>
          </a:xfrm>
          <a:prstGeom prst="rect">
            <a:avLst/>
          </a:prstGeom>
        </p:spPr>
      </p:pic>
    </p:spTree>
    <p:extLst>
      <p:ext uri="{BB962C8B-B14F-4D97-AF65-F5344CB8AC3E}">
        <p14:creationId xmlns:p14="http://schemas.microsoft.com/office/powerpoint/2010/main" val="34160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8318090" cy="4609420"/>
          </a:xfrm>
        </p:spPr>
        <p:txBody>
          <a:bodyPr anchor="t">
            <a:normAutofit/>
          </a:bodyPr>
          <a:lstStyle/>
          <a:p>
            <a:r>
              <a:rPr lang="en-US" sz="3200" dirty="0">
                <a:solidFill>
                  <a:schemeClr val="tx1"/>
                </a:solidFill>
              </a:rPr>
              <a:t>Demographic Push and Pull Factors</a:t>
            </a:r>
          </a:p>
          <a:p>
            <a:pPr lvl="2"/>
            <a:r>
              <a:rPr lang="en-US" sz="2800" dirty="0">
                <a:solidFill>
                  <a:schemeClr val="tx1"/>
                </a:solidFill>
              </a:rPr>
              <a:t>Some countries are unbalanced demographically</a:t>
            </a:r>
          </a:p>
          <a:p>
            <a:pPr lvl="2"/>
            <a:r>
              <a:rPr lang="en-US" sz="2800" dirty="0">
                <a:solidFill>
                  <a:schemeClr val="tx1"/>
                </a:solidFill>
              </a:rPr>
              <a:t>Gender – young adult might not find someone to marry</a:t>
            </a:r>
          </a:p>
          <a:p>
            <a:pPr lvl="2"/>
            <a:r>
              <a:rPr lang="en-US" sz="2800" dirty="0">
                <a:solidFill>
                  <a:schemeClr val="tx1"/>
                </a:solidFill>
              </a:rPr>
              <a:t>Young population – country faces risk of overpopulation</a:t>
            </a:r>
          </a:p>
          <a:p>
            <a:pPr marL="630000" lvl="2" indent="0">
              <a:buNone/>
            </a:pPr>
            <a:endParaRPr lang="en-US" sz="2800" dirty="0">
              <a:solidFill>
                <a:schemeClr val="tx1"/>
              </a:solidFill>
            </a:endParaRPr>
          </a:p>
          <a:p>
            <a:pPr lvl="2"/>
            <a:endParaRPr lang="en-US" sz="2800" dirty="0">
              <a:solidFill>
                <a:schemeClr val="bg1">
                  <a:lumMod val="75000"/>
                </a:schemeClr>
              </a:solidFill>
            </a:endParaRPr>
          </a:p>
        </p:txBody>
      </p:sp>
      <p:pic>
        <p:nvPicPr>
          <p:cNvPr id="10242" name="Picture 2" descr="Image result for male female ra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29" y="4743014"/>
            <a:ext cx="2855182" cy="181281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overpopul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2437" y="2077130"/>
            <a:ext cx="2237713" cy="230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28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5554" y="267313"/>
            <a:ext cx="11556898" cy="6431759"/>
          </a:xfrm>
          <a:prstGeom prst="rect">
            <a:avLst/>
          </a:prstGeom>
          <a:ln w="28575">
            <a:solidFill>
              <a:schemeClr val="tx1"/>
            </a:solidFill>
          </a:ln>
        </p:spPr>
      </p:pic>
    </p:spTree>
    <p:extLst>
      <p:ext uri="{BB962C8B-B14F-4D97-AF65-F5344CB8AC3E}">
        <p14:creationId xmlns:p14="http://schemas.microsoft.com/office/powerpoint/2010/main" val="1163111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(2.C)</a:t>
            </a:r>
          </a:p>
        </p:txBody>
      </p:sp>
      <p:pic>
        <p:nvPicPr>
          <p:cNvPr id="5122" name="Picture 2" descr="Image result for mig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560" y="3217804"/>
            <a:ext cx="5543550" cy="33337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2" y="2309584"/>
            <a:ext cx="6785521" cy="3974341"/>
          </a:xfrm>
        </p:spPr>
        <p:txBody>
          <a:bodyPr anchor="t">
            <a:normAutofit/>
          </a:bodyPr>
          <a:lstStyle/>
          <a:p>
            <a:pPr algn="just"/>
            <a:r>
              <a:rPr lang="en-US" sz="3600" b="1" dirty="0">
                <a:solidFill>
                  <a:schemeClr val="tx1"/>
                </a:solidFill>
              </a:rPr>
              <a:t>Essential Question</a:t>
            </a:r>
          </a:p>
          <a:p>
            <a:pPr lvl="2" algn="just"/>
            <a:r>
              <a:rPr lang="en-US" sz="3600" dirty="0">
                <a:solidFill>
                  <a:schemeClr val="tx1"/>
                </a:solidFill>
              </a:rPr>
              <a:t>How does migration impact society?</a:t>
            </a:r>
          </a:p>
        </p:txBody>
      </p:sp>
    </p:spTree>
    <p:extLst>
      <p:ext uri="{BB962C8B-B14F-4D97-AF65-F5344CB8AC3E}">
        <p14:creationId xmlns:p14="http://schemas.microsoft.com/office/powerpoint/2010/main" val="1295745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430000" cy="4609420"/>
          </a:xfrm>
        </p:spPr>
        <p:txBody>
          <a:bodyPr anchor="t">
            <a:normAutofit/>
          </a:bodyPr>
          <a:lstStyle/>
          <a:p>
            <a:pPr algn="just"/>
            <a:r>
              <a:rPr lang="en-US" sz="3200" dirty="0">
                <a:solidFill>
                  <a:schemeClr val="tx1"/>
                </a:solidFill>
              </a:rPr>
              <a:t>Intervening Obstacles</a:t>
            </a:r>
          </a:p>
          <a:p>
            <a:pPr lvl="2" algn="just"/>
            <a:r>
              <a:rPr lang="en-US" sz="2800" dirty="0">
                <a:solidFill>
                  <a:schemeClr val="tx1"/>
                </a:solidFill>
              </a:rPr>
              <a:t>Barriers that make reaching their desired destination more difficult</a:t>
            </a:r>
          </a:p>
          <a:p>
            <a:pPr lvl="2" algn="just"/>
            <a:r>
              <a:rPr lang="en-US" sz="2800" dirty="0">
                <a:solidFill>
                  <a:schemeClr val="tx1"/>
                </a:solidFill>
              </a:rPr>
              <a:t>Economic – a migrant lacks enough money to reach a destination</a:t>
            </a:r>
          </a:p>
          <a:p>
            <a:pPr lvl="2" algn="just"/>
            <a:r>
              <a:rPr lang="en-US" sz="2800" dirty="0">
                <a:solidFill>
                  <a:schemeClr val="tx1"/>
                </a:solidFill>
              </a:rPr>
              <a:t>Social – a migrant gets married to someone who lives along the migration route and settles in that person’s community</a:t>
            </a:r>
          </a:p>
          <a:p>
            <a:pPr lvl="2" algn="just"/>
            <a:r>
              <a:rPr lang="en-US" sz="2800" dirty="0">
                <a:solidFill>
                  <a:schemeClr val="tx1"/>
                </a:solidFill>
              </a:rPr>
              <a:t>Political – a migrant cannot get a visa needed to enter a country</a:t>
            </a:r>
          </a:p>
          <a:p>
            <a:pPr lvl="2" algn="just"/>
            <a:r>
              <a:rPr lang="en-US" sz="2800" dirty="0">
                <a:solidFill>
                  <a:schemeClr val="tx1"/>
                </a:solidFill>
              </a:rPr>
              <a:t>Environmental – a migrant cannot cross sea, desert, or mountain range</a:t>
            </a:r>
            <a:endParaRPr lang="en-US" sz="2800" dirty="0">
              <a:solidFill>
                <a:schemeClr val="bg1">
                  <a:lumMod val="75000"/>
                </a:schemeClr>
              </a:solidFill>
            </a:endParaRPr>
          </a:p>
        </p:txBody>
      </p:sp>
    </p:spTree>
    <p:extLst>
      <p:ext uri="{BB962C8B-B14F-4D97-AF65-F5344CB8AC3E}">
        <p14:creationId xmlns:p14="http://schemas.microsoft.com/office/powerpoint/2010/main" val="1229376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318" y="406348"/>
            <a:ext cx="11848742" cy="5861716"/>
          </a:xfrm>
          <a:prstGeom prst="rect">
            <a:avLst/>
          </a:prstGeom>
        </p:spPr>
      </p:pic>
    </p:spTree>
    <p:extLst>
      <p:ext uri="{BB962C8B-B14F-4D97-AF65-F5344CB8AC3E}">
        <p14:creationId xmlns:p14="http://schemas.microsoft.com/office/powerpoint/2010/main" val="2530478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(2.C.2)</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lnSpcReduction="1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apply the concepts of forced and voluntary migration to historical and contemporary examples.</a:t>
            </a:r>
          </a:p>
          <a:p>
            <a:pPr lvl="3" algn="just"/>
            <a:r>
              <a:rPr lang="en-US" sz="3200" dirty="0">
                <a:solidFill>
                  <a:schemeClr val="tx1"/>
                </a:solidFill>
              </a:rPr>
              <a:t>Forced migrations include those involving refugees, internally displaced persons, and asylum seekers</a:t>
            </a:r>
          </a:p>
          <a:p>
            <a:pPr lvl="3" algn="just"/>
            <a:r>
              <a:rPr lang="en-US" sz="3200" dirty="0">
                <a:solidFill>
                  <a:schemeClr val="tx1"/>
                </a:solidFill>
              </a:rPr>
              <a:t>Voluntary migrations may be transnational, internal, chain, step, and rural to urban</a:t>
            </a:r>
          </a:p>
          <a:p>
            <a:pPr lvl="3" algn="just"/>
            <a:r>
              <a:rPr lang="en-US" sz="3200" dirty="0">
                <a:solidFill>
                  <a:schemeClr val="tx1"/>
                </a:solidFill>
              </a:rPr>
              <a:t>Patterns of voluntary and forced migration may be affected by distance and physical features</a:t>
            </a:r>
          </a:p>
        </p:txBody>
      </p:sp>
    </p:spTree>
    <p:extLst>
      <p:ext uri="{BB962C8B-B14F-4D97-AF65-F5344CB8AC3E}">
        <p14:creationId xmlns:p14="http://schemas.microsoft.com/office/powerpoint/2010/main" val="3713782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Types of migration</a:t>
            </a:r>
          </a:p>
        </p:txBody>
      </p:sp>
      <p:graphicFrame>
        <p:nvGraphicFramePr>
          <p:cNvPr id="4" name="Diagram 3">
            <a:extLst>
              <a:ext uri="{FF2B5EF4-FFF2-40B4-BE49-F238E27FC236}">
                <a16:creationId xmlns:a16="http://schemas.microsoft.com/office/drawing/2014/main" id="{09BCF3BF-90EA-4BFB-B7DA-DAE02C95F547}"/>
              </a:ext>
            </a:extLst>
          </p:cNvPr>
          <p:cNvGraphicFramePr/>
          <p:nvPr>
            <p:extLst>
              <p:ext uri="{D42A27DB-BD31-4B8C-83A1-F6EECF244321}">
                <p14:modId xmlns:p14="http://schemas.microsoft.com/office/powerpoint/2010/main" val="2539523305"/>
              </p:ext>
            </p:extLst>
          </p:nvPr>
        </p:nvGraphicFramePr>
        <p:xfrm>
          <a:off x="524577" y="1078029"/>
          <a:ext cx="10818796" cy="5476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844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Types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374490"/>
            <a:ext cx="11290434" cy="4312060"/>
          </a:xfrm>
        </p:spPr>
        <p:txBody>
          <a:bodyPr anchor="t">
            <a:normAutofit/>
          </a:bodyPr>
          <a:lstStyle/>
          <a:p>
            <a:pPr algn="just"/>
            <a:r>
              <a:rPr lang="en-US" sz="2800" dirty="0">
                <a:solidFill>
                  <a:schemeClr val="tx1"/>
                </a:solidFill>
              </a:rPr>
              <a:t>A permanent move from one country to another is </a:t>
            </a:r>
            <a:r>
              <a:rPr lang="en-US" sz="2800" b="1" dirty="0">
                <a:solidFill>
                  <a:schemeClr val="tx1"/>
                </a:solidFill>
              </a:rPr>
              <a:t>international migration</a:t>
            </a:r>
          </a:p>
          <a:p>
            <a:pPr lvl="2" algn="just"/>
            <a:r>
              <a:rPr lang="en-US" sz="2800" dirty="0">
                <a:solidFill>
                  <a:schemeClr val="tx1"/>
                </a:solidFill>
              </a:rPr>
              <a:t>Voluntary</a:t>
            </a:r>
          </a:p>
          <a:p>
            <a:pPr lvl="2" algn="just"/>
            <a:r>
              <a:rPr lang="en-US" sz="2800" dirty="0">
                <a:solidFill>
                  <a:schemeClr val="tx1"/>
                </a:solidFill>
              </a:rPr>
              <a:t>Involuntary (or forced)</a:t>
            </a:r>
          </a:p>
          <a:p>
            <a:pPr algn="just"/>
            <a:r>
              <a:rPr lang="en-US" sz="2800" dirty="0">
                <a:solidFill>
                  <a:schemeClr val="tx1"/>
                </a:solidFill>
              </a:rPr>
              <a:t>A permanent move within the same country is </a:t>
            </a:r>
            <a:r>
              <a:rPr lang="en-US" sz="2800" b="1" dirty="0">
                <a:solidFill>
                  <a:schemeClr val="tx1"/>
                </a:solidFill>
              </a:rPr>
              <a:t>internal migration</a:t>
            </a:r>
            <a:endParaRPr lang="en-US" sz="2800" dirty="0">
              <a:solidFill>
                <a:schemeClr val="tx1"/>
              </a:solidFill>
            </a:endParaRPr>
          </a:p>
          <a:p>
            <a:pPr lvl="2" algn="just"/>
            <a:r>
              <a:rPr lang="en-US" sz="2800" dirty="0">
                <a:solidFill>
                  <a:schemeClr val="tx1"/>
                </a:solidFill>
              </a:rPr>
              <a:t>Interregional – one region to another (rural to urban)</a:t>
            </a:r>
          </a:p>
          <a:p>
            <a:pPr lvl="2" algn="just"/>
            <a:r>
              <a:rPr lang="en-US" sz="2800" dirty="0">
                <a:solidFill>
                  <a:schemeClr val="tx1"/>
                </a:solidFill>
              </a:rPr>
              <a:t>Intraregional – within a region (older cities to newer suburbs)</a:t>
            </a:r>
            <a:endParaRPr lang="en-US" sz="3200" dirty="0">
              <a:solidFill>
                <a:schemeClr val="tx1"/>
              </a:solidFill>
            </a:endParaRPr>
          </a:p>
          <a:p>
            <a:pPr algn="just"/>
            <a:endParaRPr lang="en-US" sz="2800" b="1" dirty="0">
              <a:solidFill>
                <a:schemeClr val="tx1"/>
              </a:solidFill>
            </a:endParaRPr>
          </a:p>
          <a:p>
            <a:pPr algn="just"/>
            <a:endParaRPr lang="en-US" sz="2800" dirty="0">
              <a:solidFill>
                <a:schemeClr val="tx1"/>
              </a:solidFill>
            </a:endParaRPr>
          </a:p>
        </p:txBody>
      </p:sp>
    </p:spTree>
    <p:extLst>
      <p:ext uri="{BB962C8B-B14F-4D97-AF65-F5344CB8AC3E}">
        <p14:creationId xmlns:p14="http://schemas.microsoft.com/office/powerpoint/2010/main" val="3334631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Types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7435516" y="1944303"/>
            <a:ext cx="4456496" cy="4848125"/>
          </a:xfrm>
        </p:spPr>
        <p:txBody>
          <a:bodyPr anchor="t">
            <a:normAutofit fontScale="77500" lnSpcReduction="20000"/>
          </a:bodyPr>
          <a:lstStyle/>
          <a:p>
            <a:pPr marL="0" indent="0">
              <a:buNone/>
            </a:pPr>
            <a:r>
              <a:rPr lang="en-US" sz="2800" b="1" dirty="0">
                <a:solidFill>
                  <a:schemeClr val="tx1"/>
                </a:solidFill>
              </a:rPr>
              <a:t>International and Internal</a:t>
            </a:r>
          </a:p>
          <a:p>
            <a:r>
              <a:rPr lang="en-US" sz="2800" dirty="0">
                <a:solidFill>
                  <a:schemeClr val="tx1"/>
                </a:solidFill>
              </a:rPr>
              <a:t>Mexico’s two principal patterns of international migration are net in-migration from Central America and net out-migration to the United States.</a:t>
            </a:r>
          </a:p>
          <a:p>
            <a:r>
              <a:rPr lang="en-US" sz="2800" dirty="0">
                <a:solidFill>
                  <a:schemeClr val="tx1"/>
                </a:solidFill>
              </a:rPr>
              <a:t>Mexico’s two principal </a:t>
            </a:r>
            <a:r>
              <a:rPr lang="en-US" sz="2800" i="1" dirty="0">
                <a:solidFill>
                  <a:schemeClr val="tx1"/>
                </a:solidFill>
              </a:rPr>
              <a:t>inter</a:t>
            </a:r>
            <a:r>
              <a:rPr lang="en-US" sz="2800" dirty="0">
                <a:solidFill>
                  <a:schemeClr val="tx1"/>
                </a:solidFill>
              </a:rPr>
              <a:t>regional migration flows are net migration from the south to the north and from the center to the north.</a:t>
            </a:r>
          </a:p>
          <a:p>
            <a:r>
              <a:rPr lang="en-US" sz="2800" dirty="0">
                <a:solidFill>
                  <a:schemeClr val="tx1"/>
                </a:solidFill>
              </a:rPr>
              <a:t>Mexico’s principal </a:t>
            </a:r>
            <a:r>
              <a:rPr lang="en-US" sz="2800" i="1" dirty="0">
                <a:solidFill>
                  <a:schemeClr val="tx1"/>
                </a:solidFill>
              </a:rPr>
              <a:t>intra</a:t>
            </a:r>
            <a:r>
              <a:rPr lang="en-US" sz="2800" dirty="0">
                <a:solidFill>
                  <a:schemeClr val="tx1"/>
                </a:solidFill>
              </a:rPr>
              <a:t>regional migration flow is from Mexico City to outer states in the Mexico City metropolitan area.</a:t>
            </a:r>
          </a:p>
        </p:txBody>
      </p:sp>
      <p:pic>
        <p:nvPicPr>
          <p:cNvPr id="4" name="Picture 3" descr="TCL_12e_Figure_03_07_L">
            <a:extLst>
              <a:ext uri="{FF2B5EF4-FFF2-40B4-BE49-F238E27FC236}">
                <a16:creationId xmlns:a16="http://schemas.microsoft.com/office/drawing/2014/main" id="{7ADD978C-14AE-4F03-BD0C-74B307B5C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75" y="1985012"/>
            <a:ext cx="6395987" cy="4537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7912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Voluntary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lnSpcReduction="10000"/>
          </a:bodyPr>
          <a:lstStyle/>
          <a:p>
            <a:pPr algn="just"/>
            <a:r>
              <a:rPr lang="en-US" sz="3200" dirty="0">
                <a:solidFill>
                  <a:schemeClr val="tx1"/>
                </a:solidFill>
              </a:rPr>
              <a:t>Voluntary migration is a permanent movement undertaken by choice</a:t>
            </a:r>
          </a:p>
          <a:p>
            <a:pPr algn="just"/>
            <a:r>
              <a:rPr lang="en-US" sz="3200" dirty="0">
                <a:solidFill>
                  <a:schemeClr val="tx1"/>
                </a:solidFill>
              </a:rPr>
              <a:t>May be transnational, internal, chain, step, and rural to urban</a:t>
            </a:r>
          </a:p>
          <a:p>
            <a:pPr lvl="2" algn="just"/>
            <a:r>
              <a:rPr lang="en-US" sz="2800" dirty="0">
                <a:solidFill>
                  <a:schemeClr val="tx1"/>
                </a:solidFill>
              </a:rPr>
              <a:t>Transnational – across international borders</a:t>
            </a:r>
          </a:p>
          <a:p>
            <a:pPr lvl="2" algn="just"/>
            <a:r>
              <a:rPr lang="en-US" sz="2800" dirty="0">
                <a:solidFill>
                  <a:schemeClr val="tx1"/>
                </a:solidFill>
              </a:rPr>
              <a:t>Internal – within international borders</a:t>
            </a:r>
          </a:p>
          <a:p>
            <a:pPr lvl="2" algn="just"/>
            <a:r>
              <a:rPr lang="en-US" sz="2800" dirty="0">
                <a:solidFill>
                  <a:schemeClr val="tx1"/>
                </a:solidFill>
              </a:rPr>
              <a:t>Chain – following relatives</a:t>
            </a:r>
          </a:p>
          <a:p>
            <a:pPr lvl="2" algn="just"/>
            <a:r>
              <a:rPr lang="en-US" sz="2800" dirty="0">
                <a:solidFill>
                  <a:schemeClr val="tx1"/>
                </a:solidFill>
              </a:rPr>
              <a:t>Step – series of small, less extreme moves</a:t>
            </a:r>
          </a:p>
          <a:p>
            <a:pPr lvl="2" algn="just"/>
            <a:r>
              <a:rPr lang="en-US" sz="2800" dirty="0">
                <a:solidFill>
                  <a:schemeClr val="tx1"/>
                </a:solidFill>
              </a:rPr>
              <a:t>Rural to urban</a:t>
            </a:r>
          </a:p>
        </p:txBody>
      </p:sp>
    </p:spTree>
    <p:extLst>
      <p:ext uri="{BB962C8B-B14F-4D97-AF65-F5344CB8AC3E}">
        <p14:creationId xmlns:p14="http://schemas.microsoft.com/office/powerpoint/2010/main" val="3678270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Forced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Forced migration is a permanent movement, usually compelled by cultural factors</a:t>
            </a:r>
          </a:p>
          <a:p>
            <a:pPr algn="just"/>
            <a:r>
              <a:rPr lang="en-US" sz="3200" dirty="0">
                <a:solidFill>
                  <a:schemeClr val="tx1"/>
                </a:solidFill>
              </a:rPr>
              <a:t>Involves internally displaced persons, refugees, and asylum seekers</a:t>
            </a:r>
          </a:p>
        </p:txBody>
      </p:sp>
    </p:spTree>
    <p:extLst>
      <p:ext uri="{BB962C8B-B14F-4D97-AF65-F5344CB8AC3E}">
        <p14:creationId xmlns:p14="http://schemas.microsoft.com/office/powerpoint/2010/main" val="2411130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Forced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1" y="2077130"/>
            <a:ext cx="7247822" cy="2225361"/>
          </a:xfrm>
        </p:spPr>
        <p:txBody>
          <a:bodyPr anchor="t">
            <a:normAutofit/>
          </a:bodyPr>
          <a:lstStyle/>
          <a:p>
            <a:pPr algn="just"/>
            <a:r>
              <a:rPr lang="en-US" sz="2800" dirty="0">
                <a:solidFill>
                  <a:schemeClr val="tx1"/>
                </a:solidFill>
              </a:rPr>
              <a:t>Displaced Persons and Refugees</a:t>
            </a:r>
          </a:p>
          <a:p>
            <a:pPr lvl="1" algn="just"/>
            <a:r>
              <a:rPr lang="en-US" sz="2400" dirty="0">
                <a:solidFill>
                  <a:schemeClr val="tx1"/>
                </a:solidFill>
              </a:rPr>
              <a:t>An </a:t>
            </a:r>
            <a:r>
              <a:rPr lang="en-US" sz="2400" b="1" dirty="0">
                <a:solidFill>
                  <a:schemeClr val="tx1"/>
                </a:solidFill>
              </a:rPr>
              <a:t>internally displaced person (IDP) </a:t>
            </a:r>
            <a:r>
              <a:rPr lang="en-US" sz="2400" dirty="0">
                <a:solidFill>
                  <a:schemeClr val="tx1"/>
                </a:solidFill>
              </a:rPr>
              <a:t>has been forced to migrate for similar political reasons as a refugee but has not migrated across an international border</a:t>
            </a:r>
          </a:p>
          <a:p>
            <a:pPr lvl="1" algn="just"/>
            <a:endParaRPr lang="en-US" sz="2000" dirty="0">
              <a:solidFill>
                <a:schemeClr val="tx1"/>
              </a:solidFill>
            </a:endParaRPr>
          </a:p>
          <a:p>
            <a:pPr lvl="1" algn="just"/>
            <a:endParaRPr lang="en-US" sz="2000" dirty="0">
              <a:solidFill>
                <a:schemeClr val="tx1"/>
              </a:solidFill>
            </a:endParaRPr>
          </a:p>
          <a:p>
            <a:pPr marL="324000" lvl="1" indent="0" algn="just">
              <a:buNone/>
            </a:pPr>
            <a:endParaRPr lang="en-US" sz="2000" dirty="0">
              <a:solidFill>
                <a:schemeClr val="tx1"/>
              </a:solidFill>
            </a:endParaRPr>
          </a:p>
        </p:txBody>
      </p:sp>
      <p:pic>
        <p:nvPicPr>
          <p:cNvPr id="4" name="Picture 3" descr="TCL_12e_UnFigure_02_Pg77_L">
            <a:extLst>
              <a:ext uri="{FF2B5EF4-FFF2-40B4-BE49-F238E27FC236}">
                <a16:creationId xmlns:a16="http://schemas.microsoft.com/office/drawing/2014/main" id="{FF32BA8C-27E1-495C-ACF0-1493EE891C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2" t="15264" r="15534" b="9100"/>
          <a:stretch/>
        </p:blipFill>
        <p:spPr bwMode="auto">
          <a:xfrm>
            <a:off x="7873467" y="2144507"/>
            <a:ext cx="3826041" cy="3860826"/>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2" descr="Image result for seminole indians">
            <a:extLst>
              <a:ext uri="{FF2B5EF4-FFF2-40B4-BE49-F238E27FC236}">
                <a16:creationId xmlns:a16="http://schemas.microsoft.com/office/drawing/2014/main" id="{8CE4BDAE-6E64-4C50-8F78-C852B4865B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057" b="9201"/>
          <a:stretch/>
        </p:blipFill>
        <p:spPr bwMode="auto">
          <a:xfrm>
            <a:off x="1218798" y="4360242"/>
            <a:ext cx="6264843" cy="23293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830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Forced migration</a:t>
            </a:r>
          </a:p>
        </p:txBody>
      </p:sp>
      <p:pic>
        <p:nvPicPr>
          <p:cNvPr id="7" name="Picture 3" descr="TCL_12e_Figure_03_23a_L">
            <a:extLst>
              <a:ext uri="{FF2B5EF4-FFF2-40B4-BE49-F238E27FC236}">
                <a16:creationId xmlns:a16="http://schemas.microsoft.com/office/drawing/2014/main" id="{25792057-B509-43C8-879E-5C2DC9760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901"/>
          <a:stretch/>
        </p:blipFill>
        <p:spPr bwMode="auto">
          <a:xfrm>
            <a:off x="386056" y="1903876"/>
            <a:ext cx="8002361" cy="4778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Content Placeholder 2">
            <a:extLst>
              <a:ext uri="{FF2B5EF4-FFF2-40B4-BE49-F238E27FC236}">
                <a16:creationId xmlns:a16="http://schemas.microsoft.com/office/drawing/2014/main" id="{E0D66898-8795-48BA-9F23-9192F183498F}"/>
              </a:ext>
            </a:extLst>
          </p:cNvPr>
          <p:cNvSpPr>
            <a:spLocks noGrp="1"/>
          </p:cNvSpPr>
          <p:nvPr>
            <p:ph idx="1"/>
          </p:nvPr>
        </p:nvSpPr>
        <p:spPr>
          <a:xfrm>
            <a:off x="8532796" y="1952002"/>
            <a:ext cx="3205212" cy="1551594"/>
          </a:xfrm>
        </p:spPr>
        <p:txBody>
          <a:bodyPr anchor="t">
            <a:normAutofit/>
          </a:bodyPr>
          <a:lstStyle/>
          <a:p>
            <a:pPr marL="0" indent="0" algn="just">
              <a:buNone/>
            </a:pPr>
            <a:r>
              <a:rPr lang="en-US" dirty="0">
                <a:solidFill>
                  <a:schemeClr val="tx1"/>
                </a:solidFill>
              </a:rPr>
              <a:t>The routes taken by the Cherokee, Chickasaw, Choctaw, Creek, and Seminole tribes when forced westward in the early nineteenth century</a:t>
            </a:r>
            <a:endParaRPr lang="en-US" sz="1400" dirty="0">
              <a:solidFill>
                <a:schemeClr val="tx1"/>
              </a:solidFill>
            </a:endParaRPr>
          </a:p>
        </p:txBody>
      </p:sp>
      <p:pic>
        <p:nvPicPr>
          <p:cNvPr id="7170" name="Picture 2" descr="Image result for seminole indians">
            <a:extLst>
              <a:ext uri="{FF2B5EF4-FFF2-40B4-BE49-F238E27FC236}">
                <a16:creationId xmlns:a16="http://schemas.microsoft.com/office/drawing/2014/main" id="{56C5DF9A-BCCD-47E0-B82C-20B22BAEC1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6" r="8860"/>
          <a:stretch/>
        </p:blipFill>
        <p:spPr bwMode="auto">
          <a:xfrm>
            <a:off x="8532796" y="3502005"/>
            <a:ext cx="3397718" cy="30860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222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(2.C.1)</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how push and pull factors contribute to migration.</a:t>
            </a:r>
          </a:p>
          <a:p>
            <a:pPr lvl="2" algn="just"/>
            <a:r>
              <a:rPr lang="en-US" sz="2800" dirty="0">
                <a:solidFill>
                  <a:schemeClr val="tx1"/>
                </a:solidFill>
              </a:rPr>
              <a:t>Push and pull factors can be cultural (e.g., religious freedom), demographic (e.g., unbalanced sex ratios, overpopulation), economic (e.g., jobs), environmental (e.g., natural disasters), or political (e.g., persecution).</a:t>
            </a:r>
          </a:p>
          <a:p>
            <a:pPr lvl="2" algn="just"/>
            <a:r>
              <a:rPr lang="en-US" sz="2800" dirty="0">
                <a:solidFill>
                  <a:schemeClr val="tx1"/>
                </a:solidFill>
              </a:rPr>
              <a:t>Push factors are often negative (e.g., poor economic conditions, warfare), while pull factors are often perceived as positive (e.g., a better quality of life, economic opportunities).</a:t>
            </a:r>
          </a:p>
          <a:p>
            <a:pPr lvl="2" algn="just"/>
            <a:endParaRPr lang="en-US" sz="2800" b="1" dirty="0">
              <a:solidFill>
                <a:schemeClr val="tx1"/>
              </a:solidFill>
            </a:endParaRPr>
          </a:p>
        </p:txBody>
      </p:sp>
    </p:spTree>
    <p:extLst>
      <p:ext uri="{BB962C8B-B14F-4D97-AF65-F5344CB8AC3E}">
        <p14:creationId xmlns:p14="http://schemas.microsoft.com/office/powerpoint/2010/main" val="41296503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Forced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71183" cy="4609420"/>
          </a:xfrm>
        </p:spPr>
        <p:txBody>
          <a:bodyPr anchor="t">
            <a:normAutofit/>
          </a:bodyPr>
          <a:lstStyle/>
          <a:p>
            <a:pPr algn="just"/>
            <a:r>
              <a:rPr lang="en-US" sz="3200" dirty="0">
                <a:solidFill>
                  <a:schemeClr val="tx1"/>
                </a:solidFill>
              </a:rPr>
              <a:t>Displaced Persons and Refugees</a:t>
            </a:r>
          </a:p>
          <a:p>
            <a:pPr lvl="1" algn="just"/>
            <a:r>
              <a:rPr lang="en-US" sz="2400" dirty="0">
                <a:solidFill>
                  <a:schemeClr val="tx1"/>
                </a:solidFill>
              </a:rPr>
              <a:t>A </a:t>
            </a:r>
            <a:r>
              <a:rPr lang="en-US" sz="2400" b="1" dirty="0">
                <a:solidFill>
                  <a:srgbClr val="FF6600"/>
                </a:solidFill>
              </a:rPr>
              <a:t>refugee</a:t>
            </a:r>
            <a:r>
              <a:rPr lang="en-US" sz="2400" dirty="0">
                <a:solidFill>
                  <a:srgbClr val="FF6600"/>
                </a:solidFill>
              </a:rPr>
              <a:t> </a:t>
            </a:r>
            <a:r>
              <a:rPr lang="en-US" sz="2400" dirty="0">
                <a:solidFill>
                  <a:schemeClr val="tx1"/>
                </a:solidFill>
              </a:rPr>
              <a:t>is someone who is forced to migrate from his or her home country and cannot return for fear of persecution because of his or her race, religion, nationality, membership in a social group, or political opinion.</a:t>
            </a:r>
          </a:p>
          <a:p>
            <a:pPr lvl="1" algn="just"/>
            <a:r>
              <a:rPr lang="en-US" sz="2400" dirty="0">
                <a:solidFill>
                  <a:schemeClr val="tx1"/>
                </a:solidFill>
                <a:hlinkClick r:id="rId2"/>
              </a:rPr>
              <a:t>Montreal turns stadium into welcome </a:t>
            </a:r>
            <a:r>
              <a:rPr lang="en-US" sz="2400" dirty="0" err="1">
                <a:solidFill>
                  <a:schemeClr val="tx1"/>
                </a:solidFill>
                <a:hlinkClick r:id="rId2"/>
              </a:rPr>
              <a:t>centre</a:t>
            </a:r>
            <a:r>
              <a:rPr lang="en-US" sz="2400" dirty="0">
                <a:solidFill>
                  <a:schemeClr val="tx1"/>
                </a:solidFill>
                <a:hlinkClick r:id="rId2"/>
              </a:rPr>
              <a:t> for asylum seekers from US</a:t>
            </a:r>
            <a:endParaRPr lang="en-US" sz="2400" dirty="0">
              <a:solidFill>
                <a:schemeClr val="tx1"/>
              </a:solidFill>
            </a:endParaRPr>
          </a:p>
          <a:p>
            <a:pPr lvl="1" algn="just"/>
            <a:r>
              <a:rPr lang="en-US" sz="2400" dirty="0">
                <a:solidFill>
                  <a:schemeClr val="tx1"/>
                </a:solidFill>
              </a:rPr>
              <a:t>Largest numbers of </a:t>
            </a:r>
            <a:r>
              <a:rPr lang="en-US" sz="2400" dirty="0" smtClean="0">
                <a:solidFill>
                  <a:schemeClr val="tx1"/>
                </a:solidFill>
              </a:rPr>
              <a:t>refugees </a:t>
            </a:r>
            <a:r>
              <a:rPr lang="en-US" sz="2400" dirty="0">
                <a:solidFill>
                  <a:schemeClr val="tx1"/>
                </a:solidFill>
              </a:rPr>
              <a:t>in 2014 were forced to migrate from Afghanistan and from Syria because of continuing civil wars. </a:t>
            </a:r>
          </a:p>
          <a:p>
            <a:pPr lvl="1" algn="just"/>
            <a:r>
              <a:rPr lang="en-US" sz="2400" dirty="0">
                <a:solidFill>
                  <a:schemeClr val="tx1"/>
                </a:solidFill>
              </a:rPr>
              <a:t>Neighboring countries received most of them – Pakistan and Iran from Afghanistan and Lebanon and Turkey from Syria</a:t>
            </a:r>
          </a:p>
        </p:txBody>
      </p:sp>
    </p:spTree>
    <p:extLst>
      <p:ext uri="{BB962C8B-B14F-4D97-AF65-F5344CB8AC3E}">
        <p14:creationId xmlns:p14="http://schemas.microsoft.com/office/powerpoint/2010/main" val="1345257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714404-90A2-4A93-BC43-B2D0B1FF2623}"/>
              </a:ext>
            </a:extLst>
          </p:cNvPr>
          <p:cNvPicPr>
            <a:picLocks noChangeAspect="1"/>
          </p:cNvPicPr>
          <p:nvPr/>
        </p:nvPicPr>
        <p:blipFill>
          <a:blip r:embed="rId2"/>
          <a:stretch>
            <a:fillRect/>
          </a:stretch>
        </p:blipFill>
        <p:spPr>
          <a:xfrm>
            <a:off x="203233" y="280135"/>
            <a:ext cx="11688780" cy="5731688"/>
          </a:xfrm>
          <a:prstGeom prst="rect">
            <a:avLst/>
          </a:prstGeom>
          <a:ln w="28575">
            <a:solidFill>
              <a:schemeClr val="tx1"/>
            </a:solidFill>
          </a:ln>
        </p:spPr>
      </p:pic>
    </p:spTree>
    <p:extLst>
      <p:ext uri="{BB962C8B-B14F-4D97-AF65-F5344CB8AC3E}">
        <p14:creationId xmlns:p14="http://schemas.microsoft.com/office/powerpoint/2010/main" val="1830736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Forced migration</a:t>
            </a:r>
          </a:p>
        </p:txBody>
      </p:sp>
      <p:pic>
        <p:nvPicPr>
          <p:cNvPr id="5" name="Picture 3" descr="TCL_12e_Figure_03_22_L">
            <a:extLst>
              <a:ext uri="{FF2B5EF4-FFF2-40B4-BE49-F238E27FC236}">
                <a16:creationId xmlns:a16="http://schemas.microsoft.com/office/drawing/2014/main" id="{BB602515-D444-4D2B-ADD4-3D8E932F0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38420"/>
            <a:ext cx="9144000"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0" y="1848052"/>
            <a:ext cx="11738007" cy="827772"/>
          </a:xfrm>
        </p:spPr>
        <p:txBody>
          <a:bodyPr anchor="t">
            <a:normAutofit lnSpcReduction="10000"/>
          </a:bodyPr>
          <a:lstStyle/>
          <a:p>
            <a:pPr marL="324000" lvl="1" indent="0" algn="just">
              <a:buNone/>
            </a:pPr>
            <a:r>
              <a:rPr lang="en-US" sz="2400" dirty="0">
                <a:solidFill>
                  <a:schemeClr val="tx1"/>
                </a:solidFill>
              </a:rPr>
              <a:t>An </a:t>
            </a:r>
            <a:r>
              <a:rPr lang="en-US" sz="2400" b="1" dirty="0">
                <a:solidFill>
                  <a:schemeClr val="tx1"/>
                </a:solidFill>
              </a:rPr>
              <a:t>asylum seeker </a:t>
            </a:r>
            <a:r>
              <a:rPr lang="en-US" sz="2400" dirty="0">
                <a:solidFill>
                  <a:schemeClr val="tx1"/>
                </a:solidFill>
              </a:rPr>
              <a:t>is someone who has migrated to another country in hope of being recognized as a refugee</a:t>
            </a:r>
          </a:p>
          <a:p>
            <a:pPr lvl="1" algn="just"/>
            <a:endParaRPr lang="en-US" sz="2400" dirty="0">
              <a:solidFill>
                <a:schemeClr val="tx1"/>
              </a:solidFill>
            </a:endParaRPr>
          </a:p>
        </p:txBody>
      </p:sp>
      <p:sp>
        <p:nvSpPr>
          <p:cNvPr id="6" name="Content Placeholder 2">
            <a:extLst>
              <a:ext uri="{FF2B5EF4-FFF2-40B4-BE49-F238E27FC236}">
                <a16:creationId xmlns:a16="http://schemas.microsoft.com/office/drawing/2014/main" id="{7CBADC8F-6FB1-4E90-A1FF-60544617AD8C}"/>
              </a:ext>
            </a:extLst>
          </p:cNvPr>
          <p:cNvSpPr txBox="1">
            <a:spLocks/>
          </p:cNvSpPr>
          <p:nvPr/>
        </p:nvSpPr>
        <p:spPr>
          <a:xfrm>
            <a:off x="211652" y="6415549"/>
            <a:ext cx="11768696" cy="391738"/>
          </a:xfrm>
          <a:prstGeom prst="rect">
            <a:avLst/>
          </a:prstGeom>
        </p:spPr>
        <p:txBody>
          <a:bodyPr vert="horz" lIns="91440" tIns="45720" rIns="91440" bIns="45720"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lvl="1" indent="0" algn="ctr">
              <a:buFont typeface="Wingdings 2" panose="05020102010507070707" pitchFamily="18" charset="2"/>
              <a:buNone/>
            </a:pPr>
            <a:r>
              <a:rPr lang="en-US" sz="2000" dirty="0">
                <a:solidFill>
                  <a:schemeClr val="tx1"/>
                </a:solidFill>
              </a:rPr>
              <a:t>The United Nations counted 19.5 million refugees, 38.2 million IDPs, and 1.8 million asylum seekers in 2014</a:t>
            </a:r>
          </a:p>
        </p:txBody>
      </p:sp>
    </p:spTree>
    <p:extLst>
      <p:ext uri="{BB962C8B-B14F-4D97-AF65-F5344CB8AC3E}">
        <p14:creationId xmlns:p14="http://schemas.microsoft.com/office/powerpoint/2010/main" val="2372637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6179574" cy="4609420"/>
          </a:xfrm>
        </p:spPr>
        <p:txBody>
          <a:bodyPr anchor="t">
            <a:normAutofit/>
          </a:bodyPr>
          <a:lstStyle/>
          <a:p>
            <a:pPr>
              <a:lnSpc>
                <a:spcPct val="150000"/>
              </a:lnSpc>
            </a:pPr>
            <a:r>
              <a:rPr lang="en-US" sz="3200" dirty="0">
                <a:solidFill>
                  <a:schemeClr val="tx1"/>
                </a:solidFill>
              </a:rPr>
              <a:t>1880s, German geographer E.G. </a:t>
            </a:r>
            <a:r>
              <a:rPr lang="en-US" sz="3200" dirty="0" err="1">
                <a:solidFill>
                  <a:schemeClr val="tx1"/>
                </a:solidFill>
              </a:rPr>
              <a:t>Ravenstein</a:t>
            </a:r>
            <a:r>
              <a:rPr lang="en-US" sz="3200" dirty="0">
                <a:solidFill>
                  <a:schemeClr val="tx1"/>
                </a:solidFill>
              </a:rPr>
              <a:t> noticed eight patterns, or “laws”, about migration tendencies, patterns, and demographics.</a:t>
            </a:r>
            <a:endParaRPr lang="en-US" sz="3200" dirty="0">
              <a:solidFill>
                <a:schemeClr val="bg1">
                  <a:lumMod val="75000"/>
                </a:schemeClr>
              </a:solidFill>
            </a:endParaRPr>
          </a:p>
        </p:txBody>
      </p:sp>
      <p:pic>
        <p:nvPicPr>
          <p:cNvPr id="11268" name="Picture 4" descr="Image result for ernst rave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7497" y="1943439"/>
            <a:ext cx="4876800" cy="4876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73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Short Distances</a:t>
            </a:r>
          </a:p>
          <a:p>
            <a:pPr lvl="1" algn="just"/>
            <a:r>
              <a:rPr lang="en-US" sz="3000" dirty="0">
                <a:solidFill>
                  <a:schemeClr val="tx1"/>
                </a:solidFill>
              </a:rPr>
              <a:t>Most migrants travel a short distance</a:t>
            </a:r>
          </a:p>
          <a:p>
            <a:pPr lvl="1" algn="just"/>
            <a:r>
              <a:rPr lang="en-US" sz="3000" dirty="0">
                <a:solidFill>
                  <a:schemeClr val="tx1"/>
                </a:solidFill>
              </a:rPr>
              <a:t>The farther the distance, the less likely they are to migrate there</a:t>
            </a:r>
          </a:p>
          <a:p>
            <a:pPr lvl="1" algn="just"/>
            <a:r>
              <a:rPr lang="en-US" sz="3000" dirty="0">
                <a:solidFill>
                  <a:schemeClr val="tx1"/>
                </a:solidFill>
              </a:rPr>
              <a:t>Called </a:t>
            </a:r>
            <a:r>
              <a:rPr lang="en-US" sz="3000" b="1" dirty="0">
                <a:solidFill>
                  <a:srgbClr val="FF6600"/>
                </a:solidFill>
              </a:rPr>
              <a:t>distance decay</a:t>
            </a:r>
            <a:endParaRPr lang="en-US" sz="3000" dirty="0">
              <a:solidFill>
                <a:srgbClr val="FF6600"/>
              </a:solidFill>
            </a:endParaRPr>
          </a:p>
          <a:p>
            <a:pPr lvl="1" algn="just"/>
            <a:r>
              <a:rPr lang="en-US" sz="3000" dirty="0">
                <a:solidFill>
                  <a:schemeClr val="tx1"/>
                </a:solidFill>
              </a:rPr>
              <a:t>In the 1960s, this was expanded to </a:t>
            </a:r>
            <a:r>
              <a:rPr lang="en-US" sz="3000" b="1" dirty="0">
                <a:solidFill>
                  <a:srgbClr val="FF6600"/>
                </a:solidFill>
              </a:rPr>
              <a:t>time-distance decay</a:t>
            </a:r>
            <a:r>
              <a:rPr lang="en-US" sz="3000" dirty="0">
                <a:solidFill>
                  <a:srgbClr val="FF6600"/>
                </a:solidFill>
              </a:rPr>
              <a:t>, </a:t>
            </a:r>
            <a:r>
              <a:rPr lang="en-US" sz="3000" dirty="0">
                <a:solidFill>
                  <a:schemeClr val="tx1"/>
                </a:solidFill>
              </a:rPr>
              <a:t>the idea that things near each other are more closely connected than things that are far apart</a:t>
            </a:r>
            <a:endParaRPr lang="en-US" sz="3000" dirty="0">
              <a:solidFill>
                <a:schemeClr val="bg1">
                  <a:lumMod val="75000"/>
                </a:schemeClr>
              </a:solidFill>
            </a:endParaRPr>
          </a:p>
        </p:txBody>
      </p:sp>
    </p:spTree>
    <p:extLst>
      <p:ext uri="{BB962C8B-B14F-4D97-AF65-F5344CB8AC3E}">
        <p14:creationId xmlns:p14="http://schemas.microsoft.com/office/powerpoint/2010/main" val="3434292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10000"/>
          </a:bodyPr>
          <a:lstStyle/>
          <a:p>
            <a:pPr algn="just"/>
            <a:r>
              <a:rPr lang="en-US" sz="3200" dirty="0">
                <a:solidFill>
                  <a:schemeClr val="tx1"/>
                </a:solidFill>
              </a:rPr>
              <a:t>Urban Areas</a:t>
            </a:r>
          </a:p>
          <a:p>
            <a:pPr lvl="1" algn="just"/>
            <a:r>
              <a:rPr lang="en-US" sz="3000" dirty="0">
                <a:solidFill>
                  <a:schemeClr val="tx1"/>
                </a:solidFill>
              </a:rPr>
              <a:t>Migrants traveling long distances usually settle in large urban areas because they believe there will be more opportunity</a:t>
            </a:r>
          </a:p>
          <a:p>
            <a:pPr lvl="1" algn="just"/>
            <a:r>
              <a:rPr lang="en-US" sz="3000" dirty="0">
                <a:solidFill>
                  <a:schemeClr val="tx1"/>
                </a:solidFill>
              </a:rPr>
              <a:t>Greater pull in larger communities + the assumption that people tend to leave larger communities than small </a:t>
            </a:r>
            <a:r>
              <a:rPr lang="en-US" sz="3000" dirty="0">
                <a:solidFill>
                  <a:schemeClr val="tx1"/>
                </a:solidFill>
                <a:sym typeface="Wingdings" panose="05000000000000000000" pitchFamily="2" charset="2"/>
              </a:rPr>
              <a:t> gravity model of migration</a:t>
            </a:r>
          </a:p>
          <a:p>
            <a:pPr lvl="1" algn="just"/>
            <a:r>
              <a:rPr lang="en-US" sz="3000" dirty="0">
                <a:solidFill>
                  <a:schemeClr val="tx1"/>
                </a:solidFill>
                <a:sym typeface="Wingdings" panose="05000000000000000000" pitchFamily="2" charset="2"/>
              </a:rPr>
              <a:t>Example: Cuban migration to the US when Castro took office; most people settled in the closest state (Florida) and in its biggest city (Miami). Today, more than 2/3 of Cuban-Americans in the US live in Florida and half of all Cuban-Americans live in Miami.</a:t>
            </a:r>
            <a:endParaRPr lang="en-US" sz="3000" dirty="0">
              <a:solidFill>
                <a:schemeClr val="tx1"/>
              </a:solidFill>
            </a:endParaRPr>
          </a:p>
          <a:p>
            <a:pPr lvl="2" algn="just"/>
            <a:endParaRPr lang="en-US" sz="2800" dirty="0">
              <a:solidFill>
                <a:schemeClr val="bg1">
                  <a:lumMod val="75000"/>
                </a:schemeClr>
              </a:solidFill>
            </a:endParaRPr>
          </a:p>
        </p:txBody>
      </p:sp>
    </p:spTree>
    <p:extLst>
      <p:ext uri="{BB962C8B-B14F-4D97-AF65-F5344CB8AC3E}">
        <p14:creationId xmlns:p14="http://schemas.microsoft.com/office/powerpoint/2010/main" val="624061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pic>
        <p:nvPicPr>
          <p:cNvPr id="12290" name="Picture 2" descr="Image result for migrate cuba to miam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192" y="2141001"/>
            <a:ext cx="3423849" cy="45651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2" name="Picture 4" descr="Image result for migrate cuba to mi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843" y="2141001"/>
            <a:ext cx="6466453" cy="4565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307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Multiple Steps</a:t>
            </a:r>
          </a:p>
          <a:p>
            <a:pPr lvl="2" algn="just"/>
            <a:r>
              <a:rPr lang="en-US" sz="2800" dirty="0">
                <a:solidFill>
                  <a:schemeClr val="tx1"/>
                </a:solidFill>
              </a:rPr>
              <a:t>Most migration occurs through </a:t>
            </a:r>
            <a:r>
              <a:rPr lang="en-US" sz="2800" b="1" dirty="0">
                <a:solidFill>
                  <a:srgbClr val="FF6600"/>
                </a:solidFill>
              </a:rPr>
              <a:t>step-migration</a:t>
            </a:r>
            <a:r>
              <a:rPr lang="en-US" sz="2800" dirty="0">
                <a:solidFill>
                  <a:schemeClr val="tx1"/>
                </a:solidFill>
              </a:rPr>
              <a:t>, a process in which migrants reach their eventual destination through a series of smaller moves</a:t>
            </a:r>
          </a:p>
          <a:p>
            <a:pPr lvl="2" algn="just"/>
            <a:r>
              <a:rPr lang="en-US" sz="2800" dirty="0">
                <a:solidFill>
                  <a:srgbClr val="006600"/>
                </a:solidFill>
              </a:rPr>
              <a:t>Example: in a common pattern in rural-to-urban migration, a migrant from a small town is most likely to move first to a larger town, later a small city, and finally a large city</a:t>
            </a:r>
          </a:p>
          <a:p>
            <a:pPr lvl="2" algn="just"/>
            <a:endParaRPr lang="en-US" sz="2800" dirty="0">
              <a:solidFill>
                <a:schemeClr val="bg1">
                  <a:lumMod val="75000"/>
                </a:schemeClr>
              </a:solidFill>
            </a:endParaRPr>
          </a:p>
        </p:txBody>
      </p:sp>
    </p:spTree>
    <p:extLst>
      <p:ext uri="{BB962C8B-B14F-4D97-AF65-F5344CB8AC3E}">
        <p14:creationId xmlns:p14="http://schemas.microsoft.com/office/powerpoint/2010/main" val="3169662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lnSpcReduction="10000"/>
          </a:bodyPr>
          <a:lstStyle/>
          <a:p>
            <a:pPr algn="just"/>
            <a:r>
              <a:rPr lang="en-US" sz="3200" dirty="0">
                <a:solidFill>
                  <a:schemeClr val="tx1"/>
                </a:solidFill>
              </a:rPr>
              <a:t>Rural to Urban</a:t>
            </a:r>
          </a:p>
          <a:p>
            <a:pPr lvl="1" algn="just"/>
            <a:r>
              <a:rPr lang="en-US" sz="3000" dirty="0">
                <a:solidFill>
                  <a:schemeClr val="tx1"/>
                </a:solidFill>
              </a:rPr>
              <a:t>Most migration in history has been from rural to urban areas</a:t>
            </a:r>
          </a:p>
          <a:p>
            <a:pPr lvl="1" algn="just"/>
            <a:r>
              <a:rPr lang="en-US" sz="3000" dirty="0">
                <a:solidFill>
                  <a:schemeClr val="tx1"/>
                </a:solidFill>
              </a:rPr>
              <a:t>Industrial Revolution led to a decrease in the need for laborers on farms and cities needed more people to work, first in factories, and then in offices</a:t>
            </a:r>
          </a:p>
          <a:p>
            <a:pPr lvl="1" algn="just"/>
            <a:r>
              <a:rPr lang="en-US" sz="3000" dirty="0">
                <a:solidFill>
                  <a:schemeClr val="tx1"/>
                </a:solidFill>
              </a:rPr>
              <a:t>This rural-to-urban movement remains common today</a:t>
            </a:r>
          </a:p>
          <a:p>
            <a:pPr lvl="1" algn="just"/>
            <a:r>
              <a:rPr lang="en-US" sz="3000" dirty="0">
                <a:solidFill>
                  <a:schemeClr val="tx1"/>
                </a:solidFill>
              </a:rPr>
              <a:t>Within countries (rural residents of India moving to Indian city of Mumbai) and between countries (rural residents of Syria moving to cities in Germany)</a:t>
            </a:r>
          </a:p>
          <a:p>
            <a:pPr lvl="2" algn="just"/>
            <a:endParaRPr lang="en-US" sz="2800" dirty="0">
              <a:solidFill>
                <a:schemeClr val="bg1">
                  <a:lumMod val="75000"/>
                </a:schemeClr>
              </a:solidFill>
            </a:endParaRPr>
          </a:p>
        </p:txBody>
      </p:sp>
    </p:spTree>
    <p:extLst>
      <p:ext uri="{BB962C8B-B14F-4D97-AF65-F5344CB8AC3E}">
        <p14:creationId xmlns:p14="http://schemas.microsoft.com/office/powerpoint/2010/main" val="562655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pic>
        <p:nvPicPr>
          <p:cNvPr id="13314" name="Picture 2" descr="Image result for rural india"/>
          <p:cNvPicPr>
            <a:picLocks noChangeAspect="1" noChangeArrowheads="1"/>
          </p:cNvPicPr>
          <p:nvPr/>
        </p:nvPicPr>
        <p:blipFill rotWithShape="1">
          <a:blip r:embed="rId3">
            <a:extLst>
              <a:ext uri="{28A0092B-C50C-407E-A947-70E740481C1C}">
                <a14:useLocalDpi xmlns:a14="http://schemas.microsoft.com/office/drawing/2010/main" val="0"/>
              </a:ext>
            </a:extLst>
          </a:blip>
          <a:srcRect r="14549"/>
          <a:stretch/>
        </p:blipFill>
        <p:spPr bwMode="auto">
          <a:xfrm>
            <a:off x="471948" y="1942335"/>
            <a:ext cx="5545391" cy="43869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8517" r="17393"/>
          <a:stretch/>
        </p:blipFill>
        <p:spPr bwMode="auto">
          <a:xfrm>
            <a:off x="6199236" y="1942334"/>
            <a:ext cx="5553225" cy="43869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481283"/>
            <a:ext cx="12192000" cy="369332"/>
          </a:xfrm>
          <a:prstGeom prst="rect">
            <a:avLst/>
          </a:prstGeom>
        </p:spPr>
        <p:txBody>
          <a:bodyPr wrap="square">
            <a:spAutoFit/>
          </a:bodyPr>
          <a:lstStyle/>
          <a:p>
            <a:pPr algn="ctr"/>
            <a:r>
              <a:rPr lang="en-US" dirty="0">
                <a:hlinkClick r:id="rId5"/>
              </a:rPr>
              <a:t>Top 10 Things to Do in Mumbai</a:t>
            </a:r>
            <a:endParaRPr lang="en-US" dirty="0"/>
          </a:p>
        </p:txBody>
      </p:sp>
    </p:spTree>
    <p:extLst>
      <p:ext uri="{BB962C8B-B14F-4D97-AF65-F5344CB8AC3E}">
        <p14:creationId xmlns:p14="http://schemas.microsoft.com/office/powerpoint/2010/main" val="413550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Autofit/>
          </a:bodyPr>
          <a:lstStyle/>
          <a:p>
            <a:r>
              <a:rPr lang="en-US" sz="4200" dirty="0"/>
              <a:t>Causes and consequences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1" y="2077130"/>
            <a:ext cx="7329948" cy="4609420"/>
          </a:xfrm>
        </p:spPr>
        <p:txBody>
          <a:bodyPr anchor="t">
            <a:normAutofit/>
          </a:bodyPr>
          <a:lstStyle/>
          <a:p>
            <a:pPr marL="0" indent="0" algn="just">
              <a:buNone/>
            </a:pPr>
            <a:r>
              <a:rPr lang="en-US" sz="3200" i="1" dirty="0">
                <a:solidFill>
                  <a:schemeClr val="tx1"/>
                </a:solidFill>
              </a:rPr>
              <a:t>“More than any other nation on Earth, America has constantly drawn strength and spirit from wave after wave of immigrants. In each generation, they have proved to be the most restless, the most adventurous, the most innovative, the most industrious of people.” </a:t>
            </a:r>
            <a:r>
              <a:rPr lang="en-US" sz="3200" dirty="0">
                <a:solidFill>
                  <a:schemeClr val="tx1"/>
                </a:solidFill>
              </a:rPr>
              <a:t>–President Bill Clinton, speech at Portland State University, 1998</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238" r="13790"/>
          <a:stretch/>
        </p:blipFill>
        <p:spPr>
          <a:xfrm>
            <a:off x="8292421" y="2183134"/>
            <a:ext cx="3551200" cy="4397412"/>
          </a:xfrm>
          <a:prstGeom prst="rect">
            <a:avLst/>
          </a:prstGeom>
          <a:ln>
            <a:solidFill>
              <a:schemeClr val="tx1"/>
            </a:solidFill>
          </a:ln>
        </p:spPr>
      </p:pic>
    </p:spTree>
    <p:extLst>
      <p:ext uri="{BB962C8B-B14F-4D97-AF65-F5344CB8AC3E}">
        <p14:creationId xmlns:p14="http://schemas.microsoft.com/office/powerpoint/2010/main" val="33776814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Counter Migration</a:t>
            </a:r>
          </a:p>
          <a:p>
            <a:pPr lvl="1" algn="just"/>
            <a:r>
              <a:rPr lang="en-US" sz="3000" dirty="0">
                <a:solidFill>
                  <a:schemeClr val="tx1"/>
                </a:solidFill>
              </a:rPr>
              <a:t>Each migration flow produces a movement in the opposite direction, called </a:t>
            </a:r>
            <a:r>
              <a:rPr lang="en-US" sz="3000" b="1" dirty="0">
                <a:solidFill>
                  <a:srgbClr val="FF6600"/>
                </a:solidFill>
              </a:rPr>
              <a:t>counter migration</a:t>
            </a:r>
            <a:endParaRPr lang="en-US" sz="3000" dirty="0">
              <a:solidFill>
                <a:srgbClr val="FF6600"/>
              </a:solidFill>
            </a:endParaRPr>
          </a:p>
          <a:p>
            <a:pPr lvl="1" algn="just"/>
            <a:r>
              <a:rPr lang="en-US" sz="3000" dirty="0">
                <a:solidFill>
                  <a:schemeClr val="tx1"/>
                </a:solidFill>
              </a:rPr>
              <a:t>Example: 1990s-2000s, as many Mexican migrants were moving to the US, a counter migration of people moved from the US to Mexico (return migration, retirees, etc.)</a:t>
            </a:r>
          </a:p>
          <a:p>
            <a:pPr lvl="1" algn="just"/>
            <a:r>
              <a:rPr lang="en-US" sz="3000" dirty="0">
                <a:solidFill>
                  <a:schemeClr val="tx1"/>
                </a:solidFill>
              </a:rPr>
              <a:t>Today, 1 million retired US citizens live in Mexico</a:t>
            </a:r>
          </a:p>
          <a:p>
            <a:pPr lvl="2" algn="just"/>
            <a:endParaRPr lang="en-US" sz="2400" dirty="0">
              <a:solidFill>
                <a:schemeClr val="bg1">
                  <a:lumMod val="75000"/>
                </a:schemeClr>
              </a:solidFill>
            </a:endParaRPr>
          </a:p>
        </p:txBody>
      </p:sp>
    </p:spTree>
    <p:extLst>
      <p:ext uri="{BB962C8B-B14F-4D97-AF65-F5344CB8AC3E}">
        <p14:creationId xmlns:p14="http://schemas.microsoft.com/office/powerpoint/2010/main" val="402155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Youth</a:t>
            </a:r>
          </a:p>
          <a:p>
            <a:pPr lvl="1" algn="just"/>
            <a:r>
              <a:rPr lang="en-US" sz="3000" dirty="0">
                <a:solidFill>
                  <a:schemeClr val="tx1"/>
                </a:solidFill>
              </a:rPr>
              <a:t>Most migrants are younger adults, between ages 20 and 45</a:t>
            </a:r>
          </a:p>
          <a:p>
            <a:pPr lvl="1" algn="just"/>
            <a:r>
              <a:rPr lang="en-US" sz="3000" dirty="0">
                <a:solidFill>
                  <a:schemeClr val="tx1"/>
                </a:solidFill>
              </a:rPr>
              <a:t>Usually not as established with jobs, homes, and families as older groups and are more likely to move to improve their fortunes</a:t>
            </a:r>
          </a:p>
          <a:p>
            <a:pPr lvl="2" algn="just"/>
            <a:endParaRPr lang="en-US" sz="2400" dirty="0">
              <a:solidFill>
                <a:schemeClr val="bg1">
                  <a:lumMod val="75000"/>
                </a:schemeClr>
              </a:solidFill>
            </a:endParaRPr>
          </a:p>
        </p:txBody>
      </p:sp>
    </p:spTree>
    <p:extLst>
      <p:ext uri="{BB962C8B-B14F-4D97-AF65-F5344CB8AC3E}">
        <p14:creationId xmlns:p14="http://schemas.microsoft.com/office/powerpoint/2010/main" val="3512218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err="1"/>
              <a:t>Ravenstein’s</a:t>
            </a:r>
            <a:r>
              <a:rPr lang="en-US" sz="4400" dirty="0"/>
              <a:t> laws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Gender Patterns</a:t>
            </a:r>
          </a:p>
          <a:p>
            <a:pPr lvl="1" algn="just"/>
            <a:r>
              <a:rPr lang="en-US" sz="3000" dirty="0">
                <a:solidFill>
                  <a:schemeClr val="tx1"/>
                </a:solidFill>
              </a:rPr>
              <a:t>Most international migrants are young males looking for work, while more internal migrants are females who are moving in with their husbands and husbands’ families</a:t>
            </a:r>
          </a:p>
          <a:p>
            <a:pPr lvl="1" algn="just"/>
            <a:r>
              <a:rPr lang="en-US" sz="3000" dirty="0">
                <a:solidFill>
                  <a:srgbClr val="006600"/>
                </a:solidFill>
              </a:rPr>
              <a:t>Example: several countries in the Middle East have guest worker programs where they recruit young men from South and Southeast Asia to work in the oil and construction industries</a:t>
            </a:r>
          </a:p>
          <a:p>
            <a:pPr lvl="1" algn="just"/>
            <a:endParaRPr lang="en-US" sz="3000" dirty="0">
              <a:solidFill>
                <a:schemeClr val="tx1"/>
              </a:solidFill>
            </a:endParaRPr>
          </a:p>
          <a:p>
            <a:pPr lvl="2" algn="just"/>
            <a:endParaRPr lang="en-US" sz="2400" dirty="0">
              <a:solidFill>
                <a:schemeClr val="bg1">
                  <a:lumMod val="75000"/>
                </a:schemeClr>
              </a:solidFill>
            </a:endParaRPr>
          </a:p>
        </p:txBody>
      </p:sp>
    </p:spTree>
    <p:extLst>
      <p:ext uri="{BB962C8B-B14F-4D97-AF65-F5344CB8AC3E}">
        <p14:creationId xmlns:p14="http://schemas.microsoft.com/office/powerpoint/2010/main" val="2663983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(2.C.3)</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7551174" cy="4609420"/>
          </a:xfrm>
        </p:spPr>
        <p:txBody>
          <a:bodyPr anchor="t">
            <a:normAutofit lnSpcReduction="10000"/>
          </a:bodyPr>
          <a:lstStyle/>
          <a:p>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major historical migrations.</a:t>
            </a:r>
          </a:p>
          <a:p>
            <a:pPr lvl="3"/>
            <a:r>
              <a:rPr lang="en-US" sz="3200" dirty="0">
                <a:solidFill>
                  <a:schemeClr val="tx1"/>
                </a:solidFill>
              </a:rPr>
              <a:t>Major historical migrations include forced migration of Africans to the Americas, immigration waves to the U.S., and emigration from Europe and Asia to colonies abroad.</a:t>
            </a:r>
            <a:endParaRPr lang="en-US" sz="3200" dirty="0">
              <a:solidFill>
                <a:schemeClr val="bg1">
                  <a:lumMod val="75000"/>
                </a:schemeClr>
              </a:solidFill>
            </a:endParaRPr>
          </a:p>
          <a:p>
            <a:pPr lvl="3"/>
            <a:endParaRPr lang="en-US" sz="3200" dirty="0">
              <a:solidFill>
                <a:srgbClr val="7030A0"/>
              </a:solidFill>
            </a:endParaRPr>
          </a:p>
        </p:txBody>
      </p:sp>
      <p:pic>
        <p:nvPicPr>
          <p:cNvPr id="7" name="Picture 6"/>
          <p:cNvPicPr>
            <a:picLocks noChangeAspect="1"/>
          </p:cNvPicPr>
          <p:nvPr/>
        </p:nvPicPr>
        <p:blipFill rotWithShape="1">
          <a:blip r:embed="rId2"/>
          <a:srcRect l="14098"/>
          <a:stretch/>
        </p:blipFill>
        <p:spPr>
          <a:xfrm>
            <a:off x="8008374" y="2077130"/>
            <a:ext cx="3729300" cy="4072947"/>
          </a:xfrm>
          <a:prstGeom prst="rect">
            <a:avLst/>
          </a:prstGeom>
        </p:spPr>
      </p:pic>
    </p:spTree>
    <p:extLst>
      <p:ext uri="{BB962C8B-B14F-4D97-AF65-F5344CB8AC3E}">
        <p14:creationId xmlns:p14="http://schemas.microsoft.com/office/powerpoint/2010/main" val="3118249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 migration through history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Effects of Colonization</a:t>
            </a:r>
            <a:endParaRPr lang="en-US" sz="2600" dirty="0">
              <a:solidFill>
                <a:schemeClr val="tx1"/>
              </a:solidFill>
            </a:endParaRPr>
          </a:p>
        </p:txBody>
      </p:sp>
      <p:pic>
        <p:nvPicPr>
          <p:cNvPr id="1028" name="Picture 4" descr="Related image">
            <a:extLst>
              <a:ext uri="{FF2B5EF4-FFF2-40B4-BE49-F238E27FC236}">
                <a16:creationId xmlns:a16="http://schemas.microsoft.com/office/drawing/2014/main" id="{A98172E5-FF96-40AE-9F46-574FE07B35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14" b="12507"/>
          <a:stretch/>
        </p:blipFill>
        <p:spPr bwMode="auto">
          <a:xfrm>
            <a:off x="36814" y="1"/>
            <a:ext cx="8900243"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B4E3DD-AF6E-4C79-B1F5-5694E52F9A26}"/>
              </a:ext>
            </a:extLst>
          </p:cNvPr>
          <p:cNvSpPr txBox="1"/>
          <p:nvPr/>
        </p:nvSpPr>
        <p:spPr>
          <a:xfrm>
            <a:off x="8937057" y="221380"/>
            <a:ext cx="3089709" cy="5940088"/>
          </a:xfrm>
          <a:prstGeom prst="rect">
            <a:avLst/>
          </a:prstGeom>
          <a:solidFill>
            <a:schemeClr val="bg1"/>
          </a:solidFill>
        </p:spPr>
        <p:txBody>
          <a:bodyPr wrap="square" rtlCol="0">
            <a:spAutoFit/>
          </a:bodyPr>
          <a:lstStyle/>
          <a:p>
            <a:r>
              <a:rPr lang="en-US" sz="2000" b="1" dirty="0">
                <a:solidFill>
                  <a:srgbClr val="FF6600"/>
                </a:solidFill>
              </a:rPr>
              <a:t>Colonization</a:t>
            </a:r>
            <a:r>
              <a:rPr lang="en-US" sz="2000" dirty="0"/>
              <a:t> is “the action or process of settling among and establishing control over the indigenous people of an area.” The rate and breadth (span) of migration increased drastically during the </a:t>
            </a:r>
            <a:r>
              <a:rPr lang="en-US" sz="2000" i="1" dirty="0"/>
              <a:t>Age of Exploration</a:t>
            </a:r>
            <a:r>
              <a:rPr lang="en-US" sz="2000" dirty="0"/>
              <a:t>. </a:t>
            </a:r>
          </a:p>
          <a:p>
            <a:endParaRPr lang="en-US" sz="2000" dirty="0"/>
          </a:p>
          <a:p>
            <a:r>
              <a:rPr lang="en-US" sz="2000" dirty="0"/>
              <a:t>As countries like Spain, France, Portugal, and Great Britain searched for new resources and new transportation routes around the world, they spread their cultural influences.</a:t>
            </a:r>
          </a:p>
        </p:txBody>
      </p:sp>
    </p:spTree>
    <p:extLst>
      <p:ext uri="{BB962C8B-B14F-4D97-AF65-F5344CB8AC3E}">
        <p14:creationId xmlns:p14="http://schemas.microsoft.com/office/powerpoint/2010/main" val="75143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 migration through history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1" y="2077130"/>
            <a:ext cx="7209322" cy="4609420"/>
          </a:xfrm>
        </p:spPr>
        <p:txBody>
          <a:bodyPr anchor="t">
            <a:normAutofit/>
          </a:bodyPr>
          <a:lstStyle/>
          <a:p>
            <a:pPr algn="just"/>
            <a:r>
              <a:rPr lang="en-US" sz="3200" dirty="0">
                <a:solidFill>
                  <a:schemeClr val="tx1"/>
                </a:solidFill>
              </a:rPr>
              <a:t>Effects of Colonization</a:t>
            </a:r>
          </a:p>
          <a:p>
            <a:pPr lvl="2" algn="just"/>
            <a:r>
              <a:rPr lang="en-US" sz="2400" dirty="0">
                <a:solidFill>
                  <a:schemeClr val="tx1"/>
                </a:solidFill>
              </a:rPr>
              <a:t>European culture spread across the globe</a:t>
            </a:r>
          </a:p>
          <a:p>
            <a:pPr lvl="2" algn="just"/>
            <a:r>
              <a:rPr lang="en-US" sz="2400" dirty="0">
                <a:solidFill>
                  <a:schemeClr val="tx1"/>
                </a:solidFill>
              </a:rPr>
              <a:t>Indigenous populations and their cultures were nearly wiped out by European diseases and replaced by European cultures</a:t>
            </a:r>
          </a:p>
          <a:p>
            <a:pPr lvl="2" algn="just"/>
            <a:r>
              <a:rPr lang="en-US" sz="2400" dirty="0">
                <a:solidFill>
                  <a:schemeClr val="tx1"/>
                </a:solidFill>
              </a:rPr>
              <a:t>European languages and Christianity dominated the Western Hemisphere</a:t>
            </a:r>
          </a:p>
        </p:txBody>
      </p:sp>
      <p:pic>
        <p:nvPicPr>
          <p:cNvPr id="11" name="Picture 10">
            <a:extLst>
              <a:ext uri="{FF2B5EF4-FFF2-40B4-BE49-F238E27FC236}">
                <a16:creationId xmlns:a16="http://schemas.microsoft.com/office/drawing/2014/main" id="{D13F7C30-4F83-457F-99DD-7D7F11E1706E}"/>
              </a:ext>
            </a:extLst>
          </p:cNvPr>
          <p:cNvPicPr>
            <a:picLocks noChangeAspect="1"/>
          </p:cNvPicPr>
          <p:nvPr/>
        </p:nvPicPr>
        <p:blipFill rotWithShape="1">
          <a:blip r:embed="rId2"/>
          <a:srcRect r="2114"/>
          <a:stretch/>
        </p:blipFill>
        <p:spPr>
          <a:xfrm>
            <a:off x="7872310" y="2499159"/>
            <a:ext cx="3738498" cy="3208621"/>
          </a:xfrm>
          <a:prstGeom prst="rect">
            <a:avLst/>
          </a:prstGeom>
          <a:ln>
            <a:solidFill>
              <a:schemeClr val="tx1"/>
            </a:solidFill>
          </a:ln>
        </p:spPr>
      </p:pic>
    </p:spTree>
    <p:extLst>
      <p:ext uri="{BB962C8B-B14F-4D97-AF65-F5344CB8AC3E}">
        <p14:creationId xmlns:p14="http://schemas.microsoft.com/office/powerpoint/2010/main" val="1468281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 migration through history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1" y="2077130"/>
            <a:ext cx="5650028" cy="4609420"/>
          </a:xfrm>
        </p:spPr>
        <p:txBody>
          <a:bodyPr anchor="t">
            <a:normAutofit/>
          </a:bodyPr>
          <a:lstStyle/>
          <a:p>
            <a:pPr algn="just"/>
            <a:r>
              <a:rPr lang="en-US" sz="3200" dirty="0">
                <a:solidFill>
                  <a:schemeClr val="tx1"/>
                </a:solidFill>
              </a:rPr>
              <a:t>Effects of Colonization</a:t>
            </a:r>
          </a:p>
          <a:p>
            <a:pPr lvl="2" algn="just"/>
            <a:r>
              <a:rPr lang="en-US" sz="2400" dirty="0">
                <a:solidFill>
                  <a:schemeClr val="tx1"/>
                </a:solidFill>
              </a:rPr>
              <a:t>In contrast, in Asia and Africa, people shared the same diseases carried by Europeans</a:t>
            </a:r>
          </a:p>
          <a:p>
            <a:pPr lvl="2" algn="just"/>
            <a:r>
              <a:rPr lang="en-US" sz="2400" dirty="0">
                <a:solidFill>
                  <a:schemeClr val="tx1"/>
                </a:solidFill>
              </a:rPr>
              <a:t>People kept their traditional languages and religions </a:t>
            </a:r>
          </a:p>
          <a:p>
            <a:pPr lvl="2" algn="just"/>
            <a:r>
              <a:rPr lang="en-US" sz="2400" dirty="0">
                <a:solidFill>
                  <a:schemeClr val="tx1"/>
                </a:solidFill>
              </a:rPr>
              <a:t>The diffusion (spread) of goods and ideas went both ways between Europeans and their colonies – Columbian Exchange</a:t>
            </a:r>
          </a:p>
        </p:txBody>
      </p:sp>
      <p:pic>
        <p:nvPicPr>
          <p:cNvPr id="2050" name="Picture 2" descr="Image result for columbian exchange">
            <a:extLst>
              <a:ext uri="{FF2B5EF4-FFF2-40B4-BE49-F238E27FC236}">
                <a16:creationId xmlns:a16="http://schemas.microsoft.com/office/drawing/2014/main" id="{907814FE-8D7F-4B9F-B6C7-0365930E7D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2"/>
          <a:stretch/>
        </p:blipFill>
        <p:spPr bwMode="auto">
          <a:xfrm>
            <a:off x="6254869" y="2213810"/>
            <a:ext cx="5685196" cy="38781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64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 migration through history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1" y="1780673"/>
            <a:ext cx="5226518" cy="5149515"/>
          </a:xfrm>
        </p:spPr>
        <p:txBody>
          <a:bodyPr anchor="t">
            <a:normAutofit/>
          </a:bodyPr>
          <a:lstStyle/>
          <a:p>
            <a:pPr algn="just"/>
            <a:r>
              <a:rPr lang="en-US" sz="3200" dirty="0">
                <a:solidFill>
                  <a:schemeClr val="tx1"/>
                </a:solidFill>
              </a:rPr>
              <a:t>Forced Migration</a:t>
            </a:r>
          </a:p>
          <a:p>
            <a:pPr lvl="2" algn="just"/>
            <a:r>
              <a:rPr lang="en-US" sz="2200" dirty="0">
                <a:solidFill>
                  <a:schemeClr val="tx1"/>
                </a:solidFill>
              </a:rPr>
              <a:t>Major result of European expansion was the Atlantic Slave Trade</a:t>
            </a:r>
          </a:p>
          <a:p>
            <a:pPr lvl="2" algn="just"/>
            <a:r>
              <a:rPr lang="en-US" sz="2200" dirty="0">
                <a:solidFill>
                  <a:schemeClr val="tx1"/>
                </a:solidFill>
              </a:rPr>
              <a:t>Largest example in history of </a:t>
            </a:r>
            <a:r>
              <a:rPr lang="en-US" sz="2200" i="1" dirty="0">
                <a:solidFill>
                  <a:schemeClr val="tx1"/>
                </a:solidFill>
              </a:rPr>
              <a:t>forced migration</a:t>
            </a:r>
            <a:r>
              <a:rPr lang="en-US" sz="2200" dirty="0">
                <a:solidFill>
                  <a:schemeClr val="tx1"/>
                </a:solidFill>
              </a:rPr>
              <a:t> – people do not choose to relocate, bud do so under threat of violence</a:t>
            </a:r>
          </a:p>
          <a:p>
            <a:pPr lvl="2" algn="just"/>
            <a:r>
              <a:rPr lang="en-US" sz="2200" dirty="0">
                <a:solidFill>
                  <a:schemeClr val="tx1"/>
                </a:solidFill>
              </a:rPr>
              <a:t>15</a:t>
            </a:r>
            <a:r>
              <a:rPr lang="en-US" sz="2200" baseline="30000" dirty="0">
                <a:solidFill>
                  <a:schemeClr val="tx1"/>
                </a:solidFill>
              </a:rPr>
              <a:t>th</a:t>
            </a:r>
            <a:r>
              <a:rPr lang="en-US" sz="2200" dirty="0">
                <a:solidFill>
                  <a:schemeClr val="tx1"/>
                </a:solidFill>
              </a:rPr>
              <a:t>-19</a:t>
            </a:r>
            <a:r>
              <a:rPr lang="en-US" sz="2200" baseline="30000" dirty="0">
                <a:solidFill>
                  <a:schemeClr val="tx1"/>
                </a:solidFill>
              </a:rPr>
              <a:t>th</a:t>
            </a:r>
            <a:r>
              <a:rPr lang="en-US" sz="2200" dirty="0">
                <a:solidFill>
                  <a:schemeClr val="tx1"/>
                </a:solidFill>
              </a:rPr>
              <a:t> centuries – 12.5 million Africans were captured, enslaved, and forcibly moved from Africa to North America, the Caribbean, and South America</a:t>
            </a:r>
          </a:p>
          <a:p>
            <a:pPr lvl="2" algn="just"/>
            <a:endParaRPr lang="en-US" sz="2200" dirty="0">
              <a:solidFill>
                <a:schemeClr val="tx1"/>
              </a:solidFill>
            </a:endParaRPr>
          </a:p>
        </p:txBody>
      </p:sp>
      <p:pic>
        <p:nvPicPr>
          <p:cNvPr id="3074" name="Picture 2" descr="Image result for atlantic slave trade">
            <a:extLst>
              <a:ext uri="{FF2B5EF4-FFF2-40B4-BE49-F238E27FC236}">
                <a16:creationId xmlns:a16="http://schemas.microsoft.com/office/drawing/2014/main" id="{54B83E1C-0F64-4F94-B1A6-5FEAAC8AE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2" r="6451"/>
          <a:stretch/>
        </p:blipFill>
        <p:spPr bwMode="auto">
          <a:xfrm>
            <a:off x="5924348" y="2233061"/>
            <a:ext cx="5640405" cy="3954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226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 migration through history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199" y="2077130"/>
            <a:ext cx="5601903" cy="4609420"/>
          </a:xfrm>
        </p:spPr>
        <p:txBody>
          <a:bodyPr anchor="t">
            <a:normAutofit/>
          </a:bodyPr>
          <a:lstStyle/>
          <a:p>
            <a:pPr algn="just"/>
            <a:r>
              <a:rPr lang="en-US" sz="3200" dirty="0">
                <a:solidFill>
                  <a:schemeClr val="tx1"/>
                </a:solidFill>
              </a:rPr>
              <a:t>Slavery Today</a:t>
            </a:r>
          </a:p>
          <a:p>
            <a:pPr lvl="1" algn="just"/>
            <a:r>
              <a:rPr lang="en-US" sz="2400" dirty="0">
                <a:solidFill>
                  <a:schemeClr val="tx1"/>
                </a:solidFill>
              </a:rPr>
              <a:t>Although the Atlantic slave trade ended in the 19</a:t>
            </a:r>
            <a:r>
              <a:rPr lang="en-US" sz="2400" baseline="30000" dirty="0">
                <a:solidFill>
                  <a:schemeClr val="tx1"/>
                </a:solidFill>
              </a:rPr>
              <a:t>th</a:t>
            </a:r>
            <a:r>
              <a:rPr lang="en-US" sz="2400" dirty="0">
                <a:solidFill>
                  <a:schemeClr val="tx1"/>
                </a:solidFill>
              </a:rPr>
              <a:t> century, slavery still exists today</a:t>
            </a:r>
          </a:p>
          <a:p>
            <a:pPr lvl="1" algn="just"/>
            <a:r>
              <a:rPr lang="en-US" sz="2400" dirty="0">
                <a:solidFill>
                  <a:schemeClr val="tx1"/>
                </a:solidFill>
              </a:rPr>
              <a:t>The United Nations estimates that around 21 million people are victimized by forced labor – five times the number of African Americans enslaved in the United States in 1860</a:t>
            </a:r>
          </a:p>
        </p:txBody>
      </p:sp>
      <p:pic>
        <p:nvPicPr>
          <p:cNvPr id="4098" name="Picture 2" descr="Image result for slavery today">
            <a:extLst>
              <a:ext uri="{FF2B5EF4-FFF2-40B4-BE49-F238E27FC236}">
                <a16:creationId xmlns:a16="http://schemas.microsoft.com/office/drawing/2014/main" id="{BDD92139-A3D2-49FA-ACC4-74E5DF3D2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2" r="7177" b="3328"/>
          <a:stretch/>
        </p:blipFill>
        <p:spPr bwMode="auto">
          <a:xfrm>
            <a:off x="6347862" y="2317761"/>
            <a:ext cx="5300790" cy="36306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98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slavery today">
            <a:extLst>
              <a:ext uri="{FF2B5EF4-FFF2-40B4-BE49-F238E27FC236}">
                <a16:creationId xmlns:a16="http://schemas.microsoft.com/office/drawing/2014/main" id="{17859778-80FB-4E89-9E39-2EE5AC8C6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56" y="210050"/>
            <a:ext cx="11555931" cy="65742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371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Migration’s push and pull factors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6061587" cy="4609420"/>
          </a:xfrm>
        </p:spPr>
        <p:txBody>
          <a:bodyPr anchor="t">
            <a:normAutofit fontScale="92500" lnSpcReduction="10000"/>
          </a:bodyPr>
          <a:lstStyle/>
          <a:p>
            <a:pPr algn="just"/>
            <a:r>
              <a:rPr lang="en-US" sz="3200" b="1" dirty="0">
                <a:solidFill>
                  <a:srgbClr val="FF6600"/>
                </a:solidFill>
              </a:rPr>
              <a:t>Migration</a:t>
            </a:r>
            <a:r>
              <a:rPr lang="en-US" sz="3200" dirty="0">
                <a:solidFill>
                  <a:schemeClr val="tx1"/>
                </a:solidFill>
              </a:rPr>
              <a:t> is the permanent or semi-permanent relocation of people from one place to another</a:t>
            </a:r>
          </a:p>
          <a:p>
            <a:pPr algn="just"/>
            <a:r>
              <a:rPr lang="en-US" sz="3200" dirty="0">
                <a:solidFill>
                  <a:schemeClr val="tx1"/>
                </a:solidFill>
              </a:rPr>
              <a:t>First humans lived in Africa but early humans were very mobile, looking for nuts, seeds, and fruits to eat and animals to hunt</a:t>
            </a:r>
          </a:p>
          <a:p>
            <a:pPr algn="just"/>
            <a:r>
              <a:rPr lang="en-US" sz="3200" dirty="0">
                <a:solidFill>
                  <a:schemeClr val="tx1"/>
                </a:solidFill>
              </a:rPr>
              <a:t>As agriculture and urban settlement developed, people began to settle down</a:t>
            </a:r>
          </a:p>
        </p:txBody>
      </p:sp>
      <p:pic>
        <p:nvPicPr>
          <p:cNvPr id="4" name="Picture 3" descr="TCL_12e_Figure_03_09_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5842" y="2549078"/>
            <a:ext cx="4674966" cy="3276535"/>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674798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 migration through history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Reversing Historical Trends</a:t>
            </a:r>
          </a:p>
          <a:p>
            <a:pPr lvl="1" algn="just"/>
            <a:r>
              <a:rPr lang="en-US" sz="2400" dirty="0">
                <a:solidFill>
                  <a:schemeClr val="tx1"/>
                </a:solidFill>
              </a:rPr>
              <a:t>Since the mid-20</a:t>
            </a:r>
            <a:r>
              <a:rPr lang="en-US" sz="2400" baseline="30000" dirty="0">
                <a:solidFill>
                  <a:schemeClr val="tx1"/>
                </a:solidFill>
              </a:rPr>
              <a:t>th</a:t>
            </a:r>
            <a:r>
              <a:rPr lang="en-US" sz="2400" dirty="0">
                <a:solidFill>
                  <a:schemeClr val="tx1"/>
                </a:solidFill>
              </a:rPr>
              <a:t> century, migration flows have changed</a:t>
            </a:r>
          </a:p>
          <a:p>
            <a:pPr lvl="1" algn="just"/>
            <a:r>
              <a:rPr lang="en-US" sz="2400" dirty="0">
                <a:solidFill>
                  <a:schemeClr val="tx1"/>
                </a:solidFill>
              </a:rPr>
              <a:t>Europe is now a destination for migrants from around the world</a:t>
            </a:r>
          </a:p>
          <a:p>
            <a:pPr lvl="1" algn="just"/>
            <a:r>
              <a:rPr lang="en-US" sz="2400" dirty="0">
                <a:solidFill>
                  <a:schemeClr val="tx1"/>
                </a:solidFill>
              </a:rPr>
              <a:t>Many come from former European countries in the Middle East, South Asia, and West Africa usually seeking jobs or to join family members </a:t>
            </a:r>
          </a:p>
          <a:p>
            <a:pPr lvl="1" algn="just"/>
            <a:r>
              <a:rPr lang="en-US" sz="2400" dirty="0">
                <a:solidFill>
                  <a:schemeClr val="tx1"/>
                </a:solidFill>
              </a:rPr>
              <a:t>Chain migration results in the formation of </a:t>
            </a:r>
            <a:r>
              <a:rPr lang="en-US" sz="2400" b="1" dirty="0">
                <a:solidFill>
                  <a:schemeClr val="tx1"/>
                </a:solidFill>
              </a:rPr>
              <a:t>ethnic enclaves </a:t>
            </a:r>
            <a:r>
              <a:rPr lang="en-US" sz="2400" dirty="0">
                <a:solidFill>
                  <a:schemeClr val="tx1"/>
                </a:solidFill>
              </a:rPr>
              <a:t>– neighborhoods filled primarily with people of the same ethnic group (Little Haiti, Little Havana, Chinatown, etc.)</a:t>
            </a:r>
          </a:p>
        </p:txBody>
      </p:sp>
    </p:spTree>
    <p:extLst>
      <p:ext uri="{BB962C8B-B14F-4D97-AF65-F5344CB8AC3E}">
        <p14:creationId xmlns:p14="http://schemas.microsoft.com/office/powerpoint/2010/main" val="3694533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Global migration through history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Historical Trends in the United States</a:t>
            </a:r>
          </a:p>
          <a:p>
            <a:pPr lvl="1" algn="just"/>
            <a:r>
              <a:rPr lang="en-US" sz="2400" dirty="0">
                <a:solidFill>
                  <a:schemeClr val="tx1"/>
                </a:solidFill>
              </a:rPr>
              <a:t>1500-1700: European countries raced to colonize North America</a:t>
            </a:r>
          </a:p>
          <a:p>
            <a:pPr lvl="1" algn="just"/>
            <a:r>
              <a:rPr lang="en-US" sz="2400" dirty="0">
                <a:solidFill>
                  <a:schemeClr val="tx1"/>
                </a:solidFill>
              </a:rPr>
              <a:t>1700: North America had been claimed primarily by England, France, and Spain</a:t>
            </a:r>
          </a:p>
          <a:p>
            <a:pPr lvl="1" algn="just"/>
            <a:r>
              <a:rPr lang="en-US" sz="2400" dirty="0">
                <a:solidFill>
                  <a:schemeClr val="tx1"/>
                </a:solidFill>
              </a:rPr>
              <a:t>Other sources of migrants:</a:t>
            </a:r>
          </a:p>
          <a:p>
            <a:pPr lvl="3" algn="just"/>
            <a:r>
              <a:rPr lang="en-US" sz="2000" dirty="0">
                <a:solidFill>
                  <a:schemeClr val="tx1"/>
                </a:solidFill>
              </a:rPr>
              <a:t>1600s – 1808: enslaved Africans</a:t>
            </a:r>
          </a:p>
          <a:p>
            <a:pPr lvl="3" algn="just"/>
            <a:r>
              <a:rPr lang="en-US" sz="2000" dirty="0">
                <a:solidFill>
                  <a:schemeClr val="tx1"/>
                </a:solidFill>
              </a:rPr>
              <a:t>1808 – 1890: northern and western Europe</a:t>
            </a:r>
          </a:p>
          <a:p>
            <a:pPr lvl="3" algn="just"/>
            <a:r>
              <a:rPr lang="en-US" sz="2000" dirty="0">
                <a:solidFill>
                  <a:schemeClr val="tx1"/>
                </a:solidFill>
              </a:rPr>
              <a:t>1890 – 1914: southern and eastern Europe</a:t>
            </a:r>
          </a:p>
          <a:p>
            <a:pPr lvl="3" algn="just"/>
            <a:r>
              <a:rPr lang="en-US" sz="2000" dirty="0">
                <a:solidFill>
                  <a:schemeClr val="tx1"/>
                </a:solidFill>
              </a:rPr>
              <a:t>1945 – present: Latin America and Asia </a:t>
            </a:r>
          </a:p>
        </p:txBody>
      </p:sp>
    </p:spTree>
    <p:extLst>
      <p:ext uri="{BB962C8B-B14F-4D97-AF65-F5344CB8AC3E}">
        <p14:creationId xmlns:p14="http://schemas.microsoft.com/office/powerpoint/2010/main" val="102960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Geographic perspectives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American Migrations</a:t>
            </a:r>
          </a:p>
          <a:p>
            <a:pPr lvl="1" algn="just"/>
            <a:r>
              <a:rPr lang="en-US" sz="3000" dirty="0">
                <a:solidFill>
                  <a:schemeClr val="tx1"/>
                </a:solidFill>
              </a:rPr>
              <a:t>The first to arrive in the Americas were hunters from Asia and people have been moving to the Americas ever since – most willingly, except for the millions of enslaved Africans</a:t>
            </a:r>
          </a:p>
          <a:p>
            <a:pPr lvl="1" algn="just"/>
            <a:r>
              <a:rPr lang="en-US" sz="3000" dirty="0">
                <a:solidFill>
                  <a:schemeClr val="tx1"/>
                </a:solidFill>
              </a:rPr>
              <a:t>Two major migrations</a:t>
            </a:r>
          </a:p>
          <a:p>
            <a:pPr lvl="3" algn="just"/>
            <a:r>
              <a:rPr lang="en-US" sz="2600" dirty="0">
                <a:solidFill>
                  <a:schemeClr val="tx1"/>
                </a:solidFill>
              </a:rPr>
              <a:t>The Great Migration </a:t>
            </a:r>
            <a:r>
              <a:rPr lang="en-US" sz="2600" i="1" dirty="0">
                <a:solidFill>
                  <a:schemeClr val="tx1"/>
                </a:solidFill>
              </a:rPr>
              <a:t>from</a:t>
            </a:r>
            <a:r>
              <a:rPr lang="en-US" sz="2600" dirty="0">
                <a:solidFill>
                  <a:schemeClr val="tx1"/>
                </a:solidFill>
              </a:rPr>
              <a:t> the South</a:t>
            </a:r>
          </a:p>
          <a:p>
            <a:pPr lvl="3" algn="just"/>
            <a:r>
              <a:rPr lang="en-US" sz="2600" dirty="0">
                <a:solidFill>
                  <a:schemeClr val="tx1"/>
                </a:solidFill>
              </a:rPr>
              <a:t>Migration </a:t>
            </a:r>
            <a:r>
              <a:rPr lang="en-US" sz="2600" i="1" dirty="0">
                <a:solidFill>
                  <a:schemeClr val="tx1"/>
                </a:solidFill>
              </a:rPr>
              <a:t>to</a:t>
            </a:r>
            <a:r>
              <a:rPr lang="en-US" sz="2600" dirty="0">
                <a:solidFill>
                  <a:schemeClr val="tx1"/>
                </a:solidFill>
              </a:rPr>
              <a:t> the South</a:t>
            </a:r>
            <a:endParaRPr lang="en-US" sz="2600" dirty="0">
              <a:solidFill>
                <a:srgbClr val="7030A0"/>
              </a:solidFill>
            </a:endParaRPr>
          </a:p>
        </p:txBody>
      </p:sp>
    </p:spTree>
    <p:extLst>
      <p:ext uri="{BB962C8B-B14F-4D97-AF65-F5344CB8AC3E}">
        <p14:creationId xmlns:p14="http://schemas.microsoft.com/office/powerpoint/2010/main" val="2478527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Geographic perspectives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00743" y="1948544"/>
            <a:ext cx="5431971" cy="4898571"/>
          </a:xfrm>
        </p:spPr>
        <p:txBody>
          <a:bodyPr anchor="t">
            <a:normAutofit fontScale="77500" lnSpcReduction="20000"/>
          </a:bodyPr>
          <a:lstStyle/>
          <a:p>
            <a:pPr algn="just"/>
            <a:r>
              <a:rPr lang="en-US" sz="3200" b="1" dirty="0">
                <a:solidFill>
                  <a:schemeClr val="tx1"/>
                </a:solidFill>
              </a:rPr>
              <a:t>The Great Migration (1916-1970)</a:t>
            </a:r>
          </a:p>
          <a:p>
            <a:pPr lvl="1" algn="just"/>
            <a:r>
              <a:rPr lang="en-US" sz="3000" dirty="0">
                <a:solidFill>
                  <a:schemeClr val="tx1"/>
                </a:solidFill>
              </a:rPr>
              <a:t>Started when the United States entered World War I in 1917</a:t>
            </a:r>
          </a:p>
          <a:p>
            <a:pPr lvl="1" algn="just"/>
            <a:r>
              <a:rPr lang="en-US" sz="3000" dirty="0">
                <a:solidFill>
                  <a:schemeClr val="tx1"/>
                </a:solidFill>
              </a:rPr>
              <a:t>Millions of African Americans migrated from the South to cities in the rest of the country</a:t>
            </a:r>
          </a:p>
          <a:p>
            <a:pPr lvl="1" algn="just"/>
            <a:r>
              <a:rPr lang="en-US" sz="3000" dirty="0">
                <a:solidFill>
                  <a:schemeClr val="tx1"/>
                </a:solidFill>
              </a:rPr>
              <a:t>Push factor: escape severe racial discrimination and violence</a:t>
            </a:r>
          </a:p>
          <a:p>
            <a:pPr lvl="1" algn="just"/>
            <a:r>
              <a:rPr lang="en-US" sz="3000" dirty="0">
                <a:solidFill>
                  <a:schemeClr val="tx1"/>
                </a:solidFill>
              </a:rPr>
              <a:t>Pull factor: factory jobs were increasing and European immigration was decreasing because of the war</a:t>
            </a:r>
          </a:p>
          <a:p>
            <a:pPr lvl="1" algn="just"/>
            <a:r>
              <a:rPr lang="en-US" sz="3000" dirty="0">
                <a:solidFill>
                  <a:schemeClr val="tx1"/>
                </a:solidFill>
              </a:rPr>
              <a:t>Names to know: Emmett Till and Tamir Rice</a:t>
            </a:r>
            <a:endParaRPr lang="en-US" sz="2600" dirty="0">
              <a:solidFill>
                <a:srgbClr val="7030A0"/>
              </a:solidFill>
            </a:endParaRPr>
          </a:p>
        </p:txBody>
      </p:sp>
      <p:pic>
        <p:nvPicPr>
          <p:cNvPr id="11268" name="Picture 4" descr="Image result for great migration">
            <a:extLst>
              <a:ext uri="{FF2B5EF4-FFF2-40B4-BE49-F238E27FC236}">
                <a16:creationId xmlns:a16="http://schemas.microsoft.com/office/drawing/2014/main" id="{B5BBC3F3-E29D-4F7B-B141-B28A84382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972" y="1948544"/>
            <a:ext cx="3782786" cy="2487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0" name="Picture 6" descr="Image result for great migration">
            <a:extLst>
              <a:ext uri="{FF2B5EF4-FFF2-40B4-BE49-F238E27FC236}">
                <a16:creationId xmlns:a16="http://schemas.microsoft.com/office/drawing/2014/main" id="{264F869C-9329-47BC-AC0D-E39ADB24A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629" y="4175302"/>
            <a:ext cx="3788229" cy="25296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134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great migration">
            <a:extLst>
              <a:ext uri="{FF2B5EF4-FFF2-40B4-BE49-F238E27FC236}">
                <a16:creationId xmlns:a16="http://schemas.microsoft.com/office/drawing/2014/main" id="{0DA4FFA8-D0A4-4D78-B835-B8321B29E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42"/>
          <a:stretch/>
        </p:blipFill>
        <p:spPr bwMode="auto">
          <a:xfrm>
            <a:off x="293914" y="234041"/>
            <a:ext cx="11538031" cy="636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941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Geographic perspectives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00743" y="1948544"/>
            <a:ext cx="11223171" cy="4898571"/>
          </a:xfrm>
        </p:spPr>
        <p:txBody>
          <a:bodyPr anchor="t">
            <a:normAutofit/>
          </a:bodyPr>
          <a:lstStyle/>
          <a:p>
            <a:pPr algn="just"/>
            <a:r>
              <a:rPr lang="en-US" sz="3200" b="1" dirty="0">
                <a:solidFill>
                  <a:schemeClr val="tx1"/>
                </a:solidFill>
              </a:rPr>
              <a:t>Migration to the South</a:t>
            </a:r>
          </a:p>
          <a:p>
            <a:pPr lvl="1" algn="just"/>
            <a:r>
              <a:rPr lang="en-US" sz="3000" dirty="0">
                <a:solidFill>
                  <a:schemeClr val="tx1"/>
                </a:solidFill>
              </a:rPr>
              <a:t>From the Northeast and Midwest to the South and Southwest</a:t>
            </a:r>
          </a:p>
          <a:p>
            <a:pPr lvl="1" algn="just"/>
            <a:r>
              <a:rPr lang="en-US" sz="3000" dirty="0">
                <a:solidFill>
                  <a:schemeClr val="tx1"/>
                </a:solidFill>
              </a:rPr>
              <a:t>Push factors: harsh winters and decline in jobs due to factory automation</a:t>
            </a:r>
          </a:p>
          <a:p>
            <a:pPr lvl="1" algn="just"/>
            <a:r>
              <a:rPr lang="en-US" sz="3000" dirty="0">
                <a:solidFill>
                  <a:schemeClr val="tx1"/>
                </a:solidFill>
              </a:rPr>
              <a:t>Pull factors: after WWII, government policies made moving anywhere easier, the development of air conditioning made hot climates more pleasant, and the expansion of defense industry jobs </a:t>
            </a:r>
            <a:endParaRPr lang="en-US" sz="2600" dirty="0">
              <a:solidFill>
                <a:srgbClr val="7030A0"/>
              </a:solidFill>
            </a:endParaRPr>
          </a:p>
        </p:txBody>
      </p:sp>
    </p:spTree>
    <p:extLst>
      <p:ext uri="{BB962C8B-B14F-4D97-AF65-F5344CB8AC3E}">
        <p14:creationId xmlns:p14="http://schemas.microsoft.com/office/powerpoint/2010/main" val="3387217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Geographic perspectives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00743" y="1948544"/>
            <a:ext cx="11266714" cy="4898571"/>
          </a:xfrm>
        </p:spPr>
        <p:txBody>
          <a:bodyPr anchor="t">
            <a:normAutofit fontScale="92500"/>
          </a:bodyPr>
          <a:lstStyle/>
          <a:p>
            <a:pPr algn="just"/>
            <a:r>
              <a:rPr lang="en-US" sz="3200" b="1" dirty="0">
                <a:solidFill>
                  <a:schemeClr val="tx1"/>
                </a:solidFill>
              </a:rPr>
              <a:t>U.S. Immigration</a:t>
            </a:r>
          </a:p>
          <a:p>
            <a:pPr lvl="1" algn="just"/>
            <a:r>
              <a:rPr lang="en-US" sz="3000" u="sng" dirty="0">
                <a:solidFill>
                  <a:schemeClr val="tx1"/>
                </a:solidFill>
              </a:rPr>
              <a:t>At Independence</a:t>
            </a:r>
            <a:r>
              <a:rPr lang="en-US" sz="3000" dirty="0">
                <a:solidFill>
                  <a:schemeClr val="tx1"/>
                </a:solidFill>
              </a:rPr>
              <a:t>: from Europe (about ½ from the UK and Ireland) and Sub-Saharan Africa (mostly slaves)</a:t>
            </a:r>
          </a:p>
          <a:p>
            <a:pPr lvl="1" algn="just"/>
            <a:r>
              <a:rPr lang="en-US" sz="3000" u="sng" dirty="0">
                <a:solidFill>
                  <a:schemeClr val="tx1"/>
                </a:solidFill>
              </a:rPr>
              <a:t>Mid 19</a:t>
            </a:r>
            <a:r>
              <a:rPr lang="en-US" sz="3000" u="sng" baseline="30000" dirty="0">
                <a:solidFill>
                  <a:schemeClr val="tx1"/>
                </a:solidFill>
              </a:rPr>
              <a:t>th</a:t>
            </a:r>
            <a:r>
              <a:rPr lang="en-US" sz="3000" u="sng" dirty="0">
                <a:solidFill>
                  <a:schemeClr val="tx1"/>
                </a:solidFill>
              </a:rPr>
              <a:t> to Early 20</a:t>
            </a:r>
            <a:r>
              <a:rPr lang="en-US" sz="3000" u="sng" baseline="30000" dirty="0">
                <a:solidFill>
                  <a:schemeClr val="tx1"/>
                </a:solidFill>
              </a:rPr>
              <a:t>th</a:t>
            </a:r>
            <a:r>
              <a:rPr lang="en-US" sz="3000" u="sng" dirty="0">
                <a:solidFill>
                  <a:schemeClr val="tx1"/>
                </a:solidFill>
              </a:rPr>
              <a:t> centuries</a:t>
            </a:r>
            <a:r>
              <a:rPr lang="en-US" sz="3000" dirty="0">
                <a:solidFill>
                  <a:schemeClr val="tx1"/>
                </a:solidFill>
              </a:rPr>
              <a:t>: Ireland and Germany (economic and political push factors); Scandinavia, especially Swedes and Norwegians (overpopulation from Industrial Revolution); Southern and Eastern Europe, especially Italy, Russia, and Austria-Hungary</a:t>
            </a:r>
          </a:p>
          <a:p>
            <a:pPr lvl="1" algn="just"/>
            <a:r>
              <a:rPr lang="en-US" sz="3000" dirty="0">
                <a:solidFill>
                  <a:schemeClr val="tx1"/>
                </a:solidFill>
              </a:rPr>
              <a:t>Late 20</a:t>
            </a:r>
            <a:r>
              <a:rPr lang="en-US" sz="3000" baseline="30000" dirty="0">
                <a:solidFill>
                  <a:schemeClr val="tx1"/>
                </a:solidFill>
              </a:rPr>
              <a:t>th</a:t>
            </a:r>
            <a:r>
              <a:rPr lang="en-US" sz="3000" dirty="0">
                <a:solidFill>
                  <a:schemeClr val="tx1"/>
                </a:solidFill>
              </a:rPr>
              <a:t> to Early 21</a:t>
            </a:r>
            <a:r>
              <a:rPr lang="en-US" sz="3000" baseline="30000" dirty="0">
                <a:solidFill>
                  <a:schemeClr val="tx1"/>
                </a:solidFill>
              </a:rPr>
              <a:t>st</a:t>
            </a:r>
            <a:r>
              <a:rPr lang="en-US" sz="3000" dirty="0">
                <a:solidFill>
                  <a:schemeClr val="tx1"/>
                </a:solidFill>
              </a:rPr>
              <a:t> centuries: Latin America (mostly Mexico) and Asia (China, Hong Kong, the Philippines, India, and Vietnam)</a:t>
            </a:r>
          </a:p>
          <a:p>
            <a:pPr lvl="1" algn="just"/>
            <a:endParaRPr lang="en-US" sz="2600" dirty="0">
              <a:solidFill>
                <a:srgbClr val="7030A0"/>
              </a:solidFill>
            </a:endParaRPr>
          </a:p>
        </p:txBody>
      </p:sp>
    </p:spTree>
    <p:extLst>
      <p:ext uri="{BB962C8B-B14F-4D97-AF65-F5344CB8AC3E}">
        <p14:creationId xmlns:p14="http://schemas.microsoft.com/office/powerpoint/2010/main" val="414054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idx="4294967295"/>
          </p:nvPr>
        </p:nvSpPr>
        <p:spPr>
          <a:xfrm>
            <a:off x="533400" y="342446"/>
            <a:ext cx="11029950" cy="1014413"/>
          </a:xfrm>
        </p:spPr>
        <p:txBody>
          <a:bodyPr anchor="ctr">
            <a:normAutofit/>
          </a:bodyPr>
          <a:lstStyle/>
          <a:p>
            <a:pPr algn="ctr"/>
            <a:r>
              <a:rPr lang="en-US" sz="3600" dirty="0">
                <a:solidFill>
                  <a:srgbClr val="FF6600"/>
                </a:solidFill>
              </a:rPr>
              <a:t>Interregional migration in the U.S.</a:t>
            </a:r>
          </a:p>
        </p:txBody>
      </p:sp>
      <p:sp>
        <p:nvSpPr>
          <p:cNvPr id="6" name="Content Placeholder 2">
            <a:extLst>
              <a:ext uri="{FF2B5EF4-FFF2-40B4-BE49-F238E27FC236}">
                <a16:creationId xmlns:a16="http://schemas.microsoft.com/office/drawing/2014/main" id="{7CBADC8F-6FB1-4E90-A1FF-60544617AD8C}"/>
              </a:ext>
            </a:extLst>
          </p:cNvPr>
          <p:cNvSpPr txBox="1">
            <a:spLocks/>
          </p:cNvSpPr>
          <p:nvPr/>
        </p:nvSpPr>
        <p:spPr>
          <a:xfrm>
            <a:off x="0" y="4637314"/>
            <a:ext cx="11768696" cy="2177143"/>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000" dirty="0">
                <a:solidFill>
                  <a:schemeClr val="tx1"/>
                </a:solidFill>
              </a:rPr>
              <a:t>Hugging the Coast – water for trade, Appalachians blocked westward expansion, and indigenous residents resisted expansion</a:t>
            </a:r>
          </a:p>
          <a:p>
            <a:pPr lvl="1"/>
            <a:r>
              <a:rPr lang="en-US" sz="2000" dirty="0">
                <a:solidFill>
                  <a:schemeClr val="tx1"/>
                </a:solidFill>
              </a:rPr>
              <a:t>Crossing the Appalachians – transportation (canals) and low land prices</a:t>
            </a:r>
          </a:p>
          <a:p>
            <a:pPr lvl="1"/>
            <a:r>
              <a:rPr lang="en-US" sz="2000" dirty="0">
                <a:solidFill>
                  <a:schemeClr val="tx1"/>
                </a:solidFill>
              </a:rPr>
              <a:t>Rushing to the Gold – Gold Rush (1840s) in California; avoided the Great Plains (unfit climate)</a:t>
            </a:r>
          </a:p>
          <a:p>
            <a:pPr lvl="1"/>
            <a:r>
              <a:rPr lang="en-US" sz="2000" dirty="0">
                <a:solidFill>
                  <a:schemeClr val="tx1"/>
                </a:solidFill>
              </a:rPr>
              <a:t>Filling in the Great Plains – Improved agricultural technology (barbed wire, steel plow, windmills, and well-drilling), railroads, and  land grants)</a:t>
            </a:r>
          </a:p>
          <a:p>
            <a:pPr lvl="1"/>
            <a:r>
              <a:rPr lang="en-US" sz="2000" dirty="0">
                <a:solidFill>
                  <a:schemeClr val="tx1"/>
                </a:solidFill>
              </a:rPr>
              <a:t>Moving South – job opportunities and warmer climate</a:t>
            </a:r>
          </a:p>
          <a:p>
            <a:pPr marL="324000" lvl="1" indent="0">
              <a:buFont typeface="Wingdings 2" panose="05020102010507070707" pitchFamily="18" charset="2"/>
              <a:buNone/>
            </a:pPr>
            <a:endParaRPr lang="en-US" sz="2000" dirty="0">
              <a:solidFill>
                <a:schemeClr val="tx1"/>
              </a:solidFill>
            </a:endParaRPr>
          </a:p>
        </p:txBody>
      </p:sp>
      <p:pic>
        <p:nvPicPr>
          <p:cNvPr id="7" name="Picture 3" descr="TCL_12e_Figure_03_12_L">
            <a:extLst>
              <a:ext uri="{FF2B5EF4-FFF2-40B4-BE49-F238E27FC236}">
                <a16:creationId xmlns:a16="http://schemas.microsoft.com/office/drawing/2014/main" id="{DEAF3E8F-697D-420D-841E-7C1E8C331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719" y="1086509"/>
            <a:ext cx="9144000" cy="3579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98232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CL_12e_Figure_03_13_L">
            <a:extLst>
              <a:ext uri="{FF2B5EF4-FFF2-40B4-BE49-F238E27FC236}">
                <a16:creationId xmlns:a16="http://schemas.microsoft.com/office/drawing/2014/main" id="{1F99A0C4-741A-49CB-9345-41DF14573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827" y="767245"/>
            <a:ext cx="9503229" cy="5980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30482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idx="4294967295"/>
          </p:nvPr>
        </p:nvSpPr>
        <p:spPr>
          <a:xfrm>
            <a:off x="533400" y="342446"/>
            <a:ext cx="11029950" cy="1014413"/>
          </a:xfrm>
        </p:spPr>
        <p:txBody>
          <a:bodyPr anchor="ctr">
            <a:normAutofit/>
          </a:bodyPr>
          <a:lstStyle/>
          <a:p>
            <a:pPr algn="ctr"/>
            <a:r>
              <a:rPr lang="en-US" sz="3600" dirty="0">
                <a:solidFill>
                  <a:srgbClr val="FF6600"/>
                </a:solidFill>
              </a:rPr>
              <a:t>Intraregional migration in the U.S.</a:t>
            </a:r>
          </a:p>
        </p:txBody>
      </p:sp>
      <p:sp>
        <p:nvSpPr>
          <p:cNvPr id="6" name="Content Placeholder 2">
            <a:extLst>
              <a:ext uri="{FF2B5EF4-FFF2-40B4-BE49-F238E27FC236}">
                <a16:creationId xmlns:a16="http://schemas.microsoft.com/office/drawing/2014/main" id="{7CBADC8F-6FB1-4E90-A1FF-60544617AD8C}"/>
              </a:ext>
            </a:extLst>
          </p:cNvPr>
          <p:cNvSpPr txBox="1">
            <a:spLocks/>
          </p:cNvSpPr>
          <p:nvPr/>
        </p:nvSpPr>
        <p:spPr>
          <a:xfrm>
            <a:off x="0" y="1295400"/>
            <a:ext cx="2852057" cy="551905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000" dirty="0">
                <a:solidFill>
                  <a:schemeClr val="tx1"/>
                </a:solidFill>
              </a:rPr>
              <a:t>Intraregional migration is primarily from cities to suburbs.</a:t>
            </a:r>
          </a:p>
          <a:p>
            <a:pPr lvl="1"/>
            <a:r>
              <a:rPr lang="en-US" sz="2000" dirty="0">
                <a:solidFill>
                  <a:schemeClr val="tx1"/>
                </a:solidFill>
              </a:rPr>
              <a:t>The population of most cities has declined since the mid 1900s, while suburbs have grown rapidly.</a:t>
            </a:r>
          </a:p>
          <a:p>
            <a:pPr lvl="1"/>
            <a:r>
              <a:rPr lang="en-US" sz="2000" dirty="0">
                <a:solidFill>
                  <a:schemeClr val="tx1"/>
                </a:solidFill>
              </a:rPr>
              <a:t>Comparable patterns are found in Canada and Europe.</a:t>
            </a:r>
          </a:p>
          <a:p>
            <a:pPr lvl="1"/>
            <a:r>
              <a:rPr lang="en-US" sz="2000" dirty="0">
                <a:solidFill>
                  <a:schemeClr val="tx1"/>
                </a:solidFill>
              </a:rPr>
              <a:t>Lifestyle – not employment</a:t>
            </a:r>
          </a:p>
        </p:txBody>
      </p:sp>
      <p:pic>
        <p:nvPicPr>
          <p:cNvPr id="5" name="Picture 3" descr="TCL_12e_Figure_03_20_L">
            <a:extLst>
              <a:ext uri="{FF2B5EF4-FFF2-40B4-BE49-F238E27FC236}">
                <a16:creationId xmlns:a16="http://schemas.microsoft.com/office/drawing/2014/main" id="{35CC9115-26C6-4CBD-A901-6CF807AED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057" y="1220789"/>
            <a:ext cx="8980714" cy="5312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31940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Terminology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47575" y="1989478"/>
            <a:ext cx="5768290" cy="4652765"/>
          </a:xfrm>
        </p:spPr>
        <p:txBody>
          <a:bodyPr anchor="t">
            <a:normAutofit fontScale="92500" lnSpcReduction="20000"/>
          </a:bodyPr>
          <a:lstStyle/>
          <a:p>
            <a:r>
              <a:rPr lang="en-US" sz="2800" b="1" dirty="0">
                <a:solidFill>
                  <a:srgbClr val="FF6600"/>
                </a:solidFill>
              </a:rPr>
              <a:t>Immigration</a:t>
            </a:r>
            <a:r>
              <a:rPr lang="en-US" sz="2800" dirty="0">
                <a:solidFill>
                  <a:schemeClr val="tx1"/>
                </a:solidFill>
              </a:rPr>
              <a:t> is migration </a:t>
            </a:r>
            <a:r>
              <a:rPr lang="en-US" sz="2800" i="1" dirty="0">
                <a:solidFill>
                  <a:schemeClr val="tx1"/>
                </a:solidFill>
              </a:rPr>
              <a:t>to</a:t>
            </a:r>
            <a:r>
              <a:rPr lang="en-US" sz="2800" dirty="0">
                <a:solidFill>
                  <a:schemeClr val="tx1"/>
                </a:solidFill>
              </a:rPr>
              <a:t> a location while </a:t>
            </a:r>
            <a:r>
              <a:rPr lang="en-US" sz="2800" b="1" dirty="0">
                <a:solidFill>
                  <a:srgbClr val="FF6600"/>
                </a:solidFill>
              </a:rPr>
              <a:t>emigration</a:t>
            </a:r>
            <a:r>
              <a:rPr lang="en-US" sz="2800" dirty="0">
                <a:solidFill>
                  <a:schemeClr val="tx1"/>
                </a:solidFill>
              </a:rPr>
              <a:t> is migration </a:t>
            </a:r>
            <a:r>
              <a:rPr lang="en-US" sz="2800" i="1" dirty="0">
                <a:solidFill>
                  <a:schemeClr val="tx1"/>
                </a:solidFill>
              </a:rPr>
              <a:t>from </a:t>
            </a:r>
            <a:r>
              <a:rPr lang="en-US" sz="2800" dirty="0">
                <a:solidFill>
                  <a:schemeClr val="tx1"/>
                </a:solidFill>
              </a:rPr>
              <a:t>a location</a:t>
            </a:r>
          </a:p>
          <a:p>
            <a:r>
              <a:rPr lang="en-US" sz="2800" dirty="0">
                <a:solidFill>
                  <a:schemeClr val="tx1"/>
                </a:solidFill>
              </a:rPr>
              <a:t>The difference between immigrants and emigrants is called </a:t>
            </a:r>
            <a:r>
              <a:rPr lang="en-US" sz="2800" b="1" dirty="0">
                <a:solidFill>
                  <a:srgbClr val="FF6600"/>
                </a:solidFill>
              </a:rPr>
              <a:t>net migration</a:t>
            </a:r>
          </a:p>
          <a:p>
            <a:r>
              <a:rPr lang="en-US" sz="2800" dirty="0">
                <a:solidFill>
                  <a:schemeClr val="tx1"/>
                </a:solidFill>
              </a:rPr>
              <a:t>If immigrants &gt; emigrants, then the net migration is </a:t>
            </a:r>
            <a:r>
              <a:rPr lang="en-US" sz="2800" i="1" dirty="0">
                <a:solidFill>
                  <a:schemeClr val="tx1"/>
                </a:solidFill>
              </a:rPr>
              <a:t>positive </a:t>
            </a:r>
            <a:r>
              <a:rPr lang="en-US" sz="2800" dirty="0">
                <a:solidFill>
                  <a:schemeClr val="tx1"/>
                </a:solidFill>
              </a:rPr>
              <a:t>and has </a:t>
            </a:r>
            <a:r>
              <a:rPr lang="en-US" sz="2800" b="1" dirty="0">
                <a:solidFill>
                  <a:srgbClr val="FF6600"/>
                </a:solidFill>
              </a:rPr>
              <a:t>net in-migration</a:t>
            </a:r>
          </a:p>
          <a:p>
            <a:r>
              <a:rPr lang="en-US" sz="2800" dirty="0">
                <a:solidFill>
                  <a:schemeClr val="tx1"/>
                </a:solidFill>
              </a:rPr>
              <a:t>If immigrants &lt; emigrants, then the net migration is </a:t>
            </a:r>
            <a:r>
              <a:rPr lang="en-US" sz="2800" i="1" dirty="0">
                <a:solidFill>
                  <a:schemeClr val="tx1"/>
                </a:solidFill>
              </a:rPr>
              <a:t>negative </a:t>
            </a:r>
            <a:r>
              <a:rPr lang="en-US" sz="2800" dirty="0">
                <a:solidFill>
                  <a:schemeClr val="tx1"/>
                </a:solidFill>
              </a:rPr>
              <a:t>and has </a:t>
            </a:r>
            <a:r>
              <a:rPr lang="en-US" sz="2800" b="1" dirty="0">
                <a:solidFill>
                  <a:srgbClr val="FF6600"/>
                </a:solidFill>
              </a:rPr>
              <a:t>net out-migration</a:t>
            </a:r>
          </a:p>
        </p:txBody>
      </p:sp>
      <p:pic>
        <p:nvPicPr>
          <p:cNvPr id="6" name="Picture 3" descr="TCL_12e_Figure_03_06_L">
            <a:extLst>
              <a:ext uri="{FF2B5EF4-FFF2-40B4-BE49-F238E27FC236}">
                <a16:creationId xmlns:a16="http://schemas.microsoft.com/office/drawing/2014/main" id="{2D1F7FCD-643F-4864-B844-C22F5DEAC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95583"/>
            <a:ext cx="5746914" cy="4746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532779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(2.C.4)</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analyze the cultural, economic, environmental, and political consequences of migration.</a:t>
            </a:r>
          </a:p>
          <a:p>
            <a:pPr lvl="3" algn="just"/>
            <a:r>
              <a:rPr lang="en-US" sz="3200" dirty="0">
                <a:solidFill>
                  <a:schemeClr val="tx1"/>
                </a:solidFill>
              </a:rPr>
              <a:t>Governments institute policies to encourage or restrict migration</a:t>
            </a:r>
          </a:p>
          <a:p>
            <a:pPr lvl="3" algn="just"/>
            <a:r>
              <a:rPr lang="en-US" sz="3200" dirty="0">
                <a:solidFill>
                  <a:schemeClr val="tx1"/>
                </a:solidFill>
              </a:rPr>
              <a:t>Migration has consequences (remittances; spread of languages, religions, innovations, diseases) for areas that generate or receive migrants</a:t>
            </a:r>
          </a:p>
          <a:p>
            <a:pPr lvl="3" algn="just"/>
            <a:endParaRPr lang="en-US" sz="3200" dirty="0">
              <a:solidFill>
                <a:srgbClr val="7030A0"/>
              </a:solidFill>
            </a:endParaRPr>
          </a:p>
        </p:txBody>
      </p:sp>
    </p:spTree>
    <p:extLst>
      <p:ext uri="{BB962C8B-B14F-4D97-AF65-F5344CB8AC3E}">
        <p14:creationId xmlns:p14="http://schemas.microsoft.com/office/powerpoint/2010/main" val="2559373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a:xfrm>
            <a:off x="427704" y="716904"/>
            <a:ext cx="11482989" cy="1013800"/>
          </a:xfrm>
        </p:spPr>
        <p:txBody>
          <a:bodyPr anchor="ctr">
            <a:normAutofit fontScale="90000"/>
          </a:bodyPr>
          <a:lstStyle/>
          <a:p>
            <a:r>
              <a:rPr lang="en-US" sz="4400" dirty="0"/>
              <a:t>Migration policies and their consequences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27704" y="1826873"/>
            <a:ext cx="7584707" cy="4609420"/>
          </a:xfrm>
        </p:spPr>
        <p:txBody>
          <a:bodyPr anchor="t">
            <a:normAutofit/>
          </a:bodyPr>
          <a:lstStyle/>
          <a:p>
            <a:pPr algn="just"/>
            <a:r>
              <a:rPr lang="en-US" sz="3200" dirty="0">
                <a:solidFill>
                  <a:schemeClr val="tx1"/>
                </a:solidFill>
              </a:rPr>
              <a:t>While some countries encourage immigration, others actively restricted the flow of migration into their countries</a:t>
            </a:r>
          </a:p>
          <a:p>
            <a:pPr algn="just"/>
            <a:r>
              <a:rPr lang="en-US" sz="3200" dirty="0">
                <a:solidFill>
                  <a:schemeClr val="tx1"/>
                </a:solidFill>
              </a:rPr>
              <a:t>Some countries have relied heavily on immigrants to improve their economy but many people have cultural biases against immigrants and try to keep them out</a:t>
            </a:r>
            <a:endParaRPr lang="en-US" sz="3200" dirty="0">
              <a:solidFill>
                <a:srgbClr val="7030A0"/>
              </a:solidFill>
            </a:endParaRPr>
          </a:p>
        </p:txBody>
      </p:sp>
      <p:pic>
        <p:nvPicPr>
          <p:cNvPr id="8194" name="Picture 2" descr="Image result for anti immigration">
            <a:extLst>
              <a:ext uri="{FF2B5EF4-FFF2-40B4-BE49-F238E27FC236}">
                <a16:creationId xmlns:a16="http://schemas.microsoft.com/office/drawing/2014/main" id="{E1227F24-8E8B-4737-9503-6C486A3C6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848" y="2027158"/>
            <a:ext cx="3552925" cy="2104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Image result for anti immigration">
            <a:extLst>
              <a:ext uri="{FF2B5EF4-FFF2-40B4-BE49-F238E27FC236}">
                <a16:creationId xmlns:a16="http://schemas.microsoft.com/office/drawing/2014/main" id="{D1FD1B5D-145E-4029-827E-2BEDB70DC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849" y="4200090"/>
            <a:ext cx="3560948" cy="23739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018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a:xfrm>
            <a:off x="427704" y="716904"/>
            <a:ext cx="11482989" cy="1013800"/>
          </a:xfrm>
        </p:spPr>
        <p:txBody>
          <a:bodyPr anchor="ctr">
            <a:normAutofit fontScale="90000"/>
          </a:bodyPr>
          <a:lstStyle/>
          <a:p>
            <a:r>
              <a:rPr lang="en-US" sz="4400" dirty="0"/>
              <a:t>Migration policies and their consequences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85000" lnSpcReduction="20000"/>
          </a:bodyPr>
          <a:lstStyle/>
          <a:p>
            <a:pPr algn="just"/>
            <a:r>
              <a:rPr lang="en-US" sz="3200" dirty="0">
                <a:solidFill>
                  <a:schemeClr val="tx1"/>
                </a:solidFill>
              </a:rPr>
              <a:t>Policies Encouraging Immigration</a:t>
            </a:r>
          </a:p>
          <a:p>
            <a:pPr lvl="2" algn="just"/>
            <a:r>
              <a:rPr lang="en-US" sz="2800" dirty="0">
                <a:solidFill>
                  <a:schemeClr val="tx1"/>
                </a:solidFill>
              </a:rPr>
              <a:t>Few U.S. policies restricting immigration before the 1880s</a:t>
            </a:r>
          </a:p>
          <a:p>
            <a:pPr lvl="2" algn="just"/>
            <a:r>
              <a:rPr lang="en-US" sz="2800" dirty="0">
                <a:solidFill>
                  <a:schemeClr val="tx1"/>
                </a:solidFill>
              </a:rPr>
              <a:t>Farms needed laborers – immigrants were welcomed</a:t>
            </a:r>
          </a:p>
          <a:p>
            <a:pPr lvl="2" algn="just"/>
            <a:r>
              <a:rPr lang="en-US" sz="2800" dirty="0">
                <a:solidFill>
                  <a:schemeClr val="tx1"/>
                </a:solidFill>
              </a:rPr>
              <a:t>Homestead Act (1862) – government gave land to settlers willing to farm it for 5 years</a:t>
            </a:r>
          </a:p>
          <a:p>
            <a:pPr lvl="2" algn="just"/>
            <a:r>
              <a:rPr lang="en-US" sz="2800" dirty="0">
                <a:solidFill>
                  <a:schemeClr val="tx1"/>
                </a:solidFill>
              </a:rPr>
              <a:t>Currently, the U.S. gives visas to well-educated migrants to encourage them to stay</a:t>
            </a:r>
          </a:p>
          <a:p>
            <a:pPr lvl="2" algn="just"/>
            <a:r>
              <a:rPr lang="en-US" sz="2800" dirty="0">
                <a:solidFill>
                  <a:schemeClr val="tx1"/>
                </a:solidFill>
              </a:rPr>
              <a:t>Guest worker programs – hard, unpleasant work</a:t>
            </a:r>
          </a:p>
          <a:p>
            <a:pPr lvl="2" algn="just"/>
            <a:r>
              <a:rPr lang="en-US" sz="2800" dirty="0">
                <a:solidFill>
                  <a:schemeClr val="tx1"/>
                </a:solidFill>
              </a:rPr>
              <a:t>Family reunification policies – sponsor family members</a:t>
            </a:r>
          </a:p>
          <a:p>
            <a:pPr lvl="2" algn="just"/>
            <a:r>
              <a:rPr lang="en-US" sz="2800" dirty="0">
                <a:solidFill>
                  <a:schemeClr val="tx1"/>
                </a:solidFill>
              </a:rPr>
              <a:t>Other policies: quick migration for refugees in emergency situations and foreign college students may become permanent residents after graduation</a:t>
            </a:r>
          </a:p>
        </p:txBody>
      </p:sp>
    </p:spTree>
    <p:extLst>
      <p:ext uri="{BB962C8B-B14F-4D97-AF65-F5344CB8AC3E}">
        <p14:creationId xmlns:p14="http://schemas.microsoft.com/office/powerpoint/2010/main" val="2558872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a:xfrm>
            <a:off x="427704" y="716904"/>
            <a:ext cx="11482989" cy="1013800"/>
          </a:xfrm>
        </p:spPr>
        <p:txBody>
          <a:bodyPr anchor="ctr">
            <a:normAutofit fontScale="90000"/>
          </a:bodyPr>
          <a:lstStyle/>
          <a:p>
            <a:r>
              <a:rPr lang="en-US" sz="4400" dirty="0"/>
              <a:t>Migration policies and their consequences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85000" lnSpcReduction="20000"/>
          </a:bodyPr>
          <a:lstStyle/>
          <a:p>
            <a:pPr algn="just"/>
            <a:r>
              <a:rPr lang="en-US" sz="3200" dirty="0">
                <a:solidFill>
                  <a:schemeClr val="tx1"/>
                </a:solidFill>
              </a:rPr>
              <a:t>Policies Discouraging Immigration</a:t>
            </a:r>
          </a:p>
          <a:p>
            <a:pPr lvl="1" algn="just"/>
            <a:r>
              <a:rPr lang="en-US" sz="3000" dirty="0">
                <a:solidFill>
                  <a:schemeClr val="tx1"/>
                </a:solidFill>
              </a:rPr>
              <a:t>Some countries establish educational standards or restrict the kind of work they can do</a:t>
            </a:r>
          </a:p>
          <a:p>
            <a:pPr lvl="1" algn="just"/>
            <a:r>
              <a:rPr lang="en-US" sz="3000" dirty="0">
                <a:solidFill>
                  <a:schemeClr val="tx1"/>
                </a:solidFill>
              </a:rPr>
              <a:t>Immigration quotas – Emergency Quota Act of 1921 (&lt;3%) or Immigration Act of 1924 (&lt;2%)</a:t>
            </a:r>
          </a:p>
          <a:p>
            <a:pPr lvl="1" algn="just"/>
            <a:r>
              <a:rPr lang="en-US" sz="3000" dirty="0">
                <a:solidFill>
                  <a:schemeClr val="tx1"/>
                </a:solidFill>
              </a:rPr>
              <a:t>Some policies reflect </a:t>
            </a:r>
            <a:r>
              <a:rPr lang="en-US" sz="3000" b="1" dirty="0">
                <a:solidFill>
                  <a:schemeClr val="tx1"/>
                </a:solidFill>
              </a:rPr>
              <a:t>xenophobia</a:t>
            </a:r>
            <a:r>
              <a:rPr lang="en-US" sz="3000" dirty="0">
                <a:solidFill>
                  <a:schemeClr val="tx1"/>
                </a:solidFill>
              </a:rPr>
              <a:t> – a strong dislike of people who practice another culture</a:t>
            </a:r>
          </a:p>
          <a:p>
            <a:pPr lvl="1" algn="just"/>
            <a:r>
              <a:rPr lang="en-US" sz="3000" dirty="0">
                <a:solidFill>
                  <a:schemeClr val="tx1"/>
                </a:solidFill>
              </a:rPr>
              <a:t>Economics – immigrants will take jobs</a:t>
            </a:r>
          </a:p>
          <a:p>
            <a:pPr lvl="1" algn="just"/>
            <a:r>
              <a:rPr lang="en-US" sz="3000" dirty="0">
                <a:solidFill>
                  <a:schemeClr val="tx1"/>
                </a:solidFill>
              </a:rPr>
              <a:t>In the U.S., xenophobia and economics led to the passing of the Chinese Exclusion Act</a:t>
            </a:r>
          </a:p>
          <a:p>
            <a:pPr lvl="1" algn="just"/>
            <a:r>
              <a:rPr lang="en-US" sz="3000" dirty="0">
                <a:solidFill>
                  <a:schemeClr val="tx1"/>
                </a:solidFill>
              </a:rPr>
              <a:t>Japan – preserve cultural homogeneity</a:t>
            </a:r>
          </a:p>
        </p:txBody>
      </p:sp>
    </p:spTree>
    <p:extLst>
      <p:ext uri="{BB962C8B-B14F-4D97-AF65-F5344CB8AC3E}">
        <p14:creationId xmlns:p14="http://schemas.microsoft.com/office/powerpoint/2010/main" val="2410944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a:xfrm>
            <a:off x="427704" y="716904"/>
            <a:ext cx="11482989" cy="1013800"/>
          </a:xfrm>
        </p:spPr>
        <p:txBody>
          <a:bodyPr anchor="ctr">
            <a:normAutofit/>
          </a:bodyPr>
          <a:lstStyle/>
          <a:p>
            <a:r>
              <a:rPr lang="en-US" sz="4400" dirty="0"/>
              <a:t>Effects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92500" lnSpcReduction="20000"/>
          </a:bodyPr>
          <a:lstStyle/>
          <a:p>
            <a:pPr algn="just"/>
            <a:r>
              <a:rPr lang="en-US" sz="3200" dirty="0">
                <a:solidFill>
                  <a:schemeClr val="tx1"/>
                </a:solidFill>
              </a:rPr>
              <a:t>Effects on Countries of Origin</a:t>
            </a:r>
          </a:p>
          <a:p>
            <a:pPr lvl="2" algn="just"/>
            <a:r>
              <a:rPr lang="en-US" sz="2800" dirty="0">
                <a:solidFill>
                  <a:schemeClr val="tx1"/>
                </a:solidFill>
              </a:rPr>
              <a:t>Positive</a:t>
            </a:r>
          </a:p>
          <a:p>
            <a:pPr lvl="4" algn="just"/>
            <a:r>
              <a:rPr lang="en-US" sz="2600" dirty="0">
                <a:solidFill>
                  <a:schemeClr val="tx1"/>
                </a:solidFill>
              </a:rPr>
              <a:t>Relief from overcrowding</a:t>
            </a:r>
          </a:p>
          <a:p>
            <a:pPr lvl="4" algn="just"/>
            <a:r>
              <a:rPr lang="en-US" sz="2600" dirty="0" err="1">
                <a:solidFill>
                  <a:schemeClr val="tx1"/>
                </a:solidFill>
              </a:rPr>
              <a:t>Zelinsky’s</a:t>
            </a:r>
            <a:r>
              <a:rPr lang="en-US" sz="2600" dirty="0">
                <a:solidFill>
                  <a:schemeClr val="tx1"/>
                </a:solidFill>
              </a:rPr>
              <a:t> Migration Transition Model (Stage 2/3 </a:t>
            </a:r>
            <a:r>
              <a:rPr lang="en-US" sz="2600" dirty="0">
                <a:solidFill>
                  <a:schemeClr val="tx1"/>
                </a:solidFill>
                <a:sym typeface="Wingdings" panose="05000000000000000000" pitchFamily="2" charset="2"/>
              </a:rPr>
              <a:t> Stage 4/5)</a:t>
            </a:r>
            <a:endParaRPr lang="en-US" sz="2600" dirty="0">
              <a:solidFill>
                <a:schemeClr val="tx1"/>
              </a:solidFill>
            </a:endParaRPr>
          </a:p>
          <a:p>
            <a:pPr lvl="2" algn="just"/>
            <a:r>
              <a:rPr lang="en-US" sz="2800" dirty="0">
                <a:solidFill>
                  <a:schemeClr val="tx1"/>
                </a:solidFill>
              </a:rPr>
              <a:t>Negative</a:t>
            </a:r>
          </a:p>
          <a:p>
            <a:pPr lvl="4" algn="just"/>
            <a:r>
              <a:rPr lang="en-US" sz="2600" dirty="0">
                <a:solidFill>
                  <a:schemeClr val="tx1"/>
                </a:solidFill>
              </a:rPr>
              <a:t>If working-age people leave – population is skewed toward elderly and children, creating a dependency ratio problem and may undercut the traditional family structure (Ex: China’s rural to urban migration – largest migration within a country in history)</a:t>
            </a:r>
          </a:p>
          <a:p>
            <a:pPr lvl="4" algn="just"/>
            <a:r>
              <a:rPr lang="en-US" sz="2600" dirty="0">
                <a:solidFill>
                  <a:schemeClr val="tx1"/>
                </a:solidFill>
              </a:rPr>
              <a:t>Brain drain – about 11% of Africans with advanced degrees live in the U.S., Europe, or other developed countries</a:t>
            </a:r>
          </a:p>
        </p:txBody>
      </p:sp>
    </p:spTree>
    <p:extLst>
      <p:ext uri="{BB962C8B-B14F-4D97-AF65-F5344CB8AC3E}">
        <p14:creationId xmlns:p14="http://schemas.microsoft.com/office/powerpoint/2010/main" val="3580221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NXg-kYk-LU">
            <a:hlinkClick r:id="" action="ppaction://media"/>
            <a:extLst>
              <a:ext uri="{FF2B5EF4-FFF2-40B4-BE49-F238E27FC236}">
                <a16:creationId xmlns:a16="http://schemas.microsoft.com/office/drawing/2014/main" id="{4F335239-AF2F-4DBF-8FEE-356AB6799C62}"/>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285876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a:xfrm>
            <a:off x="427704" y="716904"/>
            <a:ext cx="11482989" cy="1013800"/>
          </a:xfrm>
        </p:spPr>
        <p:txBody>
          <a:bodyPr anchor="ctr">
            <a:normAutofit/>
          </a:bodyPr>
          <a:lstStyle/>
          <a:p>
            <a:r>
              <a:rPr lang="en-US" sz="4400" dirty="0"/>
              <a:t>Effects of migration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09420"/>
          </a:xfrm>
        </p:spPr>
        <p:txBody>
          <a:bodyPr anchor="t">
            <a:normAutofit fontScale="85000" lnSpcReduction="20000"/>
          </a:bodyPr>
          <a:lstStyle/>
          <a:p>
            <a:pPr algn="just"/>
            <a:r>
              <a:rPr lang="en-US" sz="3200" dirty="0">
                <a:solidFill>
                  <a:schemeClr val="tx1"/>
                </a:solidFill>
              </a:rPr>
              <a:t>Effects on Receiving Countries</a:t>
            </a:r>
          </a:p>
          <a:p>
            <a:pPr lvl="1" algn="just"/>
            <a:r>
              <a:rPr lang="en-US" sz="3000" dirty="0">
                <a:solidFill>
                  <a:schemeClr val="tx1"/>
                </a:solidFill>
              </a:rPr>
              <a:t>Immigrants make cultural contributions to their new countries (</a:t>
            </a:r>
            <a:r>
              <a:rPr lang="en-US" sz="3000" dirty="0">
                <a:solidFill>
                  <a:srgbClr val="006600"/>
                </a:solidFill>
              </a:rPr>
              <a:t>new foods, words, forms of entertainment and religious traditions</a:t>
            </a:r>
            <a:r>
              <a:rPr lang="en-US" sz="3000" dirty="0">
                <a:solidFill>
                  <a:schemeClr val="tx1"/>
                </a:solidFill>
              </a:rPr>
              <a:t>)</a:t>
            </a:r>
          </a:p>
          <a:p>
            <a:pPr lvl="1" algn="just"/>
            <a:r>
              <a:rPr lang="en-US" sz="3000" dirty="0">
                <a:solidFill>
                  <a:schemeClr val="tx1"/>
                </a:solidFill>
              </a:rPr>
              <a:t>Tend to be highly motivated to get an education, work hard, and succeed</a:t>
            </a:r>
          </a:p>
          <a:p>
            <a:pPr lvl="1" algn="just"/>
            <a:r>
              <a:rPr lang="en-US" sz="3000" dirty="0">
                <a:solidFill>
                  <a:schemeClr val="tx1"/>
                </a:solidFill>
              </a:rPr>
              <a:t>Often open small businesses that are service-oriented (</a:t>
            </a:r>
            <a:r>
              <a:rPr lang="en-US" sz="3000" dirty="0">
                <a:solidFill>
                  <a:srgbClr val="006600"/>
                </a:solidFill>
              </a:rPr>
              <a:t>nail salons, restaurants, etc.) </a:t>
            </a:r>
            <a:r>
              <a:rPr lang="en-US" sz="3000" dirty="0">
                <a:solidFill>
                  <a:schemeClr val="tx1"/>
                </a:solidFill>
              </a:rPr>
              <a:t>but almost 200 of the 500 largest businesses in the world were started by immigrants or their children</a:t>
            </a:r>
          </a:p>
          <a:p>
            <a:pPr lvl="1" algn="just"/>
            <a:r>
              <a:rPr lang="en-US" sz="3000" b="1" dirty="0">
                <a:solidFill>
                  <a:srgbClr val="FF6600"/>
                </a:solidFill>
              </a:rPr>
              <a:t>Remittances</a:t>
            </a:r>
            <a:r>
              <a:rPr lang="en-US" sz="3000" dirty="0">
                <a:solidFill>
                  <a:schemeClr val="tx1"/>
                </a:solidFill>
              </a:rPr>
              <a:t>, money sent to family members still in the country of origin, account for nearly 40% of the income of some small countries</a:t>
            </a:r>
          </a:p>
          <a:p>
            <a:pPr lvl="3" algn="just"/>
            <a:r>
              <a:rPr lang="en-US" sz="2800" dirty="0">
                <a:solidFill>
                  <a:srgbClr val="006600"/>
                </a:solidFill>
              </a:rPr>
              <a:t>Leading countries of origin: United States and Saudi Arabia</a:t>
            </a:r>
          </a:p>
          <a:p>
            <a:pPr lvl="3" algn="just"/>
            <a:r>
              <a:rPr lang="en-US" sz="2800" dirty="0">
                <a:solidFill>
                  <a:srgbClr val="006600"/>
                </a:solidFill>
              </a:rPr>
              <a:t>Leading countries as recipients: India and China</a:t>
            </a:r>
          </a:p>
          <a:p>
            <a:pPr lvl="1" algn="just"/>
            <a:endParaRPr lang="en-US" sz="3000" dirty="0">
              <a:solidFill>
                <a:srgbClr val="7030A0"/>
              </a:solidFill>
            </a:endParaRPr>
          </a:p>
        </p:txBody>
      </p:sp>
    </p:spTree>
    <p:extLst>
      <p:ext uri="{BB962C8B-B14F-4D97-AF65-F5344CB8AC3E}">
        <p14:creationId xmlns:p14="http://schemas.microsoft.com/office/powerpoint/2010/main" val="2598373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https://blogs-images.forbes.com/niallmccarthy/files/2015/08/20150811_Remittances_Forbes.jpg">
            <a:extLst>
              <a:ext uri="{FF2B5EF4-FFF2-40B4-BE49-F238E27FC236}">
                <a16:creationId xmlns:a16="http://schemas.microsoft.com/office/drawing/2014/main" id="{07634467-55DD-4607-A67B-04A7E4BC0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7" y="1576390"/>
            <a:ext cx="5200309" cy="3705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TCL_12e_Figure_03_31_L">
            <a:extLst>
              <a:ext uri="{FF2B5EF4-FFF2-40B4-BE49-F238E27FC236}">
                <a16:creationId xmlns:a16="http://schemas.microsoft.com/office/drawing/2014/main" id="{7469703A-39F5-4D8F-8D93-39FDDEAB2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3"/>
          <a:stretch/>
        </p:blipFill>
        <p:spPr bwMode="auto">
          <a:xfrm>
            <a:off x="6240470" y="1809067"/>
            <a:ext cx="5400698" cy="3472543"/>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3734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CL_12e_Figure_03_02_L">
            <a:extLst>
              <a:ext uri="{FF2B5EF4-FFF2-40B4-BE49-F238E27FC236}">
                <a16:creationId xmlns:a16="http://schemas.microsoft.com/office/drawing/2014/main" id="{E9ACCECA-97C0-4690-AEB6-E8E97D7A1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4876"/>
            <a:ext cx="12087653" cy="54898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Rectangle 2">
            <a:extLst>
              <a:ext uri="{FF2B5EF4-FFF2-40B4-BE49-F238E27FC236}">
                <a16:creationId xmlns:a16="http://schemas.microsoft.com/office/drawing/2014/main" id="{AFA3C74C-BF6F-451A-8350-880417D666CD}"/>
              </a:ext>
            </a:extLst>
          </p:cNvPr>
          <p:cNvSpPr/>
          <p:nvPr/>
        </p:nvSpPr>
        <p:spPr>
          <a:xfrm>
            <a:off x="314424" y="584016"/>
            <a:ext cx="11298455" cy="584775"/>
          </a:xfrm>
          <a:prstGeom prst="rect">
            <a:avLst/>
          </a:prstGeom>
        </p:spPr>
        <p:txBody>
          <a:bodyPr wrap="square">
            <a:spAutoFit/>
          </a:bodyPr>
          <a:lstStyle/>
          <a:p>
            <a:pPr algn="ctr"/>
            <a:r>
              <a:rPr lang="en-US" sz="3200" b="1" dirty="0">
                <a:solidFill>
                  <a:srgbClr val="C00000"/>
                </a:solidFill>
              </a:rPr>
              <a:t>*What kind of map is this?</a:t>
            </a:r>
          </a:p>
        </p:txBody>
      </p:sp>
    </p:spTree>
    <p:extLst>
      <p:ext uri="{BB962C8B-B14F-4D97-AF65-F5344CB8AC3E}">
        <p14:creationId xmlns:p14="http://schemas.microsoft.com/office/powerpoint/2010/main" val="1951086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CL_12e_Figure_03_03_L">
            <a:extLst>
              <a:ext uri="{FF2B5EF4-FFF2-40B4-BE49-F238E27FC236}">
                <a16:creationId xmlns:a16="http://schemas.microsoft.com/office/drawing/2014/main" id="{C50E3373-33AF-455C-B86C-DB19F75E8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1" y="690578"/>
            <a:ext cx="11598805" cy="58900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37513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2_Dividend">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3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4_Dividen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6_Dividend">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5841</TotalTime>
  <Words>3486</Words>
  <Application>Microsoft Office PowerPoint</Application>
  <PresentationFormat>Widescreen</PresentationFormat>
  <Paragraphs>311</Paragraphs>
  <Slides>77</Slides>
  <Notes>13</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77</vt:i4>
      </vt:variant>
    </vt:vector>
  </HeadingPairs>
  <TitlesOfParts>
    <vt:vector size="87" baseType="lpstr">
      <vt:lpstr>Calibri</vt:lpstr>
      <vt:lpstr>Cambria</vt:lpstr>
      <vt:lpstr>Wingdings</vt:lpstr>
      <vt:lpstr>Wingdings 2</vt:lpstr>
      <vt:lpstr>Dividend</vt:lpstr>
      <vt:lpstr>1_Dividend</vt:lpstr>
      <vt:lpstr>2_Dividend</vt:lpstr>
      <vt:lpstr>3_Dividend</vt:lpstr>
      <vt:lpstr>4_Dividend</vt:lpstr>
      <vt:lpstr>6_Dividend</vt:lpstr>
      <vt:lpstr>Unit 2 – part II: Migration</vt:lpstr>
      <vt:lpstr>Enduring Understanding (2.C)</vt:lpstr>
      <vt:lpstr>Enduring Understanding (2.C)</vt:lpstr>
      <vt:lpstr>Learning objective (2.C.1)</vt:lpstr>
      <vt:lpstr>Causes and consequences of migration</vt:lpstr>
      <vt:lpstr>Migration’s push and pull factors</vt:lpstr>
      <vt:lpstr>Terminology</vt:lpstr>
      <vt:lpstr>PowerPoint Presentation</vt:lpstr>
      <vt:lpstr>PowerPoint Presentation</vt:lpstr>
      <vt:lpstr>PowerPoint Presentation</vt:lpstr>
      <vt:lpstr>Migration’s push and pull factors</vt:lpstr>
      <vt:lpstr>Migration’s push and pull factors</vt:lpstr>
      <vt:lpstr>PowerPoint Presentation</vt:lpstr>
      <vt:lpstr>PowerPoint Presentation</vt:lpstr>
      <vt:lpstr>Migration’s push and pull factors</vt:lpstr>
      <vt:lpstr>Migration’s push and pull factors</vt:lpstr>
      <vt:lpstr>PowerPoint Presentation</vt:lpstr>
      <vt:lpstr>Migration’s push and pull factors</vt:lpstr>
      <vt:lpstr>PowerPoint Presentation</vt:lpstr>
      <vt:lpstr>Migration’s push and pull factors</vt:lpstr>
      <vt:lpstr>Migration’s push and pull factors</vt:lpstr>
      <vt:lpstr>PowerPoint Presentation</vt:lpstr>
      <vt:lpstr>PowerPoint Presentation</vt:lpstr>
      <vt:lpstr>PowerPoint Presentation</vt:lpstr>
      <vt:lpstr>PowerPoint Presentation</vt:lpstr>
      <vt:lpstr>PowerPoint Presentation</vt:lpstr>
      <vt:lpstr>Migration’s push and pull factors</vt:lpstr>
      <vt:lpstr>Migration’s push and pull factors</vt:lpstr>
      <vt:lpstr>PowerPoint Presentation</vt:lpstr>
      <vt:lpstr>Migration’s push and pull factors</vt:lpstr>
      <vt:lpstr>PowerPoint Presentation</vt:lpstr>
      <vt:lpstr>Learning objective (2.C.2)</vt:lpstr>
      <vt:lpstr>Types of migration</vt:lpstr>
      <vt:lpstr>Types of migration</vt:lpstr>
      <vt:lpstr>Types of migration</vt:lpstr>
      <vt:lpstr>Voluntary migration</vt:lpstr>
      <vt:lpstr>Forced migration</vt:lpstr>
      <vt:lpstr>Forced migration</vt:lpstr>
      <vt:lpstr>Forced migration</vt:lpstr>
      <vt:lpstr>Forced migration</vt:lpstr>
      <vt:lpstr>PowerPoint Presentation</vt:lpstr>
      <vt:lpstr>Forced migration</vt:lpstr>
      <vt:lpstr>Ravenstein’s laws of migration</vt:lpstr>
      <vt:lpstr>Ravenstein’s laws of migration</vt:lpstr>
      <vt:lpstr>Ravenstein’s laws of migration</vt:lpstr>
      <vt:lpstr>Ravenstein’s laws of migration</vt:lpstr>
      <vt:lpstr>Ravenstein’s laws of migration</vt:lpstr>
      <vt:lpstr>Ravenstein’s laws of migration</vt:lpstr>
      <vt:lpstr>Ravenstein’s laws of migration</vt:lpstr>
      <vt:lpstr>Ravenstein’s laws of migration</vt:lpstr>
      <vt:lpstr>Ravenstein’s laws of migration</vt:lpstr>
      <vt:lpstr>Ravenstein’s laws of migration</vt:lpstr>
      <vt:lpstr>Learning objective (2.C.3)</vt:lpstr>
      <vt:lpstr>Global migration through history</vt:lpstr>
      <vt:lpstr>Global migration through history</vt:lpstr>
      <vt:lpstr>Global migration through history</vt:lpstr>
      <vt:lpstr>Global migration through history</vt:lpstr>
      <vt:lpstr>Global migration through history</vt:lpstr>
      <vt:lpstr>PowerPoint Presentation</vt:lpstr>
      <vt:lpstr>Global migration through history</vt:lpstr>
      <vt:lpstr>Global migration through history</vt:lpstr>
      <vt:lpstr>Geographic perspectives</vt:lpstr>
      <vt:lpstr>Geographic perspectives</vt:lpstr>
      <vt:lpstr>PowerPoint Presentation</vt:lpstr>
      <vt:lpstr>Geographic perspectives</vt:lpstr>
      <vt:lpstr>Geographic perspectives</vt:lpstr>
      <vt:lpstr>Interregional migration in the U.S.</vt:lpstr>
      <vt:lpstr>PowerPoint Presentation</vt:lpstr>
      <vt:lpstr>Intraregional migration in the U.S.</vt:lpstr>
      <vt:lpstr>Learning objective (2.C.4)</vt:lpstr>
      <vt:lpstr>Migration policies and their consequences</vt:lpstr>
      <vt:lpstr>Migration policies and their consequences</vt:lpstr>
      <vt:lpstr>Migration policies and their consequences</vt:lpstr>
      <vt:lpstr>Effects of migration</vt:lpstr>
      <vt:lpstr>PowerPoint Presentation</vt:lpstr>
      <vt:lpstr>Effects of migration</vt:lpstr>
      <vt:lpstr>PowerPoint Presentation</vt:lpstr>
    </vt:vector>
  </TitlesOfParts>
  <Company>OCPS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 part iB: population</dc:title>
  <dc:creator>Terrell, Carli B.</dc:creator>
  <cp:lastModifiedBy>Welch, Brian</cp:lastModifiedBy>
  <cp:revision>82</cp:revision>
  <dcterms:created xsi:type="dcterms:W3CDTF">2017-07-31T15:52:51Z</dcterms:created>
  <dcterms:modified xsi:type="dcterms:W3CDTF">2018-08-21T15:00:28Z</dcterms:modified>
</cp:coreProperties>
</file>