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7" r:id="rId2"/>
    <p:sldId id="258" r:id="rId3"/>
    <p:sldId id="259" r:id="rId4"/>
    <p:sldId id="265" r:id="rId5"/>
    <p:sldId id="262" r:id="rId6"/>
    <p:sldId id="263" r:id="rId7"/>
    <p:sldId id="277" r:id="rId8"/>
    <p:sldId id="278" r:id="rId9"/>
    <p:sldId id="280" r:id="rId10"/>
    <p:sldId id="279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36" autoAdjust="0"/>
    <p:restoredTop sz="95899" autoAdjust="0"/>
  </p:normalViewPr>
  <p:slideViewPr>
    <p:cSldViewPr snapToGrid="0">
      <p:cViewPr varScale="1">
        <p:scale>
          <a:sx n="63" d="100"/>
          <a:sy n="63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13640-153C-47B9-B733-0367B6B1766B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D181B-E7A5-4CFE-AC87-76776D99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4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DBAC3-9169-40BF-B003-A043C3ADD03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60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7FF12-898E-4818-B425-6C0292AD4DA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7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12/11/2018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3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9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12/11/2018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0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03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12/11/2018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5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5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3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81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12/11/2018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>
                <a:solidFill>
                  <a:srgbClr val="418AB3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8AB3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1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srgbClr val="A6B727"/>
                </a:solidFill>
              </a:rPr>
              <a:pPr/>
              <a:t>12/11/2018</a:t>
            </a:fld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A6B727"/>
                </a:solidFill>
              </a:rPr>
              <a:pPr/>
              <a:t>‹#›</a:t>
            </a:fld>
            <a:endParaRPr lang="en-US" dirty="0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62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BFFC00C-26AD-48B2-9813-219222F1974A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E0F85DB-BD45-4747-ABA3-F0D58816A8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325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1123" y="6021646"/>
            <a:ext cx="11292143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Cambria" panose="02040503050406030204" pitchFamily="18" charset="0"/>
              </a:rPr>
              <a:t>This PPT has been created using the information from the AMSCO </a:t>
            </a:r>
            <a:r>
              <a:rPr lang="en-US" sz="1400" i="1" dirty="0">
                <a:solidFill>
                  <a:prstClr val="white"/>
                </a:solidFill>
                <a:latin typeface="Cambria" panose="02040503050406030204" pitchFamily="18" charset="0"/>
              </a:rPr>
              <a:t>Human Geography: Preparing for the Advanced Placement Examination </a:t>
            </a:r>
            <a:r>
              <a:rPr lang="en-US" sz="1400" dirty="0">
                <a:solidFill>
                  <a:prstClr val="white"/>
                </a:solidFill>
                <a:latin typeface="Cambria" panose="02040503050406030204" pitchFamily="18" charset="0"/>
              </a:rPr>
              <a:t>book. 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Palmer, David. AMSCO Advanced Placement Human Geography. Perfection Learning, 2019.</a:t>
            </a:r>
            <a:endParaRPr lang="en-US" sz="1400" i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90" y="574744"/>
            <a:ext cx="11858625" cy="50482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00701" y="5315681"/>
            <a:ext cx="3557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mbria" panose="02040503050406030204" pitchFamily="18" charset="0"/>
              </a:rPr>
              <a:t>By: Carli Terrell (Orlando, Florida)</a:t>
            </a:r>
          </a:p>
        </p:txBody>
      </p:sp>
    </p:spTree>
    <p:extLst>
      <p:ext uri="{BB962C8B-B14F-4D97-AF65-F5344CB8AC3E}">
        <p14:creationId xmlns:p14="http://schemas.microsoft.com/office/powerpoint/2010/main" val="1449761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1922318"/>
            <a:ext cx="113893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Imperialism and Colonialism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Similar concepts but not the 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mbria" panose="02040503050406030204" pitchFamily="18" charset="0"/>
              </a:rPr>
              <a:t>Imperialism</a:t>
            </a:r>
            <a:endParaRPr lang="en-US" sz="2800" dirty="0">
              <a:latin typeface="Cambria" panose="020405030504060302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Broader concept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Includes many ways of influencing another country or group of people, by direct conquest, by economic control, or by cultural dominance.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mbria" panose="02040503050406030204" pitchFamily="18" charset="0"/>
              </a:rPr>
              <a:t>Colonialism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Type of imperialism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People move into and settle on the land of another country</a:t>
            </a:r>
          </a:p>
        </p:txBody>
      </p:sp>
    </p:spTree>
    <p:extLst>
      <p:ext uri="{BB962C8B-B14F-4D97-AF65-F5344CB8AC3E}">
        <p14:creationId xmlns:p14="http://schemas.microsoft.com/office/powerpoint/2010/main" val="906072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1922318"/>
            <a:ext cx="1138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Imperialism and Colonialism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7A06C27-4112-400C-A976-1CA40512439B}"/>
              </a:ext>
            </a:extLst>
          </p:cNvPr>
          <p:cNvGrpSpPr/>
          <p:nvPr/>
        </p:nvGrpSpPr>
        <p:grpSpPr>
          <a:xfrm>
            <a:off x="948814" y="2807110"/>
            <a:ext cx="4714568" cy="3667432"/>
            <a:chOff x="506361" y="2807110"/>
            <a:chExt cx="4714568" cy="36674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D579426-5B3C-4476-B277-21885E13BCC8}"/>
                </a:ext>
              </a:extLst>
            </p:cNvPr>
            <p:cNvSpPr/>
            <p:nvPr/>
          </p:nvSpPr>
          <p:spPr>
            <a:xfrm>
              <a:off x="506361" y="2807110"/>
              <a:ext cx="4714568" cy="36674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4FA407C-3B80-4E03-AF49-722C54F6077E}"/>
                </a:ext>
              </a:extLst>
            </p:cNvPr>
            <p:cNvSpPr/>
            <p:nvPr/>
          </p:nvSpPr>
          <p:spPr>
            <a:xfrm>
              <a:off x="506361" y="2807110"/>
              <a:ext cx="4714568" cy="570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F7373E8-3CD3-4700-9893-0F4BB0CAE56E}"/>
              </a:ext>
            </a:extLst>
          </p:cNvPr>
          <p:cNvGrpSpPr/>
          <p:nvPr/>
        </p:nvGrpSpPr>
        <p:grpSpPr>
          <a:xfrm>
            <a:off x="6528619" y="2807110"/>
            <a:ext cx="4714568" cy="3667432"/>
            <a:chOff x="506361" y="2807110"/>
            <a:chExt cx="4714568" cy="366743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7542B8B-0006-4D86-BEFB-DF4369014CC6}"/>
                </a:ext>
              </a:extLst>
            </p:cNvPr>
            <p:cNvSpPr/>
            <p:nvPr/>
          </p:nvSpPr>
          <p:spPr>
            <a:xfrm>
              <a:off x="506361" y="2807110"/>
              <a:ext cx="4714568" cy="36674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CA0474-A1E4-425F-84D6-6D9807C068A9}"/>
                </a:ext>
              </a:extLst>
            </p:cNvPr>
            <p:cNvSpPr/>
            <p:nvPr/>
          </p:nvSpPr>
          <p:spPr>
            <a:xfrm>
              <a:off x="506361" y="2807110"/>
              <a:ext cx="4714568" cy="570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7AB9B3F-157F-4BA0-84BD-C302F115C2DE}"/>
              </a:ext>
            </a:extLst>
          </p:cNvPr>
          <p:cNvSpPr/>
          <p:nvPr/>
        </p:nvSpPr>
        <p:spPr>
          <a:xfrm>
            <a:off x="1080013" y="2843671"/>
            <a:ext cx="4440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Cambria" panose="02040503050406030204"/>
              </a:rPr>
              <a:t>EARLY COLONIALISM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EBD5CE-A58F-490A-847B-B8AFFD88358E}"/>
              </a:ext>
            </a:extLst>
          </p:cNvPr>
          <p:cNvSpPr/>
          <p:nvPr/>
        </p:nvSpPr>
        <p:spPr>
          <a:xfrm>
            <a:off x="6671188" y="2825323"/>
            <a:ext cx="4440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Cambria" panose="02040503050406030204"/>
              </a:rPr>
              <a:t>LATER COLONIALISM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9A42CB-B1EC-4CD6-B504-D25E465B38F4}"/>
              </a:ext>
            </a:extLst>
          </p:cNvPr>
          <p:cNvSpPr txBox="1"/>
          <p:nvPr/>
        </p:nvSpPr>
        <p:spPr>
          <a:xfrm flipH="1">
            <a:off x="1080013" y="3480620"/>
            <a:ext cx="45094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Spain and Portugal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Then France and Britain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Focused on the Americas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Gold, God, and Glory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Religious influence, economic wealth, and political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i="1" dirty="0"/>
              <a:t>Terra Nullius</a:t>
            </a:r>
            <a:r>
              <a:rPr lang="en-US" sz="2200" dirty="0"/>
              <a:t> led to the dispossession of indigenous people</a:t>
            </a:r>
            <a:endParaRPr lang="en-US" sz="22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C31AD5-5097-4592-A72B-4402E1C05F0A}"/>
              </a:ext>
            </a:extLst>
          </p:cNvPr>
          <p:cNvSpPr txBox="1"/>
          <p:nvPr/>
        </p:nvSpPr>
        <p:spPr>
          <a:xfrm flipH="1">
            <a:off x="6671188" y="3467627"/>
            <a:ext cx="45094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19</a:t>
            </a:r>
            <a:r>
              <a:rPr lang="en-US" sz="2200" baseline="30000" dirty="0"/>
              <a:t>th</a:t>
            </a:r>
            <a:r>
              <a:rPr lang="en-US" sz="2200" dirty="0"/>
              <a:t> Century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Great Britain, France, the Netherlands, Belgium, Italy, and Germany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Focus:  Africa and Asia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Berlin Conference</a:t>
            </a:r>
          </a:p>
        </p:txBody>
      </p:sp>
    </p:spTree>
    <p:extLst>
      <p:ext uri="{BB962C8B-B14F-4D97-AF65-F5344CB8AC3E}">
        <p14:creationId xmlns:p14="http://schemas.microsoft.com/office/powerpoint/2010/main" val="246943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297AFAE0-D279-4907-9932-A31A843FC999}"/>
              </a:ext>
            </a:extLst>
          </p:cNvPr>
          <p:cNvSpPr txBox="1">
            <a:spLocks/>
          </p:cNvSpPr>
          <p:nvPr/>
        </p:nvSpPr>
        <p:spPr>
          <a:xfrm>
            <a:off x="751918" y="4705549"/>
            <a:ext cx="10688162" cy="147501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>
                <a:latin typeface="Cambria" panose="02040503050406030204" pitchFamily="18" charset="0"/>
              </a:rPr>
              <a:t>Unit 4 – political organization of space</a:t>
            </a:r>
            <a:endParaRPr lang="en-US" sz="4000" dirty="0">
              <a:latin typeface="Cambria" panose="02040503050406030204" pitchFamily="18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E3F33B3-CFF9-4F12-B8B9-72565D2E0A3C}"/>
              </a:ext>
            </a:extLst>
          </p:cNvPr>
          <p:cNvSpPr txBox="1">
            <a:spLocks/>
          </p:cNvSpPr>
          <p:nvPr/>
        </p:nvSpPr>
        <p:spPr>
          <a:xfrm>
            <a:off x="446533" y="6180562"/>
            <a:ext cx="11298932" cy="6774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903163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en-US" sz="3600" b="0" i="0" u="none" strike="noStrike" kern="1200" cap="all" spc="0" normalizeH="0" baseline="0" noProof="0">
                <a:ln>
                  <a:noFill/>
                </a:ln>
                <a:solidFill>
                  <a:srgbClr val="66B1C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Ch 9: the shape of the political map</a:t>
            </a: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rgbClr val="66B1CE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pic>
        <p:nvPicPr>
          <p:cNvPr id="20" name="Picture 4" descr="TCL_12e_ChOpener_08_00_L">
            <a:extLst>
              <a:ext uri="{FF2B5EF4-FFF2-40B4-BE49-F238E27FC236}">
                <a16:creationId xmlns:a16="http://schemas.microsoft.com/office/drawing/2014/main" id="{8DE8A46D-0B75-4A3F-84BB-EB29D3AED8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4"/>
          <a:stretch/>
        </p:blipFill>
        <p:spPr bwMode="auto">
          <a:xfrm>
            <a:off x="446533" y="661756"/>
            <a:ext cx="11298933" cy="4895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84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prstClr val="white"/>
                </a:solidFill>
                <a:latin typeface="Cambria" panose="02040503050406030204"/>
              </a:rPr>
              <a:t>Enduring Understanding (4.A)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656ECC-9496-488F-BC2C-E6416E6FE203}"/>
              </a:ext>
            </a:extLst>
          </p:cNvPr>
          <p:cNvSpPr txBox="1">
            <a:spLocks/>
          </p:cNvSpPr>
          <p:nvPr/>
        </p:nvSpPr>
        <p:spPr>
          <a:xfrm>
            <a:off x="581194" y="2095417"/>
            <a:ext cx="10763082" cy="39743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629DD1"/>
              </a:buClr>
              <a:buSzPct val="9200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By the end of this section, you will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understand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 that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the contemporary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 political map has been shaped by events of the past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47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prstClr val="white"/>
                </a:solidFill>
                <a:latin typeface="Cambria" panose="02040503050406030204"/>
              </a:rPr>
              <a:t>Learning objective (4.a</a:t>
            </a:r>
            <a:r>
              <a:rPr lang="en-US" sz="4400">
                <a:solidFill>
                  <a:prstClr val="white"/>
                </a:solidFill>
                <a:latin typeface="Cambria" panose="02040503050406030204"/>
              </a:rPr>
              <a:t>.2)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656ECC-9496-488F-BC2C-E6416E6FE203}"/>
              </a:ext>
            </a:extLst>
          </p:cNvPr>
          <p:cNvSpPr txBox="1">
            <a:spLocks/>
          </p:cNvSpPr>
          <p:nvPr/>
        </p:nvSpPr>
        <p:spPr>
          <a:xfrm>
            <a:off x="581192" y="1977076"/>
            <a:ext cx="11029616" cy="4402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629DD1"/>
              </a:buClr>
              <a:buSzPct val="9200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By the end of this section, you will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be able to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explain the evolution of the contemporary political map.</a:t>
            </a:r>
          </a:p>
          <a:p>
            <a:pPr marL="838350" lvl="1" indent="-514350" algn="just">
              <a:buClr>
                <a:srgbClr val="629DD1"/>
              </a:buClr>
              <a:buFont typeface="+mj-lt"/>
              <a:buAutoNum type="alphaLcPeriod"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The concept of the modern nation-state began in Europe.</a:t>
            </a:r>
            <a:endParaRPr kumimoji="0" lang="en-US" sz="3200" i="0" u="none" strike="noStrike" kern="120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838350" lvl="1" indent="-514350" algn="just">
              <a:buClr>
                <a:srgbClr val="629DD1"/>
              </a:buClr>
              <a:buFont typeface="+mj-lt"/>
              <a:buAutoNum type="alphaLcPeriod"/>
            </a:pPr>
            <a:r>
              <a:rPr lang="en-US" sz="3200" dirty="0">
                <a:solidFill>
                  <a:schemeClr val="bg1">
                    <a:lumMod val="85000"/>
                  </a:schemeClr>
                </a:solidFill>
                <a:latin typeface="Cambria" panose="02040503050406030204"/>
              </a:rPr>
              <a:t>Colonialism and imperialism led to the spread of nationalism and influenced contemporary political boundaries.</a:t>
            </a:r>
            <a:endParaRPr kumimoji="0" lang="en-US" sz="3200" i="0" u="none" strike="noStrike" kern="1200" cap="none" spc="0" normalizeH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Cambria" panose="02040503050406030204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629DD1"/>
              </a:buClr>
              <a:buSzPct val="92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3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7674" y="1922318"/>
            <a:ext cx="11029616" cy="2955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Today’s world map includes nations without states, nations in multiple states, and states containing multiple nations.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This reflects the evolution of politics, economics, and warfare over the last roughly 600 years.</a:t>
            </a:r>
          </a:p>
        </p:txBody>
      </p:sp>
    </p:spTree>
    <p:extLst>
      <p:ext uri="{BB962C8B-B14F-4D97-AF65-F5344CB8AC3E}">
        <p14:creationId xmlns:p14="http://schemas.microsoft.com/office/powerpoint/2010/main" val="232171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7674" y="1922318"/>
            <a:ext cx="11029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Modern Nation-State Concept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Most European history – no relation between language and state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Those who paid allegiance to the King of France in the 1500s did not speak French – they spoke a regional language.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Those speaking Italian in the 1600s were not assumed to be part of the same state.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The idea of the nation state started to take hold by the 1700s in France and England but the map did not reflect this desire.</a:t>
            </a:r>
          </a:p>
        </p:txBody>
      </p:sp>
    </p:spTree>
    <p:extLst>
      <p:ext uri="{BB962C8B-B14F-4D97-AF65-F5344CB8AC3E}">
        <p14:creationId xmlns:p14="http://schemas.microsoft.com/office/powerpoint/2010/main" val="89399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7674" y="1922318"/>
            <a:ext cx="58521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latin typeface="Cambria" panose="02040503050406030204" pitchFamily="18" charset="0"/>
              </a:rPr>
              <a:t>Modern Nation-State Concept</a:t>
            </a:r>
          </a:p>
          <a:p>
            <a:pPr algn="just"/>
            <a:endParaRPr lang="en-US" sz="2800" dirty="0">
              <a:latin typeface="Cambria" panose="020405030504060302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Tiny states and a few multi-ethnic empires (Russian, Ottoman, etc.)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1800s saw an explosion of </a:t>
            </a:r>
            <a:r>
              <a:rPr lang="en-US" sz="2800" b="1" dirty="0">
                <a:latin typeface="Cambria" panose="02040503050406030204" pitchFamily="18" charset="0"/>
              </a:rPr>
              <a:t>nationalism</a:t>
            </a:r>
            <a:r>
              <a:rPr lang="en-US" sz="2800" dirty="0">
                <a:latin typeface="Cambria" panose="02040503050406030204" pitchFamily="18" charset="0"/>
              </a:rPr>
              <a:t> in Europe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Some rebelled against being part of an empire that was controlled by another culture and others wanted to consolidate into unified countries (Italy and Germany).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1C24FC-3E68-4861-83FF-B4796742E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9148" y="1922318"/>
            <a:ext cx="4647223" cy="483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0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prstClr val="white"/>
                </a:solidFill>
                <a:latin typeface="Cambria" panose="02040503050406030204"/>
              </a:rPr>
              <a:t>EVOLUTION OF THE CONTEMPORARY POLITICAL MAP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6400" y="1922318"/>
            <a:ext cx="113893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Forces Unifying and Breaking Apart Countries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mbria" panose="02040503050406030204" pitchFamily="18" charset="0"/>
              </a:rPr>
              <a:t>Nationalism</a:t>
            </a:r>
            <a:r>
              <a:rPr lang="en-US" sz="2800" dirty="0">
                <a:latin typeface="Cambria" panose="02040503050406030204" pitchFamily="18" charset="0"/>
              </a:rPr>
              <a:t>: a nation’s desire to create and maintain a state of its own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mbria" panose="02040503050406030204" pitchFamily="18" charset="0"/>
              </a:rPr>
              <a:t>Centripetal force</a:t>
            </a:r>
            <a:r>
              <a:rPr lang="en-US" sz="2800" dirty="0">
                <a:latin typeface="Cambria" panose="02040503050406030204" pitchFamily="18" charset="0"/>
              </a:rPr>
              <a:t>: unifies people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Shared religion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External threats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Common language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mbria" panose="02040503050406030204" pitchFamily="18" charset="0"/>
              </a:rPr>
              <a:t>Centrifugal force</a:t>
            </a:r>
            <a:r>
              <a:rPr lang="en-US" sz="2800" dirty="0">
                <a:latin typeface="Cambria" panose="02040503050406030204" pitchFamily="18" charset="0"/>
              </a:rPr>
              <a:t>: breaks states apart or keeps them from forming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Religion/language – Belgium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Northern Dutch Protestants speak Flemish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Southern Roman Catholics speak French</a:t>
            </a:r>
          </a:p>
        </p:txBody>
      </p:sp>
    </p:spTree>
    <p:extLst>
      <p:ext uri="{BB962C8B-B14F-4D97-AF65-F5344CB8AC3E}">
        <p14:creationId xmlns:p14="http://schemas.microsoft.com/office/powerpoint/2010/main" val="385830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prstClr val="white"/>
                </a:solidFill>
                <a:latin typeface="Cambria" panose="02040503050406030204"/>
              </a:rPr>
              <a:t>Learning objective (4.a.2.b)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656ECC-9496-488F-BC2C-E6416E6FE203}"/>
              </a:ext>
            </a:extLst>
          </p:cNvPr>
          <p:cNvSpPr txBox="1">
            <a:spLocks/>
          </p:cNvSpPr>
          <p:nvPr/>
        </p:nvSpPr>
        <p:spPr>
          <a:xfrm>
            <a:off x="581192" y="1977076"/>
            <a:ext cx="11029616" cy="44029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629DD1"/>
              </a:buClr>
              <a:buSzPct val="9200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By the end of this section, you will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be able to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explain the evolution of the contemporary political map.</a:t>
            </a:r>
          </a:p>
          <a:p>
            <a:pPr marL="838350" lvl="1" indent="-514350" algn="just">
              <a:buClr>
                <a:srgbClr val="629DD1"/>
              </a:buClr>
              <a:buFont typeface="+mj-lt"/>
              <a:buAutoNum type="alphaLcPeriod"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Cambria" panose="02040503050406030204"/>
                <a:ea typeface="+mn-ea"/>
                <a:cs typeface="+mn-cs"/>
              </a:rPr>
              <a:t>The concept of the modern nation-state began in Europe.</a:t>
            </a:r>
            <a:endParaRPr kumimoji="0" lang="en-US" sz="3200" i="0" u="none" strike="noStrike" kern="1200" cap="none" spc="0" normalizeH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  <a:p>
            <a:pPr marL="838350" lvl="1" indent="-514350" algn="just">
              <a:buClr>
                <a:srgbClr val="629DD1"/>
              </a:buClr>
              <a:buFont typeface="+mj-lt"/>
              <a:buAutoNum type="alphaLcPeriod"/>
            </a:pPr>
            <a:r>
              <a:rPr lang="en-US" sz="3200" dirty="0">
                <a:solidFill>
                  <a:schemeClr val="tx1"/>
                </a:solidFill>
                <a:latin typeface="Cambria" panose="02040503050406030204"/>
              </a:rPr>
              <a:t>Colonialism and imperialism led to the spread of nationalism and influenced contemporary political boundaries.</a:t>
            </a:r>
            <a:endParaRPr kumimoji="0" lang="en-US" sz="320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anose="02040503050406030204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629DD1"/>
              </a:buClr>
              <a:buSzPct val="9200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mbria" panose="02040503050406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9863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1832</TotalTime>
  <Words>571</Words>
  <Application>Microsoft Office PowerPoint</Application>
  <PresentationFormat>Widescreen</PresentationFormat>
  <Paragraphs>69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Gill Sans MT</vt:lpstr>
      <vt:lpstr>Wingdings 2</vt:lpstr>
      <vt:lpstr>Dividend</vt:lpstr>
      <vt:lpstr>PowerPoint Presentation</vt:lpstr>
      <vt:lpstr>PowerPoint Presentation</vt:lpstr>
      <vt:lpstr>Enduring Understanding (4.A)</vt:lpstr>
      <vt:lpstr>Learning objective (4.a.2)</vt:lpstr>
      <vt:lpstr>EVOLUTION OF THE CONTEMPORARY POLITICAL MAP</vt:lpstr>
      <vt:lpstr>EVOLUTION OF THE CONTEMPORARY POLITICAL MAP</vt:lpstr>
      <vt:lpstr>EVOLUTION OF THE CONTEMPORARY POLITICAL MAP</vt:lpstr>
      <vt:lpstr>EVOLUTION OF THE CONTEMPORARY POLITICAL MAP</vt:lpstr>
      <vt:lpstr>Learning objective (4.a.2.b)</vt:lpstr>
      <vt:lpstr>EVOLUTION OF THE CONTEMPORARY POLITICAL MAP</vt:lpstr>
      <vt:lpstr>EVOLUTION OF THE CONTEMPORARY POLITICAL MAP</vt:lpstr>
    </vt:vector>
  </TitlesOfParts>
  <Company>OCPS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Terrell, Carli B.</dc:creator>
  <cp:lastModifiedBy>Welch, Brian</cp:lastModifiedBy>
  <cp:revision>28</cp:revision>
  <dcterms:created xsi:type="dcterms:W3CDTF">2017-11-28T18:22:14Z</dcterms:created>
  <dcterms:modified xsi:type="dcterms:W3CDTF">2018-12-11T13:20:00Z</dcterms:modified>
</cp:coreProperties>
</file>