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68" d="100"/>
          <a:sy n="68" d="100"/>
        </p:scale>
        <p:origin x="61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376E5B-9991-4724-9BC6-F1BA5D8C8723}" type="datetimeFigureOut">
              <a:rPr lang="en-US" smtClean="0"/>
              <a:t>12/11/2018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1ADBD4-51F2-4CE7-AF04-0AE55248606B}" type="slidenum">
              <a:rPr lang="en-US" smtClean="0"/>
              <a:t>‹#›</a:t>
            </a:fld>
            <a:endParaRPr lang="en-US"/>
          </a:p>
        </p:txBody>
      </p:sp>
    </p:spTree>
    <p:extLst>
      <p:ext uri="{BB962C8B-B14F-4D97-AF65-F5344CB8AC3E}">
        <p14:creationId xmlns:p14="http://schemas.microsoft.com/office/powerpoint/2010/main" val="3535849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2DBAC3-9169-40BF-B003-A043C3ADD0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8735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http://www.pbs.org/thelinguists/For-Educators/Video-Extras.html</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E7FF12-898E-4818-B425-6C0292AD4D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1431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smtClean="0">
                <a:solidFill>
                  <a:srgbClr val="418AB3">
                    <a:lumMod val="75000"/>
                    <a:lumOff val="25000"/>
                  </a:srgbClr>
                </a:solidFill>
              </a:rPr>
              <a:pPr/>
              <a:t>12/11/2018</a:t>
            </a:fld>
            <a:endParaRPr lang="en-US" dirty="0">
              <a:solidFill>
                <a:srgbClr val="418AB3">
                  <a:lumMod val="75000"/>
                  <a:lumOff val="25000"/>
                </a:srgbClr>
              </a:solidFill>
            </a:endParaRPr>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solidFill>
                <a:srgbClr val="418AB3">
                  <a:lumMod val="75000"/>
                  <a:lumOff val="25000"/>
                </a:srgbClr>
              </a:solidFill>
            </a:endParaRP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smtClean="0">
                <a:solidFill>
                  <a:srgbClr val="418AB3">
                    <a:lumMod val="75000"/>
                    <a:lumOff val="25000"/>
                  </a:srgbClr>
                </a:solidFill>
              </a:rPr>
              <a:pPr/>
              <a:t>‹#›</a:t>
            </a:fld>
            <a:endParaRPr lang="en-US" dirty="0">
              <a:solidFill>
                <a:srgbClr val="418AB3">
                  <a:lumMod val="75000"/>
                  <a:lumOff val="25000"/>
                </a:srgbClr>
              </a:solidFill>
            </a:endParaRPr>
          </a:p>
        </p:txBody>
      </p:sp>
    </p:spTree>
    <p:extLst>
      <p:ext uri="{BB962C8B-B14F-4D97-AF65-F5344CB8AC3E}">
        <p14:creationId xmlns:p14="http://schemas.microsoft.com/office/powerpoint/2010/main" val="1925484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srgbClr val="A6B727"/>
                </a:solidFill>
              </a:rPr>
              <a:pPr/>
              <a:t>12/11/2018</a:t>
            </a:fld>
            <a:endParaRPr lang="en-US" dirty="0">
              <a:solidFill>
                <a:srgbClr val="A6B727"/>
              </a:solidFill>
            </a:endParaRPr>
          </a:p>
        </p:txBody>
      </p:sp>
      <p:sp>
        <p:nvSpPr>
          <p:cNvPr id="5" name="Footer Placeholder 4"/>
          <p:cNvSpPr>
            <a:spLocks noGrp="1"/>
          </p:cNvSpPr>
          <p:nvPr>
            <p:ph type="ftr" sz="quarter" idx="11"/>
          </p:nvPr>
        </p:nvSpPr>
        <p:spPr/>
        <p:txBody>
          <a:bodyPr/>
          <a:lstStyle/>
          <a:p>
            <a:endParaRPr lang="en-US" dirty="0">
              <a:solidFill>
                <a:srgbClr val="A6B727"/>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A6B727"/>
                </a:solidFill>
              </a:rPr>
              <a:pPr/>
              <a:t>‹#›</a:t>
            </a:fld>
            <a:endParaRPr lang="en-US" dirty="0">
              <a:solidFill>
                <a:srgbClr val="A6B727"/>
              </a:solidFill>
            </a:endParaRPr>
          </a:p>
        </p:txBody>
      </p:sp>
    </p:spTree>
    <p:extLst>
      <p:ext uri="{BB962C8B-B14F-4D97-AF65-F5344CB8AC3E}">
        <p14:creationId xmlns:p14="http://schemas.microsoft.com/office/powerpoint/2010/main" val="3626972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smtClean="0">
                <a:solidFill>
                  <a:srgbClr val="418AB3">
                    <a:lumMod val="75000"/>
                    <a:lumOff val="25000"/>
                  </a:srgbClr>
                </a:solidFill>
              </a:rPr>
              <a:pPr/>
              <a:t>12/11/2018</a:t>
            </a:fld>
            <a:endParaRPr lang="en-US" dirty="0">
              <a:solidFill>
                <a:srgbClr val="418AB3">
                  <a:lumMod val="75000"/>
                  <a:lumOff val="25000"/>
                </a:srgbClr>
              </a:solidFill>
            </a:endParaRPr>
          </a:p>
        </p:txBody>
      </p:sp>
      <p:sp>
        <p:nvSpPr>
          <p:cNvPr id="5" name="Footer Placeholder 4"/>
          <p:cNvSpPr>
            <a:spLocks noGrp="1"/>
          </p:cNvSpPr>
          <p:nvPr>
            <p:ph type="ftr" sz="quarter" idx="11"/>
          </p:nvPr>
        </p:nvSpPr>
        <p:spPr>
          <a:xfrm>
            <a:off x="774923" y="5951811"/>
            <a:ext cx="7896279" cy="365125"/>
          </a:xfrm>
        </p:spPr>
        <p:txBody>
          <a:bodyPr/>
          <a:lstStyle/>
          <a:p>
            <a:endParaRPr lang="en-US" dirty="0">
              <a:solidFill>
                <a:srgbClr val="A6B727"/>
              </a:solidFill>
            </a:endParaRPr>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smtClean="0">
                <a:solidFill>
                  <a:srgbClr val="418AB3">
                    <a:lumMod val="75000"/>
                    <a:lumOff val="25000"/>
                  </a:srgbClr>
                </a:solidFill>
              </a:rPr>
              <a:pPr/>
              <a:t>‹#›</a:t>
            </a:fld>
            <a:endParaRPr lang="en-US" dirty="0">
              <a:solidFill>
                <a:srgbClr val="418AB3">
                  <a:lumMod val="75000"/>
                  <a:lumOff val="25000"/>
                </a:srgbClr>
              </a:solidFill>
            </a:endParaRPr>
          </a:p>
        </p:txBody>
      </p:sp>
    </p:spTree>
    <p:extLst>
      <p:ext uri="{BB962C8B-B14F-4D97-AF65-F5344CB8AC3E}">
        <p14:creationId xmlns:p14="http://schemas.microsoft.com/office/powerpoint/2010/main" val="308302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srgbClr val="A6B727"/>
                </a:solidFill>
              </a:rPr>
              <a:pPr/>
              <a:t>12/11/2018</a:t>
            </a:fld>
            <a:endParaRPr lang="en-US" dirty="0">
              <a:solidFill>
                <a:srgbClr val="A6B727"/>
              </a:solidFill>
            </a:endParaRPr>
          </a:p>
        </p:txBody>
      </p:sp>
      <p:sp>
        <p:nvSpPr>
          <p:cNvPr id="5" name="Footer Placeholder 4"/>
          <p:cNvSpPr>
            <a:spLocks noGrp="1"/>
          </p:cNvSpPr>
          <p:nvPr>
            <p:ph type="ftr" sz="quarter" idx="11"/>
          </p:nvPr>
        </p:nvSpPr>
        <p:spPr/>
        <p:txBody>
          <a:bodyPr/>
          <a:lstStyle/>
          <a:p>
            <a:endParaRPr lang="en-US" dirty="0">
              <a:solidFill>
                <a:srgbClr val="A6B727"/>
              </a:solidFill>
            </a:endParaRPr>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smtClean="0">
                <a:solidFill>
                  <a:srgbClr val="A6B727"/>
                </a:solidFill>
              </a:rPr>
              <a:pPr/>
              <a:t>‹#›</a:t>
            </a:fld>
            <a:endParaRPr lang="en-US" dirty="0">
              <a:solidFill>
                <a:srgbClr val="A6B727"/>
              </a:solidFill>
            </a:endParaRPr>
          </a:p>
        </p:txBody>
      </p:sp>
    </p:spTree>
    <p:extLst>
      <p:ext uri="{BB962C8B-B14F-4D97-AF65-F5344CB8AC3E}">
        <p14:creationId xmlns:p14="http://schemas.microsoft.com/office/powerpoint/2010/main" val="3129048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solidFill>
                  <a:srgbClr val="418AB3">
                    <a:lumMod val="75000"/>
                    <a:lumOff val="25000"/>
                  </a:srgbClr>
                </a:solidFill>
              </a:rPr>
              <a:pPr/>
              <a:t>12/11/2018</a:t>
            </a:fld>
            <a:endParaRPr lang="en-US" dirty="0">
              <a:solidFill>
                <a:srgbClr val="418AB3">
                  <a:lumMod val="75000"/>
                  <a:lumOff val="25000"/>
                </a:srgbClr>
              </a:solidFill>
            </a:endParaRP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solidFill>
                <a:srgbClr val="418AB3">
                  <a:lumMod val="75000"/>
                  <a:lumOff val="25000"/>
                </a:srgbClr>
              </a:solidFill>
            </a:endParaRP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solidFill>
                  <a:srgbClr val="418AB3">
                    <a:lumMod val="75000"/>
                    <a:lumOff val="25000"/>
                  </a:srgbClr>
                </a:solidFill>
              </a:rPr>
              <a:pPr/>
              <a:t>‹#›</a:t>
            </a:fld>
            <a:endParaRPr lang="en-US" dirty="0">
              <a:solidFill>
                <a:srgbClr val="418AB3">
                  <a:lumMod val="75000"/>
                  <a:lumOff val="25000"/>
                </a:srgbClr>
              </a:solidFill>
            </a:endParaRPr>
          </a:p>
        </p:txBody>
      </p:sp>
    </p:spTree>
    <p:extLst>
      <p:ext uri="{BB962C8B-B14F-4D97-AF65-F5344CB8AC3E}">
        <p14:creationId xmlns:p14="http://schemas.microsoft.com/office/powerpoint/2010/main" val="487357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solidFill>
                  <a:srgbClr val="A6B727"/>
                </a:solidFill>
              </a:rPr>
              <a:pPr/>
              <a:t>12/11/2018</a:t>
            </a:fld>
            <a:endParaRPr lang="en-US" dirty="0">
              <a:solidFill>
                <a:srgbClr val="A6B727"/>
              </a:solidFill>
            </a:endParaRPr>
          </a:p>
        </p:txBody>
      </p:sp>
      <p:sp>
        <p:nvSpPr>
          <p:cNvPr id="6" name="Footer Placeholder 5"/>
          <p:cNvSpPr>
            <a:spLocks noGrp="1"/>
          </p:cNvSpPr>
          <p:nvPr>
            <p:ph type="ftr" sz="quarter" idx="11"/>
          </p:nvPr>
        </p:nvSpPr>
        <p:spPr/>
        <p:txBody>
          <a:bodyPr/>
          <a:lstStyle/>
          <a:p>
            <a:endParaRPr lang="en-US" dirty="0">
              <a:solidFill>
                <a:srgbClr val="A6B727"/>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srgbClr val="A6B727"/>
                </a:solidFill>
              </a:rPr>
              <a:pPr/>
              <a:t>‹#›</a:t>
            </a:fld>
            <a:endParaRPr lang="en-US" dirty="0">
              <a:solidFill>
                <a:srgbClr val="A6B727"/>
              </a:solidFill>
            </a:endParaRPr>
          </a:p>
        </p:txBody>
      </p:sp>
    </p:spTree>
    <p:extLst>
      <p:ext uri="{BB962C8B-B14F-4D97-AF65-F5344CB8AC3E}">
        <p14:creationId xmlns:p14="http://schemas.microsoft.com/office/powerpoint/2010/main" val="2540419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solidFill>
                  <a:srgbClr val="A6B727"/>
                </a:solidFill>
              </a:rPr>
              <a:pPr/>
              <a:t>12/11/2018</a:t>
            </a:fld>
            <a:endParaRPr lang="en-US" dirty="0">
              <a:solidFill>
                <a:srgbClr val="A6B727"/>
              </a:solidFill>
            </a:endParaRPr>
          </a:p>
        </p:txBody>
      </p:sp>
      <p:sp>
        <p:nvSpPr>
          <p:cNvPr id="8" name="Footer Placeholder 7"/>
          <p:cNvSpPr>
            <a:spLocks noGrp="1"/>
          </p:cNvSpPr>
          <p:nvPr>
            <p:ph type="ftr" sz="quarter" idx="11"/>
          </p:nvPr>
        </p:nvSpPr>
        <p:spPr/>
        <p:txBody>
          <a:bodyPr/>
          <a:lstStyle/>
          <a:p>
            <a:endParaRPr lang="en-US" dirty="0">
              <a:solidFill>
                <a:srgbClr val="A6B727"/>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solidFill>
                  <a:srgbClr val="A6B727"/>
                </a:solidFill>
              </a:rPr>
              <a:pPr/>
              <a:t>‹#›</a:t>
            </a:fld>
            <a:endParaRPr lang="en-US" dirty="0">
              <a:solidFill>
                <a:srgbClr val="A6B727"/>
              </a:solidFill>
            </a:endParaRPr>
          </a:p>
        </p:txBody>
      </p:sp>
    </p:spTree>
    <p:extLst>
      <p:ext uri="{BB962C8B-B14F-4D97-AF65-F5344CB8AC3E}">
        <p14:creationId xmlns:p14="http://schemas.microsoft.com/office/powerpoint/2010/main" val="1655788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solidFill>
                  <a:srgbClr val="A6B727"/>
                </a:solidFill>
              </a:rPr>
              <a:pPr/>
              <a:t>12/11/2018</a:t>
            </a:fld>
            <a:endParaRPr lang="en-US" dirty="0">
              <a:solidFill>
                <a:srgbClr val="A6B727"/>
              </a:solidFill>
            </a:endParaRPr>
          </a:p>
        </p:txBody>
      </p:sp>
      <p:sp>
        <p:nvSpPr>
          <p:cNvPr id="4" name="Footer Placeholder 3"/>
          <p:cNvSpPr>
            <a:spLocks noGrp="1"/>
          </p:cNvSpPr>
          <p:nvPr>
            <p:ph type="ftr" sz="quarter" idx="11"/>
          </p:nvPr>
        </p:nvSpPr>
        <p:spPr/>
        <p:txBody>
          <a:bodyPr/>
          <a:lstStyle/>
          <a:p>
            <a:endParaRPr lang="en-US" dirty="0">
              <a:solidFill>
                <a:srgbClr val="A6B727"/>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srgbClr val="A6B727"/>
                </a:solidFill>
              </a:rPr>
              <a:pPr/>
              <a:t>‹#›</a:t>
            </a:fld>
            <a:endParaRPr lang="en-US" dirty="0">
              <a:solidFill>
                <a:srgbClr val="A6B727"/>
              </a:solidFill>
            </a:endParaRPr>
          </a:p>
        </p:txBody>
      </p:sp>
    </p:spTree>
    <p:extLst>
      <p:ext uri="{BB962C8B-B14F-4D97-AF65-F5344CB8AC3E}">
        <p14:creationId xmlns:p14="http://schemas.microsoft.com/office/powerpoint/2010/main" val="1476607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solidFill>
                  <a:srgbClr val="A6B727"/>
                </a:solidFill>
              </a:rPr>
              <a:pPr/>
              <a:t>12/11/2018</a:t>
            </a:fld>
            <a:endParaRPr lang="en-US" dirty="0">
              <a:solidFill>
                <a:srgbClr val="A6B727"/>
              </a:solidFill>
            </a:endParaRPr>
          </a:p>
        </p:txBody>
      </p:sp>
      <p:sp>
        <p:nvSpPr>
          <p:cNvPr id="3" name="Footer Placeholder 2"/>
          <p:cNvSpPr>
            <a:spLocks noGrp="1"/>
          </p:cNvSpPr>
          <p:nvPr>
            <p:ph type="ftr" sz="quarter" idx="11"/>
          </p:nvPr>
        </p:nvSpPr>
        <p:spPr/>
        <p:txBody>
          <a:bodyPr/>
          <a:lstStyle/>
          <a:p>
            <a:endParaRPr lang="en-US" dirty="0">
              <a:solidFill>
                <a:srgbClr val="A6B727"/>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srgbClr val="A6B727"/>
                </a:solidFill>
              </a:rPr>
              <a:pPr/>
              <a:t>‹#›</a:t>
            </a:fld>
            <a:endParaRPr lang="en-US" dirty="0">
              <a:solidFill>
                <a:srgbClr val="A6B727"/>
              </a:solidFill>
            </a:endParaRPr>
          </a:p>
        </p:txBody>
      </p:sp>
    </p:spTree>
    <p:extLst>
      <p:ext uri="{BB962C8B-B14F-4D97-AF65-F5344CB8AC3E}">
        <p14:creationId xmlns:p14="http://schemas.microsoft.com/office/powerpoint/2010/main" val="595260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solidFill>
                  <a:srgbClr val="418AB3">
                    <a:lumMod val="75000"/>
                    <a:lumOff val="25000"/>
                  </a:srgbClr>
                </a:solidFill>
              </a:rPr>
              <a:pPr/>
              <a:t>12/11/2018</a:t>
            </a:fld>
            <a:endParaRPr lang="en-US" dirty="0">
              <a:solidFill>
                <a:srgbClr val="418AB3">
                  <a:lumMod val="75000"/>
                  <a:lumOff val="25000"/>
                </a:srgbClr>
              </a:solidFill>
            </a:endParaRP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solidFill>
                <a:srgbClr val="418AB3">
                  <a:lumMod val="75000"/>
                  <a:lumOff val="25000"/>
                </a:srgbClr>
              </a:solidFill>
            </a:endParaRP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solidFill>
                  <a:srgbClr val="418AB3">
                    <a:lumMod val="75000"/>
                    <a:lumOff val="25000"/>
                  </a:srgbClr>
                </a:solidFill>
              </a:rPr>
              <a:pPr/>
              <a:t>‹#›</a:t>
            </a:fld>
            <a:endParaRPr lang="en-US" dirty="0">
              <a:solidFill>
                <a:srgbClr val="418AB3">
                  <a:lumMod val="75000"/>
                  <a:lumOff val="25000"/>
                </a:srgbClr>
              </a:solidFill>
            </a:endParaRPr>
          </a:p>
        </p:txBody>
      </p:sp>
    </p:spTree>
    <p:extLst>
      <p:ext uri="{BB962C8B-B14F-4D97-AF65-F5344CB8AC3E}">
        <p14:creationId xmlns:p14="http://schemas.microsoft.com/office/powerpoint/2010/main" val="4193460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srgbClr val="A6B727"/>
                </a:solidFill>
              </a:rPr>
              <a:pPr/>
              <a:t>12/11/2018</a:t>
            </a:fld>
            <a:endParaRPr lang="en-US" dirty="0">
              <a:solidFill>
                <a:srgbClr val="A6B727"/>
              </a:solidFill>
            </a:endParaRPr>
          </a:p>
        </p:txBody>
      </p:sp>
      <p:sp>
        <p:nvSpPr>
          <p:cNvPr id="6" name="Footer Placeholder 5"/>
          <p:cNvSpPr>
            <a:spLocks noGrp="1"/>
          </p:cNvSpPr>
          <p:nvPr>
            <p:ph type="ftr" sz="quarter" idx="11"/>
          </p:nvPr>
        </p:nvSpPr>
        <p:spPr/>
        <p:txBody>
          <a:bodyPr/>
          <a:lstStyle/>
          <a:p>
            <a:endParaRPr lang="en-US" dirty="0">
              <a:solidFill>
                <a:srgbClr val="A6B727"/>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srgbClr val="A6B727"/>
                </a:solidFill>
              </a:rPr>
              <a:pPr/>
              <a:t>‹#›</a:t>
            </a:fld>
            <a:endParaRPr lang="en-US" dirty="0">
              <a:solidFill>
                <a:srgbClr val="A6B727"/>
              </a:solidFill>
            </a:endParaRPr>
          </a:p>
        </p:txBody>
      </p:sp>
    </p:spTree>
    <p:extLst>
      <p:ext uri="{BB962C8B-B14F-4D97-AF65-F5344CB8AC3E}">
        <p14:creationId xmlns:p14="http://schemas.microsoft.com/office/powerpoint/2010/main" val="1774935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0BFFC00C-26AD-48B2-9813-219222F1974A}" type="datetimeFigureOut">
              <a:rPr lang="en-US" smtClean="0"/>
              <a:t>12/11/2018</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7E0F85DB-BD45-4747-ABA3-F0D58816A820}"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4664088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5873675"/>
            <a:ext cx="11296733" cy="51689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5422"/>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4341"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Rectangle 2"/>
          <p:cNvSpPr/>
          <p:nvPr/>
        </p:nvSpPr>
        <p:spPr>
          <a:xfrm>
            <a:off x="451123" y="6021646"/>
            <a:ext cx="11292143" cy="523220"/>
          </a:xfrm>
          <a:prstGeom prst="rect">
            <a:avLst/>
          </a:prstGeom>
          <a:solidFill>
            <a:schemeClr val="accent2"/>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This PPT has been created using the information from the AMSCO </a:t>
            </a:r>
            <a:r>
              <a:rPr kumimoji="0" lang="en-US" sz="1400" b="0" i="1" u="none" strike="noStrike" kern="1200" cap="none" spc="0" normalizeH="0" baseline="0" noProof="0" dirty="0">
                <a:ln>
                  <a:noFill/>
                </a:ln>
                <a:solidFill>
                  <a:prstClr val="white"/>
                </a:solidFill>
                <a:effectLst/>
                <a:uLnTx/>
                <a:uFillTx/>
                <a:latin typeface="Cambria" panose="02040503050406030204" pitchFamily="18" charset="0"/>
                <a:ea typeface="+mn-ea"/>
                <a:cs typeface="+mn-cs"/>
              </a:rPr>
              <a:t>Human Geography: Preparing for the Advanced Placement Examination </a:t>
            </a:r>
            <a:r>
              <a:rPr kumimoji="0" lang="en-US" sz="14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book. </a:t>
            </a:r>
            <a:endParaRPr kumimoji="0" lang="en-US" sz="1400" b="0" i="0" u="none" strike="noStrike" kern="1200" cap="none" spc="0" normalizeH="0" baseline="0" noProof="0" dirty="0">
              <a:ln>
                <a:noFill/>
              </a:ln>
              <a:solidFill>
                <a:prstClr val="white"/>
              </a:solidFill>
              <a:effectLst/>
              <a:uLnTx/>
              <a:uFillTx/>
              <a:latin typeface="Gill Sans MT" panose="020B0502020104020203"/>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Gill Sans MT" panose="020B0502020104020203"/>
                <a:ea typeface="+mn-ea"/>
                <a:cs typeface="+mn-cs"/>
              </a:rPr>
              <a:t>Palmer, David. AMSCO Advanced Placement Human Geography. Perfection Learning, 2019.</a:t>
            </a:r>
            <a:endParaRPr kumimoji="0" lang="en-US" sz="1400" b="0" i="1" u="none" strike="noStrike" kern="1200" cap="none" spc="0" normalizeH="0" baseline="0" noProof="0" dirty="0">
              <a:ln>
                <a:noFill/>
              </a:ln>
              <a:solidFill>
                <a:prstClr val="white"/>
              </a:solidFill>
              <a:effectLst/>
              <a:uLnTx/>
              <a:uFillTx/>
              <a:latin typeface="Cambria" panose="02040503050406030204" pitchFamily="18" charset="0"/>
              <a:ea typeface="+mn-ea"/>
              <a:cs typeface="+mn-cs"/>
            </a:endParaRPr>
          </a:p>
        </p:txBody>
      </p:sp>
      <p:pic>
        <p:nvPicPr>
          <p:cNvPr id="5" name="Picture 4"/>
          <p:cNvPicPr>
            <a:picLocks noChangeAspect="1"/>
          </p:cNvPicPr>
          <p:nvPr/>
        </p:nvPicPr>
        <p:blipFill>
          <a:blip r:embed="rId3"/>
          <a:stretch>
            <a:fillRect/>
          </a:stretch>
        </p:blipFill>
        <p:spPr>
          <a:xfrm>
            <a:off x="163290" y="574744"/>
            <a:ext cx="11858625" cy="5048250"/>
          </a:xfrm>
          <a:prstGeom prst="rect">
            <a:avLst/>
          </a:prstGeom>
        </p:spPr>
      </p:pic>
      <p:sp>
        <p:nvSpPr>
          <p:cNvPr id="4" name="Rectangle 3"/>
          <p:cNvSpPr/>
          <p:nvPr/>
        </p:nvSpPr>
        <p:spPr>
          <a:xfrm>
            <a:off x="8300701" y="5315681"/>
            <a:ext cx="3557962"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By: Carli Terrell (Orlando, Florida)</a:t>
            </a:r>
          </a:p>
        </p:txBody>
      </p:sp>
    </p:spTree>
    <p:extLst>
      <p:ext uri="{BB962C8B-B14F-4D97-AF65-F5344CB8AC3E}">
        <p14:creationId xmlns:p14="http://schemas.microsoft.com/office/powerpoint/2010/main" val="3686098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293" y="834359"/>
            <a:ext cx="11029616" cy="674952"/>
          </a:xfrm>
        </p:spPr>
        <p:txBody>
          <a:bodyPr>
            <a:normAutofit/>
          </a:bodyPr>
          <a:lstStyle/>
          <a:p>
            <a:pPr algn="ctr"/>
            <a:r>
              <a:rPr lang="en-US" sz="3400" dirty="0" smtClean="0">
                <a:solidFill>
                  <a:prstClr val="white"/>
                </a:solidFill>
                <a:latin typeface="Cambria" panose="02040503050406030204"/>
              </a:rPr>
              <a:t>Concepts of political power and territoriality</a:t>
            </a:r>
            <a:endParaRPr lang="en-US" sz="3400" dirty="0"/>
          </a:p>
        </p:txBody>
      </p:sp>
      <p:sp>
        <p:nvSpPr>
          <p:cNvPr id="4" name="Rectangle 3"/>
          <p:cNvSpPr/>
          <p:nvPr/>
        </p:nvSpPr>
        <p:spPr>
          <a:xfrm>
            <a:off x="399538" y="1808087"/>
            <a:ext cx="7367719" cy="4616648"/>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Heartland </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Theory</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a:p>
            <a:pPr marL="914400" marR="0" lvl="1"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Sir </a:t>
            </a:r>
            <a:r>
              <a:rPr kumimoji="0" lang="en-US" sz="2800" b="0" i="0" u="none" strike="noStrike" kern="1200" cap="none" spc="0" normalizeH="0" baseline="0" noProof="0" dirty="0" err="1" smtClean="0">
                <a:ln>
                  <a:noFill/>
                </a:ln>
                <a:solidFill>
                  <a:prstClr val="black"/>
                </a:solidFill>
                <a:effectLst/>
                <a:uLnTx/>
                <a:uFillTx/>
                <a:latin typeface="Cambria" panose="02040503050406030204" pitchFamily="18" charset="0"/>
                <a:ea typeface="+mn-ea"/>
                <a:cs typeface="+mn-cs"/>
              </a:rPr>
              <a:t>Halford</a:t>
            </a:r>
            <a:r>
              <a:rPr kumimoji="0" lang="en-US" sz="28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 Mackinder (1861 </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28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1947)</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a:p>
            <a:pPr marL="914400" marR="0" lvl="1"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Mnemonic</a:t>
            </a:r>
          </a:p>
          <a:p>
            <a:pPr marL="1371600" marR="0" lvl="2"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0" i="1"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Kind Heart</a:t>
            </a:r>
            <a:r>
              <a:rPr kumimoji="0" lang="en-US" sz="28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 – Mac</a:t>
            </a:r>
            <a:r>
              <a:rPr kumimoji="0" lang="en-US" sz="2800" b="0" i="1" u="none" strike="noStrike" kern="1200" cap="none" spc="0" normalizeH="0" baseline="0" noProof="0" dirty="0" smtClean="0">
                <a:ln>
                  <a:noFill/>
                </a:ln>
                <a:solidFill>
                  <a:srgbClr val="B2324B"/>
                </a:solidFill>
                <a:effectLst/>
                <a:uLnTx/>
                <a:uFillTx/>
                <a:latin typeface="Cambria" panose="02040503050406030204" pitchFamily="18" charset="0"/>
                <a:ea typeface="+mn-ea"/>
                <a:cs typeface="+mn-cs"/>
              </a:rPr>
              <a:t>kind</a:t>
            </a:r>
            <a:r>
              <a:rPr kumimoji="0" lang="en-US" sz="28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er/</a:t>
            </a:r>
            <a:r>
              <a:rPr kumimoji="0" lang="en-US" sz="2800" b="0" i="1" u="none" strike="noStrike" kern="1200" cap="none" spc="0" normalizeH="0" baseline="0" noProof="0" dirty="0" smtClean="0">
                <a:ln>
                  <a:noFill/>
                </a:ln>
                <a:solidFill>
                  <a:srgbClr val="B2324B"/>
                </a:solidFill>
                <a:effectLst/>
                <a:uLnTx/>
                <a:uFillTx/>
                <a:latin typeface="Cambria" panose="02040503050406030204" pitchFamily="18" charset="0"/>
                <a:ea typeface="+mn-ea"/>
                <a:cs typeface="+mn-cs"/>
              </a:rPr>
              <a:t>Heart</a:t>
            </a:r>
            <a:r>
              <a:rPr kumimoji="0" lang="en-US" sz="28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land</a:t>
            </a:r>
          </a:p>
          <a:p>
            <a:pPr marL="914400" marR="0" lvl="1"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This theory influenced policy decisions on a global scale through both world wars and many Cold War conflicts</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pic>
        <p:nvPicPr>
          <p:cNvPr id="6" name="Picture 5" descr="Halford Mackinder’s Last View of the Round World | Th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8808" y="2002316"/>
            <a:ext cx="3400425" cy="4572000"/>
          </a:xfrm>
          <a:prstGeom prst="rect">
            <a:avLst/>
          </a:prstGeom>
          <a:ln>
            <a:solidFill>
              <a:schemeClr val="tx1"/>
            </a:solidFill>
          </a:ln>
        </p:spPr>
      </p:pic>
    </p:spTree>
    <p:extLst>
      <p:ext uri="{BB962C8B-B14F-4D97-AF65-F5344CB8AC3E}">
        <p14:creationId xmlns:p14="http://schemas.microsoft.com/office/powerpoint/2010/main" val="332520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293" y="834359"/>
            <a:ext cx="11029616" cy="674952"/>
          </a:xfrm>
        </p:spPr>
        <p:txBody>
          <a:bodyPr>
            <a:normAutofit/>
          </a:bodyPr>
          <a:lstStyle/>
          <a:p>
            <a:pPr algn="ctr"/>
            <a:r>
              <a:rPr lang="en-US" sz="3400" dirty="0" smtClean="0">
                <a:solidFill>
                  <a:prstClr val="white"/>
                </a:solidFill>
                <a:latin typeface="Cambria" panose="02040503050406030204"/>
              </a:rPr>
              <a:t>Concepts of political power and territoriality</a:t>
            </a:r>
            <a:endParaRPr lang="en-US" sz="3400" dirty="0"/>
          </a:p>
        </p:txBody>
      </p:sp>
      <p:sp>
        <p:nvSpPr>
          <p:cNvPr id="5" name="TextBox 4"/>
          <p:cNvSpPr txBox="1"/>
          <p:nvPr/>
        </p:nvSpPr>
        <p:spPr>
          <a:xfrm>
            <a:off x="487674" y="1922318"/>
            <a:ext cx="11029616" cy="44012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Heartland Theory</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a:p>
            <a:pPr marL="914400" marR="0" lvl="1"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Europeans saw the success of colonial acquisitions and concluded that countries derived power from controlling water routes in the ocean</a:t>
            </a:r>
          </a:p>
          <a:p>
            <a:pPr marL="914400" marR="0" lvl="1"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Mackinder </a:t>
            </a:r>
            <a:r>
              <a:rPr kumimoji="0" lang="en-US" sz="2400" b="0" i="1"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dissented</a:t>
            </a:r>
            <a:r>
              <a:rPr kumimoji="0" lang="en-US" sz="24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 (disagreed) and stated that </a:t>
            </a:r>
            <a:r>
              <a:rPr kumimoji="0" lang="en-US" sz="2400" b="0" i="0" u="sng"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land-based power</a:t>
            </a:r>
            <a:r>
              <a:rPr kumimoji="0" lang="en-US" sz="24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 was essential for global domination</a:t>
            </a:r>
          </a:p>
          <a:p>
            <a:pPr marL="914400" marR="0" lvl="1"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Domination of Eastern Europe </a:t>
            </a:r>
            <a:r>
              <a:rPr kumimoji="0" lang="en-US" sz="24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sym typeface="Wingdings" panose="05000000000000000000" pitchFamily="2" charset="2"/>
              </a:rPr>
              <a:t> control of the heartland (Eastern Europe + Russia + Central Asia)</a:t>
            </a:r>
          </a:p>
          <a:p>
            <a:pPr marL="914400" marR="0" lvl="1"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sym typeface="Wingdings" panose="05000000000000000000" pitchFamily="2" charset="2"/>
              </a:rPr>
              <a:t>Control of the heartland  World Island (Afro-Eurasia)</a:t>
            </a:r>
            <a:r>
              <a:rPr kumimoji="0" lang="en-US" sz="24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 </a:t>
            </a:r>
          </a:p>
        </p:txBody>
      </p:sp>
    </p:spTree>
    <p:extLst>
      <p:ext uri="{BB962C8B-B14F-4D97-AF65-F5344CB8AC3E}">
        <p14:creationId xmlns:p14="http://schemas.microsoft.com/office/powerpoint/2010/main" val="981766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heartland theory"/>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904722" y="1080970"/>
            <a:ext cx="10314426" cy="5121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3481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293" y="834359"/>
            <a:ext cx="11029616" cy="674952"/>
          </a:xfrm>
        </p:spPr>
        <p:txBody>
          <a:bodyPr>
            <a:normAutofit/>
          </a:bodyPr>
          <a:lstStyle/>
          <a:p>
            <a:pPr algn="ctr"/>
            <a:r>
              <a:rPr lang="en-US" sz="3400" dirty="0" smtClean="0">
                <a:solidFill>
                  <a:prstClr val="white"/>
                </a:solidFill>
                <a:latin typeface="Cambria" panose="02040503050406030204"/>
              </a:rPr>
              <a:t>Concepts of political power and territoriality</a:t>
            </a:r>
            <a:endParaRPr lang="en-US" sz="3400" dirty="0"/>
          </a:p>
        </p:txBody>
      </p:sp>
      <p:sp>
        <p:nvSpPr>
          <p:cNvPr id="5" name="TextBox 4"/>
          <p:cNvSpPr txBox="1"/>
          <p:nvPr/>
        </p:nvSpPr>
        <p:spPr>
          <a:xfrm>
            <a:off x="487674" y="1834182"/>
            <a:ext cx="11278340" cy="49552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Heartland Theory</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a:p>
            <a:pPr marL="914400" marR="0" lvl="1"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Based on beliefs and geographic facts</a:t>
            </a:r>
          </a:p>
          <a:p>
            <a:pPr marL="1828800" marR="0" lvl="3"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Land transportation enabled military to move as fast on land as on water</a:t>
            </a:r>
          </a:p>
          <a:p>
            <a:pPr marL="1828800" marR="0" lvl="3"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Therefore control over land was more important than </a:t>
            </a:r>
            <a:r>
              <a:rPr kumimoji="0" lang="en-US" sz="2400" b="0" i="1"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maritime</a:t>
            </a:r>
            <a:r>
              <a:rPr kumimoji="0" lang="en-US" sz="24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 power</a:t>
            </a:r>
          </a:p>
          <a:p>
            <a:pPr marL="1828800" marR="0" lvl="3"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Heartland has large coal deposits and other resources</a:t>
            </a:r>
          </a:p>
          <a:p>
            <a:pPr marL="1828800" marR="0" lvl="3"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Heartland is mostly landlocked and therefore well-protected</a:t>
            </a:r>
          </a:p>
          <a:p>
            <a:pPr marL="1828800" marR="0" lvl="3"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Only way of invasion is through Eastern Europe</a:t>
            </a:r>
          </a:p>
          <a:p>
            <a:pPr marL="1828800" marR="0" lvl="3"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“World Island” includes the majority of Earth’s land and population</a:t>
            </a:r>
          </a:p>
        </p:txBody>
      </p:sp>
    </p:spTree>
    <p:extLst>
      <p:ext uri="{BB962C8B-B14F-4D97-AF65-F5344CB8AC3E}">
        <p14:creationId xmlns:p14="http://schemas.microsoft.com/office/powerpoint/2010/main" val="4153993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293" y="834359"/>
            <a:ext cx="11029616" cy="674952"/>
          </a:xfrm>
        </p:spPr>
        <p:txBody>
          <a:bodyPr>
            <a:normAutofit/>
          </a:bodyPr>
          <a:lstStyle/>
          <a:p>
            <a:pPr algn="ctr"/>
            <a:r>
              <a:rPr lang="en-US" sz="3400" dirty="0" smtClean="0">
                <a:solidFill>
                  <a:prstClr val="white"/>
                </a:solidFill>
                <a:latin typeface="Cambria" panose="02040503050406030204"/>
              </a:rPr>
              <a:t>Concepts of political power and territoriality</a:t>
            </a:r>
            <a:endParaRPr lang="en-US" sz="3400" dirty="0"/>
          </a:p>
        </p:txBody>
      </p:sp>
      <p:sp>
        <p:nvSpPr>
          <p:cNvPr id="4" name="Rectangle 3"/>
          <p:cNvSpPr/>
          <p:nvPr/>
        </p:nvSpPr>
        <p:spPr>
          <a:xfrm>
            <a:off x="399538" y="1808087"/>
            <a:ext cx="7367719" cy="1384995"/>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Rimland </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Theory</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a:p>
            <a:pPr marL="914400" marR="0" lvl="1"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Nicholas Spykman (1892 </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a:t>
            </a:r>
            <a:r>
              <a:rPr kumimoji="0" lang="en-US" sz="28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1943)</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p:txBody>
      </p:sp>
      <p:pic>
        <p:nvPicPr>
          <p:cNvPr id="3" name="Picture 2" descr="ANTHROPOLOGY OF ACCORD: MAP ON MONDAY: Thre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0233" y="1957674"/>
            <a:ext cx="3457575" cy="4705350"/>
          </a:xfrm>
          <a:prstGeom prst="rect">
            <a:avLst/>
          </a:prstGeom>
          <a:ln>
            <a:solidFill>
              <a:schemeClr val="tx1"/>
            </a:solidFill>
          </a:ln>
        </p:spPr>
      </p:pic>
      <p:pic>
        <p:nvPicPr>
          <p:cNvPr id="3074"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9455" y="3428189"/>
            <a:ext cx="5895746" cy="323483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437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293" y="834359"/>
            <a:ext cx="11029616" cy="674952"/>
          </a:xfrm>
        </p:spPr>
        <p:txBody>
          <a:bodyPr>
            <a:normAutofit/>
          </a:bodyPr>
          <a:lstStyle/>
          <a:p>
            <a:pPr algn="ctr"/>
            <a:r>
              <a:rPr lang="en-US" sz="3400" dirty="0" smtClean="0">
                <a:solidFill>
                  <a:prstClr val="white"/>
                </a:solidFill>
                <a:latin typeface="Cambria" panose="02040503050406030204"/>
              </a:rPr>
              <a:t>Concepts of political power and territoriality</a:t>
            </a:r>
            <a:endParaRPr lang="en-US" sz="3400" dirty="0"/>
          </a:p>
        </p:txBody>
      </p:sp>
      <p:sp>
        <p:nvSpPr>
          <p:cNvPr id="5" name="TextBox 4"/>
          <p:cNvSpPr txBox="1"/>
          <p:nvPr/>
        </p:nvSpPr>
        <p:spPr>
          <a:xfrm>
            <a:off x="487674" y="1922318"/>
            <a:ext cx="11029616" cy="44012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Rimland Theory</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a:p>
            <a:pPr marL="914400" marR="0" lvl="1"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Argued that power is derived from controlling strategic maritime areas of the world</a:t>
            </a:r>
          </a:p>
          <a:p>
            <a:pPr marL="914400" marR="0" lvl="1"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Comprises densely populated coastal areas </a:t>
            </a:r>
            <a:r>
              <a:rPr kumimoji="0" lang="en-US" sz="2400" b="0" i="0" u="sng"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outside the heartland</a:t>
            </a:r>
            <a:r>
              <a:rPr kumimoji="0" lang="en-US" sz="24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a:t>
            </a:r>
          </a:p>
          <a:p>
            <a:pPr marL="914400" marR="0" lvl="1"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Spykman believed this area provided more resources including people and access to the sea</a:t>
            </a:r>
          </a:p>
          <a:p>
            <a:pPr marL="914400" marR="0" lvl="1"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His writing influenced western policymakers throughout the Cold War and were reflected in the creation of NATO and Truman’s containment policy</a:t>
            </a:r>
          </a:p>
        </p:txBody>
      </p:sp>
    </p:spTree>
    <p:extLst>
      <p:ext uri="{BB962C8B-B14F-4D97-AF65-F5344CB8AC3E}">
        <p14:creationId xmlns:p14="http://schemas.microsoft.com/office/powerpoint/2010/main" val="3284149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293" y="834359"/>
            <a:ext cx="11029616" cy="674952"/>
          </a:xfrm>
        </p:spPr>
        <p:txBody>
          <a:bodyPr>
            <a:normAutofit/>
          </a:bodyPr>
          <a:lstStyle/>
          <a:p>
            <a:pPr algn="ctr"/>
            <a:r>
              <a:rPr lang="en-US" sz="3400" dirty="0" smtClean="0">
                <a:solidFill>
                  <a:prstClr val="white"/>
                </a:solidFill>
                <a:latin typeface="Cambria" panose="02040503050406030204"/>
              </a:rPr>
              <a:t>Concepts of political power and territoriality</a:t>
            </a:r>
            <a:endParaRPr lang="en-US" sz="3400" dirty="0"/>
          </a:p>
        </p:txBody>
      </p:sp>
      <p:sp>
        <p:nvSpPr>
          <p:cNvPr id="5" name="TextBox 4"/>
          <p:cNvSpPr txBox="1"/>
          <p:nvPr/>
        </p:nvSpPr>
        <p:spPr>
          <a:xfrm>
            <a:off x="487674" y="1922318"/>
            <a:ext cx="11029616" cy="489364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Territoriality Connects Culture and Economy</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a:p>
            <a:pPr marL="914400" marR="0" lvl="1"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Although maps may show boundaries of a state as clear, precise, and well-defined lines, some boundaries spark disagreement or are ignored completely.</a:t>
            </a:r>
          </a:p>
          <a:p>
            <a:pPr marL="914400" marR="0" lvl="1"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Similarly, a state’s sovereignty may be declared on paper but not fully accepted in reality.</a:t>
            </a:r>
          </a:p>
          <a:p>
            <a:pPr marL="914400" marR="0" lvl="1"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Example: Sunni and Shia Muslims – two branches of Islam divided over the question of who should success Muhammed after his death in 632. These groups are still divided and has led to violence.</a:t>
            </a:r>
          </a:p>
        </p:txBody>
      </p:sp>
    </p:spTree>
    <p:extLst>
      <p:ext uri="{BB962C8B-B14F-4D97-AF65-F5344CB8AC3E}">
        <p14:creationId xmlns:p14="http://schemas.microsoft.com/office/powerpoint/2010/main" val="22782000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980" y="688229"/>
            <a:ext cx="11335018" cy="6047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4310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293" y="834359"/>
            <a:ext cx="11029616" cy="674952"/>
          </a:xfrm>
        </p:spPr>
        <p:txBody>
          <a:bodyPr>
            <a:normAutofit/>
          </a:bodyPr>
          <a:lstStyle/>
          <a:p>
            <a:pPr algn="ctr"/>
            <a:r>
              <a:rPr lang="en-US" sz="3400" dirty="0" smtClean="0">
                <a:solidFill>
                  <a:prstClr val="white"/>
                </a:solidFill>
                <a:latin typeface="Cambria" panose="02040503050406030204"/>
              </a:rPr>
              <a:t>Concepts of political power and territoriality</a:t>
            </a:r>
            <a:endParaRPr lang="en-US" sz="3400" dirty="0"/>
          </a:p>
        </p:txBody>
      </p:sp>
      <p:sp>
        <p:nvSpPr>
          <p:cNvPr id="5" name="TextBox 4"/>
          <p:cNvSpPr txBox="1"/>
          <p:nvPr/>
        </p:nvSpPr>
        <p:spPr>
          <a:xfrm>
            <a:off x="487674" y="1922318"/>
            <a:ext cx="11029616"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Territoriality Connects Culture and Economy</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a:p>
            <a:pPr marL="914400" marR="0" lvl="1"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Territoriality is closely connected to economic issues</a:t>
            </a:r>
          </a:p>
          <a:p>
            <a:pPr marL="914400" marR="0" lvl="1" indent="-457200" algn="l" defTabSz="914400" rtl="0" eaLnBrk="1" fontAlgn="auto" latinLnBrk="0" hangingPunct="1">
              <a:lnSpc>
                <a:spcPct val="150000"/>
              </a:lnSpc>
              <a:spcBef>
                <a:spcPts val="0"/>
              </a:spcBef>
              <a:spcAft>
                <a:spcPts val="0"/>
              </a:spcAft>
              <a:buClr>
                <a:prstClr val="black"/>
              </a:buClr>
              <a:buSzTx/>
              <a:buFont typeface="Arial" panose="020B0604020202020204" pitchFamily="34" charset="0"/>
              <a:buChar char="•"/>
              <a:tabLst/>
              <a:defRPr/>
            </a:pPr>
            <a:r>
              <a:rPr kumimoji="0" lang="en-US" sz="2400" b="0" i="0" u="none" strike="noStrike" kern="1200" cap="none" spc="0" normalizeH="0" baseline="0" noProof="0" dirty="0" smtClean="0">
                <a:ln>
                  <a:noFill/>
                </a:ln>
                <a:solidFill>
                  <a:srgbClr val="00B050"/>
                </a:solidFill>
                <a:effectLst/>
                <a:uLnTx/>
                <a:uFillTx/>
                <a:latin typeface="Cambria" panose="02040503050406030204" pitchFamily="18" charset="0"/>
                <a:ea typeface="+mn-ea"/>
                <a:cs typeface="+mn-cs"/>
              </a:rPr>
              <a:t>Example</a:t>
            </a:r>
            <a:r>
              <a:rPr kumimoji="0" lang="en-US" sz="24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 Spratly Islands – Philippines, Malaysia, Brunei, Vietnam, Taiwan, and China claim sovereignty over these islands in the South China Sea. Some economic reasons include unconfirmed access to petroleum, fishing supplies food and work for the people, and major international shipping lanes pass through this region.</a:t>
            </a:r>
          </a:p>
        </p:txBody>
      </p:sp>
    </p:spTree>
    <p:extLst>
      <p:ext uri="{BB962C8B-B14F-4D97-AF65-F5344CB8AC3E}">
        <p14:creationId xmlns:p14="http://schemas.microsoft.com/office/powerpoint/2010/main" val="3128176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Image result for spratly islands shipp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9271" y="749969"/>
            <a:ext cx="7192675" cy="579405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 result for spratly islan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065" y="749969"/>
            <a:ext cx="3862700" cy="5794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1718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grpSp>
        <p:nvGrpSpPr>
          <p:cNvPr id="11" name="Group 10"/>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2" name="Rectangle 1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7F8D9227-CEDC-4D54-81B1-F7ACA940485C}"/>
              </a:ext>
            </a:extLst>
          </p:cNvPr>
          <p:cNvSpPr>
            <a:spLocks noGrp="1"/>
          </p:cNvSpPr>
          <p:nvPr>
            <p:ph type="ctrTitle"/>
          </p:nvPr>
        </p:nvSpPr>
        <p:spPr>
          <a:xfrm>
            <a:off x="751918" y="4666945"/>
            <a:ext cx="10688162" cy="1475013"/>
          </a:xfrm>
        </p:spPr>
        <p:txBody>
          <a:bodyPr>
            <a:normAutofit/>
          </a:bodyPr>
          <a:lstStyle/>
          <a:p>
            <a:pPr algn="ctr"/>
            <a:r>
              <a:rPr lang="en-US" sz="4000" dirty="0">
                <a:latin typeface="Cambria" panose="02040503050406030204" pitchFamily="18" charset="0"/>
              </a:rPr>
              <a:t>Unit 4 – political organization of space</a:t>
            </a:r>
          </a:p>
        </p:txBody>
      </p:sp>
      <p:sp>
        <p:nvSpPr>
          <p:cNvPr id="3" name="Subtitle 2">
            <a:extLst>
              <a:ext uri="{FF2B5EF4-FFF2-40B4-BE49-F238E27FC236}">
                <a16:creationId xmlns:a16="http://schemas.microsoft.com/office/drawing/2014/main" id="{52F2BC69-16E2-4ECA-ADBB-826DE7639E9F}"/>
              </a:ext>
            </a:extLst>
          </p:cNvPr>
          <p:cNvSpPr>
            <a:spLocks noGrp="1"/>
          </p:cNvSpPr>
          <p:nvPr>
            <p:ph type="subTitle" idx="1"/>
          </p:nvPr>
        </p:nvSpPr>
        <p:spPr>
          <a:xfrm>
            <a:off x="446533" y="6141958"/>
            <a:ext cx="11298932" cy="677438"/>
          </a:xfrm>
        </p:spPr>
        <p:txBody>
          <a:bodyPr>
            <a:normAutofit/>
          </a:bodyPr>
          <a:lstStyle/>
          <a:p>
            <a:pPr algn="ctr"/>
            <a:r>
              <a:rPr lang="en-US" sz="3600" dirty="0" smtClean="0">
                <a:solidFill>
                  <a:schemeClr val="accent5"/>
                </a:solidFill>
                <a:latin typeface="Cambria" panose="02040503050406030204" pitchFamily="18" charset="0"/>
              </a:rPr>
              <a:t>Ch 10: Territory, Power, and Boundaries</a:t>
            </a:r>
            <a:endParaRPr lang="en-US" sz="3600" dirty="0">
              <a:solidFill>
                <a:schemeClr val="accent5"/>
              </a:solidFill>
              <a:latin typeface="Cambria" panose="02040503050406030204" pitchFamily="18" charset="0"/>
            </a:endParaRPr>
          </a:p>
        </p:txBody>
      </p:sp>
      <p:pic>
        <p:nvPicPr>
          <p:cNvPr id="10" name="Picture 4" descr="TCL_12e_ChOpener_08_00_L"/>
          <p:cNvPicPr>
            <a:picLocks noChangeAspect="1" noChangeArrowheads="1"/>
          </p:cNvPicPr>
          <p:nvPr/>
        </p:nvPicPr>
        <p:blipFill rotWithShape="1">
          <a:blip r:embed="rId3">
            <a:extLst>
              <a:ext uri="{28A0092B-C50C-407E-A947-70E740481C1C}">
                <a14:useLocalDpi xmlns:a14="http://schemas.microsoft.com/office/drawing/2010/main" val="0"/>
              </a:ext>
            </a:extLst>
          </a:blip>
          <a:srcRect t="18494"/>
          <a:stretch/>
        </p:blipFill>
        <p:spPr bwMode="auto">
          <a:xfrm>
            <a:off x="446533" y="623152"/>
            <a:ext cx="11298933" cy="4895654"/>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455967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293" y="834359"/>
            <a:ext cx="11029616" cy="674952"/>
          </a:xfrm>
        </p:spPr>
        <p:txBody>
          <a:bodyPr>
            <a:normAutofit/>
          </a:bodyPr>
          <a:lstStyle/>
          <a:p>
            <a:pPr algn="ctr"/>
            <a:r>
              <a:rPr lang="en-US" sz="3400" dirty="0" smtClean="0">
                <a:solidFill>
                  <a:prstClr val="white"/>
                </a:solidFill>
                <a:latin typeface="Cambria" panose="02040503050406030204"/>
              </a:rPr>
              <a:t>Concepts of political power and territoriality</a:t>
            </a:r>
            <a:endParaRPr lang="en-US" sz="3400" dirty="0"/>
          </a:p>
        </p:txBody>
      </p:sp>
      <p:sp>
        <p:nvSpPr>
          <p:cNvPr id="5" name="TextBox 4"/>
          <p:cNvSpPr txBox="1"/>
          <p:nvPr/>
        </p:nvSpPr>
        <p:spPr>
          <a:xfrm>
            <a:off x="366488" y="1922317"/>
            <a:ext cx="6497020" cy="43396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Territoriality Connects Culture and Economy</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a:p>
            <a:pPr marL="914400" marR="0" lvl="1"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As of 2016, each of the countries involved (except Brunei) occupied at least part of the island group</a:t>
            </a:r>
          </a:p>
          <a:p>
            <a:pPr marL="914400" marR="0" lvl="1"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China has attempted to expand the size of its holdings through dredging and land reclamation, building up small reefs into full-fledged islands</a:t>
            </a:r>
          </a:p>
        </p:txBody>
      </p:sp>
      <p:pic>
        <p:nvPicPr>
          <p:cNvPr id="6146" name="Picture 2" descr="Image result for spratly islands china dredg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32496" y="2208258"/>
            <a:ext cx="4715606" cy="376776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0053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solidFill>
                  <a:prstClr val="white"/>
                </a:solidFill>
                <a:latin typeface="Cambria" panose="02040503050406030204"/>
              </a:rPr>
              <a:t>Enduring Understanding (</a:t>
            </a:r>
            <a:r>
              <a:rPr lang="en-US" sz="4400" dirty="0" smtClean="0">
                <a:solidFill>
                  <a:prstClr val="white"/>
                </a:solidFill>
                <a:latin typeface="Cambria" panose="02040503050406030204"/>
              </a:rPr>
              <a:t>4.B)</a:t>
            </a:r>
            <a:endParaRPr lang="en-US" dirty="0"/>
          </a:p>
        </p:txBody>
      </p:sp>
      <p:sp>
        <p:nvSpPr>
          <p:cNvPr id="6" name="Content Placeholder 2">
            <a:extLst>
              <a:ext uri="{FF2B5EF4-FFF2-40B4-BE49-F238E27FC236}">
                <a16:creationId xmlns:a16="http://schemas.microsoft.com/office/drawing/2014/main" id="{7D656ECC-9496-488F-BC2C-E6416E6FE203}"/>
              </a:ext>
            </a:extLst>
          </p:cNvPr>
          <p:cNvSpPr txBox="1">
            <a:spLocks/>
          </p:cNvSpPr>
          <p:nvPr/>
        </p:nvSpPr>
        <p:spPr>
          <a:xfrm>
            <a:off x="581194" y="2095417"/>
            <a:ext cx="10763082" cy="3974341"/>
          </a:xfrm>
          <a:prstGeom prst="rect">
            <a:avLst/>
          </a:prstGeom>
        </p:spPr>
        <p:txBody>
          <a:bodyPr vert="horz" lIns="91440" tIns="45720" rIns="91440" bIns="45720" rtlCol="0" anchor="t">
            <a:normAutofit lnSpcReduction="1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marR="0" lvl="0" indent="0" algn="just" defTabSz="457200" rtl="0" eaLnBrk="1" fontAlgn="auto" latinLnBrk="0" hangingPunct="1">
              <a:lnSpc>
                <a:spcPct val="100000"/>
              </a:lnSpc>
              <a:spcBef>
                <a:spcPct val="20000"/>
              </a:spcBef>
              <a:spcAft>
                <a:spcPts val="600"/>
              </a:spcAft>
              <a:buClr>
                <a:srgbClr val="629DD1"/>
              </a:buClr>
              <a:buSzPct val="92000"/>
              <a:buFont typeface="Wingdings 2" panose="05020102010507070707" pitchFamily="18" charset="2"/>
              <a:buNone/>
              <a:tabLst/>
              <a:defRPr/>
            </a:pPr>
            <a:r>
              <a:rPr kumimoji="0" lang="en-US" sz="3600" b="0" i="0" u="none" strike="noStrike" kern="1200" cap="none" spc="0" normalizeH="0" baseline="0" noProof="0" dirty="0">
                <a:ln>
                  <a:noFill/>
                </a:ln>
                <a:solidFill>
                  <a:sysClr val="windowText" lastClr="000000"/>
                </a:solidFill>
                <a:effectLst/>
                <a:uLnTx/>
                <a:uFillTx/>
                <a:latin typeface="Cambria" panose="02040503050406030204"/>
                <a:ea typeface="+mn-ea"/>
                <a:cs typeface="+mn-cs"/>
              </a:rPr>
              <a:t>By the end of this section, you will </a:t>
            </a:r>
            <a:r>
              <a:rPr kumimoji="0" lang="en-US" sz="3600" b="0" i="1" u="none" strike="noStrike" kern="1200" cap="none" spc="0" normalizeH="0" baseline="0" noProof="0" dirty="0">
                <a:ln>
                  <a:noFill/>
                </a:ln>
                <a:solidFill>
                  <a:sysClr val="windowText" lastClr="000000"/>
                </a:solidFill>
                <a:effectLst/>
                <a:uLnTx/>
                <a:uFillTx/>
                <a:latin typeface="Cambria" panose="02040503050406030204"/>
                <a:ea typeface="+mn-ea"/>
                <a:cs typeface="+mn-cs"/>
              </a:rPr>
              <a:t>understand</a:t>
            </a:r>
            <a:r>
              <a:rPr kumimoji="0" lang="en-US" sz="3600" b="0" i="0" u="none" strike="noStrike" kern="1200" cap="none" spc="0" normalizeH="0" baseline="0" noProof="0" dirty="0">
                <a:ln>
                  <a:noFill/>
                </a:ln>
                <a:solidFill>
                  <a:sysClr val="windowText" lastClr="000000"/>
                </a:solidFill>
                <a:effectLst/>
                <a:uLnTx/>
                <a:uFillTx/>
                <a:latin typeface="Cambria" panose="02040503050406030204"/>
                <a:ea typeface="+mn-ea"/>
                <a:cs typeface="+mn-cs"/>
              </a:rPr>
              <a:t> that </a:t>
            </a:r>
            <a:r>
              <a:rPr kumimoji="0" lang="en-US" sz="3600" b="1" i="0" u="none" strike="noStrike" kern="1200" cap="none" spc="0" normalizeH="0" baseline="0" noProof="0" dirty="0" smtClean="0">
                <a:ln>
                  <a:noFill/>
                </a:ln>
                <a:solidFill>
                  <a:sysClr val="windowText" lastClr="000000"/>
                </a:solidFill>
                <a:effectLst/>
                <a:uLnTx/>
                <a:uFillTx/>
                <a:latin typeface="Cambria" panose="02040503050406030204"/>
                <a:ea typeface="+mn-ea"/>
                <a:cs typeface="+mn-cs"/>
              </a:rPr>
              <a:t>spatial political patterns reflect ideas of territoriality and power at a variety of scales.</a:t>
            </a:r>
          </a:p>
          <a:p>
            <a:pPr marL="900000" marR="0" lvl="2" indent="-270000" algn="just" defTabSz="457200" rtl="0" eaLnBrk="1" fontAlgn="auto" latinLnBrk="0" hangingPunct="1">
              <a:lnSpc>
                <a:spcPct val="100000"/>
              </a:lnSpc>
              <a:spcBef>
                <a:spcPct val="20000"/>
              </a:spcBef>
              <a:spcAft>
                <a:spcPts val="600"/>
              </a:spcAft>
              <a:buClr>
                <a:srgbClr val="629DD1"/>
              </a:buClr>
              <a:buSzPct val="92000"/>
              <a:buFont typeface="Wingdings 2" panose="05020102010507070707" pitchFamily="18" charset="2"/>
              <a:buChar char=""/>
              <a:tabLst/>
              <a:defRPr/>
            </a:pPr>
            <a:r>
              <a:rPr kumimoji="0" lang="en-US" sz="3200" b="1" i="0" u="none" strike="noStrike" kern="1200" cap="none" spc="0" normalizeH="0" baseline="0" noProof="0" dirty="0" smtClean="0">
                <a:ln>
                  <a:noFill/>
                </a:ln>
                <a:solidFill>
                  <a:sysClr val="windowText" lastClr="000000"/>
                </a:solidFill>
                <a:effectLst/>
                <a:uLnTx/>
                <a:uFillTx/>
                <a:latin typeface="Cambria" panose="02040503050406030204"/>
                <a:ea typeface="+mn-ea"/>
                <a:cs typeface="+mn-cs"/>
              </a:rPr>
              <a:t>Territoriality: </a:t>
            </a:r>
            <a:r>
              <a:rPr kumimoji="0" lang="en-US" sz="3200" b="0" i="0" u="none" strike="noStrike" kern="1200" cap="none" spc="0" normalizeH="0" baseline="0" noProof="0" dirty="0" smtClean="0">
                <a:ln>
                  <a:noFill/>
                </a:ln>
                <a:solidFill>
                  <a:srgbClr val="903163"/>
                </a:solidFill>
                <a:effectLst/>
                <a:uLnTx/>
                <a:uFillTx/>
                <a:latin typeface="Cambria" panose="02040503050406030204"/>
                <a:ea typeface="+mn-ea"/>
                <a:cs typeface="+mn-cs"/>
              </a:rPr>
              <a:t>connection</a:t>
            </a:r>
            <a:r>
              <a:rPr kumimoji="0" lang="en-US" sz="3200" b="0" i="0" u="none" strike="noStrike" kern="1200" cap="none" spc="0" normalizeH="0" baseline="0" noProof="0" dirty="0" smtClean="0">
                <a:ln>
                  <a:noFill/>
                </a:ln>
                <a:solidFill>
                  <a:sysClr val="windowText" lastClr="000000"/>
                </a:solidFill>
                <a:effectLst/>
                <a:uLnTx/>
                <a:uFillTx/>
                <a:latin typeface="Cambria" panose="02040503050406030204"/>
                <a:ea typeface="+mn-ea"/>
                <a:cs typeface="+mn-cs"/>
              </a:rPr>
              <a:t> of people, culture, and their economic system to the </a:t>
            </a:r>
            <a:r>
              <a:rPr kumimoji="0" lang="en-US" sz="3200" b="0" i="0" u="sng" strike="noStrike" kern="1200" cap="none" spc="0" normalizeH="0" baseline="0" noProof="0" dirty="0" smtClean="0">
                <a:ln>
                  <a:noFill/>
                </a:ln>
                <a:solidFill>
                  <a:srgbClr val="FF0000"/>
                </a:solidFill>
                <a:effectLst/>
                <a:uLnTx/>
                <a:uFillTx/>
                <a:latin typeface="Cambria" panose="02040503050406030204"/>
                <a:ea typeface="+mn-ea"/>
                <a:cs typeface="+mn-cs"/>
              </a:rPr>
              <a:t>land</a:t>
            </a:r>
            <a:r>
              <a:rPr kumimoji="0" lang="en-US" sz="3200" b="0" i="0" u="none" strike="noStrike" kern="1200" cap="none" spc="0" normalizeH="0" baseline="0" noProof="0" dirty="0" smtClean="0">
                <a:ln>
                  <a:noFill/>
                </a:ln>
                <a:solidFill>
                  <a:sysClr val="windowText" lastClr="000000"/>
                </a:solidFill>
                <a:effectLst/>
                <a:uLnTx/>
                <a:uFillTx/>
                <a:latin typeface="Cambria" panose="02040503050406030204"/>
                <a:ea typeface="+mn-ea"/>
                <a:cs typeface="+mn-cs"/>
              </a:rPr>
              <a:t>.</a:t>
            </a:r>
          </a:p>
          <a:p>
            <a:pPr marL="900000" marR="0" lvl="2" indent="-270000" algn="just" defTabSz="457200" rtl="0" eaLnBrk="1" fontAlgn="auto" latinLnBrk="0" hangingPunct="1">
              <a:lnSpc>
                <a:spcPct val="100000"/>
              </a:lnSpc>
              <a:spcBef>
                <a:spcPct val="20000"/>
              </a:spcBef>
              <a:spcAft>
                <a:spcPts val="600"/>
              </a:spcAft>
              <a:buClr>
                <a:srgbClr val="629DD1"/>
              </a:buClr>
              <a:buSzPct val="92000"/>
              <a:buFont typeface="Wingdings 2" panose="05020102010507070707" pitchFamily="18" charset="2"/>
              <a:buChar char=""/>
              <a:tabLst/>
              <a:defRPr/>
            </a:pPr>
            <a:r>
              <a:rPr kumimoji="0" lang="en-US" sz="3200" b="1" i="0" u="none" strike="noStrike" kern="1200" cap="none" spc="0" normalizeH="0" baseline="0" noProof="0" dirty="0" smtClean="0">
                <a:ln>
                  <a:noFill/>
                </a:ln>
                <a:solidFill>
                  <a:sysClr val="windowText" lastClr="000000"/>
                </a:solidFill>
                <a:effectLst/>
                <a:uLnTx/>
                <a:uFillTx/>
                <a:latin typeface="Cambria" panose="02040503050406030204"/>
                <a:ea typeface="+mn-ea"/>
                <a:cs typeface="+mn-cs"/>
              </a:rPr>
              <a:t>Power: </a:t>
            </a:r>
            <a:r>
              <a:rPr kumimoji="0" lang="en-US" sz="3200" b="0" i="0" u="none" strike="noStrike" kern="1200" cap="none" spc="0" normalizeH="0" baseline="0" noProof="0" dirty="0" smtClean="0">
                <a:ln>
                  <a:noFill/>
                </a:ln>
                <a:solidFill>
                  <a:sysClr val="windowText" lastClr="000000"/>
                </a:solidFill>
                <a:effectLst/>
                <a:uLnTx/>
                <a:uFillTx/>
                <a:latin typeface="Cambria" panose="02040503050406030204"/>
                <a:ea typeface="+mn-ea"/>
                <a:cs typeface="+mn-cs"/>
              </a:rPr>
              <a:t>geographic </a:t>
            </a:r>
            <a:r>
              <a:rPr kumimoji="0" lang="en-US" sz="3200" b="0" i="0" u="none" strike="noStrike" kern="1200" cap="none" spc="0" normalizeH="0" baseline="0" noProof="0" dirty="0" smtClean="0">
                <a:ln>
                  <a:noFill/>
                </a:ln>
                <a:solidFill>
                  <a:srgbClr val="903163"/>
                </a:solidFill>
                <a:effectLst/>
                <a:uLnTx/>
                <a:uFillTx/>
                <a:latin typeface="Cambria" panose="02040503050406030204"/>
                <a:ea typeface="+mn-ea"/>
                <a:cs typeface="+mn-cs"/>
              </a:rPr>
              <a:t>control</a:t>
            </a:r>
            <a:r>
              <a:rPr kumimoji="0" lang="en-US" sz="3200" b="0" i="0" u="none" strike="noStrike" kern="1200" cap="none" spc="0" normalizeH="0" baseline="0" noProof="0" dirty="0" smtClean="0">
                <a:ln>
                  <a:noFill/>
                </a:ln>
                <a:solidFill>
                  <a:sysClr val="windowText" lastClr="000000"/>
                </a:solidFill>
                <a:effectLst/>
                <a:uLnTx/>
                <a:uFillTx/>
                <a:latin typeface="Cambria" panose="02040503050406030204"/>
                <a:ea typeface="+mn-ea"/>
                <a:cs typeface="+mn-cs"/>
              </a:rPr>
              <a:t> over people, land, and resources.</a:t>
            </a:r>
            <a:endParaRPr kumimoji="0" lang="en-US" sz="3200" b="0" i="0" u="none" strike="noStrike" kern="1200" cap="none" spc="0" normalizeH="0" baseline="0" noProof="0" dirty="0">
              <a:ln>
                <a:noFill/>
              </a:ln>
              <a:solidFill>
                <a:sysClr val="windowText" lastClr="000000"/>
              </a:solidFill>
              <a:effectLst/>
              <a:uLnTx/>
              <a:uFillTx/>
              <a:latin typeface="Cambria" panose="02040503050406030204"/>
              <a:ea typeface="+mn-ea"/>
              <a:cs typeface="+mn-cs"/>
            </a:endParaRPr>
          </a:p>
        </p:txBody>
      </p:sp>
    </p:spTree>
    <p:extLst>
      <p:ext uri="{BB962C8B-B14F-4D97-AF65-F5344CB8AC3E}">
        <p14:creationId xmlns:p14="http://schemas.microsoft.com/office/powerpoint/2010/main" val="1232357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7D656ECC-9496-488F-BC2C-E6416E6FE203}"/>
              </a:ext>
            </a:extLst>
          </p:cNvPr>
          <p:cNvSpPr txBox="1">
            <a:spLocks/>
          </p:cNvSpPr>
          <p:nvPr/>
        </p:nvSpPr>
        <p:spPr>
          <a:xfrm>
            <a:off x="77118" y="1003231"/>
            <a:ext cx="11789664" cy="3502667"/>
          </a:xfrm>
          <a:prstGeom prst="rect">
            <a:avLst/>
          </a:prstGeom>
        </p:spPr>
        <p:txBody>
          <a:bodyPr vert="horz" lIns="91440" tIns="45720" rIns="91440" bIns="45720" rtlCol="0" anchor="t">
            <a:normAutofit lnSpcReduction="1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marR="0" lvl="0" indent="0" algn="ctr" defTabSz="457200" rtl="0" eaLnBrk="1" fontAlgn="auto" latinLnBrk="0" hangingPunct="1">
              <a:lnSpc>
                <a:spcPct val="150000"/>
              </a:lnSpc>
              <a:spcBef>
                <a:spcPct val="20000"/>
              </a:spcBef>
              <a:spcAft>
                <a:spcPts val="600"/>
              </a:spcAft>
              <a:buClr>
                <a:srgbClr val="629DD1"/>
              </a:buClr>
              <a:buSzPct val="92000"/>
              <a:buFont typeface="Wingdings 2" panose="05020102010507070707" pitchFamily="18" charset="2"/>
              <a:buNone/>
              <a:tabLst/>
              <a:defRPr/>
            </a:pPr>
            <a:r>
              <a:rPr kumimoji="0" lang="en-US" sz="3600" b="1" i="1" u="none" strike="noStrike" kern="1200" cap="none" spc="0" normalizeH="0" baseline="0" noProof="0" dirty="0" smtClean="0">
                <a:ln>
                  <a:noFill/>
                </a:ln>
                <a:solidFill>
                  <a:sysClr val="windowText" lastClr="000000"/>
                </a:solidFill>
                <a:effectLst/>
                <a:uLnTx/>
                <a:uFillTx/>
                <a:latin typeface="Cambria" panose="02040503050406030204"/>
                <a:ea typeface="+mn-ea"/>
                <a:cs typeface="+mn-cs"/>
              </a:rPr>
              <a:t>Who rules East Europe commands the Heartland</a:t>
            </a:r>
          </a:p>
          <a:p>
            <a:pPr marL="0" marR="0" lvl="0" indent="0" algn="ctr" defTabSz="457200" rtl="0" eaLnBrk="1" fontAlgn="auto" latinLnBrk="0" hangingPunct="1">
              <a:lnSpc>
                <a:spcPct val="150000"/>
              </a:lnSpc>
              <a:spcBef>
                <a:spcPct val="20000"/>
              </a:spcBef>
              <a:spcAft>
                <a:spcPts val="600"/>
              </a:spcAft>
              <a:buClr>
                <a:srgbClr val="629DD1"/>
              </a:buClr>
              <a:buSzPct val="92000"/>
              <a:buFont typeface="Wingdings 2" panose="05020102010507070707" pitchFamily="18" charset="2"/>
              <a:buNone/>
              <a:tabLst/>
              <a:defRPr/>
            </a:pPr>
            <a:r>
              <a:rPr kumimoji="0" lang="en-US" sz="3600" b="1" i="1" u="none" strike="noStrike" kern="1200" cap="none" spc="0" normalizeH="0" baseline="0" noProof="0" dirty="0" smtClean="0">
                <a:ln>
                  <a:noFill/>
                </a:ln>
                <a:solidFill>
                  <a:sysClr val="windowText" lastClr="000000"/>
                </a:solidFill>
                <a:effectLst/>
                <a:uLnTx/>
                <a:uFillTx/>
                <a:latin typeface="Cambria" panose="02040503050406030204"/>
                <a:ea typeface="+mn-ea"/>
                <a:cs typeface="+mn-cs"/>
              </a:rPr>
              <a:t>Who rules the Heartland commands the World Island</a:t>
            </a:r>
          </a:p>
          <a:p>
            <a:pPr marL="0" marR="0" lvl="0" indent="0" algn="ctr" defTabSz="457200" rtl="0" eaLnBrk="1" fontAlgn="auto" latinLnBrk="0" hangingPunct="1">
              <a:lnSpc>
                <a:spcPct val="150000"/>
              </a:lnSpc>
              <a:spcBef>
                <a:spcPct val="20000"/>
              </a:spcBef>
              <a:spcAft>
                <a:spcPts val="600"/>
              </a:spcAft>
              <a:buClr>
                <a:srgbClr val="629DD1"/>
              </a:buClr>
              <a:buSzPct val="92000"/>
              <a:buFont typeface="Wingdings 2" panose="05020102010507070707" pitchFamily="18" charset="2"/>
              <a:buNone/>
              <a:tabLst/>
              <a:defRPr/>
            </a:pPr>
            <a:r>
              <a:rPr kumimoji="0" lang="en-US" sz="3600" b="1" i="1" u="none" strike="noStrike" kern="1200" cap="none" spc="0" normalizeH="0" baseline="0" noProof="0" dirty="0" smtClean="0">
                <a:ln>
                  <a:noFill/>
                </a:ln>
                <a:solidFill>
                  <a:sysClr val="windowText" lastClr="000000"/>
                </a:solidFill>
                <a:effectLst/>
                <a:uLnTx/>
                <a:uFillTx/>
                <a:latin typeface="Cambria" panose="02040503050406030204"/>
                <a:ea typeface="+mn-ea"/>
                <a:cs typeface="+mn-cs"/>
              </a:rPr>
              <a:t>Who rules the World Island commands the world.</a:t>
            </a:r>
            <a:endParaRPr kumimoji="0" lang="en-US" sz="3600" b="1" i="1" u="none" strike="noStrike" kern="1200" cap="none" spc="0" normalizeH="0" baseline="0" noProof="0" dirty="0">
              <a:ln>
                <a:noFill/>
              </a:ln>
              <a:solidFill>
                <a:sysClr val="windowText" lastClr="000000"/>
              </a:solidFill>
              <a:effectLst/>
              <a:uLnTx/>
              <a:uFillTx/>
              <a:latin typeface="Cambria" panose="02040503050406030204"/>
              <a:ea typeface="+mn-ea"/>
              <a:cs typeface="+mn-cs"/>
            </a:endParaRPr>
          </a:p>
          <a:p>
            <a:pPr marL="0" marR="0" lvl="0" indent="0" algn="r" defTabSz="457200" rtl="0" eaLnBrk="1" fontAlgn="auto" latinLnBrk="0" hangingPunct="1">
              <a:lnSpc>
                <a:spcPct val="100000"/>
              </a:lnSpc>
              <a:spcBef>
                <a:spcPct val="20000"/>
              </a:spcBef>
              <a:spcAft>
                <a:spcPts val="600"/>
              </a:spcAft>
              <a:buClr>
                <a:srgbClr val="629DD1"/>
              </a:buClr>
              <a:buSzPct val="92000"/>
              <a:buFont typeface="Wingdings 2" panose="05020102010507070707" pitchFamily="18" charset="2"/>
              <a:buNone/>
              <a:tabLst/>
              <a:defRPr/>
            </a:pPr>
            <a:r>
              <a:rPr kumimoji="0" lang="en-US" sz="2800" b="1" i="0" u="none" strike="noStrike" kern="1200" cap="none" spc="0" normalizeH="0" baseline="0" noProof="0" dirty="0" smtClean="0">
                <a:ln>
                  <a:noFill/>
                </a:ln>
                <a:solidFill>
                  <a:sysClr val="windowText" lastClr="000000"/>
                </a:solidFill>
                <a:effectLst/>
                <a:uLnTx/>
                <a:uFillTx/>
                <a:latin typeface="Cambria" panose="02040503050406030204"/>
                <a:ea typeface="+mn-ea"/>
                <a:cs typeface="+mn-cs"/>
              </a:rPr>
              <a:t>-Sir </a:t>
            </a:r>
            <a:r>
              <a:rPr kumimoji="0" lang="en-US" sz="2800" b="1" i="0" u="none" strike="noStrike" kern="1200" cap="none" spc="0" normalizeH="0" baseline="0" noProof="0" dirty="0" err="1" smtClean="0">
                <a:ln>
                  <a:noFill/>
                </a:ln>
                <a:solidFill>
                  <a:sysClr val="windowText" lastClr="000000"/>
                </a:solidFill>
                <a:effectLst/>
                <a:uLnTx/>
                <a:uFillTx/>
                <a:latin typeface="Cambria" panose="02040503050406030204"/>
                <a:ea typeface="+mn-ea"/>
                <a:cs typeface="+mn-cs"/>
              </a:rPr>
              <a:t>Halford</a:t>
            </a:r>
            <a:r>
              <a:rPr kumimoji="0" lang="en-US" sz="2800" b="1" i="0" u="none" strike="noStrike" kern="1200" cap="none" spc="0" normalizeH="0" baseline="0" noProof="0" dirty="0" smtClean="0">
                <a:ln>
                  <a:noFill/>
                </a:ln>
                <a:solidFill>
                  <a:sysClr val="windowText" lastClr="000000"/>
                </a:solidFill>
                <a:effectLst/>
                <a:uLnTx/>
                <a:uFillTx/>
                <a:latin typeface="Cambria" panose="02040503050406030204"/>
                <a:ea typeface="+mn-ea"/>
                <a:cs typeface="+mn-cs"/>
              </a:rPr>
              <a:t> John Mackinder, </a:t>
            </a:r>
            <a:r>
              <a:rPr kumimoji="0" lang="en-US" sz="2800" b="1" i="1" u="none" strike="noStrike" kern="1200" cap="none" spc="0" normalizeH="0" baseline="0" noProof="0" dirty="0" smtClean="0">
                <a:ln>
                  <a:noFill/>
                </a:ln>
                <a:solidFill>
                  <a:sysClr val="windowText" lastClr="000000"/>
                </a:solidFill>
                <a:effectLst/>
                <a:uLnTx/>
                <a:uFillTx/>
                <a:latin typeface="Cambria" panose="02040503050406030204"/>
                <a:ea typeface="+mn-ea"/>
                <a:cs typeface="+mn-cs"/>
              </a:rPr>
              <a:t>British geographer</a:t>
            </a:r>
            <a:r>
              <a:rPr kumimoji="0" lang="en-US" sz="2800" b="1" i="0" u="none" strike="noStrike" kern="1200" cap="none" spc="0" normalizeH="0" baseline="0" noProof="0" dirty="0" smtClean="0">
                <a:ln>
                  <a:noFill/>
                </a:ln>
                <a:solidFill>
                  <a:sysClr val="windowText" lastClr="000000"/>
                </a:solidFill>
                <a:effectLst/>
                <a:uLnTx/>
                <a:uFillTx/>
                <a:latin typeface="Cambria" panose="02040503050406030204"/>
                <a:ea typeface="+mn-ea"/>
                <a:cs typeface="+mn-cs"/>
              </a:rPr>
              <a:t>, 1919</a:t>
            </a:r>
            <a:endParaRPr kumimoji="0" lang="en-US" sz="2800" b="1" i="0" u="none" strike="noStrike" kern="1200" cap="none" spc="0" normalizeH="0" baseline="0" noProof="0" dirty="0">
              <a:ln>
                <a:noFill/>
              </a:ln>
              <a:solidFill>
                <a:sysClr val="windowText" lastClr="000000"/>
              </a:solidFill>
              <a:effectLst/>
              <a:uLnTx/>
              <a:uFillTx/>
              <a:latin typeface="Cambria" panose="02040503050406030204"/>
              <a:ea typeface="+mn-ea"/>
              <a:cs typeface="+mn-cs"/>
            </a:endParaRPr>
          </a:p>
        </p:txBody>
      </p:sp>
    </p:spTree>
    <p:extLst>
      <p:ext uri="{BB962C8B-B14F-4D97-AF65-F5344CB8AC3E}">
        <p14:creationId xmlns:p14="http://schemas.microsoft.com/office/powerpoint/2010/main" val="4176130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solidFill>
                  <a:prstClr val="white"/>
                </a:solidFill>
                <a:latin typeface="Cambria" panose="02040503050406030204"/>
              </a:rPr>
              <a:t>Essential Question</a:t>
            </a:r>
            <a:endParaRPr lang="en-US" dirty="0"/>
          </a:p>
        </p:txBody>
      </p:sp>
      <p:sp>
        <p:nvSpPr>
          <p:cNvPr id="3" name="Content Placeholder 2"/>
          <p:cNvSpPr>
            <a:spLocks noGrp="1"/>
          </p:cNvSpPr>
          <p:nvPr>
            <p:ph idx="1"/>
          </p:nvPr>
        </p:nvSpPr>
        <p:spPr>
          <a:xfrm>
            <a:off x="581192" y="1941505"/>
            <a:ext cx="11029615" cy="1923913"/>
          </a:xfrm>
        </p:spPr>
        <p:txBody>
          <a:bodyPr>
            <a:normAutofit/>
          </a:bodyPr>
          <a:lstStyle/>
          <a:p>
            <a:pPr marL="0" indent="0">
              <a:lnSpc>
                <a:spcPct val="150000"/>
              </a:lnSpc>
              <a:buNone/>
            </a:pPr>
            <a:r>
              <a:rPr lang="en-US" sz="4000" dirty="0" smtClean="0">
                <a:solidFill>
                  <a:schemeClr val="tx1"/>
                </a:solidFill>
                <a:latin typeface="Cambria" panose="02040503050406030204" pitchFamily="18" charset="0"/>
              </a:rPr>
              <a:t>How do boundaries reflect ideas of territoriality and political power on various scales?</a:t>
            </a:r>
            <a:endParaRPr lang="en-US" sz="4000" dirty="0">
              <a:solidFill>
                <a:schemeClr val="tx1"/>
              </a:solidFill>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1317" y="3723515"/>
            <a:ext cx="4029363" cy="3022022"/>
          </a:xfrm>
          <a:prstGeom prst="rect">
            <a:avLst/>
          </a:prstGeom>
          <a:ln>
            <a:noFill/>
          </a:ln>
          <a:effectLst>
            <a:softEdge rad="112500"/>
          </a:effectLst>
        </p:spPr>
      </p:pic>
    </p:spTree>
    <p:extLst>
      <p:ext uri="{BB962C8B-B14F-4D97-AF65-F5344CB8AC3E}">
        <p14:creationId xmlns:p14="http://schemas.microsoft.com/office/powerpoint/2010/main" val="3620377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solidFill>
                  <a:prstClr val="white"/>
                </a:solidFill>
                <a:latin typeface="Cambria" panose="02040503050406030204"/>
              </a:rPr>
              <a:t>Learning objective </a:t>
            </a:r>
            <a:r>
              <a:rPr lang="en-US" sz="4400" dirty="0" smtClean="0">
                <a:solidFill>
                  <a:prstClr val="white"/>
                </a:solidFill>
                <a:latin typeface="Cambria" panose="02040503050406030204"/>
              </a:rPr>
              <a:t>(4.B.1)</a:t>
            </a:r>
            <a:endParaRPr lang="en-US" dirty="0"/>
          </a:p>
        </p:txBody>
      </p:sp>
      <p:sp>
        <p:nvSpPr>
          <p:cNvPr id="4" name="Content Placeholder 2">
            <a:extLst>
              <a:ext uri="{FF2B5EF4-FFF2-40B4-BE49-F238E27FC236}">
                <a16:creationId xmlns:a16="http://schemas.microsoft.com/office/drawing/2014/main" id="{7D656ECC-9496-488F-BC2C-E6416E6FE203}"/>
              </a:ext>
            </a:extLst>
          </p:cNvPr>
          <p:cNvSpPr txBox="1">
            <a:spLocks/>
          </p:cNvSpPr>
          <p:nvPr/>
        </p:nvSpPr>
        <p:spPr>
          <a:xfrm>
            <a:off x="581192" y="1977076"/>
            <a:ext cx="11029616" cy="4402942"/>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marR="0" lvl="0" indent="0" algn="just" defTabSz="457200" rtl="0" eaLnBrk="1" fontAlgn="auto" latinLnBrk="0" hangingPunct="1">
              <a:lnSpc>
                <a:spcPct val="100000"/>
              </a:lnSpc>
              <a:spcBef>
                <a:spcPct val="20000"/>
              </a:spcBef>
              <a:spcAft>
                <a:spcPts val="600"/>
              </a:spcAft>
              <a:buClr>
                <a:srgbClr val="629DD1"/>
              </a:buClr>
              <a:buSzPct val="92000"/>
              <a:buFont typeface="Wingdings 2" panose="05020102010507070707" pitchFamily="18" charset="2"/>
              <a:buNone/>
              <a:tabLst/>
              <a:defRPr/>
            </a:pPr>
            <a:r>
              <a:rPr kumimoji="0" lang="en-US" sz="3200" b="0" i="0" u="none" strike="noStrike" kern="1200" cap="none" spc="0" normalizeH="0" baseline="0" noProof="0" dirty="0">
                <a:ln>
                  <a:noFill/>
                </a:ln>
                <a:solidFill>
                  <a:sysClr val="windowText" lastClr="000000"/>
                </a:solidFill>
                <a:effectLst/>
                <a:uLnTx/>
                <a:uFillTx/>
                <a:latin typeface="Cambria" panose="02040503050406030204"/>
                <a:ea typeface="+mn-ea"/>
                <a:cs typeface="+mn-cs"/>
              </a:rPr>
              <a:t>By the end of this section, you will </a:t>
            </a:r>
            <a:r>
              <a:rPr kumimoji="0" lang="en-US" sz="3200" b="0" i="1" u="none" strike="noStrike" kern="1200" cap="none" spc="0" normalizeH="0" baseline="0" noProof="0" dirty="0">
                <a:ln>
                  <a:noFill/>
                </a:ln>
                <a:solidFill>
                  <a:sysClr val="windowText" lastClr="000000"/>
                </a:solidFill>
                <a:effectLst/>
                <a:uLnTx/>
                <a:uFillTx/>
                <a:latin typeface="Cambria" panose="02040503050406030204"/>
                <a:ea typeface="+mn-ea"/>
                <a:cs typeface="+mn-cs"/>
              </a:rPr>
              <a:t>be able to </a:t>
            </a:r>
            <a:r>
              <a:rPr kumimoji="0" lang="en-US" sz="3200" b="1" i="0" u="none" strike="noStrike" kern="1200" cap="none" spc="0" normalizeH="0" baseline="0" noProof="0" dirty="0">
                <a:ln>
                  <a:noFill/>
                </a:ln>
                <a:solidFill>
                  <a:sysClr val="windowText" lastClr="000000"/>
                </a:solidFill>
                <a:effectLst/>
                <a:uLnTx/>
                <a:uFillTx/>
                <a:latin typeface="Cambria" panose="02040503050406030204"/>
                <a:ea typeface="+mn-ea"/>
                <a:cs typeface="+mn-cs"/>
              </a:rPr>
              <a:t>explain </a:t>
            </a:r>
            <a:r>
              <a:rPr kumimoji="0" lang="en-US" sz="3200" b="1" i="0" u="none" strike="noStrike" kern="1200" cap="none" spc="0" normalizeH="0" baseline="0" noProof="0" dirty="0" smtClean="0">
                <a:ln>
                  <a:noFill/>
                </a:ln>
                <a:solidFill>
                  <a:sysClr val="windowText" lastClr="000000"/>
                </a:solidFill>
                <a:effectLst/>
                <a:uLnTx/>
                <a:uFillTx/>
                <a:latin typeface="Cambria" panose="02040503050406030204"/>
                <a:ea typeface="+mn-ea"/>
                <a:cs typeface="+mn-cs"/>
              </a:rPr>
              <a:t>the concepts of political power and territoriality.</a:t>
            </a:r>
            <a:endParaRPr kumimoji="0" lang="en-US" sz="3200" b="1" i="0" u="none" strike="noStrike" kern="1200" cap="none" spc="0" normalizeH="0" baseline="0" noProof="0" dirty="0">
              <a:ln>
                <a:noFill/>
              </a:ln>
              <a:solidFill>
                <a:sysClr val="windowText" lastClr="000000"/>
              </a:solidFill>
              <a:effectLst/>
              <a:uLnTx/>
              <a:uFillTx/>
              <a:latin typeface="Cambria" panose="02040503050406030204"/>
              <a:ea typeface="+mn-ea"/>
              <a:cs typeface="+mn-cs"/>
            </a:endParaRPr>
          </a:p>
          <a:p>
            <a:pPr marL="838350" marR="0" lvl="1" indent="-514350" algn="just" defTabSz="457200" rtl="0" eaLnBrk="1" fontAlgn="auto" latinLnBrk="0" hangingPunct="1">
              <a:lnSpc>
                <a:spcPct val="100000"/>
              </a:lnSpc>
              <a:spcBef>
                <a:spcPct val="20000"/>
              </a:spcBef>
              <a:spcAft>
                <a:spcPts val="600"/>
              </a:spcAft>
              <a:buClr>
                <a:srgbClr val="B2324B"/>
              </a:buClr>
              <a:buSzPct val="92000"/>
              <a:buFont typeface="+mj-lt"/>
              <a:buAutoNum type="alphaLcPeriod"/>
              <a:tabLst/>
              <a:defRPr/>
            </a:pPr>
            <a:r>
              <a:rPr kumimoji="0" lang="en-US" sz="3200" b="0" i="0" u="none" strike="noStrike" kern="1200" cap="none" spc="0" normalizeH="0" baseline="0" noProof="0" dirty="0" smtClean="0">
                <a:ln>
                  <a:noFill/>
                </a:ln>
                <a:solidFill>
                  <a:sysClr val="windowText" lastClr="000000"/>
                </a:solidFill>
                <a:effectLst/>
                <a:uLnTx/>
                <a:uFillTx/>
                <a:latin typeface="Cambria" panose="02040503050406030204"/>
                <a:ea typeface="+mn-ea"/>
                <a:cs typeface="+mn-cs"/>
              </a:rPr>
              <a:t>Students will know that political power is expressed geographically as control over people, land, and resources (e.g., heartland, Rimland, and organic theories)</a:t>
            </a:r>
          </a:p>
          <a:p>
            <a:pPr marL="838350" marR="0" lvl="1" indent="-514350" algn="just" defTabSz="457200" rtl="0" eaLnBrk="1" fontAlgn="auto" latinLnBrk="0" hangingPunct="1">
              <a:lnSpc>
                <a:spcPct val="100000"/>
              </a:lnSpc>
              <a:spcBef>
                <a:spcPct val="20000"/>
              </a:spcBef>
              <a:spcAft>
                <a:spcPts val="600"/>
              </a:spcAft>
              <a:buClr>
                <a:srgbClr val="B2324B"/>
              </a:buClr>
              <a:buSzPct val="92000"/>
              <a:buFont typeface="+mj-lt"/>
              <a:buAutoNum type="alphaLcPeriod"/>
              <a:tabLst/>
              <a:defRPr/>
            </a:pPr>
            <a:r>
              <a:rPr kumimoji="0" lang="en-US" sz="3200" b="0" i="0" u="none" strike="noStrike" kern="1200" cap="none" spc="0" normalizeH="0" baseline="0" noProof="0" dirty="0" smtClean="0">
                <a:ln>
                  <a:noFill/>
                </a:ln>
                <a:solidFill>
                  <a:prstClr val="black"/>
                </a:solidFill>
                <a:effectLst/>
                <a:uLnTx/>
                <a:uFillTx/>
                <a:latin typeface="Cambria" panose="02040503050406030204"/>
                <a:ea typeface="+mn-ea"/>
                <a:cs typeface="+mn-cs"/>
              </a:rPr>
              <a:t>Students </a:t>
            </a:r>
            <a:r>
              <a:rPr kumimoji="0" lang="en-US" sz="3200" b="0" i="0" u="none" strike="noStrike" kern="1200" cap="none" spc="0" normalizeH="0" baseline="0" noProof="0" dirty="0">
                <a:ln>
                  <a:noFill/>
                </a:ln>
                <a:solidFill>
                  <a:prstClr val="black"/>
                </a:solidFill>
                <a:effectLst/>
                <a:uLnTx/>
                <a:uFillTx/>
                <a:latin typeface="Cambria" panose="02040503050406030204"/>
                <a:ea typeface="+mn-ea"/>
                <a:cs typeface="+mn-cs"/>
              </a:rPr>
              <a:t>will know </a:t>
            </a:r>
            <a:r>
              <a:rPr kumimoji="0" lang="en-US" sz="3200" b="0" i="0" u="none" strike="noStrike" kern="1200" cap="none" spc="0" normalizeH="0" baseline="0" noProof="0" dirty="0" smtClean="0">
                <a:ln>
                  <a:noFill/>
                </a:ln>
                <a:solidFill>
                  <a:prstClr val="black"/>
                </a:solidFill>
                <a:effectLst/>
                <a:uLnTx/>
                <a:uFillTx/>
                <a:latin typeface="Cambria" panose="02040503050406030204"/>
                <a:ea typeface="+mn-ea"/>
                <a:cs typeface="+mn-cs"/>
              </a:rPr>
              <a:t>that territoriality is the connection of people, their culture, and their economic systems to the land.</a:t>
            </a:r>
            <a:endParaRPr kumimoji="0" lang="en-US" sz="3200" b="0" i="0" u="none" strike="noStrike" kern="1200" cap="none" spc="0" normalizeH="0" baseline="0" noProof="0" dirty="0">
              <a:ln>
                <a:noFill/>
              </a:ln>
              <a:solidFill>
                <a:prstClr val="black"/>
              </a:solidFill>
              <a:effectLst/>
              <a:uLnTx/>
              <a:uFillTx/>
              <a:latin typeface="Cambria" panose="02040503050406030204"/>
              <a:ea typeface="+mn-ea"/>
              <a:cs typeface="+mn-cs"/>
            </a:endParaRPr>
          </a:p>
        </p:txBody>
      </p:sp>
    </p:spTree>
    <p:extLst>
      <p:ext uri="{BB962C8B-B14F-4D97-AF65-F5344CB8AC3E}">
        <p14:creationId xmlns:p14="http://schemas.microsoft.com/office/powerpoint/2010/main" val="426120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293" y="834359"/>
            <a:ext cx="11029616" cy="674952"/>
          </a:xfrm>
        </p:spPr>
        <p:txBody>
          <a:bodyPr>
            <a:normAutofit/>
          </a:bodyPr>
          <a:lstStyle/>
          <a:p>
            <a:pPr algn="ctr"/>
            <a:r>
              <a:rPr lang="en-US" sz="3400" dirty="0" smtClean="0">
                <a:solidFill>
                  <a:prstClr val="white"/>
                </a:solidFill>
                <a:latin typeface="Cambria" panose="02040503050406030204"/>
              </a:rPr>
              <a:t>Concepts of political power and territoriality</a:t>
            </a:r>
            <a:endParaRPr lang="en-US" sz="3400" dirty="0"/>
          </a:p>
        </p:txBody>
      </p:sp>
      <p:sp>
        <p:nvSpPr>
          <p:cNvPr id="5" name="TextBox 4"/>
          <p:cNvSpPr txBox="1"/>
          <p:nvPr/>
        </p:nvSpPr>
        <p:spPr>
          <a:xfrm>
            <a:off x="487674" y="1922318"/>
            <a:ext cx="11029616" cy="3970318"/>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smtClean="0">
                <a:ln>
                  <a:noFill/>
                </a:ln>
                <a:solidFill>
                  <a:srgbClr val="FF6600"/>
                </a:solidFill>
                <a:effectLst/>
                <a:uLnTx/>
                <a:uFillTx/>
                <a:latin typeface="Cambria" panose="02040503050406030204" pitchFamily="18" charset="0"/>
                <a:ea typeface="+mn-ea"/>
                <a:cs typeface="+mn-cs"/>
              </a:rPr>
              <a:t>Geopolitics</a:t>
            </a:r>
            <a:endParaRPr kumimoji="0" lang="en-US" sz="2800" b="0" i="0" u="none" strike="noStrike" kern="1200" cap="none" spc="0" normalizeH="0" baseline="0" noProof="0" dirty="0">
              <a:ln>
                <a:noFill/>
              </a:ln>
              <a:solidFill>
                <a:srgbClr val="FF6600"/>
              </a:solidFill>
              <a:effectLst/>
              <a:uLnTx/>
              <a:uFillTx/>
              <a:latin typeface="Cambria" panose="02040503050406030204" pitchFamily="18" charset="0"/>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The study of the effects of geography on politics and relations among states</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Relates to trade, resource management, and the environment on a global scale</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smtClean="0">
                <a:ln>
                  <a:noFill/>
                </a:ln>
                <a:solidFill>
                  <a:srgbClr val="FF6600"/>
                </a:solidFill>
                <a:effectLst/>
                <a:uLnTx/>
                <a:uFillTx/>
                <a:latin typeface="Cambria" panose="02040503050406030204" pitchFamily="18" charset="0"/>
                <a:ea typeface="+mn-ea"/>
                <a:cs typeface="+mn-cs"/>
              </a:rPr>
              <a:t>Territoriality</a:t>
            </a:r>
            <a:r>
              <a:rPr kumimoji="0" lang="en-US" sz="28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 is the willingness by one person or a group of people to defend space they claim</a:t>
            </a:r>
          </a:p>
          <a:p>
            <a:pPr marL="1828800" marR="0" lvl="3"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smtClean="0">
                <a:ln>
                  <a:noFill/>
                </a:ln>
                <a:solidFill>
                  <a:srgbClr val="00B050"/>
                </a:solidFill>
                <a:effectLst/>
                <a:uLnTx/>
                <a:uFillTx/>
                <a:latin typeface="Cambria" panose="02040503050406030204" pitchFamily="18" charset="0"/>
                <a:ea typeface="+mn-ea"/>
                <a:cs typeface="+mn-cs"/>
              </a:rPr>
              <a:t>Example</a:t>
            </a:r>
            <a:r>
              <a:rPr kumimoji="0" lang="en-US" sz="2800" b="1"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 </a:t>
            </a:r>
            <a:r>
              <a:rPr kumimoji="0" lang="en-US" sz="28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influencing others or shaping events by asserting control over a space</a:t>
            </a:r>
            <a:endParaRPr kumimoji="0" lang="en-US" sz="2800" b="1"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endParaRPr>
          </a:p>
        </p:txBody>
      </p:sp>
    </p:spTree>
    <p:extLst>
      <p:ext uri="{BB962C8B-B14F-4D97-AF65-F5344CB8AC3E}">
        <p14:creationId xmlns:p14="http://schemas.microsoft.com/office/powerpoint/2010/main" val="1364036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293" y="834359"/>
            <a:ext cx="11029616" cy="674952"/>
          </a:xfrm>
        </p:spPr>
        <p:txBody>
          <a:bodyPr>
            <a:normAutofit/>
          </a:bodyPr>
          <a:lstStyle/>
          <a:p>
            <a:pPr algn="ctr"/>
            <a:r>
              <a:rPr lang="en-US" sz="3400" dirty="0" smtClean="0">
                <a:solidFill>
                  <a:prstClr val="white"/>
                </a:solidFill>
                <a:latin typeface="Cambria" panose="02040503050406030204"/>
              </a:rPr>
              <a:t>Concepts of political power and territoriality</a:t>
            </a:r>
            <a:endParaRPr lang="en-US" sz="3400" dirty="0"/>
          </a:p>
        </p:txBody>
      </p:sp>
      <p:pic>
        <p:nvPicPr>
          <p:cNvPr id="3" name="Picture 2" descr="Geostrategy - Wiki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5393" y="2722487"/>
            <a:ext cx="3994537" cy="4030851"/>
          </a:xfrm>
          <a:prstGeom prst="rect">
            <a:avLst/>
          </a:prstGeom>
        </p:spPr>
      </p:pic>
      <p:sp>
        <p:nvSpPr>
          <p:cNvPr id="5" name="TextBox 4"/>
          <p:cNvSpPr txBox="1"/>
          <p:nvPr/>
        </p:nvSpPr>
        <p:spPr>
          <a:xfrm>
            <a:off x="487674" y="1922318"/>
            <a:ext cx="11029616" cy="658706"/>
          </a:xfrm>
          <a:prstGeom prst="rect">
            <a:avLst/>
          </a:prstGeom>
          <a:noFill/>
        </p:spPr>
        <p:txBody>
          <a:bodyPr wrap="square" rtlCol="0">
            <a:spAutoFit/>
          </a:bodyPr>
          <a:lstStyle/>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Why do some states grow powerful while others are weak? </a:t>
            </a:r>
          </a:p>
        </p:txBody>
      </p:sp>
      <p:sp>
        <p:nvSpPr>
          <p:cNvPr id="4" name="Rectangle 3"/>
          <p:cNvSpPr/>
          <p:nvPr/>
        </p:nvSpPr>
        <p:spPr>
          <a:xfrm>
            <a:off x="487673" y="2722487"/>
            <a:ext cx="7367719" cy="2677656"/>
          </a:xfrm>
          <a:prstGeom prst="rect">
            <a:avLst/>
          </a:prstGeom>
        </p:spPr>
        <p:txBody>
          <a:bodyPr wrap="square">
            <a:spAutoFit/>
          </a:bodyPr>
          <a:lstStyle/>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Organic Theory</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a:p>
            <a:pPr marL="914400" marR="0" lvl="1"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Friedrich Ratzel (1844 – 1904)</a:t>
            </a:r>
          </a:p>
          <a:p>
            <a:pPr marL="914400" marR="0" lvl="1"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Mnemonic</a:t>
            </a:r>
          </a:p>
          <a:p>
            <a:pPr marL="1371600" marR="0" lvl="2"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800" b="0" i="1"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Rats </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(Ratzel) </a:t>
            </a:r>
            <a:r>
              <a:rPr kumimoji="0" lang="en-US" sz="2800" b="0" i="1" u="none" strike="noStrike" kern="1200" cap="none" spc="0" normalizeH="0" baseline="0" noProof="0" dirty="0">
                <a:ln>
                  <a:noFill/>
                </a:ln>
                <a:solidFill>
                  <a:prstClr val="black"/>
                </a:solidFill>
                <a:effectLst/>
                <a:uLnTx/>
                <a:uFillTx/>
                <a:latin typeface="Cambria" panose="02040503050406030204" pitchFamily="18" charset="0"/>
                <a:ea typeface="+mn-ea"/>
                <a:cs typeface="+mn-cs"/>
              </a:rPr>
              <a:t>are organisms </a:t>
            </a:r>
            <a:r>
              <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(Organic)</a:t>
            </a:r>
          </a:p>
        </p:txBody>
      </p:sp>
    </p:spTree>
    <p:extLst>
      <p:ext uri="{BB962C8B-B14F-4D97-AF65-F5344CB8AC3E}">
        <p14:creationId xmlns:p14="http://schemas.microsoft.com/office/powerpoint/2010/main" val="865434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293" y="834359"/>
            <a:ext cx="11029616" cy="674952"/>
          </a:xfrm>
        </p:spPr>
        <p:txBody>
          <a:bodyPr>
            <a:normAutofit/>
          </a:bodyPr>
          <a:lstStyle/>
          <a:p>
            <a:pPr algn="ctr"/>
            <a:r>
              <a:rPr lang="en-US" sz="3400" dirty="0" smtClean="0">
                <a:solidFill>
                  <a:prstClr val="white"/>
                </a:solidFill>
                <a:latin typeface="Cambria" panose="02040503050406030204"/>
              </a:rPr>
              <a:t>Concepts of political power and territoriality</a:t>
            </a:r>
            <a:endParaRPr lang="en-US" sz="3400" dirty="0"/>
          </a:p>
        </p:txBody>
      </p:sp>
      <p:sp>
        <p:nvSpPr>
          <p:cNvPr id="5" name="TextBox 4"/>
          <p:cNvSpPr txBox="1"/>
          <p:nvPr/>
        </p:nvSpPr>
        <p:spPr>
          <a:xfrm>
            <a:off x="487673" y="1922318"/>
            <a:ext cx="11189235" cy="49552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Organic Theory</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endParaRPr>
          </a:p>
          <a:p>
            <a:pPr marL="914400" marR="0" lvl="1"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Influenced by the beliefs of Charles Darwin and </a:t>
            </a:r>
          </a:p>
          <a:p>
            <a:pPr marL="914400" marR="0" lvl="1"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Claimed that states are similar to organisms and applied the idea of natural selection to relationships among them</a:t>
            </a:r>
          </a:p>
          <a:p>
            <a:pPr marL="914400" marR="0" lvl="1"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States are born and need nourishment and living space (</a:t>
            </a:r>
            <a:r>
              <a:rPr kumimoji="0" lang="en-US" sz="2400" b="0" i="1"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lebensraum</a:t>
            </a:r>
            <a:r>
              <a:rPr kumimoji="0" lang="en-US" sz="24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 which they gain by </a:t>
            </a:r>
            <a:r>
              <a:rPr kumimoji="0" lang="en-US" sz="2400" b="1"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annexing</a:t>
            </a:r>
            <a:r>
              <a:rPr kumimoji="0" lang="en-US" sz="24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 territory from weaker states</a:t>
            </a:r>
          </a:p>
          <a:p>
            <a:pPr marL="914400" marR="0" lvl="1"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If weak state stayed weak, it would cease to exist</a:t>
            </a:r>
          </a:p>
          <a:p>
            <a:pPr marL="914400" marR="0" lvl="1"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rgbClr val="00B050"/>
                </a:solidFill>
                <a:effectLst/>
                <a:uLnTx/>
                <a:uFillTx/>
                <a:latin typeface="Cambria" panose="02040503050406030204" pitchFamily="18" charset="0"/>
                <a:ea typeface="+mn-ea"/>
                <a:cs typeface="+mn-cs"/>
              </a:rPr>
              <a:t>Examples</a:t>
            </a:r>
            <a:r>
              <a:rPr kumimoji="0" lang="en-US" sz="2400" b="0" i="0" u="none" strike="noStrike" kern="1200" cap="none" spc="0" normalizeH="0" baseline="0" noProof="0" dirty="0" smtClean="0">
                <a:ln>
                  <a:noFill/>
                </a:ln>
                <a:solidFill>
                  <a:prstClr val="black"/>
                </a:solidFill>
                <a:effectLst/>
                <a:uLnTx/>
                <a:uFillTx/>
                <a:latin typeface="Cambria" panose="02040503050406030204" pitchFamily="18" charset="0"/>
                <a:ea typeface="+mn-ea"/>
                <a:cs typeface="+mn-cs"/>
              </a:rPr>
              <a:t>: westward expansion in the United States and European colonization</a:t>
            </a:r>
          </a:p>
        </p:txBody>
      </p:sp>
    </p:spTree>
    <p:extLst>
      <p:ext uri="{BB962C8B-B14F-4D97-AF65-F5344CB8AC3E}">
        <p14:creationId xmlns:p14="http://schemas.microsoft.com/office/powerpoint/2010/main" val="407536290"/>
      </p:ext>
    </p:extLst>
  </p:cSld>
  <p:clrMapOvr>
    <a:masterClrMapping/>
  </p:clrMapOvr>
</p:sld>
</file>

<file path=ppt/theme/theme1.xml><?xml version="1.0" encoding="utf-8"?>
<a:theme xmlns:a="http://schemas.openxmlformats.org/drawingml/2006/main" name="2_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912</Words>
  <Application>Microsoft Office PowerPoint</Application>
  <PresentationFormat>Widescreen</PresentationFormat>
  <Paragraphs>84</Paragraphs>
  <Slides>20</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Cambria</vt:lpstr>
      <vt:lpstr>Gill Sans MT</vt:lpstr>
      <vt:lpstr>Wingdings</vt:lpstr>
      <vt:lpstr>Wingdings 2</vt:lpstr>
      <vt:lpstr>2_Dividend</vt:lpstr>
      <vt:lpstr>PowerPoint Presentation</vt:lpstr>
      <vt:lpstr>Unit 4 – political organization of space</vt:lpstr>
      <vt:lpstr>Enduring Understanding (4.B)</vt:lpstr>
      <vt:lpstr>PowerPoint Presentation</vt:lpstr>
      <vt:lpstr>Essential Question</vt:lpstr>
      <vt:lpstr>Learning objective (4.B.1)</vt:lpstr>
      <vt:lpstr>Concepts of political power and territoriality</vt:lpstr>
      <vt:lpstr>Concepts of political power and territoriality</vt:lpstr>
      <vt:lpstr>Concepts of political power and territoriality</vt:lpstr>
      <vt:lpstr>Concepts of political power and territoriality</vt:lpstr>
      <vt:lpstr>Concepts of political power and territoriality</vt:lpstr>
      <vt:lpstr>PowerPoint Presentation</vt:lpstr>
      <vt:lpstr>Concepts of political power and territoriality</vt:lpstr>
      <vt:lpstr>Concepts of political power and territoriality</vt:lpstr>
      <vt:lpstr>Concepts of political power and territoriality</vt:lpstr>
      <vt:lpstr>Concepts of political power and territoriality</vt:lpstr>
      <vt:lpstr>PowerPoint Presentation</vt:lpstr>
      <vt:lpstr>Concepts of political power and territoriality</vt:lpstr>
      <vt:lpstr>PowerPoint Presentation</vt:lpstr>
      <vt:lpstr>Concepts of political power and territoriality</vt:lpstr>
    </vt:vector>
  </TitlesOfParts>
  <Company>OCPS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Terrell, Carli B.</dc:creator>
  <cp:lastModifiedBy>Welch, Brian</cp:lastModifiedBy>
  <cp:revision>1</cp:revision>
  <dcterms:created xsi:type="dcterms:W3CDTF">2018-12-04T11:39:00Z</dcterms:created>
  <dcterms:modified xsi:type="dcterms:W3CDTF">2018-12-11T13:21:07Z</dcterms:modified>
</cp:coreProperties>
</file>