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231B"/>
    <a:srgbClr val="272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10/28/12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8.jpeg"/><Relationship Id="rId5" Type="http://schemas.openxmlformats.org/officeDocument/2006/relationships/image" Target="../media/image9.png"/><Relationship Id="rId6" Type="http://schemas.microsoft.com/office/2007/relationships/hdphoto" Target="../media/hdphoto1.wdp"/><Relationship Id="rId7" Type="http://schemas.openxmlformats.org/officeDocument/2006/relationships/image" Target="file://localhost/Users/christianos/Pictures/blue-arrow-down.gif" TargetMode="External"/><Relationship Id="rId8" Type="http://schemas.openxmlformats.org/officeDocument/2006/relationships/image" Target="../media/image10.png"/><Relationship Id="rId9" Type="http://schemas.microsoft.com/office/2007/relationships/hdphoto" Target="../media/hdphoto2.wdp"/><Relationship Id="rId10" Type="http://schemas.openxmlformats.org/officeDocument/2006/relationships/image" Target="file://localhost/Users/christianos/Pictures/Red%20arrow%20up.png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States of Matter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H2O can be </a:t>
            </a:r>
          </a:p>
          <a:p>
            <a:r>
              <a:rPr lang="en-US" dirty="0" smtClean="0"/>
              <a:t>used to describe the way Matter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1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H2O Can Change</a:t>
            </a:r>
            <a:endParaRPr lang="en-US" sz="3600" dirty="0"/>
          </a:p>
        </p:txBody>
      </p:sp>
      <p:pic>
        <p:nvPicPr>
          <p:cNvPr id="4" name="Content Placeholder 3" descr="Ice1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22" b="20022"/>
          <a:stretch>
            <a:fillRect/>
          </a:stretch>
        </p:blipFill>
        <p:spPr>
          <a:xfrm>
            <a:off x="3134140" y="4846201"/>
            <a:ext cx="2773961" cy="1446428"/>
          </a:xfrm>
        </p:spPr>
      </p:pic>
      <p:sp>
        <p:nvSpPr>
          <p:cNvPr id="5" name="TextBox 4"/>
          <p:cNvSpPr txBox="1"/>
          <p:nvPr/>
        </p:nvSpPr>
        <p:spPr>
          <a:xfrm>
            <a:off x="4138523" y="5266097"/>
            <a:ext cx="6850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>
              <a:bevelT w="25400"/>
              <a:bevelB w="19050"/>
            </a:sp3d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Ice</a:t>
            </a:r>
            <a:endParaRPr lang="en-US" sz="2000" b="1" dirty="0">
              <a:solidFill>
                <a:srgbClr val="FF00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Gill Sans Ultra Bold"/>
              <a:cs typeface="Arial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3004" y="5910723"/>
            <a:ext cx="97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Solid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228" y="1922323"/>
            <a:ext cx="3292982" cy="292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Solids have “low” temperatures. 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 H2O becomes solid at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0</a:t>
            </a:r>
            <a:r>
              <a:rPr lang="en-US" dirty="0" smtClean="0"/>
              <a:t>° C 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Copper becomes solid at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400" dirty="0"/>
              <a:t>1085</a:t>
            </a:r>
            <a:r>
              <a:rPr lang="en-US" dirty="0"/>
              <a:t>°</a:t>
            </a:r>
            <a:r>
              <a:rPr lang="en-US" dirty="0" smtClean="0"/>
              <a:t>C.</a:t>
            </a:r>
          </a:p>
          <a:p>
            <a:r>
              <a:rPr lang="en-US" dirty="0" smtClean="0"/>
              <a:t>-      Nitrogen becomes a solid</a:t>
            </a:r>
          </a:p>
          <a:p>
            <a:r>
              <a:rPr lang="en-US" dirty="0"/>
              <a:t> </a:t>
            </a:r>
            <a:r>
              <a:rPr lang="en-US" dirty="0" smtClean="0"/>
              <a:t>        at </a:t>
            </a:r>
            <a:r>
              <a:rPr lang="en-US" sz="2400" dirty="0" smtClean="0"/>
              <a:t>-210</a:t>
            </a:r>
            <a:r>
              <a:rPr lang="en-US" dirty="0" smtClean="0"/>
              <a:t>°C.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594142" y="2325833"/>
            <a:ext cx="3235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 Temperatures mean low thermal energy levels.</a:t>
            </a:r>
          </a:p>
          <a:p>
            <a:endParaRPr lang="en-US" dirty="0" smtClean="0"/>
          </a:p>
          <a:p>
            <a:r>
              <a:rPr lang="en-US" dirty="0" smtClean="0"/>
              <a:t>Molecules and atoms </a:t>
            </a:r>
          </a:p>
          <a:p>
            <a:r>
              <a:rPr lang="en-US" dirty="0" smtClean="0"/>
              <a:t>S     L     O    W   </a:t>
            </a:r>
            <a:r>
              <a:rPr lang="en-US" baseline="-25000" dirty="0" smtClean="0"/>
              <a:t>down</a:t>
            </a:r>
            <a:r>
              <a:rPr lang="en-US" dirty="0" smtClean="0"/>
              <a:t>.  </a:t>
            </a:r>
          </a:p>
          <a:p>
            <a:endParaRPr lang="en-US" dirty="0" smtClean="0"/>
          </a:p>
          <a:p>
            <a:r>
              <a:rPr lang="en-US" dirty="0" smtClean="0"/>
              <a:t>Keep their shape and volume.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695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H2O Can Change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28228" y="1922323"/>
            <a:ext cx="329298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Liquids have “medium” temperatures. 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 H2O is a liquid between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0</a:t>
            </a:r>
            <a:r>
              <a:rPr lang="en-US" dirty="0" smtClean="0"/>
              <a:t>° C  &amp; </a:t>
            </a:r>
            <a:r>
              <a:rPr lang="en-US" sz="2800" dirty="0" smtClean="0"/>
              <a:t>100</a:t>
            </a:r>
            <a:r>
              <a:rPr lang="en-US" dirty="0" smtClean="0"/>
              <a:t>° </a:t>
            </a:r>
            <a:r>
              <a:rPr lang="en-US" dirty="0"/>
              <a:t>C </a:t>
            </a:r>
            <a:r>
              <a:rPr lang="en-US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Copper is a liquid between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400" dirty="0"/>
              <a:t>1085</a:t>
            </a:r>
            <a:r>
              <a:rPr lang="en-US" dirty="0"/>
              <a:t>°</a:t>
            </a:r>
            <a:r>
              <a:rPr lang="en-US" dirty="0" smtClean="0"/>
              <a:t>C &amp; </a:t>
            </a:r>
            <a:r>
              <a:rPr lang="en-US" sz="2400" dirty="0" smtClean="0"/>
              <a:t>2562</a:t>
            </a:r>
            <a:r>
              <a:rPr lang="en-US" dirty="0" smtClean="0"/>
              <a:t>°</a:t>
            </a:r>
            <a:r>
              <a:rPr lang="en-US" dirty="0"/>
              <a:t>C 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     Nitrogen is a liquid between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400" dirty="0" smtClean="0"/>
              <a:t>-210° C</a:t>
            </a:r>
            <a:r>
              <a:rPr lang="en-US" dirty="0" smtClean="0"/>
              <a:t> &amp; </a:t>
            </a:r>
            <a:r>
              <a:rPr lang="en-US" sz="2400" dirty="0" smtClean="0"/>
              <a:t>-195° </a:t>
            </a:r>
            <a:r>
              <a:rPr lang="en-US" dirty="0"/>
              <a:t>C 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594142" y="1669961"/>
            <a:ext cx="32359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Medium Temperatures mean moderate thermal energy levels.</a:t>
            </a:r>
          </a:p>
          <a:p>
            <a:endParaRPr lang="en-US" dirty="0" smtClean="0"/>
          </a:p>
          <a:p>
            <a:r>
              <a:rPr lang="en-US" dirty="0" smtClean="0"/>
              <a:t>Molecules and atoms </a:t>
            </a:r>
          </a:p>
          <a:p>
            <a:r>
              <a:rPr lang="en-US" dirty="0"/>
              <a:t>m</a:t>
            </a:r>
            <a:r>
              <a:rPr lang="en-US" dirty="0" smtClean="0"/>
              <a:t>ove around easily next to one another.</a:t>
            </a:r>
          </a:p>
          <a:p>
            <a:endParaRPr lang="en-US" dirty="0" smtClean="0"/>
          </a:p>
          <a:p>
            <a:r>
              <a:rPr lang="en-US" dirty="0" smtClean="0"/>
              <a:t>Change their shape BUT keep their volume. </a:t>
            </a:r>
            <a:endParaRPr lang="en-US" dirty="0"/>
          </a:p>
        </p:txBody>
      </p:sp>
      <p:pic>
        <p:nvPicPr>
          <p:cNvPr id="9" name="Content Placeholder 8" descr="water1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7" t="17415" r="10370" b="17415"/>
          <a:stretch/>
        </p:blipFill>
        <p:spPr>
          <a:xfrm>
            <a:off x="2925510" y="4503747"/>
            <a:ext cx="2882694" cy="1915225"/>
          </a:xfrm>
        </p:spPr>
      </p:pic>
      <p:sp>
        <p:nvSpPr>
          <p:cNvPr id="14" name="TextBox 13"/>
          <p:cNvSpPr txBox="1"/>
          <p:nvPr/>
        </p:nvSpPr>
        <p:spPr>
          <a:xfrm>
            <a:off x="3810295" y="6084893"/>
            <a:ext cx="1170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Liquid</a:t>
            </a:r>
            <a:endParaRPr lang="en-US" b="1" dirty="0">
              <a:solidFill>
                <a:srgbClr val="FF00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Gill Sans Ultra Bold"/>
              <a:cs typeface="Arial Black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295" y="4503747"/>
            <a:ext cx="107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Water</a:t>
            </a:r>
            <a:endParaRPr lang="en-US" b="1" dirty="0">
              <a:solidFill>
                <a:srgbClr val="FF00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Gill Sans Ultra Bold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366056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H2O Can Change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28227" y="1922323"/>
            <a:ext cx="3781753" cy="292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Gasses have </a:t>
            </a:r>
            <a:r>
              <a:rPr lang="en-US" dirty="0" smtClean="0"/>
              <a:t>“high” temperatures. </a:t>
            </a:r>
          </a:p>
          <a:p>
            <a:r>
              <a:rPr lang="en-US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 H2O is a Gas at or </a:t>
            </a:r>
            <a:r>
              <a:rPr lang="en-US" dirty="0"/>
              <a:t>above </a:t>
            </a:r>
            <a:endParaRPr lang="en-US" dirty="0" smtClean="0"/>
          </a:p>
          <a:p>
            <a:r>
              <a:rPr lang="en-US" sz="2800" dirty="0" smtClean="0"/>
              <a:t>     100</a:t>
            </a:r>
            <a:r>
              <a:rPr lang="en-US" dirty="0" smtClean="0"/>
              <a:t>° </a:t>
            </a:r>
            <a:r>
              <a:rPr lang="en-US" dirty="0"/>
              <a:t>C </a:t>
            </a:r>
            <a:r>
              <a:rPr lang="en-US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Copper is a Gas at or above</a:t>
            </a:r>
          </a:p>
          <a:p>
            <a:r>
              <a:rPr lang="en-US" sz="2400" dirty="0" smtClean="0"/>
              <a:t>      2562</a:t>
            </a:r>
            <a:r>
              <a:rPr lang="en-US" dirty="0" smtClean="0"/>
              <a:t>°</a:t>
            </a:r>
            <a:r>
              <a:rPr lang="en-US" dirty="0"/>
              <a:t>C </a:t>
            </a:r>
            <a:r>
              <a:rPr lang="en-US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Nitrogen is a Gas at or above</a:t>
            </a:r>
          </a:p>
          <a:p>
            <a:r>
              <a:rPr lang="en-US" sz="2400" dirty="0" smtClean="0"/>
              <a:t>       -195° </a:t>
            </a:r>
            <a:r>
              <a:rPr lang="en-US" dirty="0"/>
              <a:t>C 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594142" y="1669961"/>
            <a:ext cx="3235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Temperatures mean High thermal energy levels.</a:t>
            </a:r>
          </a:p>
          <a:p>
            <a:endParaRPr lang="en-US" dirty="0" smtClean="0"/>
          </a:p>
          <a:p>
            <a:r>
              <a:rPr lang="en-US" dirty="0" smtClean="0"/>
              <a:t>Molecules and atoms move around SO easily they spread as far apart as </a:t>
            </a:r>
            <a:r>
              <a:rPr lang="en-US" smtClean="0"/>
              <a:t>they can.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Change their shape AND their volume. 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510" y="4504983"/>
            <a:ext cx="2882694" cy="1912752"/>
          </a:xfrm>
        </p:spPr>
      </p:pic>
      <p:sp>
        <p:nvSpPr>
          <p:cNvPr id="14" name="TextBox 13"/>
          <p:cNvSpPr txBox="1"/>
          <p:nvPr/>
        </p:nvSpPr>
        <p:spPr>
          <a:xfrm>
            <a:off x="4109980" y="6048403"/>
            <a:ext cx="77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Gas</a:t>
            </a:r>
            <a:endParaRPr lang="en-US" b="1" dirty="0">
              <a:solidFill>
                <a:srgbClr val="FF00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Gill Sans Ultra Bold"/>
              <a:cs typeface="Arial Black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295" y="4504983"/>
            <a:ext cx="107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Steam</a:t>
            </a:r>
            <a:endParaRPr lang="en-US" b="1" dirty="0">
              <a:solidFill>
                <a:srgbClr val="FF00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Gill Sans Ultra Bold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457766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am1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00" r="9205" b="12082"/>
          <a:stretch/>
        </p:blipFill>
        <p:spPr>
          <a:xfrm>
            <a:off x="3115450" y="285378"/>
            <a:ext cx="2492966" cy="1319535"/>
          </a:xfrm>
        </p:spPr>
      </p:pic>
      <p:pic>
        <p:nvPicPr>
          <p:cNvPr id="5" name="Picture 4" descr="water1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3" t="22567" r="12578" b="34203"/>
          <a:stretch/>
        </p:blipFill>
        <p:spPr>
          <a:xfrm>
            <a:off x="3015554" y="2739633"/>
            <a:ext cx="2711449" cy="1255666"/>
          </a:xfrm>
          <a:prstGeom prst="rect">
            <a:avLst/>
          </a:prstGeom>
        </p:spPr>
      </p:pic>
      <p:pic>
        <p:nvPicPr>
          <p:cNvPr id="6" name="Picture 5" descr="Ice1.jpe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6" b="16927"/>
          <a:stretch/>
        </p:blipFill>
        <p:spPr>
          <a:xfrm>
            <a:off x="3218213" y="5036929"/>
            <a:ext cx="2290307" cy="13412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37481" y="1939993"/>
            <a:ext cx="2112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Arial Black"/>
                <a:cs typeface="Arial Black"/>
              </a:rPr>
              <a:t>Condensation</a:t>
            </a:r>
            <a:endParaRPr lang="en-US" sz="2000" dirty="0">
              <a:solidFill>
                <a:srgbClr val="0000FF"/>
              </a:solidFill>
              <a:latin typeface="Arial Black"/>
              <a:cs typeface="Arial Blac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5963" y="4359820"/>
            <a:ext cx="17794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  <a:cs typeface="Arial Black"/>
              </a:rPr>
              <a:t>Freezing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1139" y="4359820"/>
            <a:ext cx="1474311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>
                  <a:solidFill>
                    <a:schemeClr val="bg1"/>
                  </a:solidFill>
                </a:ln>
                <a:solidFill>
                  <a:srgbClr val="B9231B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  <a:cs typeface="Arial Black"/>
              </a:rPr>
              <a:t>Melting</a:t>
            </a:r>
            <a:endParaRPr lang="en-US" sz="2400" b="1" spc="50" dirty="0">
              <a:ln w="11430">
                <a:solidFill>
                  <a:schemeClr val="bg1"/>
                </a:solidFill>
              </a:ln>
              <a:solidFill>
                <a:srgbClr val="B9231B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38118" y="1939993"/>
            <a:ext cx="220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  <a:cs typeface="Arial Black"/>
              </a:rPr>
              <a:t>Evaporating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1684411" y="3155797"/>
            <a:ext cx="5721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b="1" dirty="0">
                <a:ln w="900" cmpd="sng">
                  <a:solidFill>
                    <a:srgbClr val="FFFF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Energy and Temperature </a:t>
            </a:r>
            <a:r>
              <a:rPr lang="en-US" sz="2800" b="1" dirty="0" smtClean="0">
                <a:ln w="900" cmpd="sng">
                  <a:solidFill>
                    <a:srgbClr val="FFFF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Increase</a:t>
            </a:r>
            <a:endParaRPr lang="en-US" sz="2800" b="1" dirty="0">
              <a:ln w="900" cmpd="sng">
                <a:solidFill>
                  <a:srgbClr val="FFFF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24569" y="1939993"/>
            <a:ext cx="1315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ooper Black"/>
                <a:cs typeface="Cooper Black"/>
              </a:rPr>
              <a:t>100° C</a:t>
            </a:r>
            <a:endParaRPr lang="en-US" sz="2800" b="1" dirty="0">
              <a:solidFill>
                <a:schemeClr val="bg1"/>
              </a:solidFill>
              <a:latin typeface="Cooper Black"/>
              <a:cs typeface="Cooper Black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37581" y="4359820"/>
            <a:ext cx="897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ooper Black"/>
                <a:cs typeface="Cooper Black"/>
              </a:rPr>
              <a:t>0</a:t>
            </a:r>
            <a:r>
              <a:rPr lang="en-US" sz="2800" b="1" dirty="0">
                <a:solidFill>
                  <a:schemeClr val="bg1"/>
                </a:solidFill>
                <a:latin typeface="Cooper Black"/>
                <a:cs typeface="Cooper Black"/>
              </a:rPr>
              <a:t>° C</a:t>
            </a:r>
          </a:p>
        </p:txBody>
      </p:sp>
      <p:sp>
        <p:nvSpPr>
          <p:cNvPr id="28" name="TextBox 27"/>
          <p:cNvSpPr txBox="1"/>
          <p:nvPr/>
        </p:nvSpPr>
        <p:spPr>
          <a:xfrm rot="5400000">
            <a:off x="4702573" y="3159988"/>
            <a:ext cx="54364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ln w="900" cmpd="sng">
                  <a:solidFill>
                    <a:srgbClr val="FFFF00">
                      <a:alpha val="55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Energy and Temperature Decrease</a:t>
            </a:r>
          </a:p>
          <a:p>
            <a:endParaRPr lang="en-US" dirty="0"/>
          </a:p>
        </p:txBody>
      </p:sp>
      <p:pic>
        <p:nvPicPr>
          <p:cNvPr id="30" name="blue-arrow-down.gif" descr="/Users/christianos/Pictures/blue-arrow-down.gif"/>
          <p:cNvPicPr>
            <a:picLocks noChangeAspect="1"/>
          </p:cNvPicPr>
          <p:nvPr/>
        </p:nvPicPr>
        <p:blipFill>
          <a:blip r:embed="rId5" r:link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250" b="98250" l="25000" r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07" y="956018"/>
            <a:ext cx="897211" cy="5094004"/>
          </a:xfrm>
          <a:prstGeom prst="rect">
            <a:avLst/>
          </a:prstGeom>
        </p:spPr>
      </p:pic>
      <p:pic>
        <p:nvPicPr>
          <p:cNvPr id="32" name="Red arrow up.png" descr="/Users/christianos/Pictures/Red arrow up.png"/>
          <p:cNvPicPr>
            <a:picLocks noChangeAspect="1"/>
          </p:cNvPicPr>
          <p:nvPr/>
        </p:nvPicPr>
        <p:blipFill>
          <a:blip r:embed="rId8" r:link="rId10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625" b="97813" l="22930" r="764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79" y="799060"/>
            <a:ext cx="855241" cy="5250962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 rot="5400000">
            <a:off x="7435074" y="3128370"/>
            <a:ext cx="136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Going down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99895" y="3481616"/>
            <a:ext cx="1058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Going up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395530" y="285378"/>
            <a:ext cx="1084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Steam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36008" y="1235581"/>
            <a:ext cx="687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Gas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43469" y="3655920"/>
            <a:ext cx="1093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Liquid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306256" y="2739633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Water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77572" y="5865356"/>
            <a:ext cx="896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Solid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700779" y="5066882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Gill Sans Ultra Bold"/>
                <a:cs typeface="Arial Black"/>
              </a:rPr>
              <a:t>Ice</a:t>
            </a:r>
            <a:endParaRPr lang="en-US" b="1" dirty="0">
              <a:solidFill>
                <a:srgbClr val="FF00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Gill Sans Ultra Bold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9294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229</TotalTime>
  <Words>275</Words>
  <Application>Microsoft Macintosh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Orbit</vt:lpstr>
      <vt:lpstr>States of Matter</vt:lpstr>
      <vt:lpstr>H2O Can Change</vt:lpstr>
      <vt:lpstr>H2O Can Change</vt:lpstr>
      <vt:lpstr>H2O Can Change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of Matter</dc:title>
  <dc:creator>Conley School at SouthWood</dc:creator>
  <cp:lastModifiedBy>Conley School at SouthWood</cp:lastModifiedBy>
  <cp:revision>26</cp:revision>
  <dcterms:created xsi:type="dcterms:W3CDTF">2012-10-25T21:49:16Z</dcterms:created>
  <dcterms:modified xsi:type="dcterms:W3CDTF">2012-10-29T02:40:32Z</dcterms:modified>
</cp:coreProperties>
</file>