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78" r:id="rId16"/>
    <p:sldId id="270" r:id="rId17"/>
    <p:sldId id="271" r:id="rId18"/>
    <p:sldId id="279" r:id="rId19"/>
    <p:sldId id="269" r:id="rId20"/>
    <p:sldId id="280" r:id="rId21"/>
    <p:sldId id="281" r:id="rId22"/>
    <p:sldId id="272" r:id="rId23"/>
    <p:sldId id="273" r:id="rId24"/>
    <p:sldId id="274" r:id="rId25"/>
    <p:sldId id="275" r:id="rId26"/>
    <p:sldId id="282" r:id="rId27"/>
    <p:sldId id="283" r:id="rId28"/>
    <p:sldId id="276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39" autoAdjust="0"/>
  </p:normalViewPr>
  <p:slideViewPr>
    <p:cSldViewPr>
      <p:cViewPr varScale="1">
        <p:scale>
          <a:sx n="86" d="100"/>
          <a:sy n="86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A677-EB96-49A0-8A68-DCB9A1EAF70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636D7-8069-4CAB-BB2A-509511D6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res.aacrjournals.org/content/canres/16/3/185.full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h.org/exhibitions/climate-change/changing-ocean/the-ocean-a-whole-lot-of-hea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h.org/exhibitions/climate-change/changing-ocean/the-ocean-a-whole-lot-of-hea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https://cancerres.aacrjournals.org/content/canres/16/3/185.full.pdf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636D7-8069-4CAB-BB2A-509511D606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weak</a:t>
            </a:r>
            <a:r>
              <a:rPr lang="en-US" baseline="0" dirty="0" smtClean="0"/>
              <a:t> interactions are especially useful in a living cell, where many molecules interact only briefly to send signals, carry out chemical reactions, or copy information from one molecule to another.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636D7-8069-4CAB-BB2A-509511D606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https://www.amnh.org/exhibitions/climate-change/changing-ocean/the-ocean-a-whole-lot-of-heat</a:t>
            </a:r>
            <a:endParaRPr lang="en-US" dirty="0" smtClean="0"/>
          </a:p>
          <a:p>
            <a:r>
              <a:rPr lang="en-US" dirty="0" smtClean="0"/>
              <a:t>Picture source: NASA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636D7-8069-4CAB-BB2A-509511D606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https://www.amnh.org/exhibitions/climate-change/changing-ocean/the-ocean-a-whole-lot-of-heat</a:t>
            </a:r>
            <a:endParaRPr lang="en-US" dirty="0" smtClean="0"/>
          </a:p>
          <a:p>
            <a:r>
              <a:rPr lang="en-US" dirty="0" smtClean="0"/>
              <a:t>Picture source: NASA</a:t>
            </a:r>
          </a:p>
          <a:p>
            <a:endParaRPr lang="en-US" dirty="0" smtClean="0"/>
          </a:p>
          <a:p>
            <a:r>
              <a:rPr lang="en-US" dirty="0" smtClean="0"/>
              <a:t>What water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envrionment</a:t>
            </a:r>
            <a:r>
              <a:rPr lang="en-US" baseline="0" dirty="0" smtClean="0"/>
              <a:t> do living things have? Blood as well as the cytoplasm of cells.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636D7-8069-4CAB-BB2A-509511D606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636D7-8069-4CAB-BB2A-509511D606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B7B787-2AE9-4ACC-821B-B1F9E303BD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CB5B52-D8FE-4A04-A1BC-3FF5DBA5FE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Chemistry of Life	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Assembled and Presented by Dean </a:t>
            </a:r>
            <a:r>
              <a:rPr lang="en-US" dirty="0" err="1" smtClean="0"/>
              <a:t>Struempf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Summary of Chemical Bonding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0" y="1600200"/>
            <a:ext cx="7281219" cy="4873625"/>
          </a:xfrm>
        </p:spPr>
      </p:pic>
    </p:spTree>
    <p:extLst>
      <p:ext uri="{BB962C8B-B14F-4D97-AF65-F5344CB8AC3E}">
        <p14:creationId xmlns:p14="http://schemas.microsoft.com/office/powerpoint/2010/main" val="2020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3276505" cy="21829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2895600" cy="221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8006"/>
          <a:stretch/>
        </p:blipFill>
        <p:spPr>
          <a:xfrm>
            <a:off x="1600200" y="3688518"/>
            <a:ext cx="5562600" cy="30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sz="2400" dirty="0" smtClean="0"/>
              <a:t>Adhesion &amp; Cohesion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Adhesion-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between molecules of </a:t>
            </a:r>
            <a:r>
              <a:rPr lang="en-US" dirty="0" smtClean="0">
                <a:solidFill>
                  <a:srgbClr val="FF0000"/>
                </a:solidFill>
              </a:rPr>
              <a:t>different substances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Cohesion-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between molecules of the </a:t>
            </a:r>
            <a:r>
              <a:rPr lang="en-US" dirty="0" smtClean="0">
                <a:solidFill>
                  <a:srgbClr val="FF0000"/>
                </a:solidFill>
              </a:rPr>
              <a:t>same substance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76600"/>
            <a:ext cx="59150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sz="2400" dirty="0" smtClean="0"/>
              <a:t>Adhesion &amp; Cohesion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Adhesion-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between molecules of </a:t>
            </a:r>
            <a:r>
              <a:rPr lang="en-US" dirty="0" smtClean="0">
                <a:solidFill>
                  <a:srgbClr val="FF0000"/>
                </a:solidFill>
              </a:rPr>
              <a:t>different substances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Cohesion-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between molecules of the </a:t>
            </a:r>
            <a:r>
              <a:rPr lang="en-US" dirty="0" smtClean="0">
                <a:solidFill>
                  <a:srgbClr val="FF0000"/>
                </a:solidFill>
              </a:rPr>
              <a:t>same substance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423287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11404"/>
          <a:stretch/>
        </p:blipFill>
        <p:spPr>
          <a:xfrm>
            <a:off x="457200" y="3276600"/>
            <a:ext cx="3665838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Heat Capacity &amp; importance for Life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Heat is defined as the ‘flow of energy’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water, heat is stored between hydrogen bonds</a:t>
            </a:r>
          </a:p>
          <a:p>
            <a:pPr lvl="1"/>
            <a:r>
              <a:rPr lang="en-US" dirty="0" smtClean="0"/>
              <a:t>Because of this, 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has the ability to be a </a:t>
            </a:r>
            <a:r>
              <a:rPr lang="en-US" dirty="0" smtClean="0">
                <a:solidFill>
                  <a:srgbClr val="FF0000"/>
                </a:solidFill>
              </a:rPr>
              <a:t>heat sink, or storage of heat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During the summer, the oceans store heat from solar radiation. During the Winter, that heat is released.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99884"/>
            <a:ext cx="6248400" cy="35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Heat Capacity &amp; importance for Life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’s ability to store heat (the flow of energy) </a:t>
            </a:r>
            <a:r>
              <a:rPr lang="en-US" dirty="0" smtClean="0">
                <a:solidFill>
                  <a:srgbClr val="FF0000"/>
                </a:solidFill>
              </a:rPr>
              <a:t>allows living things to conduct energy required reactions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Chemical reactions in life are favored in a water environment.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7" y="3505200"/>
            <a:ext cx="4862015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12757"/>
            <a:ext cx="2590800" cy="26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Solutions &amp; Suspensions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Water’s polarity gives it the ability to dissolve both ionic compounds and other polar molecules.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03860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76600"/>
            <a:ext cx="2762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Acids, Bases, &amp; pH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4873752"/>
          </a:xfrm>
        </p:spPr>
        <p:txBody>
          <a:bodyPr/>
          <a:lstStyle/>
          <a:p>
            <a:r>
              <a:rPr lang="en-US" dirty="0" smtClean="0"/>
              <a:t>Acid</a:t>
            </a:r>
          </a:p>
          <a:p>
            <a:pPr lvl="1"/>
            <a:r>
              <a:rPr lang="en-US" dirty="0" smtClean="0"/>
              <a:t>The more H+ ions there are in a solution, the smaller the pH value (&lt;7)</a:t>
            </a:r>
          </a:p>
          <a:p>
            <a:r>
              <a:rPr lang="en-US" dirty="0" smtClean="0"/>
              <a:t>Base</a:t>
            </a:r>
          </a:p>
          <a:p>
            <a:pPr lvl="1"/>
            <a:r>
              <a:rPr lang="en-US" dirty="0" smtClean="0"/>
              <a:t>The more OH- ions present in the solution, the greater the pH value (&gt;7)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7" r="6937" b="4715"/>
          <a:stretch/>
        </p:blipFill>
        <p:spPr>
          <a:xfrm>
            <a:off x="4426137" y="1269268"/>
            <a:ext cx="3659301" cy="4260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7696200" cy="120032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 water is about neutral, it serves as the perfect medium for blood</a:t>
            </a:r>
            <a:r>
              <a:rPr lang="en-US" dirty="0" smtClean="0"/>
              <a:t>. This allows buffers to held in the blood mixture. </a:t>
            </a:r>
            <a:r>
              <a:rPr lang="en-US" dirty="0" smtClean="0">
                <a:solidFill>
                  <a:srgbClr val="FF0000"/>
                </a:solidFill>
              </a:rPr>
              <a:t>Buffers prevent sudden changes to pH, and buffers dissolved in blood plays an important role in maintaining homeostasis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063"/>
            <a:ext cx="3657600" cy="11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Properties of water: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States of Matter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086600" cy="472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05" y="152400"/>
            <a:ext cx="2705100" cy="15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400" dirty="0" smtClean="0"/>
              <a:t>Chemical properties &amp; Macromolecules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Carbon can bond with many elements</a:t>
            </a:r>
            <a:r>
              <a:rPr lang="en-US" dirty="0" smtClean="0"/>
              <a:t>- including hydrogen, oxygen, phosphorus, sulfur, and nitrogen- </a:t>
            </a:r>
            <a:r>
              <a:rPr lang="en-US" dirty="0" smtClean="0">
                <a:solidFill>
                  <a:srgbClr val="FF0000"/>
                </a:solidFill>
              </a:rPr>
              <a:t>to form compounds with many different chemical properties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3749041" cy="3124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4325100" cy="1500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15063"/>
          <a:stretch/>
        </p:blipFill>
        <p:spPr>
          <a:xfrm>
            <a:off x="4267200" y="4580238"/>
            <a:ext cx="3810000" cy="2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Atom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1600200"/>
            <a:ext cx="30480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Positively charged atomic particle (+)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Neutron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Uncharged atomic particle, about the same mass as a proton.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Negatively charged atomic particle (-), very small mass.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Nucleus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Central portion of an Atom, where strong forces bind protons and neutrons together.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5375461" cy="35814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45076" y="4724400"/>
            <a:ext cx="51692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876800" y="2936789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876800" y="4038600"/>
            <a:ext cx="51692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400" dirty="0" smtClean="0"/>
              <a:t>Chemical properties &amp; Macromolecules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Carbon can bond with many elements</a:t>
            </a:r>
            <a:r>
              <a:rPr lang="en-US" dirty="0" smtClean="0"/>
              <a:t>- including hydrogen, oxygen, phosphorus, sulfur, and nitrogen- </a:t>
            </a:r>
            <a:r>
              <a:rPr lang="en-US" dirty="0" smtClean="0">
                <a:solidFill>
                  <a:srgbClr val="FF0000"/>
                </a:solidFill>
              </a:rPr>
              <a:t>to form compounds with many different chemical properties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3124200"/>
            <a:ext cx="41148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80489"/>
            <a:ext cx="2647950" cy="3716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99" y="3505200"/>
            <a:ext cx="3472752" cy="31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400" dirty="0" smtClean="0"/>
              <a:t>Chemical properties &amp; Macromolecules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Carbon can bond with many elements</a:t>
            </a:r>
            <a:r>
              <a:rPr lang="en-US" dirty="0" smtClean="0"/>
              <a:t>- including hydrogen, oxygen, phosphorus, sulfur, and nitrogen- </a:t>
            </a:r>
            <a:r>
              <a:rPr lang="en-US" dirty="0" smtClean="0">
                <a:solidFill>
                  <a:srgbClr val="FF0000"/>
                </a:solidFill>
              </a:rPr>
              <a:t>to form compounds with many different chemical properties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105275" cy="280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482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r>
              <a:rPr lang="en-US" sz="2400" dirty="0" smtClean="0"/>
              <a:t>Carbohydrates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1600200"/>
            <a:ext cx="32004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Carbohydrates are used to store and release energy.</a:t>
            </a:r>
          </a:p>
          <a:p>
            <a:pPr lvl="1"/>
            <a:r>
              <a:rPr lang="en-US" dirty="0" smtClean="0"/>
              <a:t>May also be used for structural support and protection. </a:t>
            </a:r>
            <a:r>
              <a:rPr lang="en-US" sz="1300" dirty="0" smtClean="0"/>
              <a:t>(plants)</a:t>
            </a:r>
          </a:p>
          <a:p>
            <a:r>
              <a:rPr lang="en-US" sz="2200" u="sng" dirty="0" smtClean="0"/>
              <a:t>Monomers=Saccharide</a:t>
            </a:r>
          </a:p>
          <a:p>
            <a:pPr marL="365760" lvl="1" indent="0">
              <a:buNone/>
            </a:pPr>
            <a:endParaRPr lang="en-US" sz="1900" dirty="0" smtClean="0"/>
          </a:p>
          <a:p>
            <a:r>
              <a:rPr lang="en-US" sz="2200" dirty="0" smtClean="0"/>
              <a:t>Examples include:</a:t>
            </a:r>
          </a:p>
          <a:p>
            <a:pPr lvl="1"/>
            <a:r>
              <a:rPr lang="en-US" sz="1900" dirty="0" smtClean="0"/>
              <a:t>Gluc</a:t>
            </a:r>
            <a:r>
              <a:rPr lang="en-US" sz="1900" u="sng" dirty="0" smtClean="0"/>
              <a:t>ose</a:t>
            </a:r>
          </a:p>
          <a:p>
            <a:pPr lvl="1"/>
            <a:r>
              <a:rPr lang="en-US" sz="1900" dirty="0" smtClean="0"/>
              <a:t>Sucr</a:t>
            </a:r>
            <a:r>
              <a:rPr lang="en-US" sz="1900" u="sng" dirty="0" smtClean="0"/>
              <a:t>ose</a:t>
            </a:r>
          </a:p>
          <a:p>
            <a:pPr lvl="1"/>
            <a:r>
              <a:rPr lang="en-US" sz="1900" dirty="0" smtClean="0"/>
              <a:t>Lact</a:t>
            </a:r>
            <a:r>
              <a:rPr lang="en-US" sz="1900" u="sng" dirty="0" smtClean="0"/>
              <a:t>ose</a:t>
            </a:r>
          </a:p>
          <a:p>
            <a:pPr lvl="1"/>
            <a:r>
              <a:rPr lang="en-US" sz="1900" dirty="0" smtClean="0"/>
              <a:t>Fruct</a:t>
            </a:r>
            <a:r>
              <a:rPr lang="en-US" sz="1900" u="sng" dirty="0" smtClean="0"/>
              <a:t>ose</a:t>
            </a:r>
          </a:p>
          <a:p>
            <a:pPr lvl="1"/>
            <a:r>
              <a:rPr lang="en-US" sz="1900" dirty="0" smtClean="0"/>
              <a:t>Galact</a:t>
            </a:r>
            <a:r>
              <a:rPr lang="en-US" sz="1900" u="sng" dirty="0" smtClean="0"/>
              <a:t>ose</a:t>
            </a:r>
          </a:p>
          <a:p>
            <a:pPr lvl="1"/>
            <a:r>
              <a:rPr lang="en-US" sz="1900" dirty="0" smtClean="0"/>
              <a:t>Cellul</a:t>
            </a:r>
            <a:r>
              <a:rPr lang="en-US" sz="1900" u="sng" dirty="0" smtClean="0"/>
              <a:t>ose</a:t>
            </a:r>
            <a:r>
              <a:rPr lang="en-US" sz="1900" dirty="0" smtClean="0"/>
              <a:t> </a:t>
            </a:r>
            <a:r>
              <a:rPr lang="en-US" sz="1200" dirty="0" smtClean="0"/>
              <a:t>(primarily found in plant structures)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57400"/>
            <a:ext cx="5361038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3667780"/>
            <a:ext cx="1447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sugars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r>
              <a:rPr lang="en-US" sz="2400" dirty="0" smtClean="0"/>
              <a:t>Lipids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91200" y="1600200"/>
            <a:ext cx="28956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Lipids form important parts of biological membranes and waterproof coverings.</a:t>
            </a:r>
          </a:p>
          <a:p>
            <a:pPr lvl="1"/>
            <a:r>
              <a:rPr lang="en-US" dirty="0" smtClean="0"/>
              <a:t>May also be used to store energy.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lipids act as chemical messengers.</a:t>
            </a:r>
          </a:p>
          <a:p>
            <a:pPr lvl="1"/>
            <a:r>
              <a:rPr lang="en-US" dirty="0" smtClean="0"/>
              <a:t>Steroid hormones.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47800"/>
            <a:ext cx="566512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399"/>
            <a:ext cx="4014262" cy="32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r>
              <a:rPr lang="en-US" sz="2400" dirty="0" smtClean="0"/>
              <a:t>Nucleic Acids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1600200"/>
            <a:ext cx="32766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Nucleic acids store and transmit hereditary, or genetic information.</a:t>
            </a:r>
          </a:p>
          <a:p>
            <a:r>
              <a:rPr lang="en-US" sz="2000" dirty="0">
                <a:solidFill>
                  <a:schemeClr val="tx2"/>
                </a:solidFill>
              </a:rPr>
              <a:t>Polymer=Nucleic Acids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Monomer=Nucleotide</a:t>
            </a:r>
          </a:p>
          <a:p>
            <a:pPr lvl="1"/>
            <a:r>
              <a:rPr lang="en-US" sz="1800" dirty="0" smtClean="0"/>
              <a:t>Guanine</a:t>
            </a:r>
          </a:p>
          <a:p>
            <a:pPr lvl="1"/>
            <a:r>
              <a:rPr lang="en-US" sz="1800" dirty="0" smtClean="0"/>
              <a:t>Thymine</a:t>
            </a:r>
          </a:p>
          <a:p>
            <a:pPr lvl="1"/>
            <a:r>
              <a:rPr lang="en-US" sz="1800" dirty="0" smtClean="0"/>
              <a:t>Adenine</a:t>
            </a:r>
          </a:p>
          <a:p>
            <a:pPr lvl="1"/>
            <a:r>
              <a:rPr lang="en-US" sz="1800" dirty="0" smtClean="0"/>
              <a:t>Cytosine</a:t>
            </a:r>
          </a:p>
          <a:p>
            <a:pPr lvl="1"/>
            <a:r>
              <a:rPr lang="en-US" sz="1800" dirty="0" smtClean="0"/>
              <a:t>Uracil </a:t>
            </a:r>
            <a:r>
              <a:rPr lang="en-US" sz="1300" dirty="0" smtClean="0"/>
              <a:t>(only in RNA)</a:t>
            </a:r>
          </a:p>
          <a:p>
            <a:r>
              <a:rPr lang="en-US" dirty="0" smtClean="0"/>
              <a:t>DNA- </a:t>
            </a:r>
            <a:r>
              <a:rPr lang="en-US" sz="1300" dirty="0" smtClean="0"/>
              <a:t>sugar deoxyribose</a:t>
            </a:r>
          </a:p>
          <a:p>
            <a:r>
              <a:rPr lang="en-US" dirty="0" smtClean="0"/>
              <a:t>RNA- </a:t>
            </a:r>
            <a:r>
              <a:rPr lang="en-US" sz="1300" dirty="0" smtClean="0"/>
              <a:t>sugar ribose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209" r="18919" b="10710"/>
          <a:stretch/>
        </p:blipFill>
        <p:spPr>
          <a:xfrm>
            <a:off x="1085840" y="3733800"/>
            <a:ext cx="4000481" cy="2885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0" y="1371600"/>
            <a:ext cx="4267200" cy="24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r>
              <a:rPr lang="en-US" sz="2400" dirty="0" smtClean="0"/>
              <a:t>Proteins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1600200"/>
            <a:ext cx="3276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Proteins serve various functions: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Form important cellular structures.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Transport substances into or out of cells</a:t>
            </a:r>
            <a:r>
              <a:rPr lang="en-US" dirty="0" smtClean="0"/>
              <a:t> (found in cell membranes)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Help fight disease </a:t>
            </a:r>
            <a:r>
              <a:rPr lang="en-US" dirty="0" smtClean="0"/>
              <a:t>(antibodies)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Control the rate of reactions and regulate cell processes </a:t>
            </a:r>
            <a:r>
              <a:rPr lang="en-US" dirty="0" smtClean="0"/>
              <a:t>(enzymes)</a:t>
            </a:r>
            <a:endParaRPr lang="en-US" dirty="0"/>
          </a:p>
          <a:p>
            <a:r>
              <a:rPr lang="en-US" sz="1800" dirty="0" smtClean="0"/>
              <a:t>Monomer=Amino Acids</a:t>
            </a:r>
          </a:p>
          <a:p>
            <a:r>
              <a:rPr lang="en-US" sz="1800" dirty="0" smtClean="0"/>
              <a:t>Polymer=Peptide</a:t>
            </a:r>
          </a:p>
          <a:p>
            <a:r>
              <a:rPr lang="en-US" sz="1800" dirty="0" smtClean="0"/>
              <a:t>Protein=multiple peptide chains folded together.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6059"/>
            <a:ext cx="4029075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87" y="3819421"/>
            <a:ext cx="2903700" cy="29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r>
              <a:rPr lang="en-US" sz="2400" dirty="0" smtClean="0"/>
              <a:t>Proteins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467600" cy="5281521"/>
          </a:xfrm>
        </p:spPr>
      </p:pic>
    </p:spTree>
    <p:extLst>
      <p:ext uri="{BB962C8B-B14F-4D97-AF65-F5344CB8AC3E}">
        <p14:creationId xmlns:p14="http://schemas.microsoft.com/office/powerpoint/2010/main" val="16653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Carbon Compounds: </a:t>
            </a:r>
            <a:r>
              <a:rPr lang="en-US" sz="2400" dirty="0" smtClean="0"/>
              <a:t>Proteins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181600" cy="5086403"/>
          </a:xfrm>
        </p:spPr>
      </p:pic>
    </p:spTree>
    <p:extLst>
      <p:ext uri="{BB962C8B-B14F-4D97-AF65-F5344CB8AC3E}">
        <p14:creationId xmlns:p14="http://schemas.microsoft.com/office/powerpoint/2010/main" val="3688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Chemical Reactions and the role of Proteins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Biological catalysts, primarily proteins called </a:t>
            </a:r>
            <a:r>
              <a:rPr lang="en-US" dirty="0" smtClean="0">
                <a:solidFill>
                  <a:srgbClr val="FF0000"/>
                </a:solidFill>
              </a:rPr>
              <a:t>enzymes</a:t>
            </a:r>
            <a:r>
              <a:rPr lang="en-US" dirty="0" smtClean="0"/>
              <a:t>, serve the </a:t>
            </a:r>
            <a:r>
              <a:rPr lang="en-US" dirty="0" smtClean="0">
                <a:solidFill>
                  <a:srgbClr val="FF0000"/>
                </a:solidFill>
              </a:rPr>
              <a:t>function of speeding up chemical reactions that take place in cells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temperature and extreme pH may unravel (denature) enzymes, causing them to not function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0"/>
            <a:ext cx="5638800" cy="37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Chemical Reactions and the role of Proteins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Biological catalysts, primarily proteins called </a:t>
            </a:r>
            <a:r>
              <a:rPr lang="en-US" dirty="0" smtClean="0">
                <a:solidFill>
                  <a:srgbClr val="FF0000"/>
                </a:solidFill>
              </a:rPr>
              <a:t>enzymes</a:t>
            </a:r>
            <a:r>
              <a:rPr lang="en-US" dirty="0" smtClean="0"/>
              <a:t>, serve the </a:t>
            </a:r>
            <a:r>
              <a:rPr lang="en-US" dirty="0" smtClean="0">
                <a:solidFill>
                  <a:srgbClr val="FF0000"/>
                </a:solidFill>
              </a:rPr>
              <a:t>function of speeding up chemical reactions that take place in cells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temperature and extreme pH may unravel (denature) enzymes, causing them to not function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/>
          <a:stretch/>
        </p:blipFill>
        <p:spPr>
          <a:xfrm>
            <a:off x="1052384" y="3500734"/>
            <a:ext cx="6553200" cy="3242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500735"/>
            <a:ext cx="31242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Absorbing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500734"/>
            <a:ext cx="30335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Releasing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6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Isotopes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Atoms of the </a:t>
            </a:r>
            <a:r>
              <a:rPr lang="en-US" dirty="0" smtClean="0">
                <a:solidFill>
                  <a:srgbClr val="FF0000"/>
                </a:solidFill>
              </a:rPr>
              <a:t>same element </a:t>
            </a:r>
            <a:r>
              <a:rPr lang="en-US" dirty="0" smtClean="0"/>
              <a:t>that </a:t>
            </a:r>
            <a:r>
              <a:rPr lang="en-US" u="sng" dirty="0" smtClean="0">
                <a:solidFill>
                  <a:srgbClr val="FF0000"/>
                </a:solidFill>
              </a:rPr>
              <a:t>differ in the number of neutrons</a:t>
            </a:r>
            <a:r>
              <a:rPr lang="en-US" dirty="0" smtClean="0"/>
              <a:t> they contain.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11870"/>
          <a:stretch/>
        </p:blipFill>
        <p:spPr>
          <a:xfrm>
            <a:off x="228600" y="2842055"/>
            <a:ext cx="7772400" cy="33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Isotopes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Atoms of the </a:t>
            </a:r>
            <a:r>
              <a:rPr lang="en-US" dirty="0" smtClean="0">
                <a:solidFill>
                  <a:srgbClr val="FF0000"/>
                </a:solidFill>
              </a:rPr>
              <a:t>same element </a:t>
            </a:r>
            <a:r>
              <a:rPr lang="en-US" dirty="0" smtClean="0"/>
              <a:t>that </a:t>
            </a:r>
            <a:r>
              <a:rPr lang="en-US" u="sng" dirty="0" smtClean="0">
                <a:solidFill>
                  <a:srgbClr val="FF0000"/>
                </a:solidFill>
              </a:rPr>
              <a:t>differ in the number of neutrons</a:t>
            </a:r>
            <a:r>
              <a:rPr lang="en-US" dirty="0" smtClean="0"/>
              <a:t> they contain.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11870"/>
          <a:stretch/>
        </p:blipFill>
        <p:spPr>
          <a:xfrm>
            <a:off x="5071485" y="2433477"/>
            <a:ext cx="3682411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191000"/>
            <a:ext cx="7086600" cy="258532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Some isotopes are unstable and will decay, or break down over time. This property makes isotopes very useful such as: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Geology and Paleontology- determine the age of rocks or fossils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Medicine- used to detect certain cancers, or trace movements of substances throughout the human body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Food industry/Agriculture- kill bacteria to sanitize food, or induce mutations for GMO’s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10301"/>
          <a:stretch/>
        </p:blipFill>
        <p:spPr>
          <a:xfrm>
            <a:off x="757881" y="2383248"/>
            <a:ext cx="1808411" cy="170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92" y="2652394"/>
            <a:ext cx="2505193" cy="11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Chemical Bonds:</a:t>
            </a:r>
            <a:r>
              <a:rPr lang="en-US" dirty="0" smtClean="0"/>
              <a:t> </a:t>
            </a:r>
            <a:r>
              <a:rPr lang="en-US" sz="2400" dirty="0" smtClean="0"/>
              <a:t>Ionic Bonds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Formed when one or more </a:t>
            </a:r>
            <a:r>
              <a:rPr lang="en-US" dirty="0" smtClean="0">
                <a:solidFill>
                  <a:srgbClr val="FF0000"/>
                </a:solidFill>
              </a:rPr>
              <a:t>electrons are transferred</a:t>
            </a:r>
            <a:r>
              <a:rPr lang="en-US" dirty="0" smtClean="0"/>
              <a:t> from one atom to another, forming 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63800"/>
            <a:ext cx="5181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Chemical Bonds: </a:t>
            </a:r>
            <a:r>
              <a:rPr lang="en-US" sz="2400" dirty="0" smtClean="0"/>
              <a:t>Covalent Bonds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Formed when </a:t>
            </a:r>
            <a:r>
              <a:rPr lang="en-US" dirty="0" smtClean="0">
                <a:solidFill>
                  <a:srgbClr val="FF0000"/>
                </a:solidFill>
              </a:rPr>
              <a:t>one or more electrons are shared</a:t>
            </a:r>
            <a:r>
              <a:rPr lang="en-US" dirty="0" smtClean="0"/>
              <a:t> by atoms; </a:t>
            </a:r>
            <a:r>
              <a:rPr lang="en-US" u="sng" dirty="0" smtClean="0">
                <a:solidFill>
                  <a:srgbClr val="FF0000"/>
                </a:solidFill>
              </a:rPr>
              <a:t>how molecules are formed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598"/>
            <a:ext cx="6400800" cy="42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Chemical Bonds: </a:t>
            </a:r>
            <a:r>
              <a:rPr lang="en-US" sz="2400" dirty="0" smtClean="0"/>
              <a:t>Hydrogen Bonds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example of Van der Waals forces, </a:t>
            </a:r>
            <a:r>
              <a:rPr lang="en-US" dirty="0" smtClean="0">
                <a:solidFill>
                  <a:srgbClr val="FF0000"/>
                </a:solidFill>
              </a:rPr>
              <a:t>the weak interactions between atoms and molecules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11395"/>
            <a:ext cx="497681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Chemical Bonds: </a:t>
            </a:r>
            <a:r>
              <a:rPr lang="en-US" sz="2400" dirty="0" smtClean="0"/>
              <a:t>Hydrogen Bonds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example of Van der Waals forces, </a:t>
            </a:r>
            <a:r>
              <a:rPr lang="en-US" dirty="0" smtClean="0">
                <a:solidFill>
                  <a:srgbClr val="FF0000"/>
                </a:solidFill>
              </a:rPr>
              <a:t>the weak interactions between atoms and molecules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78" y="3124200"/>
            <a:ext cx="4355421" cy="2831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4267117" cy="18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Van der Waals Forces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595810" cy="4572000"/>
          </a:xfrm>
        </p:spPr>
      </p:pic>
      <p:sp>
        <p:nvSpPr>
          <p:cNvPr id="5" name="Down Arrow 4"/>
          <p:cNvSpPr/>
          <p:nvPr/>
        </p:nvSpPr>
        <p:spPr>
          <a:xfrm>
            <a:off x="6553200" y="533400"/>
            <a:ext cx="990600" cy="12954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</TotalTime>
  <Words>941</Words>
  <Application>Microsoft Office PowerPoint</Application>
  <PresentationFormat>On-screen Show (4:3)</PresentationFormat>
  <Paragraphs>121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Century Schoolbook</vt:lpstr>
      <vt:lpstr>Courier New</vt:lpstr>
      <vt:lpstr>Wingdings</vt:lpstr>
      <vt:lpstr>Wingdings 2</vt:lpstr>
      <vt:lpstr>Oriel</vt:lpstr>
      <vt:lpstr>The Chemistry of Life </vt:lpstr>
      <vt:lpstr>The Atom</vt:lpstr>
      <vt:lpstr>Isotopes</vt:lpstr>
      <vt:lpstr>Isotopes</vt:lpstr>
      <vt:lpstr>Chemical Bonds: Ionic Bonds</vt:lpstr>
      <vt:lpstr>Chemical Bonds: Covalent Bonds</vt:lpstr>
      <vt:lpstr>Chemical Bonds: Hydrogen Bonds</vt:lpstr>
      <vt:lpstr>Chemical Bonds: Hydrogen Bonds</vt:lpstr>
      <vt:lpstr>Van der Waals Forces</vt:lpstr>
      <vt:lpstr>Summary of Chemical Bonding</vt:lpstr>
      <vt:lpstr>Properties of water</vt:lpstr>
      <vt:lpstr>Properties of water: Adhesion &amp; Cohesion</vt:lpstr>
      <vt:lpstr>Properties of water: Adhesion &amp; Cohesion</vt:lpstr>
      <vt:lpstr>Properties of water:  Heat Capacity &amp; importance for Life</vt:lpstr>
      <vt:lpstr>Properties of water:  Heat Capacity &amp; importance for Life</vt:lpstr>
      <vt:lpstr>Properties of water:  Solutions &amp; Suspensions</vt:lpstr>
      <vt:lpstr>Properties of water:  Acids, Bases, &amp; pH</vt:lpstr>
      <vt:lpstr>Properties of water:  States of Matter</vt:lpstr>
      <vt:lpstr>Carbon Compounds:  Chemical properties &amp; Macromolecules</vt:lpstr>
      <vt:lpstr>Carbon Compounds:  Chemical properties &amp; Macromolecules</vt:lpstr>
      <vt:lpstr>Carbon Compounds:  Chemical properties &amp; Macromolecules</vt:lpstr>
      <vt:lpstr>Carbon Compounds: Carbohydrates</vt:lpstr>
      <vt:lpstr>Carbon Compounds: Lipids</vt:lpstr>
      <vt:lpstr>Carbon Compounds: Nucleic Acids</vt:lpstr>
      <vt:lpstr>Carbon Compounds: Proteins</vt:lpstr>
      <vt:lpstr>Carbon Compounds: Proteins</vt:lpstr>
      <vt:lpstr>Carbon Compounds: Proteins</vt:lpstr>
      <vt:lpstr>Chemical Reactions and the role of Proteins</vt:lpstr>
      <vt:lpstr>Chemical Reactions and the role of Proteins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Chemistry of Life</dc:title>
  <dc:creator>Dean_Struempf</dc:creator>
  <cp:lastModifiedBy>Struempf, Dean</cp:lastModifiedBy>
  <cp:revision>29</cp:revision>
  <dcterms:created xsi:type="dcterms:W3CDTF">2019-12-03T06:18:11Z</dcterms:created>
  <dcterms:modified xsi:type="dcterms:W3CDTF">2019-12-06T17:17:49Z</dcterms:modified>
</cp:coreProperties>
</file>