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8" r:id="rId6"/>
    <p:sldId id="268" r:id="rId7"/>
    <p:sldId id="262" r:id="rId8"/>
    <p:sldId id="261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3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3/22/2021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4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3/22/2021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3/22/2021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WKlaMJaE0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" y="3530347"/>
            <a:ext cx="6981063" cy="1761637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Topic :</a:t>
            </a:r>
          </a:p>
          <a:p>
            <a:pPr algn="ctr"/>
            <a:endParaRPr lang="en-US" sz="36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ACCEPTANCE </a:t>
            </a:r>
            <a:r>
              <a:rPr lang="mr-IN" sz="3600" b="1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–</a:t>
            </a:r>
            <a:r>
              <a:rPr lang="en-US" sz="3600" b="1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 Loving One Another</a:t>
            </a:r>
            <a:r>
              <a:rPr lang="en-US" sz="2400" b="1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!</a:t>
            </a:r>
            <a:endParaRPr lang="en-US" sz="2400" b="1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613" b="96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830" y="0"/>
            <a:ext cx="10096500" cy="116492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Algerian" panose="04020705040A02060702" pitchFamily="82" charset="0"/>
              </a:rPr>
              <a:t>5. Teaching our child how to accept</a:t>
            </a:r>
            <a:endParaRPr lang="en-US" sz="360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6018" y="1027134"/>
            <a:ext cx="9254124" cy="4722313"/>
          </a:xfrm>
        </p:spPr>
        <p:txBody>
          <a:bodyPr numCol="1" anchor="t"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When you teach your child acceptance, since it’s a very important principal, you will automatically feel that you are practicing a problem solving strategy.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AF6EB"/>
              </a:clrFrom>
              <a:clrTo>
                <a:srgbClr val="FAF6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6268" y="2511706"/>
            <a:ext cx="6285053" cy="43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8895" y="2398676"/>
            <a:ext cx="6981063" cy="247426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Topic:</a:t>
            </a:r>
          </a:p>
          <a:p>
            <a:pPr algn="ctr"/>
            <a:endParaRPr lang="en-US" sz="36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ACCEPTANCE </a:t>
            </a:r>
            <a:r>
              <a:rPr lang="mr-IN" sz="3600" b="1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–</a:t>
            </a:r>
            <a:r>
              <a:rPr lang="en-US" sz="3600" b="1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 Loving One Another</a:t>
            </a:r>
            <a:r>
              <a:rPr lang="en-US" sz="2400" b="1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!</a:t>
            </a:r>
          </a:p>
          <a:p>
            <a:pPr algn="ctr"/>
            <a:endParaRPr lang="en-US" sz="2400" b="1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endParaRPr lang="en-US" sz="2400" b="1" dirty="0" smtClean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Bernard MT Condensed" panose="02050806060905020404" pitchFamily="18" charset="0"/>
                <a:hlinkClick r:id="rId3"/>
              </a:rPr>
              <a:t>https://</a:t>
            </a:r>
            <a:r>
              <a:rPr lang="en-US" sz="2400" b="1" dirty="0" smtClean="0">
                <a:solidFill>
                  <a:schemeClr val="accent2"/>
                </a:solidFill>
                <a:latin typeface="Bernard MT Condensed" panose="02050806060905020404" pitchFamily="18" charset="0"/>
                <a:hlinkClick r:id="rId3"/>
              </a:rPr>
              <a:t>www.youtube.com/watch?v=3WKlaMJaE0g</a:t>
            </a:r>
            <a:endParaRPr lang="en-US" sz="2400" b="1" dirty="0" smtClean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endParaRPr lang="en-US" sz="2400" b="1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endParaRPr lang="en-US" sz="2400" b="1" dirty="0" smtClean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endParaRPr lang="en-US" sz="2400" b="1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endParaRPr lang="en-US" sz="2400" b="1" dirty="0" smtClean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endParaRPr lang="en-US" sz="2400" b="1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endParaRPr lang="en-US" sz="2400" b="1" dirty="0" smtClean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endParaRPr lang="en-US" sz="2400" b="1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9613" b="96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830" y="0"/>
            <a:ext cx="10096500" cy="1164921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First step of loving one another</a:t>
            </a:r>
            <a:br>
              <a:rPr lang="en-US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sym typeface="Wingdings"/>
              </a:rPr>
              <a:t> Questioning ourselves </a:t>
            </a:r>
            <a:endParaRPr lang="en-US" sz="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6018" y="1027134"/>
            <a:ext cx="9254124" cy="4722313"/>
          </a:xfrm>
        </p:spPr>
        <p:txBody>
          <a:bodyPr numCol="1" anchor="t">
            <a:normAutofit/>
          </a:bodyPr>
          <a:lstStyle/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Bernard MT Condensed" charset="0"/>
                <a:ea typeface="Bernard MT Condensed" charset="0"/>
                <a:cs typeface="Bernard MT Condensed" charset="0"/>
                <a:sym typeface="Wingdings"/>
              </a:rPr>
              <a:t>H</a:t>
            </a:r>
            <a:r>
              <a:rPr lang="en-US" sz="2000" b="1" dirty="0" smtClean="0">
                <a:solidFill>
                  <a:srgbClr val="002060"/>
                </a:solidFill>
                <a:latin typeface="Bernard MT Condensed" charset="0"/>
                <a:ea typeface="Bernard MT Condensed" charset="0"/>
                <a:cs typeface="Bernard MT Condensed" charset="0"/>
                <a:sym typeface="Wingdings"/>
              </a:rPr>
              <a:t>ave you ever thought about finding the good in the person in front of you?</a:t>
            </a:r>
          </a:p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Bernard MT Condensed" charset="0"/>
                <a:ea typeface="Bernard MT Condensed" charset="0"/>
                <a:cs typeface="Bernard MT Condensed" charset="0"/>
                <a:sym typeface="Wingdings"/>
              </a:rPr>
              <a:t>Have you ever thought about praising the person instead of criticizing him or her? </a:t>
            </a:r>
          </a:p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Bernard MT Condensed" charset="0"/>
                <a:ea typeface="Bernard MT Condensed" charset="0"/>
                <a:cs typeface="Bernard MT Condensed" charset="0"/>
                <a:sym typeface="Wingdings"/>
              </a:rPr>
              <a:t>What would be some things that may stop you from praising the person in your circle?</a:t>
            </a:r>
          </a:p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Bernard MT Condensed" charset="0"/>
                <a:ea typeface="Bernard MT Condensed" charset="0"/>
                <a:cs typeface="Bernard MT Condensed" charset="0"/>
                <a:sym typeface="Wingdings"/>
              </a:rPr>
              <a:t>What are some characteristics, actions, or traits that may push you to have a quick judgment? And what are some of the judgements that you may project? </a:t>
            </a:r>
          </a:p>
          <a:p>
            <a:pPr marL="285750" lvl="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Bernard MT Condensed" charset="0"/>
                <a:ea typeface="Bernard MT Condensed" charset="0"/>
                <a:cs typeface="Bernard MT Condensed" charset="0"/>
              </a:rPr>
              <a:t>What about someone who identifies differently than you do, or who rejects your identity? </a:t>
            </a:r>
            <a:endParaRPr lang="en-US" sz="2000" b="1" dirty="0" smtClean="0">
              <a:solidFill>
                <a:srgbClr val="002060"/>
              </a:solidFill>
              <a:latin typeface="Bernard MT Condensed" charset="0"/>
              <a:ea typeface="Bernard MT Condensed" charset="0"/>
              <a:cs typeface="Bernard MT Condensed" charset="0"/>
            </a:endParaRPr>
          </a:p>
          <a:p>
            <a:pPr marL="285750" lvl="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Bernard MT Condensed" charset="0"/>
                <a:ea typeface="Bernard MT Condensed" charset="0"/>
                <a:cs typeface="Bernard MT Condensed" charset="0"/>
              </a:rPr>
              <a:t>What </a:t>
            </a:r>
            <a:r>
              <a:rPr lang="en-US" sz="2000" b="1" dirty="0">
                <a:solidFill>
                  <a:srgbClr val="002060"/>
                </a:solidFill>
                <a:latin typeface="Bernard MT Condensed" charset="0"/>
                <a:ea typeface="Bernard MT Condensed" charset="0"/>
                <a:cs typeface="Bernard MT Condensed" charset="0"/>
              </a:rPr>
              <a:t>about someone who worships or believes differently than you do?</a:t>
            </a:r>
            <a:endParaRPr lang="en-US" sz="2000" b="1" dirty="0" smtClean="0">
              <a:solidFill>
                <a:srgbClr val="002060"/>
              </a:solidFill>
              <a:latin typeface="Bernard MT Condensed" charset="0"/>
              <a:ea typeface="Bernard MT Condensed" charset="0"/>
              <a:cs typeface="Bernard MT Condensed" charset="0"/>
              <a:sym typeface="Wingdings"/>
            </a:endParaRPr>
          </a:p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b="1" dirty="0" smtClean="0">
              <a:solidFill>
                <a:schemeClr val="accent2"/>
              </a:solidFill>
              <a:sym typeface="Wingding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>
              <a:solidFill>
                <a:schemeClr val="accent2"/>
              </a:solidFill>
              <a:sym typeface="Wingding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65675"/>
            <a:ext cx="2676770" cy="33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What is my reaction after asking the self assessment questions?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072" y="1078640"/>
            <a:ext cx="4919472" cy="823912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Acceptance 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21668"/>
            <a:ext cx="5527281" cy="4936332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It’s recognizing the process or condition of a certain situation without trying to change it or protest it.</a:t>
            </a:r>
          </a:p>
          <a:p>
            <a:r>
              <a:rPr lang="en-US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It’s trying to find the positive aspect of the situation or the person. </a:t>
            </a:r>
          </a:p>
          <a:p>
            <a:r>
              <a:rPr lang="en-US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Within your level of your inner peace, it’s possible to find ways and excuses to deal a specific person or a situation. </a:t>
            </a:r>
            <a:endParaRPr lang="en-US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9233" y="1078641"/>
            <a:ext cx="4919472" cy="823912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Rejection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9551" y="1902552"/>
            <a:ext cx="6392448" cy="495544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Refusing to look at or for any positive aspect of a certain person that we interact with or a specific situation as well.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Acting negatively and angrily with the person whom we are not accepting or with others as result of our unacceptance to our circumstances. </a:t>
            </a:r>
            <a:endParaRPr lang="en-US" sz="24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50890" y="1315233"/>
            <a:ext cx="25052" cy="554276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23" y="4495799"/>
            <a:ext cx="3810000" cy="1898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941" y="4239016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702" y="4407067"/>
            <a:ext cx="10071099" cy="168415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How to Accept ???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47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830" y="0"/>
            <a:ext cx="10096500" cy="1164921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2"/>
                </a:solidFill>
                <a:latin typeface="Algerian" panose="04020705040A02060702" pitchFamily="82" charset="0"/>
              </a:rPr>
              <a:t>1. Decide </a:t>
            </a:r>
            <a:r>
              <a:rPr lang="en-US" sz="4000" b="1" i="1" dirty="0">
                <a:solidFill>
                  <a:schemeClr val="bg2"/>
                </a:solidFill>
                <a:latin typeface="Algerian" panose="04020705040A02060702" pitchFamily="82" charset="0"/>
              </a:rPr>
              <a:t>to be </a:t>
            </a:r>
            <a:r>
              <a:rPr lang="en-US" sz="4000" b="1" i="1" dirty="0" smtClean="0">
                <a:solidFill>
                  <a:schemeClr val="bg2"/>
                </a:solidFill>
                <a:latin typeface="Algerian" panose="04020705040A02060702" pitchFamily="82" charset="0"/>
              </a:rPr>
              <a:t>open</a:t>
            </a:r>
            <a:r>
              <a:rPr lang="en-US" sz="4000" b="1" i="1" dirty="0">
                <a:solidFill>
                  <a:schemeClr val="bg2"/>
                </a:solidFill>
                <a:latin typeface="Algerian" panose="04020705040A02060702" pitchFamily="82" charset="0"/>
              </a:rPr>
              <a:t/>
            </a:r>
            <a:br>
              <a:rPr lang="en-US" sz="4000" b="1" i="1" dirty="0">
                <a:solidFill>
                  <a:schemeClr val="bg2"/>
                </a:solidFill>
                <a:latin typeface="Algerian" panose="04020705040A02060702" pitchFamily="82" charset="0"/>
              </a:rPr>
            </a:br>
            <a:endParaRPr lang="en-US" sz="380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6018" y="1027134"/>
            <a:ext cx="9254124" cy="4722313"/>
          </a:xfrm>
        </p:spPr>
        <p:txBody>
          <a:bodyPr numCol="1" anchor="t"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First </a:t>
            </a:r>
            <a:r>
              <a:rPr lang="en-US" sz="36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step to do anything is to set an intention and a desire. Set your intention as “deciding to open up your mind” in order to better understand the situation or the person from all different aspects. </a:t>
            </a:r>
          </a:p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3600" b="1" dirty="0" smtClean="0">
              <a:solidFill>
                <a:srgbClr val="002060"/>
              </a:solidFill>
              <a:latin typeface="Bernard MT Condensed" panose="02050806060905020404" pitchFamily="18" charset="0"/>
              <a:sym typeface="Wingding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>
              <a:solidFill>
                <a:schemeClr val="accent2"/>
              </a:solidFill>
              <a:sym typeface="Wingding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986267"/>
            <a:ext cx="2944405" cy="27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830" y="0"/>
            <a:ext cx="10096500" cy="1164921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2"/>
                </a:solidFill>
                <a:latin typeface="Algerian" panose="04020705040A02060702" pitchFamily="82" charset="0"/>
              </a:rPr>
              <a:t>2. Feel </a:t>
            </a:r>
            <a:r>
              <a:rPr lang="en-US" sz="4000" b="1" i="1" dirty="0">
                <a:solidFill>
                  <a:schemeClr val="bg2"/>
                </a:solidFill>
                <a:latin typeface="Algerian" panose="04020705040A02060702" pitchFamily="82" charset="0"/>
              </a:rPr>
              <a:t/>
            </a:r>
            <a:br>
              <a:rPr lang="en-US" sz="4000" b="1" i="1" dirty="0">
                <a:solidFill>
                  <a:schemeClr val="bg2"/>
                </a:solidFill>
                <a:latin typeface="Algerian" panose="04020705040A02060702" pitchFamily="82" charset="0"/>
              </a:rPr>
            </a:br>
            <a:endParaRPr lang="en-US" sz="380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6018" y="1027134"/>
            <a:ext cx="9254124" cy="4722313"/>
          </a:xfrm>
        </p:spPr>
        <p:txBody>
          <a:bodyPr numCol="1" anchor="t">
            <a:norm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Bernard MT Condensed" panose="02050806060905020404" pitchFamily="18" charset="0"/>
                <a:sym typeface="Wingdings"/>
              </a:rPr>
              <a:t>Get beyond your feelings about the person or the situation.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Bernard MT Condensed" panose="02050806060905020404" pitchFamily="18" charset="0"/>
                <a:sym typeface="Wingdings"/>
              </a:rPr>
              <a:t>Think about realistically. </a:t>
            </a: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400" b="1" i="1" u="sng" dirty="0">
                <a:solidFill>
                  <a:srgbClr val="002060"/>
                </a:solidFill>
                <a:latin typeface="Bernard MT Condensed" panose="02050806060905020404" pitchFamily="18" charset="0"/>
                <a:sym typeface="Wingdings"/>
              </a:rPr>
              <a:t>The emotional reaction is the judgment, and in truth, it’s not connected with the experience itself.</a:t>
            </a:r>
            <a:endParaRPr lang="en-US" sz="2400" b="1" i="1" u="sng" dirty="0" smtClean="0">
              <a:solidFill>
                <a:srgbClr val="002060"/>
              </a:solidFill>
              <a:latin typeface="Bernard MT Condensed" panose="02050806060905020404" pitchFamily="18" charset="0"/>
              <a:sym typeface="Wingding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Bernard MT Condensed" panose="02050806060905020404" pitchFamily="18" charset="0"/>
                <a:sym typeface="Wingdings"/>
              </a:rPr>
              <a:t>Why would we gain or change if we think negatively about the situation or the person?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Bernard MT Condensed" panose="02050806060905020404" pitchFamily="18" charset="0"/>
                <a:sym typeface="Wingdings"/>
              </a:rPr>
              <a:t>Why can’t we try to put the negative on the side and find a solution instead?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414" y="3906854"/>
            <a:ext cx="2860584" cy="1768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7394" y="3906854"/>
            <a:ext cx="2901722" cy="18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830" y="0"/>
            <a:ext cx="10096500" cy="1164921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2"/>
                </a:solidFill>
                <a:latin typeface="Algerian" panose="04020705040A02060702" pitchFamily="82" charset="0"/>
              </a:rPr>
              <a:t>3. Embrace without resistance</a:t>
            </a:r>
            <a:r>
              <a:rPr lang="en-US" sz="4000" b="1" i="1" dirty="0">
                <a:solidFill>
                  <a:schemeClr val="bg2"/>
                </a:solidFill>
                <a:latin typeface="Algerian" panose="04020705040A02060702" pitchFamily="82" charset="0"/>
              </a:rPr>
              <a:t/>
            </a:r>
            <a:br>
              <a:rPr lang="en-US" sz="4000" b="1" i="1" dirty="0">
                <a:solidFill>
                  <a:schemeClr val="bg2"/>
                </a:solidFill>
                <a:latin typeface="Algerian" panose="04020705040A02060702" pitchFamily="82" charset="0"/>
              </a:rPr>
            </a:br>
            <a:endParaRPr lang="en-US" sz="380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6018" y="1027134"/>
            <a:ext cx="9254124" cy="4722313"/>
          </a:xfrm>
        </p:spPr>
        <p:txBody>
          <a:bodyPr numCol="1" anchor="t">
            <a:norm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Allow yourself to experience the emotions without resisting them.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With allowance, try to open up about those emotions fully appropriately!</a:t>
            </a:r>
            <a:endParaRPr lang="en-US" sz="2800" b="1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1731" y="2192055"/>
            <a:ext cx="3474656" cy="34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830" y="0"/>
            <a:ext cx="10096500" cy="1164921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2"/>
                </a:solidFill>
                <a:latin typeface="Algerian" panose="04020705040A02060702" pitchFamily="82" charset="0"/>
              </a:rPr>
              <a:t>4. Tell the truth </a:t>
            </a:r>
            <a:endParaRPr lang="en-US" sz="380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6018" y="1027134"/>
            <a:ext cx="9254124" cy="4722313"/>
          </a:xfrm>
        </p:spPr>
        <p:txBody>
          <a:bodyPr numCol="1" anchor="t">
            <a:norm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Be honest with your own self about how you should truly react regarding the person or the situation that you are facing.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Accept the truth when you follow this specific step.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032567"/>
            <a:ext cx="12280739" cy="38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802</TotalTime>
  <Words>544</Words>
  <Application>Microsoft Office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Algerian</vt:lpstr>
      <vt:lpstr>Arial</vt:lpstr>
      <vt:lpstr>Bernard MT Condensed</vt:lpstr>
      <vt:lpstr>Euphemia</vt:lpstr>
      <vt:lpstr>Plantagenet Cherokee</vt:lpstr>
      <vt:lpstr>Wingdings</vt:lpstr>
      <vt:lpstr>Academic Literature 16x9</vt:lpstr>
      <vt:lpstr>PowerPoint Presentation</vt:lpstr>
      <vt:lpstr>PowerPoint Presentation</vt:lpstr>
      <vt:lpstr>First step of loving one another  Questioning ourselves </vt:lpstr>
      <vt:lpstr>What is my reaction after asking the self assessment questions?</vt:lpstr>
      <vt:lpstr>How to Accept ???</vt:lpstr>
      <vt:lpstr>1. Decide to be open </vt:lpstr>
      <vt:lpstr>2. Feel  </vt:lpstr>
      <vt:lpstr>3. Embrace without resistance </vt:lpstr>
      <vt:lpstr>4. Tell the truth </vt:lpstr>
      <vt:lpstr>5. Teaching our child how to accept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FAMILY!  ONE GOAL!</dc:title>
  <dc:creator>sandra alber</dc:creator>
  <cp:lastModifiedBy>Muhammad, Aquila</cp:lastModifiedBy>
  <cp:revision>26</cp:revision>
  <dcterms:created xsi:type="dcterms:W3CDTF">2019-12-09T00:02:36Z</dcterms:created>
  <dcterms:modified xsi:type="dcterms:W3CDTF">2021-03-22T13:30:06Z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