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64" r:id="rId10"/>
    <p:sldId id="272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5899" autoAdjust="0"/>
  </p:normalViewPr>
  <p:slideViewPr>
    <p:cSldViewPr snapToGrid="0">
      <p:cViewPr varScale="1">
        <p:scale>
          <a:sx n="64" d="100"/>
          <a:sy n="64" d="100"/>
        </p:scale>
        <p:origin x="76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329FD0-DCA7-4ED9-B1A7-1F70173D86C2}" type="doc">
      <dgm:prSet loTypeId="urn:microsoft.com/office/officeart/2005/8/layout/venn1" loCatId="relationship" qsTypeId="urn:microsoft.com/office/officeart/2005/8/quickstyle/3d1" qsCatId="3D" csTypeId="urn:microsoft.com/office/officeart/2005/8/colors/colorful3" csCatId="colorful" phldr="1"/>
      <dgm:spPr/>
    </dgm:pt>
    <dgm:pt modelId="{438DF985-96F7-4453-8DD0-488F42A500DD}">
      <dgm:prSet phldrT="[Text]" custT="1"/>
      <dgm:spPr/>
      <dgm:t>
        <a:bodyPr/>
        <a:lstStyle/>
        <a:p>
          <a:r>
            <a:rPr lang="en-US" sz="3200" dirty="0"/>
            <a:t>  Nation</a:t>
          </a:r>
        </a:p>
      </dgm:t>
    </dgm:pt>
    <dgm:pt modelId="{3CFA1E34-7EB8-4340-87FC-F7C3D48F5713}" type="parTrans" cxnId="{0AB678CA-0A15-4255-98D7-107E2BAF1EED}">
      <dgm:prSet/>
      <dgm:spPr/>
      <dgm:t>
        <a:bodyPr/>
        <a:lstStyle/>
        <a:p>
          <a:endParaRPr lang="en-US"/>
        </a:p>
      </dgm:t>
    </dgm:pt>
    <dgm:pt modelId="{94CEAC4E-222A-463A-8976-C2228F7467B6}" type="sibTrans" cxnId="{0AB678CA-0A15-4255-98D7-107E2BAF1EED}">
      <dgm:prSet/>
      <dgm:spPr/>
      <dgm:t>
        <a:bodyPr/>
        <a:lstStyle/>
        <a:p>
          <a:endParaRPr lang="en-US"/>
        </a:p>
      </dgm:t>
    </dgm:pt>
    <dgm:pt modelId="{3AEE996B-91B7-4A43-A31D-237DE51F5503}">
      <dgm:prSet phldrT="[Text]" custT="1"/>
      <dgm:spPr/>
      <dgm:t>
        <a:bodyPr/>
        <a:lstStyle/>
        <a:p>
          <a:r>
            <a:rPr lang="en-US" sz="3200" dirty="0"/>
            <a:t>State</a:t>
          </a:r>
        </a:p>
      </dgm:t>
    </dgm:pt>
    <dgm:pt modelId="{FB1859FD-81C8-4894-9475-C94EE8AA537E}" type="parTrans" cxnId="{4B54CFA3-EB9D-4B93-AA89-243A3B1E8EE3}">
      <dgm:prSet/>
      <dgm:spPr/>
      <dgm:t>
        <a:bodyPr/>
        <a:lstStyle/>
        <a:p>
          <a:endParaRPr lang="en-US"/>
        </a:p>
      </dgm:t>
    </dgm:pt>
    <dgm:pt modelId="{5A78DF91-1D96-47EC-A161-417D7272D5A0}" type="sibTrans" cxnId="{4B54CFA3-EB9D-4B93-AA89-243A3B1E8EE3}">
      <dgm:prSet/>
      <dgm:spPr/>
      <dgm:t>
        <a:bodyPr/>
        <a:lstStyle/>
        <a:p>
          <a:endParaRPr lang="en-US"/>
        </a:p>
      </dgm:t>
    </dgm:pt>
    <dgm:pt modelId="{74F3ACDD-DB18-4C73-AB90-F7DB37EE78EC}">
      <dgm:prSet phldrT="[Text]" custT="1"/>
      <dgm:spPr/>
      <dgm:t>
        <a:bodyPr/>
        <a:lstStyle/>
        <a:p>
          <a:r>
            <a:rPr lang="en-US" sz="2400" dirty="0"/>
            <a:t>Kurds</a:t>
          </a:r>
        </a:p>
      </dgm:t>
    </dgm:pt>
    <dgm:pt modelId="{52580404-C779-4F3C-8E2B-63A6ADA35720}" type="parTrans" cxnId="{E5685860-789B-4955-8DCA-0130F6C59421}">
      <dgm:prSet/>
      <dgm:spPr/>
      <dgm:t>
        <a:bodyPr/>
        <a:lstStyle/>
        <a:p>
          <a:endParaRPr lang="en-US"/>
        </a:p>
      </dgm:t>
    </dgm:pt>
    <dgm:pt modelId="{7F634224-C027-4A37-9427-4058D77CC5CA}" type="sibTrans" cxnId="{E5685860-789B-4955-8DCA-0130F6C59421}">
      <dgm:prSet/>
      <dgm:spPr/>
      <dgm:t>
        <a:bodyPr/>
        <a:lstStyle/>
        <a:p>
          <a:endParaRPr lang="en-US"/>
        </a:p>
      </dgm:t>
    </dgm:pt>
    <dgm:pt modelId="{3167EADD-6BC3-4958-A7F7-D4D8581268D0}">
      <dgm:prSet phldrT="[Text]" custT="1"/>
      <dgm:spPr/>
      <dgm:t>
        <a:bodyPr/>
        <a:lstStyle/>
        <a:p>
          <a:r>
            <a:rPr lang="en-US" sz="2400" dirty="0"/>
            <a:t>Catalans</a:t>
          </a:r>
        </a:p>
      </dgm:t>
    </dgm:pt>
    <dgm:pt modelId="{B6A3234D-CAAB-4218-9499-5D9B89F43EEF}" type="parTrans" cxnId="{056C3C68-7B5F-4A8D-A530-C982A8D772E3}">
      <dgm:prSet/>
      <dgm:spPr/>
      <dgm:t>
        <a:bodyPr/>
        <a:lstStyle/>
        <a:p>
          <a:endParaRPr lang="en-US"/>
        </a:p>
      </dgm:t>
    </dgm:pt>
    <dgm:pt modelId="{75D09522-A7C3-40B9-8065-6E85AA111E6D}" type="sibTrans" cxnId="{056C3C68-7B5F-4A8D-A530-C982A8D772E3}">
      <dgm:prSet/>
      <dgm:spPr/>
      <dgm:t>
        <a:bodyPr/>
        <a:lstStyle/>
        <a:p>
          <a:endParaRPr lang="en-US"/>
        </a:p>
      </dgm:t>
    </dgm:pt>
    <dgm:pt modelId="{CD1110AF-117E-486F-935E-074DD92BEA3B}">
      <dgm:prSet phldrT="[Text]" custT="1"/>
      <dgm:spPr/>
      <dgm:t>
        <a:bodyPr/>
        <a:lstStyle/>
        <a:p>
          <a:r>
            <a:rPr lang="en-US" sz="2400" dirty="0"/>
            <a:t>Belgium</a:t>
          </a:r>
        </a:p>
      </dgm:t>
    </dgm:pt>
    <dgm:pt modelId="{34E57922-2B45-4399-A294-631FAA5F9125}" type="parTrans" cxnId="{BA456F57-54BF-4A75-ADBE-1BB7FDD8899C}">
      <dgm:prSet/>
      <dgm:spPr/>
      <dgm:t>
        <a:bodyPr/>
        <a:lstStyle/>
        <a:p>
          <a:endParaRPr lang="en-US"/>
        </a:p>
      </dgm:t>
    </dgm:pt>
    <dgm:pt modelId="{9B47924C-33E7-4417-8873-4ED801016BE7}" type="sibTrans" cxnId="{BA456F57-54BF-4A75-ADBE-1BB7FDD8899C}">
      <dgm:prSet/>
      <dgm:spPr/>
      <dgm:t>
        <a:bodyPr/>
        <a:lstStyle/>
        <a:p>
          <a:endParaRPr lang="en-US"/>
        </a:p>
      </dgm:t>
    </dgm:pt>
    <dgm:pt modelId="{289D3D8D-725F-4B74-BCB4-5B29BDFCD967}">
      <dgm:prSet phldrT="[Text]" custT="1"/>
      <dgm:spPr/>
      <dgm:t>
        <a:bodyPr/>
        <a:lstStyle/>
        <a:p>
          <a:r>
            <a:rPr lang="en-US" sz="2400" dirty="0"/>
            <a:t>Nigeria</a:t>
          </a:r>
        </a:p>
      </dgm:t>
    </dgm:pt>
    <dgm:pt modelId="{0B4C4A63-6965-4F91-B137-1423E2EA4B72}" type="parTrans" cxnId="{C8DC50DE-71BB-48C6-83F1-C978969B118B}">
      <dgm:prSet/>
      <dgm:spPr/>
      <dgm:t>
        <a:bodyPr/>
        <a:lstStyle/>
        <a:p>
          <a:endParaRPr lang="en-US"/>
        </a:p>
      </dgm:t>
    </dgm:pt>
    <dgm:pt modelId="{B06A4930-E598-4DE4-BD23-87C34FD114BE}" type="sibTrans" cxnId="{C8DC50DE-71BB-48C6-83F1-C978969B118B}">
      <dgm:prSet/>
      <dgm:spPr/>
      <dgm:t>
        <a:bodyPr/>
        <a:lstStyle/>
        <a:p>
          <a:endParaRPr lang="en-US"/>
        </a:p>
      </dgm:t>
    </dgm:pt>
    <dgm:pt modelId="{7F0D89B5-C193-4FB1-A2E9-8AD0DA3484C3}">
      <dgm:prSet phldrT="[Text]" custT="1"/>
      <dgm:spPr/>
      <dgm:t>
        <a:bodyPr/>
        <a:lstStyle/>
        <a:p>
          <a:r>
            <a:rPr lang="en-US" sz="2800" dirty="0"/>
            <a:t>Nation- State</a:t>
          </a:r>
        </a:p>
      </dgm:t>
    </dgm:pt>
    <dgm:pt modelId="{D5F4ADBD-6348-41A6-9220-BD4A31C7E43D}" type="parTrans" cxnId="{62177593-04F0-4D25-BC70-2E565BC9B714}">
      <dgm:prSet/>
      <dgm:spPr/>
      <dgm:t>
        <a:bodyPr/>
        <a:lstStyle/>
        <a:p>
          <a:endParaRPr lang="en-US"/>
        </a:p>
      </dgm:t>
    </dgm:pt>
    <dgm:pt modelId="{E0F9BA2A-6BC4-406E-AE5E-9E440C33AE87}" type="sibTrans" cxnId="{62177593-04F0-4D25-BC70-2E565BC9B714}">
      <dgm:prSet/>
      <dgm:spPr/>
      <dgm:t>
        <a:bodyPr/>
        <a:lstStyle/>
        <a:p>
          <a:endParaRPr lang="en-US"/>
        </a:p>
      </dgm:t>
    </dgm:pt>
    <dgm:pt modelId="{251139B4-9374-4213-8EDB-3005E4E1911D}">
      <dgm:prSet phldrT="[Text]" custT="1"/>
      <dgm:spPr/>
      <dgm:t>
        <a:bodyPr/>
        <a:lstStyle/>
        <a:p>
          <a:r>
            <a:rPr lang="en-US" sz="2400" dirty="0"/>
            <a:t>Japan</a:t>
          </a:r>
        </a:p>
      </dgm:t>
    </dgm:pt>
    <dgm:pt modelId="{974247C7-3F44-4A8F-A54D-21C16864123D}" type="parTrans" cxnId="{B5624F27-F406-4AFD-AFC0-9BFDE5F1AD78}">
      <dgm:prSet/>
      <dgm:spPr/>
      <dgm:t>
        <a:bodyPr/>
        <a:lstStyle/>
        <a:p>
          <a:endParaRPr lang="en-US"/>
        </a:p>
      </dgm:t>
    </dgm:pt>
    <dgm:pt modelId="{F1217A85-1841-4625-B726-D79CB9CDE4FA}" type="sibTrans" cxnId="{B5624F27-F406-4AFD-AFC0-9BFDE5F1AD78}">
      <dgm:prSet/>
      <dgm:spPr/>
      <dgm:t>
        <a:bodyPr/>
        <a:lstStyle/>
        <a:p>
          <a:endParaRPr lang="en-US"/>
        </a:p>
      </dgm:t>
    </dgm:pt>
    <dgm:pt modelId="{4F683B74-AE8D-4B3C-92DF-72D98111047B}">
      <dgm:prSet phldrT="[Text]" custT="1"/>
      <dgm:spPr/>
      <dgm:t>
        <a:bodyPr/>
        <a:lstStyle/>
        <a:p>
          <a:r>
            <a:rPr lang="en-US" sz="2400" dirty="0"/>
            <a:t>France</a:t>
          </a:r>
        </a:p>
      </dgm:t>
    </dgm:pt>
    <dgm:pt modelId="{0BDC3C71-7283-4456-BC55-8AE8A2887D46}" type="parTrans" cxnId="{24E2CF5D-D782-4B50-B2BB-C96518C27A43}">
      <dgm:prSet/>
      <dgm:spPr/>
      <dgm:t>
        <a:bodyPr/>
        <a:lstStyle/>
        <a:p>
          <a:endParaRPr lang="en-US"/>
        </a:p>
      </dgm:t>
    </dgm:pt>
    <dgm:pt modelId="{8DB4D076-62AA-46DF-8794-F54D158B0729}" type="sibTrans" cxnId="{24E2CF5D-D782-4B50-B2BB-C96518C27A43}">
      <dgm:prSet/>
      <dgm:spPr/>
      <dgm:t>
        <a:bodyPr/>
        <a:lstStyle/>
        <a:p>
          <a:endParaRPr lang="en-US"/>
        </a:p>
      </dgm:t>
    </dgm:pt>
    <dgm:pt modelId="{301D7E68-5B46-4638-9556-41EE73B19A4F}">
      <dgm:prSet phldrT="[Text]" custT="1"/>
      <dgm:spPr/>
      <dgm:t>
        <a:bodyPr/>
        <a:lstStyle/>
        <a:p>
          <a:r>
            <a:rPr lang="en-US" sz="2400" dirty="0"/>
            <a:t>Iceland</a:t>
          </a:r>
        </a:p>
      </dgm:t>
    </dgm:pt>
    <dgm:pt modelId="{E6BE4FB6-A100-4FFE-A424-5DE8B7014C4E}" type="parTrans" cxnId="{44C2AA52-05B2-4819-9996-ABE252A8CCAB}">
      <dgm:prSet/>
      <dgm:spPr/>
      <dgm:t>
        <a:bodyPr/>
        <a:lstStyle/>
        <a:p>
          <a:endParaRPr lang="en-US"/>
        </a:p>
      </dgm:t>
    </dgm:pt>
    <dgm:pt modelId="{430BC750-A3FE-4EC6-8D6D-3130BCAA7AC3}" type="sibTrans" cxnId="{44C2AA52-05B2-4819-9996-ABE252A8CCAB}">
      <dgm:prSet/>
      <dgm:spPr/>
      <dgm:t>
        <a:bodyPr/>
        <a:lstStyle/>
        <a:p>
          <a:endParaRPr lang="en-US"/>
        </a:p>
      </dgm:t>
    </dgm:pt>
    <dgm:pt modelId="{A711FF80-AEA1-46FC-8079-6413FDEBF24C}">
      <dgm:prSet phldrT="[Text]" custT="1"/>
      <dgm:spPr/>
      <dgm:t>
        <a:bodyPr/>
        <a:lstStyle/>
        <a:p>
          <a:r>
            <a:rPr lang="en-US" sz="2400" dirty="0"/>
            <a:t>USA</a:t>
          </a:r>
        </a:p>
      </dgm:t>
    </dgm:pt>
    <dgm:pt modelId="{E0312CF4-DC05-4810-A429-43007D16185E}" type="parTrans" cxnId="{F3847AF8-267F-4D9A-AA5B-E1FBC2E2FC7D}">
      <dgm:prSet/>
      <dgm:spPr/>
      <dgm:t>
        <a:bodyPr/>
        <a:lstStyle/>
        <a:p>
          <a:endParaRPr lang="en-US"/>
        </a:p>
      </dgm:t>
    </dgm:pt>
    <dgm:pt modelId="{C96C14DD-D578-4313-869B-B676BA91389B}" type="sibTrans" cxnId="{F3847AF8-267F-4D9A-AA5B-E1FBC2E2FC7D}">
      <dgm:prSet/>
      <dgm:spPr/>
      <dgm:t>
        <a:bodyPr/>
        <a:lstStyle/>
        <a:p>
          <a:endParaRPr lang="en-US"/>
        </a:p>
      </dgm:t>
    </dgm:pt>
    <dgm:pt modelId="{1FF9691C-5A88-45E9-8E24-6AA172040F7B}">
      <dgm:prSet phldrT="[Text]" custT="1"/>
      <dgm:spPr/>
      <dgm:t>
        <a:bodyPr/>
        <a:lstStyle/>
        <a:p>
          <a:r>
            <a:rPr lang="en-US" sz="2400" dirty="0"/>
            <a:t>The French</a:t>
          </a:r>
        </a:p>
      </dgm:t>
    </dgm:pt>
    <dgm:pt modelId="{653B6DEF-F95C-4E43-B7B1-664EDC2024D7}" type="parTrans" cxnId="{0BB6058A-2B87-4744-AF1A-2F8AF1209777}">
      <dgm:prSet/>
      <dgm:spPr/>
      <dgm:t>
        <a:bodyPr/>
        <a:lstStyle/>
        <a:p>
          <a:endParaRPr lang="en-US"/>
        </a:p>
      </dgm:t>
    </dgm:pt>
    <dgm:pt modelId="{DFCAFE9F-522F-4939-8C8A-CAB343C37995}" type="sibTrans" cxnId="{0BB6058A-2B87-4744-AF1A-2F8AF1209777}">
      <dgm:prSet/>
      <dgm:spPr/>
      <dgm:t>
        <a:bodyPr/>
        <a:lstStyle/>
        <a:p>
          <a:endParaRPr lang="en-US"/>
        </a:p>
      </dgm:t>
    </dgm:pt>
    <dgm:pt modelId="{B83F0893-AD9A-445F-81AA-B97F0207359D}" type="pres">
      <dgm:prSet presAssocID="{70329FD0-DCA7-4ED9-B1A7-1F70173D86C2}" presName="compositeShape" presStyleCnt="0">
        <dgm:presLayoutVars>
          <dgm:chMax val="7"/>
          <dgm:dir/>
          <dgm:resizeHandles val="exact"/>
        </dgm:presLayoutVars>
      </dgm:prSet>
      <dgm:spPr/>
    </dgm:pt>
    <dgm:pt modelId="{85A7E582-ED96-4852-8041-B2AA42C6DB67}" type="pres">
      <dgm:prSet presAssocID="{438DF985-96F7-4453-8DD0-488F42A500DD}" presName="circ1" presStyleLbl="vennNode1" presStyleIdx="0" presStyleCnt="3" custLinFactNeighborX="382" custLinFactNeighborY="-4070"/>
      <dgm:spPr/>
      <dgm:t>
        <a:bodyPr/>
        <a:lstStyle/>
        <a:p>
          <a:endParaRPr lang="en-US"/>
        </a:p>
      </dgm:t>
    </dgm:pt>
    <dgm:pt modelId="{9228E700-1309-4EC9-A2BD-09A9631B0893}" type="pres">
      <dgm:prSet presAssocID="{438DF985-96F7-4453-8DD0-488F42A500D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93C1B-367A-41D3-BF96-BD80A0D7B907}" type="pres">
      <dgm:prSet presAssocID="{3AEE996B-91B7-4A43-A31D-237DE51F5503}" presName="circ2" presStyleLbl="vennNode1" presStyleIdx="1" presStyleCnt="3" custLinFactNeighborX="5344" custLinFactNeighborY="4581"/>
      <dgm:spPr/>
      <dgm:t>
        <a:bodyPr/>
        <a:lstStyle/>
        <a:p>
          <a:endParaRPr lang="en-US"/>
        </a:p>
      </dgm:t>
    </dgm:pt>
    <dgm:pt modelId="{87A4AA9F-870A-4E4C-9027-E89FEA8AAC1A}" type="pres">
      <dgm:prSet presAssocID="{3AEE996B-91B7-4A43-A31D-237DE51F550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D71C56-7A90-4CE5-947C-866AC3BCBEE0}" type="pres">
      <dgm:prSet presAssocID="{7F0D89B5-C193-4FB1-A2E9-8AD0DA3484C3}" presName="circ3" presStyleLbl="vennNode1" presStyleIdx="2" presStyleCnt="3" custLinFactNeighborX="-4906" custLinFactNeighborY="5961"/>
      <dgm:spPr/>
      <dgm:t>
        <a:bodyPr/>
        <a:lstStyle/>
        <a:p>
          <a:endParaRPr lang="en-US"/>
        </a:p>
      </dgm:t>
    </dgm:pt>
    <dgm:pt modelId="{144825AC-D3F4-458B-A54D-623BBE9E0B30}" type="pres">
      <dgm:prSet presAssocID="{7F0D89B5-C193-4FB1-A2E9-8AD0DA3484C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66DE25-E932-4399-860C-050080D72011}" type="presOf" srcId="{CD1110AF-117E-486F-935E-074DD92BEA3B}" destId="{87A4AA9F-870A-4E4C-9027-E89FEA8AAC1A}" srcOrd="1" destOrd="1" presId="urn:microsoft.com/office/officeart/2005/8/layout/venn1"/>
    <dgm:cxn modelId="{4B54CFA3-EB9D-4B93-AA89-243A3B1E8EE3}" srcId="{70329FD0-DCA7-4ED9-B1A7-1F70173D86C2}" destId="{3AEE996B-91B7-4A43-A31D-237DE51F5503}" srcOrd="1" destOrd="0" parTransId="{FB1859FD-81C8-4894-9475-C94EE8AA537E}" sibTransId="{5A78DF91-1D96-47EC-A161-417D7272D5A0}"/>
    <dgm:cxn modelId="{0451B03E-2684-422C-9DE4-151CA6E2939D}" type="presOf" srcId="{251139B4-9374-4213-8EDB-3005E4E1911D}" destId="{144825AC-D3F4-458B-A54D-623BBE9E0B30}" srcOrd="1" destOrd="1" presId="urn:microsoft.com/office/officeart/2005/8/layout/venn1"/>
    <dgm:cxn modelId="{D3A213E0-580E-4807-9B79-CCB10B316800}" type="presOf" srcId="{A711FF80-AEA1-46FC-8079-6413FDEBF24C}" destId="{87A4AA9F-870A-4E4C-9027-E89FEA8AAC1A}" srcOrd="1" destOrd="3" presId="urn:microsoft.com/office/officeart/2005/8/layout/venn1"/>
    <dgm:cxn modelId="{F3847AF8-267F-4D9A-AA5B-E1FBC2E2FC7D}" srcId="{3AEE996B-91B7-4A43-A31D-237DE51F5503}" destId="{A711FF80-AEA1-46FC-8079-6413FDEBF24C}" srcOrd="2" destOrd="0" parTransId="{E0312CF4-DC05-4810-A429-43007D16185E}" sibTransId="{C96C14DD-D578-4313-869B-B676BA91389B}"/>
    <dgm:cxn modelId="{0AB678CA-0A15-4255-98D7-107E2BAF1EED}" srcId="{70329FD0-DCA7-4ED9-B1A7-1F70173D86C2}" destId="{438DF985-96F7-4453-8DD0-488F42A500DD}" srcOrd="0" destOrd="0" parTransId="{3CFA1E34-7EB8-4340-87FC-F7C3D48F5713}" sibTransId="{94CEAC4E-222A-463A-8976-C2228F7467B6}"/>
    <dgm:cxn modelId="{E5685860-789B-4955-8DCA-0130F6C59421}" srcId="{438DF985-96F7-4453-8DD0-488F42A500DD}" destId="{74F3ACDD-DB18-4C73-AB90-F7DB37EE78EC}" srcOrd="0" destOrd="0" parTransId="{52580404-C779-4F3C-8E2B-63A6ADA35720}" sibTransId="{7F634224-C027-4A37-9427-4058D77CC5CA}"/>
    <dgm:cxn modelId="{FDCFC7E4-F252-4C54-A92D-6F4D6B31E2F0}" type="presOf" srcId="{4F683B74-AE8D-4B3C-92DF-72D98111047B}" destId="{EBD71C56-7A90-4CE5-947C-866AC3BCBEE0}" srcOrd="0" destOrd="2" presId="urn:microsoft.com/office/officeart/2005/8/layout/venn1"/>
    <dgm:cxn modelId="{1DFD24F9-56E7-41FF-A5AD-B7578AEAA134}" type="presOf" srcId="{438DF985-96F7-4453-8DD0-488F42A500DD}" destId="{9228E700-1309-4EC9-A2BD-09A9631B0893}" srcOrd="1" destOrd="0" presId="urn:microsoft.com/office/officeart/2005/8/layout/venn1"/>
    <dgm:cxn modelId="{65A500A0-006A-4FBC-B77F-65230FA91EF0}" type="presOf" srcId="{CD1110AF-117E-486F-935E-074DD92BEA3B}" destId="{A1A93C1B-367A-41D3-BF96-BD80A0D7B907}" srcOrd="0" destOrd="1" presId="urn:microsoft.com/office/officeart/2005/8/layout/venn1"/>
    <dgm:cxn modelId="{85B63E2D-7802-4EBB-AA62-A6002141ABBB}" type="presOf" srcId="{7F0D89B5-C193-4FB1-A2E9-8AD0DA3484C3}" destId="{144825AC-D3F4-458B-A54D-623BBE9E0B30}" srcOrd="1" destOrd="0" presId="urn:microsoft.com/office/officeart/2005/8/layout/venn1"/>
    <dgm:cxn modelId="{48EE3228-123E-43AF-B521-D3903DFE8110}" type="presOf" srcId="{1FF9691C-5A88-45E9-8E24-6AA172040F7B}" destId="{9228E700-1309-4EC9-A2BD-09A9631B0893}" srcOrd="1" destOrd="3" presId="urn:microsoft.com/office/officeart/2005/8/layout/venn1"/>
    <dgm:cxn modelId="{635179A7-E3CC-4382-BB1A-28115B9780A5}" type="presOf" srcId="{289D3D8D-725F-4B74-BCB4-5B29BDFCD967}" destId="{87A4AA9F-870A-4E4C-9027-E89FEA8AAC1A}" srcOrd="1" destOrd="2" presId="urn:microsoft.com/office/officeart/2005/8/layout/venn1"/>
    <dgm:cxn modelId="{44C2AA52-05B2-4819-9996-ABE252A8CCAB}" srcId="{7F0D89B5-C193-4FB1-A2E9-8AD0DA3484C3}" destId="{301D7E68-5B46-4638-9556-41EE73B19A4F}" srcOrd="2" destOrd="0" parTransId="{E6BE4FB6-A100-4FFE-A424-5DE8B7014C4E}" sibTransId="{430BC750-A3FE-4EC6-8D6D-3130BCAA7AC3}"/>
    <dgm:cxn modelId="{4FBA57FB-6869-417C-AB7A-25CB0EDA7315}" type="presOf" srcId="{7F0D89B5-C193-4FB1-A2E9-8AD0DA3484C3}" destId="{EBD71C56-7A90-4CE5-947C-866AC3BCBEE0}" srcOrd="0" destOrd="0" presId="urn:microsoft.com/office/officeart/2005/8/layout/venn1"/>
    <dgm:cxn modelId="{AA0303AA-D0C9-432A-93C1-D0277A78A5AB}" type="presOf" srcId="{3AEE996B-91B7-4A43-A31D-237DE51F5503}" destId="{A1A93C1B-367A-41D3-BF96-BD80A0D7B907}" srcOrd="0" destOrd="0" presId="urn:microsoft.com/office/officeart/2005/8/layout/venn1"/>
    <dgm:cxn modelId="{D06C917D-7F54-4499-8DC2-1C729FEE164C}" type="presOf" srcId="{70329FD0-DCA7-4ED9-B1A7-1F70173D86C2}" destId="{B83F0893-AD9A-445F-81AA-B97F0207359D}" srcOrd="0" destOrd="0" presId="urn:microsoft.com/office/officeart/2005/8/layout/venn1"/>
    <dgm:cxn modelId="{D7C68999-3AD3-46A9-954D-6B2F1A6E84AF}" type="presOf" srcId="{3167EADD-6BC3-4958-A7F7-D4D8581268D0}" destId="{85A7E582-ED96-4852-8041-B2AA42C6DB67}" srcOrd="0" destOrd="2" presId="urn:microsoft.com/office/officeart/2005/8/layout/venn1"/>
    <dgm:cxn modelId="{76819E7E-8B7D-457A-A05A-FDD52C5CD38F}" type="presOf" srcId="{A711FF80-AEA1-46FC-8079-6413FDEBF24C}" destId="{A1A93C1B-367A-41D3-BF96-BD80A0D7B907}" srcOrd="0" destOrd="3" presId="urn:microsoft.com/office/officeart/2005/8/layout/venn1"/>
    <dgm:cxn modelId="{4F11D26D-5D34-41FB-9C33-3737CD94C201}" type="presOf" srcId="{301D7E68-5B46-4638-9556-41EE73B19A4F}" destId="{144825AC-D3F4-458B-A54D-623BBE9E0B30}" srcOrd="1" destOrd="3" presId="urn:microsoft.com/office/officeart/2005/8/layout/venn1"/>
    <dgm:cxn modelId="{B5624F27-F406-4AFD-AFC0-9BFDE5F1AD78}" srcId="{7F0D89B5-C193-4FB1-A2E9-8AD0DA3484C3}" destId="{251139B4-9374-4213-8EDB-3005E4E1911D}" srcOrd="0" destOrd="0" parTransId="{974247C7-3F44-4A8F-A54D-21C16864123D}" sibTransId="{F1217A85-1841-4625-B726-D79CB9CDE4FA}"/>
    <dgm:cxn modelId="{BA456F57-54BF-4A75-ADBE-1BB7FDD8899C}" srcId="{3AEE996B-91B7-4A43-A31D-237DE51F5503}" destId="{CD1110AF-117E-486F-935E-074DD92BEA3B}" srcOrd="0" destOrd="0" parTransId="{34E57922-2B45-4399-A294-631FAA5F9125}" sibTransId="{9B47924C-33E7-4417-8873-4ED801016BE7}"/>
    <dgm:cxn modelId="{C8DC50DE-71BB-48C6-83F1-C978969B118B}" srcId="{3AEE996B-91B7-4A43-A31D-237DE51F5503}" destId="{289D3D8D-725F-4B74-BCB4-5B29BDFCD967}" srcOrd="1" destOrd="0" parTransId="{0B4C4A63-6965-4F91-B137-1423E2EA4B72}" sibTransId="{B06A4930-E598-4DE4-BD23-87C34FD114BE}"/>
    <dgm:cxn modelId="{056C3C68-7B5F-4A8D-A530-C982A8D772E3}" srcId="{438DF985-96F7-4453-8DD0-488F42A500DD}" destId="{3167EADD-6BC3-4958-A7F7-D4D8581268D0}" srcOrd="1" destOrd="0" parTransId="{B6A3234D-CAAB-4218-9499-5D9B89F43EEF}" sibTransId="{75D09522-A7C3-40B9-8065-6E85AA111E6D}"/>
    <dgm:cxn modelId="{4D022011-92C5-4190-B6AE-32A6A9B0C549}" type="presOf" srcId="{251139B4-9374-4213-8EDB-3005E4E1911D}" destId="{EBD71C56-7A90-4CE5-947C-866AC3BCBEE0}" srcOrd="0" destOrd="1" presId="urn:microsoft.com/office/officeart/2005/8/layout/venn1"/>
    <dgm:cxn modelId="{32AAACE2-6F00-4571-B736-F02922822753}" type="presOf" srcId="{4F683B74-AE8D-4B3C-92DF-72D98111047B}" destId="{144825AC-D3F4-458B-A54D-623BBE9E0B30}" srcOrd="1" destOrd="2" presId="urn:microsoft.com/office/officeart/2005/8/layout/venn1"/>
    <dgm:cxn modelId="{B88347DC-76A4-4941-8686-2C45D82DB8DF}" type="presOf" srcId="{3AEE996B-91B7-4A43-A31D-237DE51F5503}" destId="{87A4AA9F-870A-4E4C-9027-E89FEA8AAC1A}" srcOrd="1" destOrd="0" presId="urn:microsoft.com/office/officeart/2005/8/layout/venn1"/>
    <dgm:cxn modelId="{633288D1-01AA-424F-9E27-DA097929444B}" type="presOf" srcId="{301D7E68-5B46-4638-9556-41EE73B19A4F}" destId="{EBD71C56-7A90-4CE5-947C-866AC3BCBEE0}" srcOrd="0" destOrd="3" presId="urn:microsoft.com/office/officeart/2005/8/layout/venn1"/>
    <dgm:cxn modelId="{750816D0-2DB3-4A9C-8A9B-12E90BCC1935}" type="presOf" srcId="{289D3D8D-725F-4B74-BCB4-5B29BDFCD967}" destId="{A1A93C1B-367A-41D3-BF96-BD80A0D7B907}" srcOrd="0" destOrd="2" presId="urn:microsoft.com/office/officeart/2005/8/layout/venn1"/>
    <dgm:cxn modelId="{3EA80B8C-84DD-4683-AFE4-15A9EBDFF788}" type="presOf" srcId="{438DF985-96F7-4453-8DD0-488F42A500DD}" destId="{85A7E582-ED96-4852-8041-B2AA42C6DB67}" srcOrd="0" destOrd="0" presId="urn:microsoft.com/office/officeart/2005/8/layout/venn1"/>
    <dgm:cxn modelId="{24E2CF5D-D782-4B50-B2BB-C96518C27A43}" srcId="{7F0D89B5-C193-4FB1-A2E9-8AD0DA3484C3}" destId="{4F683B74-AE8D-4B3C-92DF-72D98111047B}" srcOrd="1" destOrd="0" parTransId="{0BDC3C71-7283-4456-BC55-8AE8A2887D46}" sibTransId="{8DB4D076-62AA-46DF-8794-F54D158B0729}"/>
    <dgm:cxn modelId="{876E22BA-BB70-47EB-8F08-73AB86E7AAC0}" type="presOf" srcId="{74F3ACDD-DB18-4C73-AB90-F7DB37EE78EC}" destId="{9228E700-1309-4EC9-A2BD-09A9631B0893}" srcOrd="1" destOrd="1" presId="urn:microsoft.com/office/officeart/2005/8/layout/venn1"/>
    <dgm:cxn modelId="{0BB6058A-2B87-4744-AF1A-2F8AF1209777}" srcId="{438DF985-96F7-4453-8DD0-488F42A500DD}" destId="{1FF9691C-5A88-45E9-8E24-6AA172040F7B}" srcOrd="2" destOrd="0" parTransId="{653B6DEF-F95C-4E43-B7B1-664EDC2024D7}" sibTransId="{DFCAFE9F-522F-4939-8C8A-CAB343C37995}"/>
    <dgm:cxn modelId="{62177593-04F0-4D25-BC70-2E565BC9B714}" srcId="{70329FD0-DCA7-4ED9-B1A7-1F70173D86C2}" destId="{7F0D89B5-C193-4FB1-A2E9-8AD0DA3484C3}" srcOrd="2" destOrd="0" parTransId="{D5F4ADBD-6348-41A6-9220-BD4A31C7E43D}" sibTransId="{E0F9BA2A-6BC4-406E-AE5E-9E440C33AE87}"/>
    <dgm:cxn modelId="{D0AF4848-CA83-4155-8D6A-A6E93097477E}" type="presOf" srcId="{1FF9691C-5A88-45E9-8E24-6AA172040F7B}" destId="{85A7E582-ED96-4852-8041-B2AA42C6DB67}" srcOrd="0" destOrd="3" presId="urn:microsoft.com/office/officeart/2005/8/layout/venn1"/>
    <dgm:cxn modelId="{B24EBE45-3B80-4265-B5B2-99964F0142FA}" type="presOf" srcId="{3167EADD-6BC3-4958-A7F7-D4D8581268D0}" destId="{9228E700-1309-4EC9-A2BD-09A9631B0893}" srcOrd="1" destOrd="2" presId="urn:microsoft.com/office/officeart/2005/8/layout/venn1"/>
    <dgm:cxn modelId="{2FE40C2E-EDB4-4E6C-B007-EC5258F08999}" type="presOf" srcId="{74F3ACDD-DB18-4C73-AB90-F7DB37EE78EC}" destId="{85A7E582-ED96-4852-8041-B2AA42C6DB67}" srcOrd="0" destOrd="1" presId="urn:microsoft.com/office/officeart/2005/8/layout/venn1"/>
    <dgm:cxn modelId="{1CBD9A46-4B99-4102-80D2-4C025EA62659}" type="presParOf" srcId="{B83F0893-AD9A-445F-81AA-B97F0207359D}" destId="{85A7E582-ED96-4852-8041-B2AA42C6DB67}" srcOrd="0" destOrd="0" presId="urn:microsoft.com/office/officeart/2005/8/layout/venn1"/>
    <dgm:cxn modelId="{ECB56386-581F-42B6-828C-2DE8BAD087A5}" type="presParOf" srcId="{B83F0893-AD9A-445F-81AA-B97F0207359D}" destId="{9228E700-1309-4EC9-A2BD-09A9631B0893}" srcOrd="1" destOrd="0" presId="urn:microsoft.com/office/officeart/2005/8/layout/venn1"/>
    <dgm:cxn modelId="{39300F9D-780E-40EC-AE11-B084787A411D}" type="presParOf" srcId="{B83F0893-AD9A-445F-81AA-B97F0207359D}" destId="{A1A93C1B-367A-41D3-BF96-BD80A0D7B907}" srcOrd="2" destOrd="0" presId="urn:microsoft.com/office/officeart/2005/8/layout/venn1"/>
    <dgm:cxn modelId="{2C3C270F-DC82-4910-ADED-9DB68D973381}" type="presParOf" srcId="{B83F0893-AD9A-445F-81AA-B97F0207359D}" destId="{87A4AA9F-870A-4E4C-9027-E89FEA8AAC1A}" srcOrd="3" destOrd="0" presId="urn:microsoft.com/office/officeart/2005/8/layout/venn1"/>
    <dgm:cxn modelId="{D4F69678-EA06-4E1E-B324-57F8A6953220}" type="presParOf" srcId="{B83F0893-AD9A-445F-81AA-B97F0207359D}" destId="{EBD71C56-7A90-4CE5-947C-866AC3BCBEE0}" srcOrd="4" destOrd="0" presId="urn:microsoft.com/office/officeart/2005/8/layout/venn1"/>
    <dgm:cxn modelId="{A44368FF-7EC0-4335-9D7D-A42787523B10}" type="presParOf" srcId="{B83F0893-AD9A-445F-81AA-B97F0207359D}" destId="{144825AC-D3F4-458B-A54D-623BBE9E0B3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7E582-ED96-4852-8041-B2AA42C6DB67}">
      <dsp:nvSpPr>
        <dsp:cNvPr id="0" name=""/>
        <dsp:cNvSpPr/>
      </dsp:nvSpPr>
      <dsp:spPr>
        <a:xfrm>
          <a:off x="2051710" y="19660"/>
          <a:ext cx="2575613" cy="257561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  Nation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Kurds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Catalans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The French</a:t>
          </a:r>
        </a:p>
      </dsp:txBody>
      <dsp:txXfrm>
        <a:off x="2395125" y="470392"/>
        <a:ext cx="1888783" cy="1159026"/>
      </dsp:txXfrm>
    </dsp:sp>
    <dsp:sp modelId="{A1A93C1B-367A-41D3-BF96-BD80A0D7B907}">
      <dsp:nvSpPr>
        <dsp:cNvPr id="0" name=""/>
        <dsp:cNvSpPr/>
      </dsp:nvSpPr>
      <dsp:spPr>
        <a:xfrm>
          <a:off x="3108879" y="1852235"/>
          <a:ext cx="2575613" cy="2575613"/>
        </a:xfrm>
        <a:prstGeom prst="ellipse">
          <a:avLst/>
        </a:prstGeom>
        <a:solidFill>
          <a:schemeClr val="accent3">
            <a:alpha val="50000"/>
            <a:hueOff val="-4201291"/>
            <a:satOff val="-23665"/>
            <a:lumOff val="8726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State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Belgium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Nigeria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USA</a:t>
          </a:r>
        </a:p>
      </dsp:txBody>
      <dsp:txXfrm>
        <a:off x="3896587" y="2517602"/>
        <a:ext cx="1545368" cy="1416587"/>
      </dsp:txXfrm>
    </dsp:sp>
    <dsp:sp modelId="{EBD71C56-7A90-4CE5-947C-866AC3BCBEE0}">
      <dsp:nvSpPr>
        <dsp:cNvPr id="0" name=""/>
        <dsp:cNvSpPr/>
      </dsp:nvSpPr>
      <dsp:spPr>
        <a:xfrm>
          <a:off x="986144" y="1858734"/>
          <a:ext cx="2575613" cy="2575613"/>
        </a:xfrm>
        <a:prstGeom prst="ellipse">
          <a:avLst/>
        </a:prstGeom>
        <a:solidFill>
          <a:schemeClr val="accent3">
            <a:alpha val="50000"/>
            <a:hueOff val="-8402582"/>
            <a:satOff val="-47330"/>
            <a:lumOff val="1745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Nation- State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Japan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France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Iceland</a:t>
          </a:r>
        </a:p>
      </dsp:txBody>
      <dsp:txXfrm>
        <a:off x="1228681" y="2524101"/>
        <a:ext cx="1545368" cy="1416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13640-153C-47B9-B733-0367B6B1766B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D181B-E7A5-4CFE-AC87-76776D998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BAC3-9169-40BF-B003-A043C3ADD03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0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http://www.pbs.org/thelinguists/For-Educators/Video-Extras.html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7FF12-898E-4818-B425-6C0292AD4DA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73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D181B-E7A5-4CFE-AC87-76776D9985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65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12/11/2018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9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A6B727"/>
                </a:solidFill>
              </a:rPr>
              <a:pPr/>
              <a:t>12/11/2018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6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12/11/2018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4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A6B727"/>
                </a:solidFill>
              </a:rPr>
              <a:pPr/>
              <a:t>12/11/2018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6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12/11/2018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4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A6B727"/>
                </a:solidFill>
              </a:rPr>
              <a:pPr/>
              <a:t>12/11/2018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5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A6B727"/>
                </a:solidFill>
              </a:rPr>
              <a:pPr/>
              <a:t>12/11/2018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5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A6B727"/>
                </a:solidFill>
              </a:rPr>
              <a:pPr/>
              <a:t>12/11/2018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3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A6B727"/>
                </a:solidFill>
              </a:rPr>
              <a:pPr/>
              <a:t>12/11/2018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12/11/2018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A6B727"/>
                </a:solidFill>
              </a:rPr>
              <a:pPr/>
              <a:t>12/11/2018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BFFC00C-26AD-48B2-9813-219222F1974A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E0F85DB-BD45-4747-ABA3-F0D58816A8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309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penclipart.org/detail/172585/colored-map-of-france--by-lukeanker-172585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sponge-headedscienceman.blogspot.com/2012/08/the-french-bulldog-days-of-summer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451123" y="6021646"/>
            <a:ext cx="11292143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Cambria" panose="02040503050406030204" pitchFamily="18" charset="0"/>
              </a:rPr>
              <a:t>This PPT has been created using the information from the AMSCO </a:t>
            </a:r>
            <a:r>
              <a:rPr lang="en-US" sz="1400" i="1" dirty="0">
                <a:solidFill>
                  <a:prstClr val="white"/>
                </a:solidFill>
                <a:latin typeface="Cambria" panose="02040503050406030204" pitchFamily="18" charset="0"/>
              </a:rPr>
              <a:t>Human Geography: Preparing for the Advanced Placement Examination </a:t>
            </a:r>
            <a:r>
              <a:rPr lang="en-US" sz="1400" dirty="0">
                <a:solidFill>
                  <a:prstClr val="white"/>
                </a:solidFill>
                <a:latin typeface="Cambria" panose="02040503050406030204" pitchFamily="18" charset="0"/>
              </a:rPr>
              <a:t>book. 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Palmer, David. AMSCO Advanced Placement Human Geography. Perfection Learning, 2019.</a:t>
            </a:r>
            <a:endParaRPr lang="en-US" sz="1400" i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90" y="574744"/>
            <a:ext cx="11858625" cy="5048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00701" y="5315681"/>
            <a:ext cx="3557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By: Carli Terrell (Orlando, Florida)</a:t>
            </a:r>
          </a:p>
        </p:txBody>
      </p:sp>
    </p:spTree>
    <p:extLst>
      <p:ext uri="{BB962C8B-B14F-4D97-AF65-F5344CB8AC3E}">
        <p14:creationId xmlns:p14="http://schemas.microsoft.com/office/powerpoint/2010/main" val="144976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prstClr val="white"/>
                </a:solidFill>
                <a:latin typeface="Cambria" panose="02040503050406030204"/>
              </a:rPr>
              <a:t>Learning objective (4.a.1.b)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656ECC-9496-488F-BC2C-E6416E6FE203}"/>
              </a:ext>
            </a:extLst>
          </p:cNvPr>
          <p:cNvSpPr txBox="1">
            <a:spLocks/>
          </p:cNvSpPr>
          <p:nvPr/>
        </p:nvSpPr>
        <p:spPr>
          <a:xfrm>
            <a:off x="581192" y="1977076"/>
            <a:ext cx="11029616" cy="4402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29DD1"/>
              </a:buClr>
              <a:buSzPct val="9200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By the end of this section, you will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be able to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explain the structure of the contemporary political map.</a:t>
            </a:r>
          </a:p>
          <a:p>
            <a:pPr marL="838350" lvl="1" indent="-514350" algn="just">
              <a:buClr>
                <a:srgbClr val="629DD1"/>
              </a:buClr>
              <a:buFont typeface="+mj-lt"/>
              <a:buAutoNum type="alphaLcPeriod"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Independent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 states are the primary building blocks of the world political map.</a:t>
            </a:r>
          </a:p>
          <a:p>
            <a:pPr marL="838350" lvl="1" indent="-514350" algn="just">
              <a:buClr>
                <a:srgbClr val="629DD1"/>
              </a:buClr>
              <a:buFont typeface="+mj-lt"/>
              <a:buAutoNum type="alphaLcPeriod"/>
            </a:pPr>
            <a:r>
              <a:rPr lang="en-US" sz="3200" dirty="0">
                <a:solidFill>
                  <a:schemeClr val="tx1"/>
                </a:solidFill>
                <a:latin typeface="Cambria" panose="02040503050406030204"/>
              </a:rPr>
              <a:t>Types of political entities include nations, states, nation-states, stateless nations, multinational states, multistate nations, and autonomous regions.</a:t>
            </a:r>
            <a:endParaRPr kumimoji="0" lang="en-US" sz="320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29DD1"/>
              </a:buClr>
              <a:buSzPct val="9200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300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prstClr val="white"/>
                </a:solidFill>
                <a:latin typeface="Cambria" panose="02040503050406030204"/>
              </a:rPr>
              <a:t>Contemporary political map Structure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5165" y="1838872"/>
            <a:ext cx="74821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>
                <a:latin typeface="Cambria" panose="02040503050406030204" pitchFamily="18" charset="0"/>
              </a:rPr>
              <a:t>Types of Political Entities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FF6600"/>
                </a:solidFill>
                <a:latin typeface="Cambria" panose="02040503050406030204" pitchFamily="18" charset="0"/>
              </a:rPr>
              <a:t>Nation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>
                <a:latin typeface="Cambria" panose="02040503050406030204" pitchFamily="18" charset="0"/>
              </a:rPr>
              <a:t>A </a:t>
            </a:r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group of people </a:t>
            </a:r>
            <a:r>
              <a:rPr lang="en-US" sz="2400">
                <a:latin typeface="Cambria" panose="02040503050406030204" pitchFamily="18" charset="0"/>
              </a:rPr>
              <a:t>that share a common cultural heritage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>
                <a:latin typeface="Cambria" panose="02040503050406030204" pitchFamily="18" charset="0"/>
              </a:rPr>
              <a:t>Have beliefs and values that help unify them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>
                <a:latin typeface="Cambria" panose="02040503050406030204" pitchFamily="18" charset="0"/>
              </a:rPr>
              <a:t>Claim a particular space based on tradition as their homeland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>
                <a:latin typeface="Cambria" panose="02040503050406030204" pitchFamily="18" charset="0"/>
              </a:rPr>
              <a:t>Desire to establish their own state or express self-determination in another way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>
                <a:latin typeface="Cambria" panose="02040503050406030204" pitchFamily="18" charset="0"/>
              </a:rPr>
              <a:t>So France is the </a:t>
            </a:r>
            <a:r>
              <a:rPr lang="en-US" sz="2400" b="1">
                <a:latin typeface="Cambria" panose="02040503050406030204" pitchFamily="18" charset="0"/>
              </a:rPr>
              <a:t>state</a:t>
            </a:r>
            <a:r>
              <a:rPr lang="en-US" sz="2400">
                <a:latin typeface="Cambria" panose="02040503050406030204" pitchFamily="18" charset="0"/>
              </a:rPr>
              <a:t> and the French are the </a:t>
            </a:r>
            <a:r>
              <a:rPr lang="en-US" sz="2400" b="1">
                <a:latin typeface="Cambria" panose="02040503050406030204" pitchFamily="18" charset="0"/>
              </a:rPr>
              <a:t>nation</a:t>
            </a:r>
            <a:r>
              <a:rPr lang="en-US" sz="2400">
                <a:latin typeface="Cambria" panose="02040503050406030204" pitchFamily="18" charset="0"/>
              </a:rPr>
              <a:t>.</a:t>
            </a:r>
            <a:endParaRPr lang="en-US" sz="2400" dirty="0"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A62780-B960-4D61-9369-874E4173D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9747992" y="3921487"/>
            <a:ext cx="2303161" cy="2786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37FA3F-CA20-4E60-9EB5-D7AEBF7035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7339129" y="1999424"/>
            <a:ext cx="2707052" cy="21656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28A502-0B24-4BC0-9090-143BFDA64B4E}"/>
              </a:ext>
            </a:extLst>
          </p:cNvPr>
          <p:cNvSpPr/>
          <p:nvPr/>
        </p:nvSpPr>
        <p:spPr>
          <a:xfrm>
            <a:off x="8872431" y="6338696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Nation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EBE3EA-2011-4E36-99CE-3B278D149CAE}"/>
              </a:ext>
            </a:extLst>
          </p:cNvPr>
          <p:cNvSpPr/>
          <p:nvPr/>
        </p:nvSpPr>
        <p:spPr>
          <a:xfrm>
            <a:off x="9170620" y="1955583"/>
            <a:ext cx="71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749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prstClr val="white"/>
                </a:solidFill>
                <a:latin typeface="Cambria" panose="02040503050406030204"/>
              </a:rPr>
              <a:t>Contemporary political map Structure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74" y="1922318"/>
            <a:ext cx="112436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mbria" panose="02040503050406030204" pitchFamily="18" charset="0"/>
              </a:rPr>
              <a:t>Types of Political Entities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6600"/>
                </a:solidFill>
                <a:latin typeface="Cambria" panose="02040503050406030204" pitchFamily="18" charset="0"/>
              </a:rPr>
              <a:t>Nation-State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A singular nation of people who fulfill the qualifications of a state.</a:t>
            </a:r>
          </a:p>
        </p:txBody>
      </p:sp>
      <p:pic>
        <p:nvPicPr>
          <p:cNvPr id="2052" name="Picture 4" descr="Image result for icelandic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7" y="4447626"/>
            <a:ext cx="3357986" cy="20271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10543" y="4018322"/>
            <a:ext cx="24716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Iceland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94% of population is Icelandic.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Scandinavian settlers founded Iceland on an island that had no indigenous population.</a:t>
            </a:r>
          </a:p>
        </p:txBody>
      </p:sp>
      <p:pic>
        <p:nvPicPr>
          <p:cNvPr id="9" name="Picture 2" descr="Image result for japanese n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9" r="23491" b="6044"/>
          <a:stretch/>
        </p:blipFill>
        <p:spPr bwMode="auto">
          <a:xfrm>
            <a:off x="9127962" y="4147202"/>
            <a:ext cx="3064038" cy="232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656359" y="4018322"/>
            <a:ext cx="27393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Japan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99% of population are Japanese.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 strong national identity coupled with strict immigration policies have maintained Japan as a nation-state.</a:t>
            </a:r>
          </a:p>
        </p:txBody>
      </p:sp>
    </p:spTree>
    <p:extLst>
      <p:ext uri="{BB962C8B-B14F-4D97-AF65-F5344CB8AC3E}">
        <p14:creationId xmlns:p14="http://schemas.microsoft.com/office/powerpoint/2010/main" val="1396288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prstClr val="white"/>
                </a:solidFill>
                <a:latin typeface="Cambria" panose="02040503050406030204"/>
              </a:rPr>
              <a:t>Contemporary political map Structure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027" y="1838872"/>
            <a:ext cx="61419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mbria" panose="02040503050406030204" pitchFamily="18" charset="0"/>
              </a:rPr>
              <a:t>Types of Political Entities</a:t>
            </a:r>
            <a:endParaRPr lang="en-US" sz="2800" dirty="0">
              <a:solidFill>
                <a:srgbClr val="FF6600"/>
              </a:solidFill>
              <a:latin typeface="Cambria" panose="02040503050406030204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Nation: the people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State: the country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Nation state: the country with almost all one nation.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F93166D-63F7-4A29-826A-D0F83CB1DD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747487"/>
              </p:ext>
            </p:extLst>
          </p:nvPr>
        </p:nvGraphicFramePr>
        <p:xfrm>
          <a:off x="5581805" y="1966452"/>
          <a:ext cx="6659356" cy="4434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1719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prstClr val="white"/>
                </a:solidFill>
                <a:latin typeface="Cambria" panose="02040503050406030204"/>
              </a:rPr>
              <a:t>Contemporary political map Structure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5165" y="1838872"/>
            <a:ext cx="1157617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mbria" panose="02040503050406030204" pitchFamily="18" charset="0"/>
              </a:rPr>
              <a:t>Types of Political Entities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6600"/>
                </a:solidFill>
                <a:latin typeface="Cambria" panose="02040503050406030204" pitchFamily="18" charset="0"/>
              </a:rPr>
              <a:t>Multinational States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A country that contains more than one nation.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One dominant nation that controls most political power.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Example: Canada</a:t>
            </a:r>
          </a:p>
          <a:p>
            <a:pPr marL="3200400" lvl="6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English speakers dominate but 25% speak French</a:t>
            </a:r>
          </a:p>
          <a:p>
            <a:pPr marL="3200400" lvl="6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Most live in Quebec</a:t>
            </a:r>
          </a:p>
          <a:p>
            <a:pPr marL="3200400" lvl="6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To prevent Quebec from demanding independence, the national government passed laws giving Quebec local autonomy in government and education.</a:t>
            </a:r>
          </a:p>
          <a:p>
            <a:pPr marL="3200400" lvl="6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Nunavut: indigenous Inuit region of Canada </a:t>
            </a:r>
          </a:p>
        </p:txBody>
      </p:sp>
    </p:spTree>
    <p:extLst>
      <p:ext uri="{BB962C8B-B14F-4D97-AF65-F5344CB8AC3E}">
        <p14:creationId xmlns:p14="http://schemas.microsoft.com/office/powerpoint/2010/main" val="2732511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prstClr val="white"/>
                </a:solidFill>
                <a:latin typeface="Cambria" panose="02040503050406030204"/>
              </a:rPr>
              <a:t>Contemporary political map Structure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6417" y="1838872"/>
            <a:ext cx="112845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" panose="02040503050406030204" pitchFamily="18" charset="0"/>
              </a:rPr>
              <a:t>Types of Political Entities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6600"/>
                </a:solidFill>
                <a:latin typeface="Cambria" panose="02040503050406030204" pitchFamily="18" charset="0"/>
              </a:rPr>
              <a:t>Autonomous Region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" panose="02040503050406030204" pitchFamily="18" charset="0"/>
              </a:rPr>
              <a:t>A defined area within a state that has a high degree of self-government and freedom from its parent state.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" panose="02040503050406030204" pitchFamily="18" charset="0"/>
              </a:rPr>
              <a:t>Usually granted to geographically, ethnically, or culturally distinct areas.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" panose="02040503050406030204" pitchFamily="18" charset="0"/>
              </a:rPr>
              <a:t>Example: Åland (Aw-land) is a group of islands in the Baltic Sea; part of Finland but lies near Sweden; most residents are Swedish and speak that language. After WWI, Åland asked the League of Nations if they could join Sweden but they ruled that they would remain a non-militarized, largely self-governing entity that belongs to Finland.</a:t>
            </a:r>
          </a:p>
        </p:txBody>
      </p:sp>
    </p:spTree>
    <p:extLst>
      <p:ext uri="{BB962C8B-B14F-4D97-AF65-F5344CB8AC3E}">
        <p14:creationId xmlns:p14="http://schemas.microsoft.com/office/powerpoint/2010/main" val="1933035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prstClr val="white"/>
                </a:solidFill>
                <a:latin typeface="Cambria" panose="02040503050406030204"/>
              </a:rPr>
              <a:t>Contemporary political map Structure</a:t>
            </a:r>
            <a:endParaRPr lang="en-US" dirty="0"/>
          </a:p>
        </p:txBody>
      </p:sp>
      <p:pic>
        <p:nvPicPr>
          <p:cNvPr id="6146" name="Picture 2" descr="Image result for a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564" y="2140528"/>
            <a:ext cx="6434872" cy="45245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955964" y="3751118"/>
            <a:ext cx="5140036" cy="47798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306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prstClr val="white"/>
                </a:solidFill>
                <a:latin typeface="Cambria" panose="02040503050406030204"/>
              </a:rPr>
              <a:t>Contemporary political map Structure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6417" y="1838872"/>
            <a:ext cx="1128452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mbria" panose="02040503050406030204" pitchFamily="18" charset="0"/>
              </a:rPr>
              <a:t>Types of Political Entities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6600"/>
                </a:solidFill>
                <a:latin typeface="Cambria" panose="02040503050406030204" pitchFamily="18" charset="0"/>
              </a:rPr>
              <a:t>Stateless Nation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" panose="02040503050406030204" pitchFamily="18" charset="0"/>
              </a:rPr>
              <a:t>Far more nations than states = many nations do not have a state of their own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" panose="02040503050406030204" pitchFamily="18" charset="0"/>
              </a:rPr>
              <a:t>Often have a political organization, however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" panose="02040503050406030204" pitchFamily="18" charset="0"/>
              </a:rPr>
              <a:t>A cultural group that has no independent political entity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" panose="02040503050406030204" pitchFamily="18" charset="0"/>
              </a:rPr>
              <a:t>Seeking to become independent</a:t>
            </a:r>
          </a:p>
          <a:p>
            <a:pPr marL="2743200" lvl="5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" panose="02040503050406030204" pitchFamily="18" charset="0"/>
              </a:rPr>
              <a:t>Palestinians (Gaza Strip and Occupied West Bank)</a:t>
            </a:r>
          </a:p>
          <a:p>
            <a:pPr marL="2743200" lvl="5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" panose="02040503050406030204" pitchFamily="18" charset="0"/>
              </a:rPr>
              <a:t>Basque (NE Spain and SW France in the Pyrenees mountains)</a:t>
            </a:r>
          </a:p>
          <a:p>
            <a:pPr marL="2743200" lvl="5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" panose="02040503050406030204" pitchFamily="18" charset="0"/>
              </a:rPr>
              <a:t>Kurds – largest stateless nation (Turkey, Armenia, Iraq, Iran, Azerbaijan, and Syria)</a:t>
            </a:r>
          </a:p>
        </p:txBody>
      </p:sp>
    </p:spTree>
    <p:extLst>
      <p:ext uri="{BB962C8B-B14F-4D97-AF65-F5344CB8AC3E}">
        <p14:creationId xmlns:p14="http://schemas.microsoft.com/office/powerpoint/2010/main" val="1369633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prstClr val="white"/>
                </a:solidFill>
                <a:latin typeface="Cambria" panose="02040503050406030204"/>
              </a:rPr>
              <a:t>Contemporary political map Structure</a:t>
            </a:r>
            <a:endParaRPr lang="en-US" dirty="0"/>
          </a:p>
        </p:txBody>
      </p:sp>
      <p:pic>
        <p:nvPicPr>
          <p:cNvPr id="1026" name="Picture 2" descr="Image result for palestinian territories">
            <a:extLst>
              <a:ext uri="{FF2B5EF4-FFF2-40B4-BE49-F238E27FC236}">
                <a16:creationId xmlns:a16="http://schemas.microsoft.com/office/drawing/2014/main" id="{710155A0-9DA0-4779-9919-C2EAF54F87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16"/>
          <a:stretch/>
        </p:blipFill>
        <p:spPr bwMode="auto">
          <a:xfrm>
            <a:off x="639851" y="2062003"/>
            <a:ext cx="5456149" cy="385045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asque territory">
            <a:extLst>
              <a:ext uri="{FF2B5EF4-FFF2-40B4-BE49-F238E27FC236}">
                <a16:creationId xmlns:a16="http://schemas.microsoft.com/office/drawing/2014/main" id="{B66112B2-4909-4319-B755-9021F74AD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864" y="2062003"/>
            <a:ext cx="5133944" cy="385045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684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prstClr val="white"/>
                </a:solidFill>
                <a:latin typeface="Cambria" panose="02040503050406030204"/>
              </a:rPr>
              <a:t>Contemporary political map Structure</a:t>
            </a:r>
            <a:endParaRPr lang="en-US" dirty="0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7E255A03-0DF5-41EB-8F99-72F1768AF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149" y="1930748"/>
            <a:ext cx="6161702" cy="473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02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2" name="Rectangle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8D9227-CEDC-4D54-81B1-F7ACA9404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918" y="4666945"/>
            <a:ext cx="10688162" cy="147501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Cambria" panose="02040503050406030204" pitchFamily="18" charset="0"/>
              </a:rPr>
              <a:t>Unit 4 – political organization of space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F2BC69-16E2-4ECA-ADBB-826DE7639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533" y="6141958"/>
            <a:ext cx="11298932" cy="677438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chemeClr val="accent5"/>
                </a:solidFill>
                <a:latin typeface="Cambria" panose="02040503050406030204" pitchFamily="18" charset="0"/>
              </a:rPr>
              <a:t>Ch 9: </a:t>
            </a:r>
            <a:r>
              <a:rPr lang="en-US" sz="3600" dirty="0">
                <a:solidFill>
                  <a:schemeClr val="accent5"/>
                </a:solidFill>
                <a:latin typeface="Cambria" panose="02040503050406030204" pitchFamily="18" charset="0"/>
              </a:rPr>
              <a:t>the shape of the political map</a:t>
            </a:r>
          </a:p>
        </p:txBody>
      </p:sp>
      <p:pic>
        <p:nvPicPr>
          <p:cNvPr id="10" name="Picture 4" descr="TCL_12e_ChOpener_08_00_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4"/>
          <a:stretch/>
        </p:blipFill>
        <p:spPr bwMode="auto">
          <a:xfrm>
            <a:off x="446533" y="623152"/>
            <a:ext cx="11298933" cy="4895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844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prstClr val="white"/>
                </a:solidFill>
                <a:latin typeface="Cambria" panose="02040503050406030204"/>
              </a:rPr>
              <a:t>Contemporary political map Structure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6417" y="1838872"/>
            <a:ext cx="112845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mbria" panose="02040503050406030204" pitchFamily="18" charset="0"/>
              </a:rPr>
              <a:t>Types of Political Entities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6600"/>
                </a:solidFill>
                <a:latin typeface="Cambria" panose="02040503050406030204" pitchFamily="18" charset="0"/>
              </a:rPr>
              <a:t>Multistate Nation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" panose="02040503050406030204" pitchFamily="18" charset="0"/>
              </a:rPr>
              <a:t>Occurs when a nation of people has a state of its own but stretches across borders of other states.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" panose="02040503050406030204" pitchFamily="18" charset="0"/>
              </a:rPr>
              <a:t>Examples</a:t>
            </a:r>
          </a:p>
          <a:p>
            <a:pPr marL="3200400" lvl="6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" panose="02040503050406030204" pitchFamily="18" charset="0"/>
              </a:rPr>
              <a:t>Most Hungarians live in Hungary but many live in the Transylvania region of Romania</a:t>
            </a:r>
          </a:p>
          <a:p>
            <a:pPr marL="3200400" lvl="6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mbria" panose="02040503050406030204" pitchFamily="18" charset="0"/>
              </a:rPr>
              <a:t>The Korean nation is divided mostly between North and South Korea but </a:t>
            </a:r>
            <a:r>
              <a:rPr lang="en-US" sz="2600">
                <a:latin typeface="Cambria" panose="02040503050406030204" pitchFamily="18" charset="0"/>
              </a:rPr>
              <a:t>there is a large number in China and the United States</a:t>
            </a:r>
            <a:endParaRPr lang="en-US" sz="2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016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prstClr val="white"/>
                </a:solidFill>
                <a:latin typeface="Cambria" panose="02040503050406030204"/>
              </a:rPr>
              <a:t>Enduring Understanding (4.A)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656ECC-9496-488F-BC2C-E6416E6FE203}"/>
              </a:ext>
            </a:extLst>
          </p:cNvPr>
          <p:cNvSpPr txBox="1">
            <a:spLocks/>
          </p:cNvSpPr>
          <p:nvPr/>
        </p:nvSpPr>
        <p:spPr>
          <a:xfrm>
            <a:off x="581194" y="2095417"/>
            <a:ext cx="10763082" cy="39743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29DD1"/>
              </a:buClr>
              <a:buSzPct val="9200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By the end of this section, you will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understand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 that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the contemporary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 political map has been shaped by events of the past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474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656ECC-9496-488F-BC2C-E6416E6FE203}"/>
              </a:ext>
            </a:extLst>
          </p:cNvPr>
          <p:cNvSpPr txBox="1">
            <a:spLocks/>
          </p:cNvSpPr>
          <p:nvPr/>
        </p:nvSpPr>
        <p:spPr>
          <a:xfrm>
            <a:off x="789538" y="1157468"/>
            <a:ext cx="10484203" cy="5869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629DD1"/>
              </a:buClr>
              <a:buSzPct val="92000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</a:rPr>
              <a:t>[Soviet] General Secretary Gorbachev, if you seek peace, if you seek prosperity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</a:rPr>
              <a:t> for the Soviet Union and Eastern Europe, if you seek liberalization, come here to this gate. Mr. Gorbachev, open this gate. Mr. Gorbachev, tear down this wall!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29DD1"/>
              </a:buClr>
              <a:buSzPct val="92000"/>
              <a:buNone/>
              <a:tabLst/>
              <a:defRPr/>
            </a:pPr>
            <a:r>
              <a:rPr lang="en-US" sz="2800" b="1" baseline="0" dirty="0">
                <a:solidFill>
                  <a:sysClr val="windowText" lastClr="000000"/>
                </a:solidFill>
                <a:latin typeface="Cambria" panose="02040503050406030204"/>
              </a:rPr>
              <a:t>-President</a:t>
            </a:r>
            <a:r>
              <a:rPr lang="en-US" sz="2800" b="1" dirty="0">
                <a:solidFill>
                  <a:sysClr val="windowText" lastClr="000000"/>
                </a:solidFill>
                <a:latin typeface="Cambria" panose="02040503050406030204"/>
              </a:rPr>
              <a:t> Ronald Reagan, speech, 1987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/>
            </a:endParaRPr>
          </a:p>
        </p:txBody>
      </p:sp>
    </p:spTree>
    <p:extLst>
      <p:ext uri="{BB962C8B-B14F-4D97-AF65-F5344CB8AC3E}">
        <p14:creationId xmlns:p14="http://schemas.microsoft.com/office/powerpoint/2010/main" val="2731487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prstClr val="white"/>
                </a:solidFill>
                <a:latin typeface="Cambria" panose="02040503050406030204"/>
              </a:rPr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41505"/>
            <a:ext cx="11029615" cy="1923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</a:rPr>
              <a:t>What social, historical, and economic factors have influenced modern political maps at various scales?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63" y="3569279"/>
            <a:ext cx="4029363" cy="3022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8945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prstClr val="white"/>
                </a:solidFill>
                <a:latin typeface="Cambria" panose="02040503050406030204"/>
              </a:rPr>
              <a:t>Learning objective (4.a.1.a)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656ECC-9496-488F-BC2C-E6416E6FE203}"/>
              </a:ext>
            </a:extLst>
          </p:cNvPr>
          <p:cNvSpPr txBox="1">
            <a:spLocks/>
          </p:cNvSpPr>
          <p:nvPr/>
        </p:nvSpPr>
        <p:spPr>
          <a:xfrm>
            <a:off x="581192" y="1977076"/>
            <a:ext cx="11029616" cy="4402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29DD1"/>
              </a:buClr>
              <a:buSzPct val="9200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By the end of this section, you will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be able to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explain the structure of the contemporary political map.</a:t>
            </a:r>
          </a:p>
          <a:p>
            <a:pPr marL="838350" lvl="1" indent="-514350" algn="just">
              <a:buClr>
                <a:srgbClr val="629DD1"/>
              </a:buClr>
              <a:buFont typeface="+mj-lt"/>
              <a:buAutoNum type="alphaLcPeriod"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Independent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 states are the primary building blocks of the world political map.</a:t>
            </a:r>
          </a:p>
          <a:p>
            <a:pPr marL="838350" lvl="1" indent="-514350" algn="just">
              <a:buClr>
                <a:srgbClr val="629DD1"/>
              </a:buClr>
              <a:buFont typeface="+mj-lt"/>
              <a:buAutoNum type="alphaLcPeriod"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Cambria" panose="02040503050406030204"/>
              </a:rPr>
              <a:t>Types of political entities include nations, states, nation-states, stateless nations, multinational states, multistate nations, and autonomous regions.</a:t>
            </a:r>
            <a:endParaRPr kumimoji="0" lang="en-US" sz="3200" i="0" u="none" strike="noStrike" kern="120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mbria" panose="02040503050406030204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29DD1"/>
              </a:buClr>
              <a:buSzPct val="9200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39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Cambria" panose="02040503050406030204"/>
              </a:rPr>
              <a:t>Contemporary political map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7674" y="1922318"/>
            <a:ext cx="11029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Empires and kingdoms were common in most of the world for the past two thousand years.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Global forces, wars, and changing ideas about political power, economics, and self-rule have reshaped the world map over the last 400 years.</a:t>
            </a:r>
          </a:p>
        </p:txBody>
      </p:sp>
      <p:pic>
        <p:nvPicPr>
          <p:cNvPr id="1026" name="Picture 2" descr="Image result for comparing european political ma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984" y="3880915"/>
            <a:ext cx="5767243" cy="272728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715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prstClr val="white"/>
                </a:solidFill>
                <a:latin typeface="Cambria" panose="02040503050406030204"/>
              </a:rPr>
              <a:t>Contemporary political map Structure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74" y="1922318"/>
            <a:ext cx="110296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Independent States as Building Blocks</a:t>
            </a:r>
          </a:p>
          <a:p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Political units exist at various scales: town or city, county, state, a country,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Redefining </a:t>
            </a:r>
            <a:r>
              <a:rPr lang="en-US" sz="2800" b="1" dirty="0">
                <a:latin typeface="Cambria" panose="02040503050406030204" pitchFamily="18" charset="0"/>
              </a:rPr>
              <a:t>state</a:t>
            </a:r>
            <a:r>
              <a:rPr lang="en-US" sz="2800" dirty="0">
                <a:latin typeface="Cambria" panose="02040503050406030204" pitchFamily="18" charset="0"/>
              </a:rPr>
              <a:t>: the largest political unit – formal term for a country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Must meet these four requirements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</a:rPr>
              <a:t>Defined boundary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</a:rPr>
              <a:t>Permanent population (Antarctica)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</a:rPr>
              <a:t>Maintains sovereignty (Puerto Rico)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</a:rPr>
              <a:t>Recognized by other states (Kosovo and Somaliland)</a:t>
            </a:r>
          </a:p>
        </p:txBody>
      </p:sp>
    </p:spTree>
    <p:extLst>
      <p:ext uri="{BB962C8B-B14F-4D97-AF65-F5344CB8AC3E}">
        <p14:creationId xmlns:p14="http://schemas.microsoft.com/office/powerpoint/2010/main" val="89399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prstClr val="white"/>
                </a:solidFill>
                <a:latin typeface="Cambria" panose="02040503050406030204"/>
              </a:rPr>
              <a:t>Contemporary political map Structure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74" y="1922318"/>
            <a:ext cx="81783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Sovereignty</a:t>
            </a:r>
            <a:r>
              <a:rPr lang="en-US" sz="2800" dirty="0">
                <a:latin typeface="Cambria" panose="02040503050406030204" pitchFamily="18" charset="0"/>
              </a:rPr>
              <a:t> is the power of a political unit to rule over its own affairs.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In order for a political unit to have legitimacy, it must have </a:t>
            </a:r>
            <a:r>
              <a:rPr lang="en-US" sz="2800" i="1" dirty="0">
                <a:latin typeface="Cambria" panose="02040503050406030204" pitchFamily="18" charset="0"/>
              </a:rPr>
              <a:t>sovereignty</a:t>
            </a:r>
            <a:r>
              <a:rPr lang="en-US" sz="2800" dirty="0">
                <a:latin typeface="Cambria" panose="020405030504060302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May be challenged on the local or global scale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China’s claim that Taiwan is nothing more than a renegade province is a direct challenge to Taiwan’s sovereignty.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Taiwan does not fully meet the third and fourth criteria.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0"/>
          <a:stretch/>
        </p:blipFill>
        <p:spPr>
          <a:xfrm>
            <a:off x="8327986" y="4501566"/>
            <a:ext cx="3535369" cy="21774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209" y="1922318"/>
            <a:ext cx="2620922" cy="23728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1208489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1007</Words>
  <Application>Microsoft Office PowerPoint</Application>
  <PresentationFormat>Widescreen</PresentationFormat>
  <Paragraphs>115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Adobe Devanagari</vt:lpstr>
      <vt:lpstr>Arial</vt:lpstr>
      <vt:lpstr>Calibri</vt:lpstr>
      <vt:lpstr>Cambria</vt:lpstr>
      <vt:lpstr>Gill Sans MT</vt:lpstr>
      <vt:lpstr>Wingdings 2</vt:lpstr>
      <vt:lpstr>Dividend</vt:lpstr>
      <vt:lpstr>PowerPoint Presentation</vt:lpstr>
      <vt:lpstr>Unit 4 – political organization of space</vt:lpstr>
      <vt:lpstr>Enduring Understanding (4.A)</vt:lpstr>
      <vt:lpstr>PowerPoint Presentation</vt:lpstr>
      <vt:lpstr>Essential Question</vt:lpstr>
      <vt:lpstr>Learning objective (4.a.1.a)</vt:lpstr>
      <vt:lpstr>Contemporary political map</vt:lpstr>
      <vt:lpstr>Contemporary political map Structure</vt:lpstr>
      <vt:lpstr>Contemporary political map Structure</vt:lpstr>
      <vt:lpstr>Learning objective (4.a.1.b)</vt:lpstr>
      <vt:lpstr>Contemporary political map Structure</vt:lpstr>
      <vt:lpstr>Contemporary political map Structure</vt:lpstr>
      <vt:lpstr>Contemporary political map Structure</vt:lpstr>
      <vt:lpstr>Contemporary political map Structure</vt:lpstr>
      <vt:lpstr>Contemporary political map Structure</vt:lpstr>
      <vt:lpstr>Contemporary political map Structure</vt:lpstr>
      <vt:lpstr>Contemporary political map Structure</vt:lpstr>
      <vt:lpstr>Contemporary political map Structure</vt:lpstr>
      <vt:lpstr>Contemporary political map Structure</vt:lpstr>
      <vt:lpstr>Contemporary political map Structure</vt:lpstr>
    </vt:vector>
  </TitlesOfParts>
  <Company>OCPS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Terrell, Carli B.</dc:creator>
  <cp:lastModifiedBy>Welch, Brian</cp:lastModifiedBy>
  <cp:revision>22</cp:revision>
  <dcterms:created xsi:type="dcterms:W3CDTF">2017-11-28T18:22:14Z</dcterms:created>
  <dcterms:modified xsi:type="dcterms:W3CDTF">2018-12-11T13:19:40Z</dcterms:modified>
</cp:coreProperties>
</file>