
<file path=[Content_Types].xml><?xml version="1.0" encoding="utf-8"?>
<Types xmlns="http://schemas.openxmlformats.org/package/2006/content-types">
  <Default Extension="jpeg&amp;ehk=6IBzVqy" ContentType="image/jpeg"/>
  <Default Extension="png" ContentType="image/png"/>
  <Default Extension="png&amp;ehk=DKLrp48pAq6SBnt" ContentType="image/png"/>
  <Default Extension="jpg&amp;ehk=vwgeiLxPblP6zpVIeGUQpA&amp;r=0&amp;pid=OfficeInsert" ContentType="image/jpeg"/>
  <Default Extension="jpeg" ContentType="image/jpeg"/>
  <Default Extension="jpg&amp;ehk=jflWb1Hz4AWw5FMKMrnUVw&amp;r=0&amp;pid=OfficeInsert" ContentType="image/jpeg"/>
  <Default Extension="png&amp;ehk=qyR36vem27WWPt3fUWMRiA&amp;r=0&amp;pid=OfficeInsert" ContentType="image/png"/>
  <Default Extension="gif&amp;ehk=ocqyhOS3862Y6hSK37Oocw&amp;r=0&amp;pid=OfficeInsert" ContentType="image/gif"/>
  <Default Extension="rels" ContentType="application/vnd.openxmlformats-package.relationships+xml"/>
  <Default Extension="xml" ContentType="application/xml"/>
  <Default Extension="jpg&amp;ehk=Vv7Kk0blRVIWaUqLApZMWA&amp;r=0&amp;pid=OfficeInsert" ContentType="image/jpeg"/>
  <Default Extension="wdp" ContentType="image/vnd.ms-photo"/>
  <Default Extension="jpg&amp;ehk=PTmiiRqHj3YTJioH0BqRVw&amp;r=0&amp;pid=OfficeInsert" ContentType="image/jpeg"/>
  <Default Extension="jpg&amp;ehk=h6rhjE7YBqIE8D22q2T2xA&amp;r=0&amp;pid=OfficeInsert" ContentType="image/jpeg"/>
  <Default Extension="gif" ContentType="image/gif"/>
  <Default Extension="jpg&amp;ehk=gZpsXKXE8r6ucI0" ContentType="image/jpeg"/>
  <Default Extension="jpg&amp;ehk=KgsUEh8zqK" ContentType="image/jpeg"/>
  <Default Extension="jpg&amp;ehk=cbXfiw7" ContentType="image/jpeg"/>
  <Default Extension="png&amp;ehk=H3JOF"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Lst>
  <p:notesMasterIdLst>
    <p:notesMasterId r:id="rId42"/>
  </p:notesMasterIdLst>
  <p:sldIdLst>
    <p:sldId id="256" r:id="rId4"/>
    <p:sldId id="257" r:id="rId5"/>
    <p:sldId id="258" r:id="rId6"/>
    <p:sldId id="259" r:id="rId7"/>
    <p:sldId id="260" r:id="rId8"/>
    <p:sldId id="291" r:id="rId9"/>
    <p:sldId id="292" r:id="rId10"/>
    <p:sldId id="261" r:id="rId11"/>
    <p:sldId id="262" r:id="rId12"/>
    <p:sldId id="263" r:id="rId13"/>
    <p:sldId id="29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2" autoAdjust="0"/>
    <p:restoredTop sz="94660"/>
  </p:normalViewPr>
  <p:slideViewPr>
    <p:cSldViewPr snapToGrid="0">
      <p:cViewPr varScale="1">
        <p:scale>
          <a:sx n="68" d="100"/>
          <a:sy n="68" d="100"/>
        </p:scale>
        <p:origin x="50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11107-CBCD-471F-A3A1-6AD49D127EE6}" type="datetimeFigureOut">
              <a:rPr lang="en-US" smtClean="0"/>
              <a:t>08/21/2018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A05D2-77CA-42B0-A2A0-B0E99A5E12B7}" type="slidenum">
              <a:rPr lang="en-US" smtClean="0"/>
              <a:t>‹#›</a:t>
            </a:fld>
            <a:endParaRPr lang="en-US"/>
          </a:p>
        </p:txBody>
      </p:sp>
    </p:spTree>
    <p:extLst>
      <p:ext uri="{BB962C8B-B14F-4D97-AF65-F5344CB8AC3E}">
        <p14:creationId xmlns:p14="http://schemas.microsoft.com/office/powerpoint/2010/main" val="22562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22E29C2-5237-4AFC-8B9F-41460441C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kumimoji="1" sz="1200">
                <a:solidFill>
                  <a:schemeClr val="tx1"/>
                </a:solidFill>
                <a:latin typeface="Tahoma" panose="020B0604030504040204" pitchFamily="34" charset="0"/>
                <a:cs typeface="Times New Roman" panose="02020603050405020304" pitchFamily="18" charset="0"/>
              </a:defRPr>
            </a:lvl1pPr>
            <a:lvl2pPr marL="742950" indent="-285750" defTabSz="927100">
              <a:spcBef>
                <a:spcPct val="30000"/>
              </a:spcBef>
              <a:defRPr kumimoji="1" sz="1200">
                <a:solidFill>
                  <a:schemeClr val="tx1"/>
                </a:solidFill>
                <a:latin typeface="Tahoma" panose="020B0604030504040204" pitchFamily="34" charset="0"/>
                <a:cs typeface="Times New Roman" panose="02020603050405020304" pitchFamily="18" charset="0"/>
              </a:defRPr>
            </a:lvl2pPr>
            <a:lvl3pPr marL="1143000" indent="-228600" defTabSz="927100">
              <a:spcBef>
                <a:spcPct val="30000"/>
              </a:spcBef>
              <a:defRPr kumimoji="1" sz="1200">
                <a:solidFill>
                  <a:schemeClr val="tx1"/>
                </a:solidFill>
                <a:latin typeface="Tahoma" panose="020B0604030504040204" pitchFamily="34" charset="0"/>
                <a:cs typeface="Times New Roman" panose="02020603050405020304" pitchFamily="18" charset="0"/>
              </a:defRPr>
            </a:lvl3pPr>
            <a:lvl4pPr marL="1600200" indent="-228600" defTabSz="927100">
              <a:spcBef>
                <a:spcPct val="30000"/>
              </a:spcBef>
              <a:defRPr kumimoji="1" sz="1200">
                <a:solidFill>
                  <a:schemeClr val="tx1"/>
                </a:solidFill>
                <a:latin typeface="Tahoma" panose="020B0604030504040204" pitchFamily="34" charset="0"/>
                <a:cs typeface="Times New Roman" panose="02020603050405020304" pitchFamily="18" charset="0"/>
              </a:defRPr>
            </a:lvl4pPr>
            <a:lvl5pPr marL="2057400" indent="-228600" defTabSz="927100">
              <a:spcBef>
                <a:spcPct val="30000"/>
              </a:spcBef>
              <a:defRPr kumimoji="1" sz="1200">
                <a:solidFill>
                  <a:schemeClr val="tx1"/>
                </a:solidFill>
                <a:latin typeface="Tahoma" panose="020B0604030504040204" pitchFamily="34" charset="0"/>
                <a:cs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ahoma" panose="020B0604030504040204" pitchFamily="34" charset="0"/>
                <a:cs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ahoma" panose="020B0604030504040204" pitchFamily="34" charset="0"/>
                <a:cs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ahoma" panose="020B0604030504040204" pitchFamily="34" charset="0"/>
                <a:cs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ahoma" panose="020B0604030504040204" pitchFamily="34" charset="0"/>
                <a:cs typeface="Times New Roman" panose="02020603050405020304" pitchFamily="18" charset="0"/>
              </a:defRPr>
            </a:lvl9pPr>
          </a:lstStyle>
          <a:p>
            <a:pPr>
              <a:spcBef>
                <a:spcPct val="0"/>
              </a:spcBef>
            </a:pPr>
            <a:fld id="{D08A8314-842B-42DE-847E-76FA8399BB06}" type="slidenum">
              <a:rPr kumimoji="0" lang="en-US" altLang="en-US">
                <a:latin typeface="Times New Roman" panose="02020603050405020304" pitchFamily="18" charset="0"/>
              </a:rPr>
              <a:pPr>
                <a:spcBef>
                  <a:spcPct val="0"/>
                </a:spcBef>
              </a:pPr>
              <a:t>6</a:t>
            </a:fld>
            <a:endParaRPr kumimoji="0" lang="en-US" altLang="en-US">
              <a:latin typeface="Times New Roman" panose="02020603050405020304" pitchFamily="18" charset="0"/>
            </a:endParaRPr>
          </a:p>
        </p:txBody>
      </p:sp>
      <p:sp>
        <p:nvSpPr>
          <p:cNvPr id="27651" name="Rectangle 2">
            <a:extLst>
              <a:ext uri="{FF2B5EF4-FFF2-40B4-BE49-F238E27FC236}">
                <a16:creationId xmlns:a16="http://schemas.microsoft.com/office/drawing/2014/main" id="{DA1D4FC8-E434-45AD-8C7C-5D9262109EEF}"/>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517EEE2-9EA1-4184-8952-D2E57B1FC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Insert a map of your country.</a:t>
            </a:r>
          </a:p>
        </p:txBody>
      </p:sp>
    </p:spTree>
    <p:extLst>
      <p:ext uri="{BB962C8B-B14F-4D97-AF65-F5344CB8AC3E}">
        <p14:creationId xmlns:p14="http://schemas.microsoft.com/office/powerpoint/2010/main" val="407311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824DB8F-B982-42CB-B100-877C4C78BB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kumimoji="1" sz="1200">
                <a:solidFill>
                  <a:schemeClr val="tx1"/>
                </a:solidFill>
                <a:latin typeface="Tahoma" panose="020B0604030504040204" pitchFamily="34" charset="0"/>
                <a:cs typeface="Times New Roman" panose="02020603050405020304" pitchFamily="18" charset="0"/>
              </a:defRPr>
            </a:lvl1pPr>
            <a:lvl2pPr marL="742950" indent="-285750" defTabSz="927100">
              <a:spcBef>
                <a:spcPct val="30000"/>
              </a:spcBef>
              <a:defRPr kumimoji="1" sz="1200">
                <a:solidFill>
                  <a:schemeClr val="tx1"/>
                </a:solidFill>
                <a:latin typeface="Tahoma" panose="020B0604030504040204" pitchFamily="34" charset="0"/>
                <a:cs typeface="Times New Roman" panose="02020603050405020304" pitchFamily="18" charset="0"/>
              </a:defRPr>
            </a:lvl2pPr>
            <a:lvl3pPr marL="1143000" indent="-228600" defTabSz="927100">
              <a:spcBef>
                <a:spcPct val="30000"/>
              </a:spcBef>
              <a:defRPr kumimoji="1" sz="1200">
                <a:solidFill>
                  <a:schemeClr val="tx1"/>
                </a:solidFill>
                <a:latin typeface="Tahoma" panose="020B0604030504040204" pitchFamily="34" charset="0"/>
                <a:cs typeface="Times New Roman" panose="02020603050405020304" pitchFamily="18" charset="0"/>
              </a:defRPr>
            </a:lvl3pPr>
            <a:lvl4pPr marL="1600200" indent="-228600" defTabSz="927100">
              <a:spcBef>
                <a:spcPct val="30000"/>
              </a:spcBef>
              <a:defRPr kumimoji="1" sz="1200">
                <a:solidFill>
                  <a:schemeClr val="tx1"/>
                </a:solidFill>
                <a:latin typeface="Tahoma" panose="020B0604030504040204" pitchFamily="34" charset="0"/>
                <a:cs typeface="Times New Roman" panose="02020603050405020304" pitchFamily="18" charset="0"/>
              </a:defRPr>
            </a:lvl4pPr>
            <a:lvl5pPr marL="2057400" indent="-228600" defTabSz="927100">
              <a:spcBef>
                <a:spcPct val="30000"/>
              </a:spcBef>
              <a:defRPr kumimoji="1" sz="1200">
                <a:solidFill>
                  <a:schemeClr val="tx1"/>
                </a:solidFill>
                <a:latin typeface="Tahoma" panose="020B0604030504040204" pitchFamily="34" charset="0"/>
                <a:cs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ahoma" panose="020B0604030504040204" pitchFamily="34" charset="0"/>
                <a:cs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ahoma" panose="020B0604030504040204" pitchFamily="34" charset="0"/>
                <a:cs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ahoma" panose="020B0604030504040204" pitchFamily="34" charset="0"/>
                <a:cs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ahoma" panose="020B0604030504040204" pitchFamily="34" charset="0"/>
                <a:cs typeface="Times New Roman" panose="02020603050405020304" pitchFamily="18" charset="0"/>
              </a:defRPr>
            </a:lvl9pPr>
          </a:lstStyle>
          <a:p>
            <a:pPr>
              <a:spcBef>
                <a:spcPct val="0"/>
              </a:spcBef>
            </a:pPr>
            <a:fld id="{4B694D2E-3348-474E-8EC4-FF8594D17677}" type="slidenum">
              <a:rPr kumimoji="0" lang="en-US" altLang="en-US">
                <a:latin typeface="Times New Roman" panose="02020603050405020304" pitchFamily="18" charset="0"/>
              </a:rPr>
              <a:pPr>
                <a:spcBef>
                  <a:spcPct val="0"/>
                </a:spcBef>
              </a:pPr>
              <a:t>7</a:t>
            </a:fld>
            <a:endParaRPr kumimoji="0" lang="en-US"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id="{F46D7233-D1DF-4469-A1C5-DC6FD4458F2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3EFB536-8C59-42EE-8DAA-B84C8A6801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Insert a picture of one of the geographic features of your country.</a:t>
            </a:r>
          </a:p>
        </p:txBody>
      </p:sp>
    </p:spTree>
    <p:extLst>
      <p:ext uri="{BB962C8B-B14F-4D97-AF65-F5344CB8AC3E}">
        <p14:creationId xmlns:p14="http://schemas.microsoft.com/office/powerpoint/2010/main" val="329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90651" y="225425"/>
            <a:ext cx="10274300" cy="863600"/>
          </a:xfrm>
        </p:spPr>
        <p:txBody>
          <a:bodyPr/>
          <a:lstStyle/>
          <a:p>
            <a:r>
              <a:rPr lang="en-US"/>
              <a:t>Click to edit Master title style</a:t>
            </a:r>
          </a:p>
        </p:txBody>
      </p:sp>
      <p:sp>
        <p:nvSpPr>
          <p:cNvPr id="3" name="Text Placeholder 2"/>
          <p:cNvSpPr>
            <a:spLocks noGrp="1"/>
          </p:cNvSpPr>
          <p:nvPr>
            <p:ph type="body" sz="half" idx="1"/>
          </p:nvPr>
        </p:nvSpPr>
        <p:spPr>
          <a:xfrm>
            <a:off x="1390651" y="1304925"/>
            <a:ext cx="5035549"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629401" y="1304925"/>
            <a:ext cx="5035551" cy="4895850"/>
          </a:xfrm>
        </p:spPr>
        <p:txBody>
          <a:bodyPr/>
          <a:lstStyle/>
          <a:p>
            <a:pPr lvl="0"/>
            <a:r>
              <a:rPr lang="en-US" noProof="0" dirty="0"/>
              <a:t>Click icon to add clip art</a:t>
            </a:r>
          </a:p>
        </p:txBody>
      </p:sp>
      <p:sp>
        <p:nvSpPr>
          <p:cNvPr id="5" name="Rectangle 4">
            <a:extLst>
              <a:ext uri="{FF2B5EF4-FFF2-40B4-BE49-F238E27FC236}">
                <a16:creationId xmlns:a16="http://schemas.microsoft.com/office/drawing/2014/main" id="{ADF6D9E5-4726-48D7-9E9E-F4253335AC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445C48-BC66-49B9-8E35-56FE2A2223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A6E862-C29F-4A04-A7D1-D26CBA668720}"/>
              </a:ext>
            </a:extLst>
          </p:cNvPr>
          <p:cNvSpPr>
            <a:spLocks noGrp="1" noChangeArrowheads="1"/>
          </p:cNvSpPr>
          <p:nvPr>
            <p:ph type="sldNum" sz="quarter" idx="12"/>
          </p:nvPr>
        </p:nvSpPr>
        <p:spPr>
          <a:ln/>
        </p:spPr>
        <p:txBody>
          <a:bodyPr/>
          <a:lstStyle>
            <a:lvl1pPr>
              <a:defRPr/>
            </a:lvl1pPr>
          </a:lstStyle>
          <a:p>
            <a:pPr>
              <a:defRPr/>
            </a:pPr>
            <a:fld id="{2A158023-47CC-40AF-97EC-0DA8C923D74C}" type="slidenum">
              <a:rPr lang="en-US" altLang="en-US"/>
              <a:pPr>
                <a:defRPr/>
              </a:pPr>
              <a:t>‹#›</a:t>
            </a:fld>
            <a:endParaRPr lang="en-US" altLang="en-US"/>
          </a:p>
        </p:txBody>
      </p:sp>
    </p:spTree>
    <p:extLst>
      <p:ext uri="{BB962C8B-B14F-4D97-AF65-F5344CB8AC3E}">
        <p14:creationId xmlns:p14="http://schemas.microsoft.com/office/powerpoint/2010/main" val="3197948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534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391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266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585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8042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4657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304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413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308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811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2690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9156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9765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8624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743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14476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001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4527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5617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8604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8726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269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852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08/21/2018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83430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bmsislam0910.wikispaces.com/Abbasid" TargetMode="External"/><Relationship Id="rId2" Type="http://schemas.openxmlformats.org/officeDocument/2006/relationships/image" Target="../media/image9.jpg&amp;ehk=KgsUEh8zqK"/><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k.wikispaces.com/introduction" TargetMode="External"/><Relationship Id="rId2" Type="http://schemas.openxmlformats.org/officeDocument/2006/relationships/image" Target="../media/image10.jpg&amp;ehk=h6rhjE7YBqIE8D22q2T2xA&amp;r=0&amp;pid=OfficeInsert"/><Relationship Id="rId1" Type="http://schemas.openxmlformats.org/officeDocument/2006/relationships/slideLayout" Target="../slideLayouts/slideLayout14.xml"/><Relationship Id="rId5" Type="http://schemas.openxmlformats.org/officeDocument/2006/relationships/hyperlink" Target="https://ccmit.mit.edu/modules/problem-solving/" TargetMode="External"/><Relationship Id="rId4" Type="http://schemas.openxmlformats.org/officeDocument/2006/relationships/image" Target="../media/image11.png&amp;ehk=DKLrp48pAq6SBnt"/></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dailyclipart.net/clipart/category/objects-clip-art/page/3/" TargetMode="External"/><Relationship Id="rId2" Type="http://schemas.openxmlformats.org/officeDocument/2006/relationships/image" Target="../media/image12.jpg&amp;ehk=jflWb1Hz4AWw5FMKMrnUVw&amp;r=0&amp;pid=OfficeInsert"/><Relationship Id="rId1" Type="http://schemas.openxmlformats.org/officeDocument/2006/relationships/slideLayout" Target="../slideLayouts/slideLayout14.xml"/><Relationship Id="rId5" Type="http://schemas.openxmlformats.org/officeDocument/2006/relationships/hyperlink" Target="http://commons.wikimedia.org/wiki/file:iqa_world_map.png" TargetMode="External"/><Relationship Id="rId4" Type="http://schemas.openxmlformats.org/officeDocument/2006/relationships/image" Target="../media/image13.png&amp;ehk=qyR36vem27WWPt3fUWMRiA&amp;r=0&amp;pid=OfficeInser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jimdzialo.wikispaces.com/Unit%201%20Geography%20-%20Its%20Nature%20and%20Perspective" TargetMode="External"/><Relationship Id="rId2" Type="http://schemas.openxmlformats.org/officeDocument/2006/relationships/image" Target="../media/image2.jpeg&amp;ehk=6IBzVqy"/><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mhsaphuge3.wikispaces.com/Distance+Decay" TargetMode="External"/><Relationship Id="rId2" Type="http://schemas.openxmlformats.org/officeDocument/2006/relationships/image" Target="../media/image16.gif&amp;ehk=ocqyhOS3862Y6hSK37Oocw&amp;r=0&amp;pid=OfficeInsert"/><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flickr.com/photos/zacharyparadis/4909639326/" TargetMode="External"/><Relationship Id="rId2" Type="http://schemas.openxmlformats.org/officeDocument/2006/relationships/image" Target="../media/image17.jpg&amp;ehk=Vv7Kk0blRVIWaUqLApZMWA&amp;r=0&amp;pid=OfficeInsert"/><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flickr.com/photos/insanephotoholic/3755986652" TargetMode="External"/><Relationship Id="rId2" Type="http://schemas.openxmlformats.org/officeDocument/2006/relationships/image" Target="../media/image18.jpg&amp;ehk=PTmiiRqHj3YTJioH0BqRVw&amp;r=0&amp;pid=OfficeInsert"/><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tk.wikispaces.com/introduction" TargetMode="External"/><Relationship Id="rId2" Type="http://schemas.openxmlformats.org/officeDocument/2006/relationships/image" Target="../media/image10.jpg&amp;ehk=h6rhjE7YBqIE8D22q2T2xA&amp;r=0&amp;pid=OfficeInsert"/><Relationship Id="rId1" Type="http://schemas.openxmlformats.org/officeDocument/2006/relationships/slideLayout" Target="../slideLayouts/slideLayout25.xml"/><Relationship Id="rId5" Type="http://schemas.openxmlformats.org/officeDocument/2006/relationships/hyperlink" Target="https://ccmit.mit.edu/modules/problem-solving/" TargetMode="External"/><Relationship Id="rId4" Type="http://schemas.openxmlformats.org/officeDocument/2006/relationships/image" Target="../media/image11.png&amp;ehk=DKLrp48pAq6SBnt"/></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hyperlink" Target="http://www.freeimageslive.co.uk/free_stock_image/chineese-temple-jpg" TargetMode="External"/><Relationship Id="rId2" Type="http://schemas.openxmlformats.org/officeDocument/2006/relationships/image" Target="../media/image19.jpg&amp;ehk=cbXfiw7"/><Relationship Id="rId1" Type="http://schemas.openxmlformats.org/officeDocument/2006/relationships/slideLayout" Target="../slideLayouts/slideLayout25.xml"/><Relationship Id="rId5" Type="http://schemas.openxmlformats.org/officeDocument/2006/relationships/hyperlink" Target="http://commons.wikimedia.org/wiki/File:Weilburg_-_Tiergarten_-_Dillh%C3%A4user_Bauernhaus.jpg" TargetMode="External"/><Relationship Id="rId4" Type="http://schemas.openxmlformats.org/officeDocument/2006/relationships/image" Target="../media/image20.jpg&amp;ehk=vwgeiLxPblP6zpVIeGUQpA&amp;r=0&amp;pid=OfficeInsert"/></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3spoken.co.uk/2010/11/unanswered-questions-of-modern-monetary.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iuliageranium.blogspot.com/2011/04/prepare-for-earth-day.html"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amp;ehk=H3JOF"/><Relationship Id="rId5" Type="http://schemas.openxmlformats.org/officeDocument/2006/relationships/hyperlink" Target="https://fluwiki.wikispaces.com/Writing+Tasks+Year+2013-14" TargetMode="External"/><Relationship Id="rId4" Type="http://schemas.openxmlformats.org/officeDocument/2006/relationships/image" Target="../media/image6.jpg&amp;ehk=gZpsXKXE8r6ucI0"/></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4" descr="TCL_12e_ChOpener_01_00_L">
            <a:extLst>
              <a:ext uri="{FF2B5EF4-FFF2-40B4-BE49-F238E27FC236}">
                <a16:creationId xmlns:a16="http://schemas.microsoft.com/office/drawing/2014/main" id="{28F772BF-8901-480A-B15D-70C4F5D3C0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1" t="23357" r="1452" b="22094"/>
          <a:stretch/>
        </p:blipFill>
        <p:spPr bwMode="auto">
          <a:xfrm>
            <a:off x="581191" y="599725"/>
            <a:ext cx="10993550" cy="3732935"/>
          </a:xfrm>
          <a:prstGeom prst="rect">
            <a:avLst/>
          </a:prstGeom>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581191" y="4000698"/>
            <a:ext cx="10993549" cy="1475013"/>
          </a:xfrm>
        </p:spPr>
        <p:txBody>
          <a:bodyPr>
            <a:normAutofit/>
          </a:bodyPr>
          <a:lstStyle/>
          <a:p>
            <a:r>
              <a:rPr lang="en-US" sz="4800" dirty="0"/>
              <a:t>Unit 1 – Part 1</a:t>
            </a: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581194" y="5475712"/>
            <a:ext cx="10993546" cy="677438"/>
          </a:xfrm>
        </p:spPr>
        <p:txBody>
          <a:bodyPr>
            <a:normAutofit/>
          </a:bodyPr>
          <a:lstStyle/>
          <a:p>
            <a:r>
              <a:rPr lang="en-US" sz="3600" dirty="0">
                <a:solidFill>
                  <a:schemeClr val="accent2">
                    <a:lumMod val="75000"/>
                  </a:schemeClr>
                </a:solidFill>
              </a:rPr>
              <a:t>geography – its nature and perspectives</a:t>
            </a:r>
          </a:p>
        </p:txBody>
      </p:sp>
    </p:spTree>
    <p:extLst>
      <p:ext uri="{BB962C8B-B14F-4D97-AF65-F5344CB8AC3E}">
        <p14:creationId xmlns:p14="http://schemas.microsoft.com/office/powerpoint/2010/main" val="114503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Early history of geography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11029615" cy="4625820"/>
          </a:xfrm>
        </p:spPr>
        <p:txBody>
          <a:bodyPr anchor="t">
            <a:normAutofit fontScale="92500" lnSpcReduction="10000"/>
          </a:bodyPr>
          <a:lstStyle/>
          <a:p>
            <a:r>
              <a:rPr lang="en-US" sz="3600" dirty="0">
                <a:solidFill>
                  <a:schemeClr val="tx1"/>
                </a:solidFill>
              </a:rPr>
              <a:t>Greeks and Romans were first in western Eurasia</a:t>
            </a:r>
          </a:p>
          <a:p>
            <a:pPr lvl="2"/>
            <a:r>
              <a:rPr lang="en-US" sz="3200" dirty="0">
                <a:solidFill>
                  <a:schemeClr val="tx1"/>
                </a:solidFill>
              </a:rPr>
              <a:t>Homer’s </a:t>
            </a:r>
            <a:r>
              <a:rPr lang="en-US" sz="3200" i="1" dirty="0">
                <a:solidFill>
                  <a:schemeClr val="tx1"/>
                </a:solidFill>
              </a:rPr>
              <a:t>Iliad and Odyssey</a:t>
            </a:r>
            <a:endParaRPr lang="en-US" sz="3200" dirty="0">
              <a:solidFill>
                <a:schemeClr val="tx1"/>
              </a:solidFill>
            </a:endParaRPr>
          </a:p>
          <a:p>
            <a:pPr lvl="2"/>
            <a:r>
              <a:rPr lang="en-US" sz="3200" dirty="0">
                <a:solidFill>
                  <a:schemeClr val="tx1"/>
                </a:solidFill>
              </a:rPr>
              <a:t>Aristotle observed Earth’s features and how they influenced human behavior</a:t>
            </a:r>
          </a:p>
          <a:p>
            <a:pPr lvl="2"/>
            <a:r>
              <a:rPr lang="en-US" sz="3200" dirty="0">
                <a:solidFill>
                  <a:schemeClr val="tx1"/>
                </a:solidFill>
              </a:rPr>
              <a:t>Eratosthenes used geometry to calculate Earth’s circumference and coined the term </a:t>
            </a:r>
            <a:r>
              <a:rPr lang="en-US" sz="3200" i="1" dirty="0">
                <a:solidFill>
                  <a:schemeClr val="tx1"/>
                </a:solidFill>
              </a:rPr>
              <a:t>geography</a:t>
            </a:r>
            <a:endParaRPr lang="en-US" sz="3200" dirty="0">
              <a:solidFill>
                <a:schemeClr val="tx1"/>
              </a:solidFill>
            </a:endParaRPr>
          </a:p>
          <a:p>
            <a:pPr lvl="2"/>
            <a:r>
              <a:rPr lang="en-US" sz="3200" dirty="0">
                <a:solidFill>
                  <a:schemeClr val="tx1"/>
                </a:solidFill>
              </a:rPr>
              <a:t>Ptolemy, 500 years after Eratosthenes, summarized Greek knowledge of geography, including locations and sizes of continents; dominated European thought for 1,000 years.</a:t>
            </a:r>
          </a:p>
        </p:txBody>
      </p:sp>
    </p:spTree>
    <p:extLst>
      <p:ext uri="{BB962C8B-B14F-4D97-AF65-F5344CB8AC3E}">
        <p14:creationId xmlns:p14="http://schemas.microsoft.com/office/powerpoint/2010/main" val="160428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47" y="0"/>
            <a:ext cx="12037753" cy="6858000"/>
          </a:xfrm>
          <a:prstGeom prst="rect">
            <a:avLst/>
          </a:prstGeom>
        </p:spPr>
      </p:pic>
    </p:spTree>
    <p:extLst>
      <p:ext uri="{BB962C8B-B14F-4D97-AF65-F5344CB8AC3E}">
        <p14:creationId xmlns:p14="http://schemas.microsoft.com/office/powerpoint/2010/main" val="81013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Early history of geography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302897" y="1948989"/>
            <a:ext cx="5250177" cy="4625820"/>
          </a:xfrm>
        </p:spPr>
        <p:txBody>
          <a:bodyPr anchor="t">
            <a:normAutofit fontScale="92500"/>
          </a:bodyPr>
          <a:lstStyle/>
          <a:p>
            <a:r>
              <a:rPr lang="en-US" sz="3500" dirty="0">
                <a:solidFill>
                  <a:schemeClr val="tx1"/>
                </a:solidFill>
              </a:rPr>
              <a:t>European Middle Ages</a:t>
            </a:r>
          </a:p>
          <a:p>
            <a:pPr lvl="2"/>
            <a:r>
              <a:rPr lang="en-US" sz="3200" dirty="0">
                <a:solidFill>
                  <a:schemeClr val="tx1"/>
                </a:solidFill>
              </a:rPr>
              <a:t>Europeans rarely ventured outside their region but Muslim culture flourished in the Middle East and North Africa.</a:t>
            </a:r>
          </a:p>
          <a:p>
            <a:pPr lvl="2"/>
            <a:r>
              <a:rPr lang="en-US" sz="3200" dirty="0">
                <a:solidFill>
                  <a:schemeClr val="tx1"/>
                </a:solidFill>
              </a:rPr>
              <a:t>Built strong trading ties with Africa and East Asia. </a:t>
            </a:r>
          </a:p>
        </p:txBody>
      </p:sp>
      <p:pic>
        <p:nvPicPr>
          <p:cNvPr id="5" name="Picture 4" descr="A picture containing text, map&#10;&#10;Description generated with very high confidence">
            <a:extLst>
              <a:ext uri="{FF2B5EF4-FFF2-40B4-BE49-F238E27FC236}">
                <a16:creationId xmlns:a16="http://schemas.microsoft.com/office/drawing/2014/main" id="{1B0280B0-AF26-4A3F-9F29-41F133DB6518}"/>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r="20172"/>
          <a:stretch/>
        </p:blipFill>
        <p:spPr>
          <a:xfrm>
            <a:off x="5705142" y="2178657"/>
            <a:ext cx="6023031" cy="4362050"/>
          </a:xfrm>
          <a:prstGeom prst="rect">
            <a:avLst/>
          </a:prstGeom>
          <a:ln>
            <a:solidFill>
              <a:schemeClr val="tx1"/>
            </a:solidFill>
          </a:ln>
        </p:spPr>
      </p:pic>
    </p:spTree>
    <p:extLst>
      <p:ext uri="{BB962C8B-B14F-4D97-AF65-F5344CB8AC3E}">
        <p14:creationId xmlns:p14="http://schemas.microsoft.com/office/powerpoint/2010/main" val="18764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Modern history of geography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1847850"/>
            <a:ext cx="11029615" cy="5010150"/>
          </a:xfrm>
        </p:spPr>
        <p:txBody>
          <a:bodyPr anchor="t">
            <a:normAutofit lnSpcReduction="10000"/>
          </a:bodyPr>
          <a:lstStyle/>
          <a:p>
            <a:r>
              <a:rPr lang="en-US" sz="3600" dirty="0">
                <a:solidFill>
                  <a:schemeClr val="tx1"/>
                </a:solidFill>
              </a:rPr>
              <a:t>Age of Exploration </a:t>
            </a:r>
          </a:p>
          <a:p>
            <a:pPr lvl="2"/>
            <a:r>
              <a:rPr lang="en-US" sz="3200" dirty="0">
                <a:solidFill>
                  <a:schemeClr val="tx1"/>
                </a:solidFill>
              </a:rPr>
              <a:t>Christopher Columbus (1492) launched a new era in exploration, mapping, and description.</a:t>
            </a:r>
          </a:p>
          <a:p>
            <a:pPr lvl="2"/>
            <a:r>
              <a:rPr lang="en-US" sz="3200" dirty="0">
                <a:solidFill>
                  <a:schemeClr val="tx1"/>
                </a:solidFill>
              </a:rPr>
              <a:t>Gerardus Mercator – created a world map for </a:t>
            </a:r>
            <a:r>
              <a:rPr lang="en-US" sz="3200" i="1" dirty="0">
                <a:solidFill>
                  <a:schemeClr val="tx1"/>
                </a:solidFill>
              </a:rPr>
              <a:t>sailors</a:t>
            </a:r>
            <a:r>
              <a:rPr lang="en-US" sz="3200" dirty="0">
                <a:solidFill>
                  <a:schemeClr val="tx1"/>
                </a:solidFill>
              </a:rPr>
              <a:t> and is still widely used today</a:t>
            </a:r>
          </a:p>
          <a:p>
            <a:r>
              <a:rPr lang="en-US" sz="3600" dirty="0">
                <a:solidFill>
                  <a:schemeClr val="tx1"/>
                </a:solidFill>
              </a:rPr>
              <a:t>More Recently</a:t>
            </a:r>
          </a:p>
          <a:p>
            <a:pPr lvl="2"/>
            <a:r>
              <a:rPr lang="en-US" sz="3200" dirty="0">
                <a:solidFill>
                  <a:schemeClr val="tx1"/>
                </a:solidFill>
              </a:rPr>
              <a:t>Carl Sauer (1889-1975) expanded the focus of geography beyond physical traits of the earth to include human activity</a:t>
            </a:r>
          </a:p>
        </p:txBody>
      </p:sp>
    </p:spTree>
    <p:extLst>
      <p:ext uri="{BB962C8B-B14F-4D97-AF65-F5344CB8AC3E}">
        <p14:creationId xmlns:p14="http://schemas.microsoft.com/office/powerpoint/2010/main" val="222923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Enduring Understanding (1.B)</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1914209"/>
            <a:ext cx="11029615" cy="1611813"/>
          </a:xfrm>
        </p:spPr>
        <p:txBody>
          <a:bodyPr anchor="t">
            <a:normAutofit/>
          </a:bodyPr>
          <a:lstStyle/>
          <a:p>
            <a:r>
              <a:rPr lang="en-US" sz="3200" dirty="0">
                <a:solidFill>
                  <a:schemeClr val="tx1"/>
                </a:solidFill>
              </a:rPr>
              <a:t>By the end of this section, you will </a:t>
            </a:r>
            <a:r>
              <a:rPr lang="en-US" sz="3200" i="1" dirty="0">
                <a:solidFill>
                  <a:schemeClr val="tx1"/>
                </a:solidFill>
              </a:rPr>
              <a:t>understand</a:t>
            </a:r>
            <a:r>
              <a:rPr lang="en-US" sz="3200" dirty="0">
                <a:solidFill>
                  <a:schemeClr val="tx1"/>
                </a:solidFill>
              </a:rPr>
              <a:t> that </a:t>
            </a:r>
            <a:r>
              <a:rPr lang="en-US" sz="3200" b="1" dirty="0">
                <a:solidFill>
                  <a:schemeClr val="tx1"/>
                </a:solidFill>
              </a:rPr>
              <a:t>geography offers a set of concepts, skills, and tools that facilitate critical thinking and problem solving.</a:t>
            </a:r>
            <a:endParaRPr lang="en-US" sz="3200" dirty="0">
              <a:solidFill>
                <a:schemeClr val="tx1"/>
              </a:solidFill>
            </a:endParaRPr>
          </a:p>
        </p:txBody>
      </p:sp>
      <p:pic>
        <p:nvPicPr>
          <p:cNvPr id="6" name="Picture 5" descr="A picture containing text, map&#10;&#10;Description generated with very high confidence">
            <a:extLst>
              <a:ext uri="{FF2B5EF4-FFF2-40B4-BE49-F238E27FC236}">
                <a16:creationId xmlns:a16="http://schemas.microsoft.com/office/drawing/2014/main" id="{843E28F8-B331-49ED-AB01-B3247F75A48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127504" y="3748420"/>
            <a:ext cx="3626817" cy="2791486"/>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9A33C72B-B108-47EF-99FD-B6728E9AB39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970842" y="3724275"/>
            <a:ext cx="5002663" cy="2791486"/>
          </a:xfrm>
          <a:prstGeom prst="rect">
            <a:avLst/>
          </a:prstGeom>
        </p:spPr>
      </p:pic>
    </p:spTree>
    <p:extLst>
      <p:ext uri="{BB962C8B-B14F-4D97-AF65-F5344CB8AC3E}">
        <p14:creationId xmlns:p14="http://schemas.microsoft.com/office/powerpoint/2010/main" val="73187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(1.B.1)</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11029615" cy="3678303"/>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explain major geographical concepts underlying the geographic perspective.</a:t>
            </a:r>
          </a:p>
          <a:p>
            <a:pPr lvl="3" algn="just"/>
            <a:r>
              <a:rPr lang="en-US" sz="3200" dirty="0">
                <a:solidFill>
                  <a:schemeClr val="tx1"/>
                </a:solidFill>
              </a:rPr>
              <a:t>Geographic concepts include location, place, scale, space, pattern, nature and society, networks, flows, regionalization, and globalization.</a:t>
            </a:r>
          </a:p>
        </p:txBody>
      </p:sp>
    </p:spTree>
    <p:extLst>
      <p:ext uri="{BB962C8B-B14F-4D97-AF65-F5344CB8AC3E}">
        <p14:creationId xmlns:p14="http://schemas.microsoft.com/office/powerpoint/2010/main" val="386619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Geographical Concepts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2" y="2257425"/>
            <a:ext cx="7524583" cy="4600575"/>
          </a:xfrm>
        </p:spPr>
        <p:txBody>
          <a:bodyPr anchor="t">
            <a:normAutofit/>
          </a:bodyPr>
          <a:lstStyle/>
          <a:p>
            <a:r>
              <a:rPr lang="en-US" sz="3600" dirty="0">
                <a:solidFill>
                  <a:schemeClr val="tx1"/>
                </a:solidFill>
              </a:rPr>
              <a:t>Historians look through the lens of </a:t>
            </a:r>
            <a:r>
              <a:rPr lang="en-US" sz="3600" b="1" dirty="0">
                <a:solidFill>
                  <a:schemeClr val="tx1"/>
                </a:solidFill>
              </a:rPr>
              <a:t>time</a:t>
            </a:r>
            <a:r>
              <a:rPr lang="en-US" sz="3600" dirty="0">
                <a:solidFill>
                  <a:schemeClr val="tx1"/>
                </a:solidFill>
              </a:rPr>
              <a:t> to understand the </a:t>
            </a:r>
            <a:r>
              <a:rPr lang="en-US" sz="3600" b="1" dirty="0">
                <a:solidFill>
                  <a:schemeClr val="tx1"/>
                </a:solidFill>
              </a:rPr>
              <a:t>past.</a:t>
            </a:r>
          </a:p>
          <a:p>
            <a:pPr marL="0" indent="0">
              <a:buNone/>
            </a:pPr>
            <a:endParaRPr lang="en-US" sz="3600" dirty="0">
              <a:solidFill>
                <a:schemeClr val="tx1"/>
              </a:solidFill>
            </a:endParaRPr>
          </a:p>
          <a:p>
            <a:r>
              <a:rPr lang="en-US" sz="3600" dirty="0">
                <a:solidFill>
                  <a:schemeClr val="tx1"/>
                </a:solidFill>
              </a:rPr>
              <a:t>Geographers look through the lens of </a:t>
            </a:r>
            <a:r>
              <a:rPr lang="en-US" sz="3600" b="1" dirty="0">
                <a:solidFill>
                  <a:schemeClr val="tx1"/>
                </a:solidFill>
              </a:rPr>
              <a:t>space</a:t>
            </a:r>
            <a:r>
              <a:rPr lang="en-US" sz="3600" dirty="0">
                <a:solidFill>
                  <a:schemeClr val="tx1"/>
                </a:solidFill>
              </a:rPr>
              <a:t> to understand </a:t>
            </a:r>
            <a:r>
              <a:rPr lang="en-US" sz="3600" b="1" dirty="0">
                <a:solidFill>
                  <a:schemeClr val="tx1"/>
                </a:solidFill>
              </a:rPr>
              <a:t>place.</a:t>
            </a:r>
            <a:endParaRPr lang="en-US" sz="3600" dirty="0">
              <a:solidFill>
                <a:schemeClr val="tx1"/>
              </a:solidFill>
            </a:endParaRPr>
          </a:p>
        </p:txBody>
      </p:sp>
      <p:pic>
        <p:nvPicPr>
          <p:cNvPr id="5" name="Picture 4" descr="A picture containing clipart, object, clock, thing&#10;&#10;Description generated with high confidence">
            <a:extLst>
              <a:ext uri="{FF2B5EF4-FFF2-40B4-BE49-F238E27FC236}">
                <a16:creationId xmlns:a16="http://schemas.microsoft.com/office/drawing/2014/main" id="{C495F271-97A5-443A-B45F-0415EBF8B19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776576" y="2162175"/>
            <a:ext cx="1681873" cy="1790700"/>
          </a:xfrm>
          <a:prstGeom prst="rect">
            <a:avLst/>
          </a:prstGeom>
        </p:spPr>
      </p:pic>
      <p:pic>
        <p:nvPicPr>
          <p:cNvPr id="8" name="Picture 7" descr="A close up of a map&#10;&#10;Description generated with high confidence">
            <a:extLst>
              <a:ext uri="{FF2B5EF4-FFF2-40B4-BE49-F238E27FC236}">
                <a16:creationId xmlns:a16="http://schemas.microsoft.com/office/drawing/2014/main" id="{F0A3077D-7A90-4E5D-90A9-2B878E19558A}"/>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5781" r="4068"/>
          <a:stretch/>
        </p:blipFill>
        <p:spPr>
          <a:xfrm>
            <a:off x="7877175" y="4655925"/>
            <a:ext cx="4010025" cy="2026391"/>
          </a:xfrm>
          <a:prstGeom prst="rect">
            <a:avLst/>
          </a:prstGeom>
        </p:spPr>
      </p:pic>
    </p:spTree>
    <p:extLst>
      <p:ext uri="{BB962C8B-B14F-4D97-AF65-F5344CB8AC3E}">
        <p14:creationId xmlns:p14="http://schemas.microsoft.com/office/powerpoint/2010/main" val="81740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Location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11029615" cy="4714195"/>
          </a:xfrm>
        </p:spPr>
        <p:txBody>
          <a:bodyPr anchor="t">
            <a:normAutofit lnSpcReduction="10000"/>
          </a:bodyPr>
          <a:lstStyle/>
          <a:p>
            <a:r>
              <a:rPr lang="en-US" sz="3200" dirty="0">
                <a:solidFill>
                  <a:schemeClr val="tx1"/>
                </a:solidFill>
              </a:rPr>
              <a:t>Absolute location</a:t>
            </a:r>
          </a:p>
          <a:p>
            <a:pPr lvl="2"/>
            <a:r>
              <a:rPr lang="en-US" sz="2800" b="1" dirty="0">
                <a:solidFill>
                  <a:srgbClr val="FF6600"/>
                </a:solidFill>
              </a:rPr>
              <a:t>Absolute location </a:t>
            </a:r>
            <a:r>
              <a:rPr lang="en-US" sz="2800" dirty="0">
                <a:solidFill>
                  <a:schemeClr val="tx1"/>
                </a:solidFill>
              </a:rPr>
              <a:t>- the precise spot where something is according to some system</a:t>
            </a:r>
          </a:p>
          <a:p>
            <a:pPr lvl="2"/>
            <a:r>
              <a:rPr lang="en-US" sz="2800" dirty="0">
                <a:solidFill>
                  <a:schemeClr val="tx1"/>
                </a:solidFill>
              </a:rPr>
              <a:t>Most widely used: latitude and longitude</a:t>
            </a:r>
          </a:p>
          <a:p>
            <a:pPr lvl="2"/>
            <a:r>
              <a:rPr lang="en-US" sz="2800" b="1" dirty="0">
                <a:solidFill>
                  <a:srgbClr val="FF6600"/>
                </a:solidFill>
              </a:rPr>
              <a:t>Latitude</a:t>
            </a:r>
            <a:r>
              <a:rPr lang="en-US" sz="2800" dirty="0">
                <a:solidFill>
                  <a:schemeClr val="tx1"/>
                </a:solidFill>
              </a:rPr>
              <a:t>: distance north or south of the equator (0</a:t>
            </a:r>
            <a:r>
              <a:rPr lang="en-US" sz="2800" dirty="0">
                <a:solidFill>
                  <a:schemeClr val="tx1"/>
                </a:solidFill>
                <a:latin typeface="Roboto"/>
              </a:rPr>
              <a:t>° </a:t>
            </a:r>
            <a:r>
              <a:rPr lang="en-US" sz="2800" dirty="0" err="1">
                <a:solidFill>
                  <a:schemeClr val="tx1"/>
                </a:solidFill>
              </a:rPr>
              <a:t>lat</a:t>
            </a:r>
            <a:r>
              <a:rPr lang="en-US" sz="2800" dirty="0">
                <a:solidFill>
                  <a:schemeClr val="tx1"/>
                </a:solidFill>
              </a:rPr>
              <a:t>)</a:t>
            </a:r>
          </a:p>
          <a:p>
            <a:pPr lvl="2"/>
            <a:r>
              <a:rPr lang="en-US" sz="2800" b="1" dirty="0">
                <a:solidFill>
                  <a:srgbClr val="FF6600"/>
                </a:solidFill>
              </a:rPr>
              <a:t>Longitude</a:t>
            </a:r>
            <a:r>
              <a:rPr lang="en-US" sz="2800" dirty="0">
                <a:solidFill>
                  <a:schemeClr val="tx1"/>
                </a:solidFill>
              </a:rPr>
              <a:t>: distance east or west of the </a:t>
            </a:r>
            <a:r>
              <a:rPr lang="en-US" sz="2800" b="1" dirty="0">
                <a:solidFill>
                  <a:srgbClr val="FF6600"/>
                </a:solidFill>
              </a:rPr>
              <a:t>prime meridian</a:t>
            </a:r>
            <a:r>
              <a:rPr lang="en-US" sz="2800" b="1" dirty="0">
                <a:solidFill>
                  <a:schemeClr val="tx1"/>
                </a:solidFill>
              </a:rPr>
              <a:t> </a:t>
            </a:r>
            <a:r>
              <a:rPr lang="en-US" sz="2800" dirty="0">
                <a:solidFill>
                  <a:schemeClr val="tx1"/>
                </a:solidFill>
              </a:rPr>
              <a:t>(0</a:t>
            </a:r>
            <a:r>
              <a:rPr lang="en-US" sz="2800" dirty="0">
                <a:solidFill>
                  <a:schemeClr val="tx1"/>
                </a:solidFill>
                <a:latin typeface="Roboto"/>
              </a:rPr>
              <a:t>° </a:t>
            </a:r>
            <a:r>
              <a:rPr lang="en-US" sz="2800" dirty="0">
                <a:solidFill>
                  <a:schemeClr val="tx1"/>
                </a:solidFill>
              </a:rPr>
              <a:t>long)</a:t>
            </a:r>
          </a:p>
          <a:p>
            <a:pPr lvl="2"/>
            <a:r>
              <a:rPr lang="en-US" sz="2800" dirty="0">
                <a:solidFill>
                  <a:schemeClr val="tx1"/>
                </a:solidFill>
              </a:rPr>
              <a:t>Prime meridian passes through Greenwich, England</a:t>
            </a:r>
          </a:p>
          <a:p>
            <a:pPr lvl="2"/>
            <a:r>
              <a:rPr lang="en-US" sz="2800" b="1" dirty="0">
                <a:solidFill>
                  <a:srgbClr val="FF6600"/>
                </a:solidFill>
              </a:rPr>
              <a:t>International Date Line </a:t>
            </a:r>
            <a:r>
              <a:rPr lang="en-US" sz="2800" dirty="0">
                <a:solidFill>
                  <a:schemeClr val="tx1"/>
                </a:solidFill>
              </a:rPr>
              <a:t>(180</a:t>
            </a:r>
            <a:r>
              <a:rPr lang="en-US" sz="2800" dirty="0">
                <a:solidFill>
                  <a:schemeClr val="tx1"/>
                </a:solidFill>
                <a:latin typeface="Roboto"/>
              </a:rPr>
              <a:t>° </a:t>
            </a:r>
            <a:r>
              <a:rPr lang="en-US" sz="2800" dirty="0">
                <a:solidFill>
                  <a:schemeClr val="tx1"/>
                </a:solidFill>
              </a:rPr>
              <a:t>long)</a:t>
            </a:r>
          </a:p>
          <a:p>
            <a:pPr lvl="2"/>
            <a:endParaRPr lang="en-US" sz="2800" dirty="0">
              <a:solidFill>
                <a:schemeClr val="tx1"/>
              </a:solidFill>
            </a:endParaRPr>
          </a:p>
        </p:txBody>
      </p:sp>
    </p:spTree>
    <p:extLst>
      <p:ext uri="{BB962C8B-B14F-4D97-AF65-F5344CB8AC3E}">
        <p14:creationId xmlns:p14="http://schemas.microsoft.com/office/powerpoint/2010/main" val="178616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Location</a:t>
            </a:r>
          </a:p>
        </p:txBody>
      </p:sp>
      <p:pic>
        <p:nvPicPr>
          <p:cNvPr id="1026" name="Picture 2" descr="Image result for ap human geography prime meridian international date line">
            <a:extLst>
              <a:ext uri="{FF2B5EF4-FFF2-40B4-BE49-F238E27FC236}">
                <a16:creationId xmlns:a16="http://schemas.microsoft.com/office/drawing/2014/main" id="{C5F0C81B-83C0-406E-A0EB-A1910AA056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9" t="25022" r="3438" b="7639"/>
          <a:stretch/>
        </p:blipFill>
        <p:spPr bwMode="auto">
          <a:xfrm>
            <a:off x="390525" y="2076626"/>
            <a:ext cx="7639050" cy="4133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p human geography prime meridian international date line">
            <a:extLst>
              <a:ext uri="{FF2B5EF4-FFF2-40B4-BE49-F238E27FC236}">
                <a16:creationId xmlns:a16="http://schemas.microsoft.com/office/drawing/2014/main" id="{B17C39DF-9224-49EC-9227-9DFC8EAE4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363" y="2405063"/>
            <a:ext cx="3678370" cy="370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2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Location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1"/>
            <a:ext cx="11029615" cy="4437970"/>
          </a:xfrm>
        </p:spPr>
        <p:txBody>
          <a:bodyPr anchor="t">
            <a:normAutofit/>
          </a:bodyPr>
          <a:lstStyle/>
          <a:p>
            <a:r>
              <a:rPr lang="en-US" sz="3200" dirty="0">
                <a:solidFill>
                  <a:schemeClr val="tx1"/>
                </a:solidFill>
              </a:rPr>
              <a:t>Relative location</a:t>
            </a:r>
          </a:p>
          <a:p>
            <a:pPr lvl="2"/>
            <a:r>
              <a:rPr lang="en-US" sz="2800" b="1" dirty="0">
                <a:solidFill>
                  <a:srgbClr val="FF6600"/>
                </a:solidFill>
              </a:rPr>
              <a:t>Relative location </a:t>
            </a:r>
            <a:r>
              <a:rPr lang="en-US" sz="2800" b="1" dirty="0">
                <a:solidFill>
                  <a:schemeClr val="tx1"/>
                </a:solidFill>
              </a:rPr>
              <a:t>- </a:t>
            </a:r>
            <a:r>
              <a:rPr lang="en-US" sz="2800" dirty="0">
                <a:solidFill>
                  <a:schemeClr val="tx1"/>
                </a:solidFill>
              </a:rPr>
              <a:t>where something is </a:t>
            </a:r>
            <a:r>
              <a:rPr lang="en-US" sz="2800" i="1" dirty="0">
                <a:solidFill>
                  <a:schemeClr val="tx1"/>
                </a:solidFill>
              </a:rPr>
              <a:t>in relation to</a:t>
            </a:r>
            <a:r>
              <a:rPr lang="en-US" sz="2800" dirty="0">
                <a:solidFill>
                  <a:schemeClr val="tx1"/>
                </a:solidFill>
              </a:rPr>
              <a:t> other things</a:t>
            </a:r>
          </a:p>
          <a:p>
            <a:pPr lvl="2"/>
            <a:r>
              <a:rPr lang="en-US" sz="2800" dirty="0">
                <a:solidFill>
                  <a:srgbClr val="008000"/>
                </a:solidFill>
              </a:rPr>
              <a:t>Example: Salt Lake City, Utah is located just south of the Great Salt Lake and just west of the Rocky Mountains</a:t>
            </a:r>
          </a:p>
          <a:p>
            <a:pPr lvl="2"/>
            <a:r>
              <a:rPr lang="en-US" sz="2800" dirty="0">
                <a:solidFill>
                  <a:schemeClr val="tx1"/>
                </a:solidFill>
              </a:rPr>
              <a:t>Often described in terms of </a:t>
            </a:r>
            <a:r>
              <a:rPr lang="en-US" sz="2800" b="1" dirty="0">
                <a:solidFill>
                  <a:srgbClr val="FF6600"/>
                </a:solidFill>
              </a:rPr>
              <a:t>connectivity</a:t>
            </a:r>
            <a:r>
              <a:rPr lang="en-US" sz="2800" b="1" dirty="0">
                <a:solidFill>
                  <a:schemeClr val="tx1"/>
                </a:solidFill>
              </a:rPr>
              <a:t> </a:t>
            </a:r>
            <a:r>
              <a:rPr lang="en-US" sz="2800" dirty="0">
                <a:solidFill>
                  <a:schemeClr val="tx1"/>
                </a:solidFill>
              </a:rPr>
              <a:t>(how well two locations are tied together by roads or other links) and </a:t>
            </a:r>
            <a:r>
              <a:rPr lang="en-US" sz="2800" b="1" dirty="0">
                <a:solidFill>
                  <a:srgbClr val="FF6600"/>
                </a:solidFill>
              </a:rPr>
              <a:t>accessibility</a:t>
            </a:r>
            <a:r>
              <a:rPr lang="en-US" sz="2800" dirty="0">
                <a:solidFill>
                  <a:schemeClr val="tx1"/>
                </a:solidFill>
              </a:rPr>
              <a:t> (how quickly and easily people in one location can interact with people in another location)</a:t>
            </a:r>
          </a:p>
          <a:p>
            <a:pPr lvl="2"/>
            <a:endParaRPr lang="en-US" sz="2800" dirty="0">
              <a:solidFill>
                <a:schemeClr val="tx1"/>
              </a:solidFill>
            </a:endParaRPr>
          </a:p>
        </p:txBody>
      </p:sp>
    </p:spTree>
    <p:extLst>
      <p:ext uri="{BB962C8B-B14F-4D97-AF65-F5344CB8AC3E}">
        <p14:creationId xmlns:p14="http://schemas.microsoft.com/office/powerpoint/2010/main" val="298644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Enduring Understanding (1.A)</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1781092"/>
            <a:ext cx="11029615" cy="3974341"/>
          </a:xfrm>
        </p:spPr>
        <p:txBody>
          <a:bodyPr anchor="t">
            <a:normAutofit/>
          </a:bodyPr>
          <a:lstStyle/>
          <a:p>
            <a:r>
              <a:rPr lang="en-US" sz="3200" dirty="0">
                <a:solidFill>
                  <a:schemeClr val="tx1"/>
                </a:solidFill>
              </a:rPr>
              <a:t>By the end of this section, you will </a:t>
            </a:r>
            <a:r>
              <a:rPr lang="en-US" sz="3200" i="1" dirty="0">
                <a:solidFill>
                  <a:schemeClr val="tx1"/>
                </a:solidFill>
              </a:rPr>
              <a:t>understand</a:t>
            </a:r>
            <a:r>
              <a:rPr lang="en-US" sz="3200" dirty="0">
                <a:solidFill>
                  <a:schemeClr val="tx1"/>
                </a:solidFill>
              </a:rPr>
              <a:t> that </a:t>
            </a:r>
            <a:r>
              <a:rPr lang="en-US" sz="3200" b="1" dirty="0">
                <a:solidFill>
                  <a:schemeClr val="tx1"/>
                </a:solidFill>
              </a:rPr>
              <a:t>geography, as a field of inquiry, looks at the world from a spatial perspective.</a:t>
            </a:r>
            <a:endParaRPr lang="en-US" sz="3200" dirty="0">
              <a:solidFill>
                <a:schemeClr val="tx1"/>
              </a:solidFill>
            </a:endParaRPr>
          </a:p>
        </p:txBody>
      </p:sp>
      <p:pic>
        <p:nvPicPr>
          <p:cNvPr id="5" name="Picture 4" descr="A close up of some grass&#10;&#10;Description generated with high confidence">
            <a:extLst>
              <a:ext uri="{FF2B5EF4-FFF2-40B4-BE49-F238E27FC236}">
                <a16:creationId xmlns:a16="http://schemas.microsoft.com/office/drawing/2014/main" id="{4EDFE7F8-5C50-4685-A2BE-82E5AA1FAE8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766195" y="3458436"/>
            <a:ext cx="6640198" cy="3085488"/>
          </a:xfrm>
          <a:prstGeom prst="rect">
            <a:avLst/>
          </a:prstGeom>
        </p:spPr>
      </p:pic>
    </p:spTree>
    <p:extLst>
      <p:ext uri="{BB962C8B-B14F-4D97-AF65-F5344CB8AC3E}">
        <p14:creationId xmlns:p14="http://schemas.microsoft.com/office/powerpoint/2010/main" val="944122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Location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1"/>
            <a:ext cx="11029615" cy="4437970"/>
          </a:xfrm>
        </p:spPr>
        <p:txBody>
          <a:bodyPr anchor="t">
            <a:normAutofit/>
          </a:bodyPr>
          <a:lstStyle/>
          <a:p>
            <a:r>
              <a:rPr lang="en-US" sz="3200" dirty="0">
                <a:solidFill>
                  <a:schemeClr val="tx1"/>
                </a:solidFill>
              </a:rPr>
              <a:t>Relative location</a:t>
            </a:r>
          </a:p>
          <a:p>
            <a:pPr lvl="2"/>
            <a:r>
              <a:rPr lang="en-US" sz="2800" dirty="0">
                <a:solidFill>
                  <a:schemeClr val="tx1"/>
                </a:solidFill>
              </a:rPr>
              <a:t>Can change over time and as accessibility changes</a:t>
            </a:r>
          </a:p>
          <a:p>
            <a:pPr lvl="2"/>
            <a:r>
              <a:rPr lang="en-US" sz="2800" dirty="0">
                <a:solidFill>
                  <a:srgbClr val="008000"/>
                </a:solidFill>
              </a:rPr>
              <a:t>Example: </a:t>
            </a:r>
            <a:r>
              <a:rPr lang="en-US" sz="2800" b="1" dirty="0">
                <a:solidFill>
                  <a:srgbClr val="FF6600"/>
                </a:solidFill>
              </a:rPr>
              <a:t>ghost towns</a:t>
            </a:r>
            <a:r>
              <a:rPr lang="en-US" sz="2800" dirty="0">
                <a:solidFill>
                  <a:srgbClr val="FF6600"/>
                </a:solidFill>
              </a:rPr>
              <a:t> </a:t>
            </a:r>
            <a:r>
              <a:rPr lang="en-US" sz="2800" dirty="0">
                <a:solidFill>
                  <a:srgbClr val="008000"/>
                </a:solidFill>
              </a:rPr>
              <a:t>(abandoned settlements) of the western United States once had relative locations near water sources (which dried up), along trade routes (which changed), or near mines (which closed).</a:t>
            </a:r>
          </a:p>
          <a:p>
            <a:pPr lvl="2"/>
            <a:r>
              <a:rPr lang="en-US" sz="2800" dirty="0">
                <a:solidFill>
                  <a:schemeClr val="tx1"/>
                </a:solidFill>
              </a:rPr>
              <a:t>Their relative locations lost the advantages (resources or trade) but their absolute locations remain the same.</a:t>
            </a:r>
          </a:p>
          <a:p>
            <a:pPr lvl="2"/>
            <a:endParaRPr lang="en-US" sz="2800" dirty="0">
              <a:solidFill>
                <a:schemeClr val="tx1"/>
              </a:solidFill>
            </a:endParaRPr>
          </a:p>
        </p:txBody>
      </p:sp>
    </p:spTree>
    <p:extLst>
      <p:ext uri="{BB962C8B-B14F-4D97-AF65-F5344CB8AC3E}">
        <p14:creationId xmlns:p14="http://schemas.microsoft.com/office/powerpoint/2010/main" val="69315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Place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1"/>
            <a:ext cx="11029615" cy="4437970"/>
          </a:xfrm>
        </p:spPr>
        <p:txBody>
          <a:bodyPr anchor="t">
            <a:normAutofit/>
          </a:bodyPr>
          <a:lstStyle/>
          <a:p>
            <a:r>
              <a:rPr lang="en-US" sz="3200" dirty="0">
                <a:solidFill>
                  <a:schemeClr val="tx1"/>
                </a:solidFill>
              </a:rPr>
              <a:t>Place</a:t>
            </a:r>
          </a:p>
          <a:p>
            <a:pPr lvl="2"/>
            <a:r>
              <a:rPr lang="en-US" sz="2800" b="1" dirty="0">
                <a:solidFill>
                  <a:srgbClr val="FF6600"/>
                </a:solidFill>
              </a:rPr>
              <a:t>Place</a:t>
            </a:r>
            <a:r>
              <a:rPr lang="en-US" sz="2800" dirty="0">
                <a:solidFill>
                  <a:schemeClr val="tx1"/>
                </a:solidFill>
              </a:rPr>
              <a:t> refers to the specific human and physical characteristics of a location.</a:t>
            </a:r>
          </a:p>
          <a:p>
            <a:pPr lvl="2"/>
            <a:r>
              <a:rPr lang="en-US" sz="2800" dirty="0">
                <a:solidFill>
                  <a:schemeClr val="tx1"/>
                </a:solidFill>
              </a:rPr>
              <a:t>A group of places in the same area that share a characteristic form a </a:t>
            </a:r>
            <a:r>
              <a:rPr lang="en-US" sz="2800" b="1" dirty="0">
                <a:solidFill>
                  <a:schemeClr val="tx1"/>
                </a:solidFill>
              </a:rPr>
              <a:t>region.</a:t>
            </a:r>
            <a:endParaRPr lang="en-US" sz="2800" dirty="0">
              <a:solidFill>
                <a:schemeClr val="tx1"/>
              </a:solidFill>
            </a:endParaRPr>
          </a:p>
          <a:p>
            <a:pPr lvl="2"/>
            <a:r>
              <a:rPr lang="en-US" sz="2800" dirty="0">
                <a:solidFill>
                  <a:schemeClr val="tx1"/>
                </a:solidFill>
              </a:rPr>
              <a:t>Two ways to refer to place: </a:t>
            </a:r>
            <a:r>
              <a:rPr lang="en-US" sz="2800" b="1" dirty="0">
                <a:solidFill>
                  <a:schemeClr val="tx1"/>
                </a:solidFill>
              </a:rPr>
              <a:t>site </a:t>
            </a:r>
            <a:r>
              <a:rPr lang="en-US" sz="2800" dirty="0">
                <a:solidFill>
                  <a:schemeClr val="tx1"/>
                </a:solidFill>
              </a:rPr>
              <a:t>and </a:t>
            </a:r>
            <a:r>
              <a:rPr lang="en-US" sz="2800" b="1" dirty="0">
                <a:solidFill>
                  <a:schemeClr val="tx1"/>
                </a:solidFill>
              </a:rPr>
              <a:t>situation</a:t>
            </a:r>
          </a:p>
          <a:p>
            <a:pPr lvl="4"/>
            <a:r>
              <a:rPr lang="en-US" sz="2600" dirty="0">
                <a:solidFill>
                  <a:schemeClr val="tx1"/>
                </a:solidFill>
              </a:rPr>
              <a:t>Site: characteristics at the immediate location (soil type, climate)</a:t>
            </a:r>
          </a:p>
          <a:p>
            <a:pPr lvl="4"/>
            <a:r>
              <a:rPr lang="en-US" sz="2600" dirty="0">
                <a:solidFill>
                  <a:schemeClr val="tx1"/>
                </a:solidFill>
              </a:rPr>
              <a:t>Situation: location relative to surroundings  </a:t>
            </a:r>
          </a:p>
          <a:p>
            <a:pPr lvl="2"/>
            <a:endParaRPr lang="en-US" sz="2800" dirty="0">
              <a:solidFill>
                <a:schemeClr val="tx1"/>
              </a:solidFill>
            </a:endParaRPr>
          </a:p>
          <a:p>
            <a:pPr lvl="2"/>
            <a:endParaRPr lang="en-US" sz="2800" dirty="0">
              <a:solidFill>
                <a:schemeClr val="tx1"/>
              </a:solidFill>
            </a:endParaRPr>
          </a:p>
        </p:txBody>
      </p:sp>
    </p:spTree>
    <p:extLst>
      <p:ext uri="{BB962C8B-B14F-4D97-AF65-F5344CB8AC3E}">
        <p14:creationId xmlns:p14="http://schemas.microsoft.com/office/powerpoint/2010/main" val="2330053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Place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1"/>
            <a:ext cx="11029615" cy="4437970"/>
          </a:xfrm>
        </p:spPr>
        <p:txBody>
          <a:bodyPr anchor="t">
            <a:normAutofit/>
          </a:bodyPr>
          <a:lstStyle/>
          <a:p>
            <a:r>
              <a:rPr lang="en-US" sz="3200" dirty="0">
                <a:solidFill>
                  <a:schemeClr val="tx1"/>
                </a:solidFill>
              </a:rPr>
              <a:t>Place</a:t>
            </a:r>
          </a:p>
          <a:p>
            <a:pPr lvl="2"/>
            <a:r>
              <a:rPr lang="en-US" sz="2800" b="1" dirty="0">
                <a:solidFill>
                  <a:srgbClr val="FF6600"/>
                </a:solidFill>
              </a:rPr>
              <a:t>Sense of place</a:t>
            </a:r>
            <a:r>
              <a:rPr lang="en-US" sz="2800" dirty="0">
                <a:solidFill>
                  <a:schemeClr val="tx1"/>
                </a:solidFill>
              </a:rPr>
              <a:t> – humans tend to perceive the characteristics of places in different ways based on their personal beliefs.</a:t>
            </a:r>
          </a:p>
          <a:p>
            <a:pPr lvl="2"/>
            <a:r>
              <a:rPr lang="en-US" sz="2800" dirty="0">
                <a:solidFill>
                  <a:srgbClr val="008000"/>
                </a:solidFill>
              </a:rPr>
              <a:t>Example: the characteristics of Rome, Italy, might be described differently by a local resident than by an outsider or by a Catholic than by a Hindu.</a:t>
            </a:r>
          </a:p>
          <a:p>
            <a:pPr lvl="2"/>
            <a:r>
              <a:rPr lang="en-US" sz="2800" dirty="0">
                <a:solidFill>
                  <a:schemeClr val="tx1"/>
                </a:solidFill>
              </a:rPr>
              <a:t>If a place inspires no strong emotional ties in people, it has </a:t>
            </a:r>
            <a:r>
              <a:rPr lang="en-US" sz="2800" b="1" dirty="0" err="1">
                <a:solidFill>
                  <a:srgbClr val="FF6600"/>
                </a:solidFill>
              </a:rPr>
              <a:t>placelessness</a:t>
            </a:r>
            <a:r>
              <a:rPr lang="en-US" sz="2800" b="1" dirty="0">
                <a:solidFill>
                  <a:schemeClr val="tx1"/>
                </a:solidFill>
              </a:rPr>
              <a:t>.</a:t>
            </a:r>
            <a:endParaRPr lang="en-US" sz="2600" dirty="0">
              <a:solidFill>
                <a:schemeClr val="tx1"/>
              </a:solidFill>
            </a:endParaRPr>
          </a:p>
          <a:p>
            <a:pPr lvl="2"/>
            <a:endParaRPr lang="en-US" sz="2800" dirty="0">
              <a:solidFill>
                <a:schemeClr val="tx1"/>
              </a:solidFill>
            </a:endParaRPr>
          </a:p>
          <a:p>
            <a:pPr lvl="2"/>
            <a:endParaRPr lang="en-US" sz="2800" dirty="0">
              <a:solidFill>
                <a:schemeClr val="tx1"/>
              </a:solidFill>
            </a:endParaRPr>
          </a:p>
        </p:txBody>
      </p:sp>
    </p:spTree>
    <p:extLst>
      <p:ext uri="{BB962C8B-B14F-4D97-AF65-F5344CB8AC3E}">
        <p14:creationId xmlns:p14="http://schemas.microsoft.com/office/powerpoint/2010/main" val="29254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Place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1"/>
            <a:ext cx="11029615" cy="4437970"/>
          </a:xfrm>
        </p:spPr>
        <p:txBody>
          <a:bodyPr anchor="t">
            <a:normAutofit lnSpcReduction="10000"/>
          </a:bodyPr>
          <a:lstStyle/>
          <a:p>
            <a:r>
              <a:rPr lang="en-US" sz="3200" dirty="0">
                <a:solidFill>
                  <a:schemeClr val="tx1"/>
                </a:solidFill>
              </a:rPr>
              <a:t>Place</a:t>
            </a:r>
          </a:p>
          <a:p>
            <a:pPr lvl="2"/>
            <a:r>
              <a:rPr lang="en-US" sz="2800" b="1" dirty="0">
                <a:solidFill>
                  <a:srgbClr val="FF6600"/>
                </a:solidFill>
              </a:rPr>
              <a:t>Toponyms </a:t>
            </a:r>
            <a:r>
              <a:rPr lang="en-US" sz="2800" dirty="0">
                <a:solidFill>
                  <a:schemeClr val="tx1"/>
                </a:solidFill>
              </a:rPr>
              <a:t>– place names</a:t>
            </a:r>
          </a:p>
          <a:p>
            <a:pPr lvl="2"/>
            <a:r>
              <a:rPr lang="en-US" sz="2800" dirty="0">
                <a:solidFill>
                  <a:schemeClr val="tx1"/>
                </a:solidFill>
              </a:rPr>
              <a:t>Some provide insights into the physical geography, the history, or the culture of the location</a:t>
            </a:r>
            <a:endParaRPr lang="en-US" sz="2600" dirty="0">
              <a:solidFill>
                <a:schemeClr val="tx1"/>
              </a:solidFill>
            </a:endParaRPr>
          </a:p>
          <a:p>
            <a:pPr lvl="2"/>
            <a:r>
              <a:rPr lang="en-US" sz="2800" dirty="0">
                <a:solidFill>
                  <a:srgbClr val="008000"/>
                </a:solidFill>
              </a:rPr>
              <a:t>Example: coast of Florida (beach names), Salt Lake City, Los Angeles</a:t>
            </a:r>
          </a:p>
          <a:p>
            <a:pPr lvl="2"/>
            <a:r>
              <a:rPr lang="en-US" sz="2800" dirty="0">
                <a:solidFill>
                  <a:schemeClr val="tx1"/>
                </a:solidFill>
              </a:rPr>
              <a:t>Some can be confusing </a:t>
            </a:r>
            <a:r>
              <a:rPr lang="en-US" sz="2800" dirty="0">
                <a:solidFill>
                  <a:srgbClr val="008000"/>
                </a:solidFill>
              </a:rPr>
              <a:t>(Iceland and Greenland) </a:t>
            </a:r>
            <a:r>
              <a:rPr lang="en-US" sz="2800" dirty="0">
                <a:solidFill>
                  <a:schemeClr val="tx1"/>
                </a:solidFill>
              </a:rPr>
              <a:t>while some are deceiving </a:t>
            </a:r>
            <a:r>
              <a:rPr lang="en-US" sz="2800" dirty="0">
                <a:solidFill>
                  <a:srgbClr val="008000"/>
                </a:solidFill>
              </a:rPr>
              <a:t>(Lake City, Iowa not on a lake and Mount Prospect, Illinois is only 665 </a:t>
            </a:r>
            <a:r>
              <a:rPr lang="en-US" sz="2800" dirty="0" err="1">
                <a:solidFill>
                  <a:srgbClr val="008000"/>
                </a:solidFill>
              </a:rPr>
              <a:t>ft</a:t>
            </a:r>
            <a:r>
              <a:rPr lang="en-US" sz="2800" dirty="0">
                <a:solidFill>
                  <a:srgbClr val="008000"/>
                </a:solidFill>
              </a:rPr>
              <a:t> above sea level)</a:t>
            </a:r>
          </a:p>
          <a:p>
            <a:pPr lvl="2"/>
            <a:endParaRPr lang="en-US" sz="2800" dirty="0">
              <a:solidFill>
                <a:schemeClr val="tx1"/>
              </a:solidFill>
            </a:endParaRPr>
          </a:p>
          <a:p>
            <a:pPr lvl="2"/>
            <a:endParaRPr lang="en-US" sz="2800" dirty="0">
              <a:solidFill>
                <a:schemeClr val="tx1"/>
              </a:solidFill>
            </a:endParaRPr>
          </a:p>
        </p:txBody>
      </p:sp>
    </p:spTree>
    <p:extLst>
      <p:ext uri="{BB962C8B-B14F-4D97-AF65-F5344CB8AC3E}">
        <p14:creationId xmlns:p14="http://schemas.microsoft.com/office/powerpoint/2010/main" val="285239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Distance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1"/>
            <a:ext cx="11029615" cy="4437970"/>
          </a:xfrm>
        </p:spPr>
        <p:txBody>
          <a:bodyPr anchor="t">
            <a:normAutofit/>
          </a:bodyPr>
          <a:lstStyle/>
          <a:p>
            <a:r>
              <a:rPr lang="en-US" sz="3200" b="1" dirty="0">
                <a:solidFill>
                  <a:srgbClr val="FF6600"/>
                </a:solidFill>
              </a:rPr>
              <a:t>Distance</a:t>
            </a:r>
            <a:r>
              <a:rPr lang="en-US" sz="3200" dirty="0">
                <a:solidFill>
                  <a:schemeClr val="tx1"/>
                </a:solidFill>
              </a:rPr>
              <a:t> is the measurement of how far or how near things are to one another</a:t>
            </a:r>
          </a:p>
          <a:p>
            <a:r>
              <a:rPr lang="en-US" sz="3200" b="1" dirty="0">
                <a:solidFill>
                  <a:srgbClr val="FF6600"/>
                </a:solidFill>
              </a:rPr>
              <a:t>Proximity</a:t>
            </a:r>
            <a:r>
              <a:rPr lang="en-US" sz="3200" dirty="0">
                <a:solidFill>
                  <a:schemeClr val="tx1"/>
                </a:solidFill>
              </a:rPr>
              <a:t> indicates the </a:t>
            </a:r>
            <a:r>
              <a:rPr lang="en-US" sz="3200" i="1" dirty="0">
                <a:solidFill>
                  <a:schemeClr val="tx1"/>
                </a:solidFill>
              </a:rPr>
              <a:t>degree</a:t>
            </a:r>
            <a:r>
              <a:rPr lang="en-US" sz="3200" dirty="0">
                <a:solidFill>
                  <a:schemeClr val="tx1"/>
                </a:solidFill>
              </a:rPr>
              <a:t> of nearness</a:t>
            </a:r>
          </a:p>
          <a:p>
            <a:r>
              <a:rPr lang="en-US" sz="3200" dirty="0">
                <a:solidFill>
                  <a:schemeClr val="tx1"/>
                </a:solidFill>
              </a:rPr>
              <a:t>Meters, miles, kilometers, etc.</a:t>
            </a:r>
          </a:p>
          <a:p>
            <a:r>
              <a:rPr lang="en-US" sz="3200" dirty="0">
                <a:solidFill>
                  <a:schemeClr val="tx1"/>
                </a:solidFill>
              </a:rPr>
              <a:t>Straight line distance (as the crow flies) or travel distance</a:t>
            </a:r>
          </a:p>
          <a:p>
            <a:r>
              <a:rPr lang="en-US" sz="3200" dirty="0">
                <a:solidFill>
                  <a:srgbClr val="008000"/>
                </a:solidFill>
              </a:rPr>
              <a:t>Example: Milwaukee to Kalamazoo is 130 miles by air but 250 miles by car</a:t>
            </a:r>
            <a:endParaRPr lang="en-US" sz="2800" dirty="0">
              <a:solidFill>
                <a:srgbClr val="008000"/>
              </a:solidFill>
            </a:endParaRPr>
          </a:p>
          <a:p>
            <a:pPr lvl="2"/>
            <a:endParaRPr lang="en-US" sz="2800" dirty="0">
              <a:solidFill>
                <a:schemeClr val="tx1"/>
              </a:solidFill>
            </a:endParaRPr>
          </a:p>
          <a:p>
            <a:pPr lvl="2"/>
            <a:endParaRPr lang="en-US" sz="2800" dirty="0">
              <a:solidFill>
                <a:schemeClr val="tx1"/>
              </a:solidFill>
            </a:endParaRPr>
          </a:p>
        </p:txBody>
      </p:sp>
    </p:spTree>
    <p:extLst>
      <p:ext uri="{BB962C8B-B14F-4D97-AF65-F5344CB8AC3E}">
        <p14:creationId xmlns:p14="http://schemas.microsoft.com/office/powerpoint/2010/main" val="119141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Distance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1"/>
            <a:ext cx="11163132" cy="4437970"/>
          </a:xfrm>
        </p:spPr>
        <p:txBody>
          <a:bodyPr anchor="t">
            <a:normAutofit lnSpcReduction="10000"/>
          </a:bodyPr>
          <a:lstStyle/>
          <a:p>
            <a:r>
              <a:rPr lang="en-US" sz="3200" dirty="0">
                <a:solidFill>
                  <a:schemeClr val="tx1"/>
                </a:solidFill>
              </a:rPr>
              <a:t>Distance and Time</a:t>
            </a:r>
          </a:p>
          <a:p>
            <a:pPr lvl="2"/>
            <a:r>
              <a:rPr lang="en-US" sz="2800" b="1" dirty="0">
                <a:solidFill>
                  <a:srgbClr val="FF6600"/>
                </a:solidFill>
              </a:rPr>
              <a:t>Time-space compression</a:t>
            </a:r>
            <a:r>
              <a:rPr lang="en-US" sz="2800" dirty="0">
                <a:solidFill>
                  <a:srgbClr val="FF6600"/>
                </a:solidFill>
              </a:rPr>
              <a:t> </a:t>
            </a:r>
            <a:r>
              <a:rPr lang="en-US" sz="2800" dirty="0">
                <a:solidFill>
                  <a:schemeClr val="tx1"/>
                </a:solidFill>
              </a:rPr>
              <a:t>is the shrinking “time distance” between locations because of improved methods of transportation and communication</a:t>
            </a:r>
            <a:endParaRPr lang="en-US" sz="2400" b="1" dirty="0">
              <a:solidFill>
                <a:srgbClr val="008000"/>
              </a:solidFill>
            </a:endParaRPr>
          </a:p>
          <a:p>
            <a:pPr lvl="2"/>
            <a:r>
              <a:rPr lang="en-US" sz="2800" dirty="0">
                <a:solidFill>
                  <a:srgbClr val="008000"/>
                </a:solidFill>
              </a:rPr>
              <a:t>Example: New York and London are separated by an ocean, but the development of air travel greatly reduced travel time between them and now feel much closer today than in the 19</a:t>
            </a:r>
            <a:r>
              <a:rPr lang="en-US" sz="2800" baseline="30000" dirty="0">
                <a:solidFill>
                  <a:srgbClr val="008000"/>
                </a:solidFill>
              </a:rPr>
              <a:t>th</a:t>
            </a:r>
            <a:r>
              <a:rPr lang="en-US" sz="2800" dirty="0">
                <a:solidFill>
                  <a:srgbClr val="008000"/>
                </a:solidFill>
              </a:rPr>
              <a:t> century</a:t>
            </a:r>
          </a:p>
          <a:p>
            <a:pPr lvl="2"/>
            <a:r>
              <a:rPr lang="en-US" sz="2800" dirty="0">
                <a:solidFill>
                  <a:schemeClr val="tx1"/>
                </a:solidFill>
              </a:rPr>
              <a:t>Result: global forces are influencing culture everywhere and reducing local diversity more than ever before</a:t>
            </a:r>
          </a:p>
          <a:p>
            <a:pPr lvl="2"/>
            <a:endParaRPr lang="en-US" sz="2800" dirty="0">
              <a:solidFill>
                <a:schemeClr val="tx1"/>
              </a:solidFill>
            </a:endParaRPr>
          </a:p>
        </p:txBody>
      </p:sp>
    </p:spTree>
    <p:extLst>
      <p:ext uri="{BB962C8B-B14F-4D97-AF65-F5344CB8AC3E}">
        <p14:creationId xmlns:p14="http://schemas.microsoft.com/office/powerpoint/2010/main" val="2907984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Distance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7676" y="1829480"/>
            <a:ext cx="11534774" cy="4952319"/>
          </a:xfrm>
        </p:spPr>
        <p:txBody>
          <a:bodyPr anchor="t">
            <a:normAutofit/>
          </a:bodyPr>
          <a:lstStyle/>
          <a:p>
            <a:r>
              <a:rPr lang="en-US" sz="3200" dirty="0">
                <a:solidFill>
                  <a:schemeClr val="tx1"/>
                </a:solidFill>
              </a:rPr>
              <a:t>Distance and Connection</a:t>
            </a:r>
          </a:p>
          <a:p>
            <a:pPr lvl="2"/>
            <a:r>
              <a:rPr lang="en-US" sz="2800" b="1" dirty="0">
                <a:solidFill>
                  <a:srgbClr val="FF6600"/>
                </a:solidFill>
              </a:rPr>
              <a:t>Spatial interaction </a:t>
            </a:r>
            <a:r>
              <a:rPr lang="en-US" sz="2800" dirty="0">
                <a:solidFill>
                  <a:schemeClr val="tx1"/>
                </a:solidFill>
              </a:rPr>
              <a:t>refers to the contact, movement, and flow of things between locations – physical (through roads) or information (through radio or Internet) </a:t>
            </a:r>
          </a:p>
          <a:p>
            <a:pPr lvl="2"/>
            <a:r>
              <a:rPr lang="en-US" sz="2800" dirty="0">
                <a:solidFill>
                  <a:schemeClr val="tx1"/>
                </a:solidFill>
              </a:rPr>
              <a:t>The increasing </a:t>
            </a:r>
            <a:r>
              <a:rPr lang="en-US" sz="2800" i="1" dirty="0">
                <a:solidFill>
                  <a:schemeClr val="tx1"/>
                </a:solidFill>
              </a:rPr>
              <a:t>connection</a:t>
            </a:r>
            <a:r>
              <a:rPr lang="en-US" sz="2800" dirty="0">
                <a:solidFill>
                  <a:schemeClr val="tx1"/>
                </a:solidFill>
              </a:rPr>
              <a:t> between places is reflected in the growth of spatial interaction</a:t>
            </a:r>
          </a:p>
          <a:p>
            <a:pPr lvl="2"/>
            <a:r>
              <a:rPr lang="en-US" sz="2800" dirty="0">
                <a:solidFill>
                  <a:schemeClr val="tx1"/>
                </a:solidFill>
              </a:rPr>
              <a:t>The </a:t>
            </a:r>
            <a:r>
              <a:rPr lang="en-US" sz="2800" b="1" dirty="0">
                <a:solidFill>
                  <a:srgbClr val="FF6600"/>
                </a:solidFill>
              </a:rPr>
              <a:t>friction of distance</a:t>
            </a:r>
            <a:r>
              <a:rPr lang="en-US" sz="2800" dirty="0">
                <a:solidFill>
                  <a:srgbClr val="FF6600"/>
                </a:solidFill>
              </a:rPr>
              <a:t> </a:t>
            </a:r>
            <a:r>
              <a:rPr lang="en-US" sz="2800" dirty="0">
                <a:solidFill>
                  <a:schemeClr val="tx1"/>
                </a:solidFill>
              </a:rPr>
              <a:t>indicates that when things are farther apart, they tend to be less well connected</a:t>
            </a:r>
          </a:p>
          <a:p>
            <a:pPr lvl="2"/>
            <a:r>
              <a:rPr lang="en-US" sz="2800" dirty="0">
                <a:solidFill>
                  <a:schemeClr val="tx1"/>
                </a:solidFill>
              </a:rPr>
              <a:t>This inverse relationship is called </a:t>
            </a:r>
            <a:r>
              <a:rPr lang="en-US" sz="2800" b="1" dirty="0">
                <a:solidFill>
                  <a:srgbClr val="FF6600"/>
                </a:solidFill>
              </a:rPr>
              <a:t>distance-decay</a:t>
            </a:r>
            <a:endParaRPr lang="en-US" sz="2800" dirty="0">
              <a:solidFill>
                <a:srgbClr val="FF6600"/>
              </a:solidFill>
            </a:endParaRPr>
          </a:p>
        </p:txBody>
      </p:sp>
    </p:spTree>
    <p:extLst>
      <p:ext uri="{BB962C8B-B14F-4D97-AF65-F5344CB8AC3E}">
        <p14:creationId xmlns:p14="http://schemas.microsoft.com/office/powerpoint/2010/main" val="1843732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Distance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7676" y="2000250"/>
            <a:ext cx="7096124" cy="4781549"/>
          </a:xfrm>
        </p:spPr>
        <p:txBody>
          <a:bodyPr anchor="t">
            <a:normAutofit/>
          </a:bodyPr>
          <a:lstStyle/>
          <a:p>
            <a:pPr algn="just"/>
            <a:r>
              <a:rPr lang="en-US" sz="3200" dirty="0">
                <a:solidFill>
                  <a:srgbClr val="008000"/>
                </a:solidFill>
              </a:rPr>
              <a:t>Example: the weakening of a radio signal as it travels across space away from a radio tower – friction of distance causes the decay, or weakening, of the signal</a:t>
            </a:r>
            <a:r>
              <a:rPr lang="en-US" sz="3200" dirty="0">
                <a:solidFill>
                  <a:schemeClr val="tx1"/>
                </a:solidFill>
              </a:rPr>
              <a:t>.</a:t>
            </a:r>
          </a:p>
          <a:p>
            <a:pPr algn="just"/>
            <a:r>
              <a:rPr lang="en-US" sz="3200" dirty="0">
                <a:solidFill>
                  <a:schemeClr val="tx1"/>
                </a:solidFill>
              </a:rPr>
              <a:t>Improvements in transportation, communication, and infrastructure have reduced the friction as they have increased the spatial interaction.</a:t>
            </a:r>
            <a:endParaRPr lang="en-US" sz="2800" dirty="0">
              <a:solidFill>
                <a:srgbClr val="FF6600"/>
              </a:solidFill>
            </a:endParaRPr>
          </a:p>
        </p:txBody>
      </p:sp>
      <p:pic>
        <p:nvPicPr>
          <p:cNvPr id="5" name="Picture 4">
            <a:extLst>
              <a:ext uri="{FF2B5EF4-FFF2-40B4-BE49-F238E27FC236}">
                <a16:creationId xmlns:a16="http://schemas.microsoft.com/office/drawing/2014/main" id="{43027CF1-429E-44BC-8353-A0DA718808E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678701" y="2057510"/>
            <a:ext cx="4165231" cy="4199750"/>
          </a:xfrm>
          <a:prstGeom prst="rect">
            <a:avLst/>
          </a:prstGeom>
        </p:spPr>
      </p:pic>
    </p:spTree>
    <p:extLst>
      <p:ext uri="{BB962C8B-B14F-4D97-AF65-F5344CB8AC3E}">
        <p14:creationId xmlns:p14="http://schemas.microsoft.com/office/powerpoint/2010/main" val="847224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Density and distribution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7677" y="1829480"/>
            <a:ext cx="6708498" cy="4952319"/>
          </a:xfrm>
        </p:spPr>
        <p:txBody>
          <a:bodyPr anchor="t">
            <a:normAutofit/>
          </a:bodyPr>
          <a:lstStyle/>
          <a:p>
            <a:pPr algn="just"/>
            <a:r>
              <a:rPr lang="en-US" sz="3200" dirty="0">
                <a:solidFill>
                  <a:schemeClr val="tx1"/>
                </a:solidFill>
              </a:rPr>
              <a:t>Density</a:t>
            </a:r>
          </a:p>
          <a:p>
            <a:pPr lvl="2" algn="just"/>
            <a:r>
              <a:rPr lang="en-US" sz="2800" b="1" dirty="0">
                <a:solidFill>
                  <a:srgbClr val="FF6600"/>
                </a:solidFill>
              </a:rPr>
              <a:t>Density</a:t>
            </a:r>
            <a:r>
              <a:rPr lang="en-US" sz="2800" b="1" dirty="0">
                <a:solidFill>
                  <a:schemeClr val="tx1"/>
                </a:solidFill>
              </a:rPr>
              <a:t> </a:t>
            </a:r>
            <a:r>
              <a:rPr lang="en-US" sz="2800" dirty="0">
                <a:solidFill>
                  <a:schemeClr val="tx1"/>
                </a:solidFill>
              </a:rPr>
              <a:t>is the number of something in a specifically defined area</a:t>
            </a:r>
          </a:p>
          <a:p>
            <a:pPr lvl="2" algn="just"/>
            <a:r>
              <a:rPr lang="en-US" sz="2800" dirty="0">
                <a:solidFill>
                  <a:schemeClr val="tx1"/>
                </a:solidFill>
              </a:rPr>
              <a:t>Population density is the number of people per square mile – count the people and divide by the area</a:t>
            </a:r>
          </a:p>
          <a:p>
            <a:pPr lvl="2" algn="just"/>
            <a:r>
              <a:rPr lang="en-US" sz="2800" dirty="0">
                <a:solidFill>
                  <a:schemeClr val="tx1"/>
                </a:solidFill>
              </a:rPr>
              <a:t>Psychological density – in a full elevator, one person may think it </a:t>
            </a:r>
            <a:r>
              <a:rPr lang="en-US" sz="2800" i="1" dirty="0">
                <a:solidFill>
                  <a:schemeClr val="tx1"/>
                </a:solidFill>
              </a:rPr>
              <a:t>feels</a:t>
            </a:r>
            <a:r>
              <a:rPr lang="en-US" sz="2800" dirty="0">
                <a:solidFill>
                  <a:schemeClr val="tx1"/>
                </a:solidFill>
              </a:rPr>
              <a:t> fine while one person feels uncomfortable </a:t>
            </a:r>
            <a:endParaRPr lang="en-US" sz="2400" dirty="0">
              <a:solidFill>
                <a:srgbClr val="FF6600"/>
              </a:solidFill>
            </a:endParaRPr>
          </a:p>
        </p:txBody>
      </p:sp>
      <p:pic>
        <p:nvPicPr>
          <p:cNvPr id="5" name="Picture 4" descr="A group of people standing in front of a mirror posing for the camera&#10;&#10;Description generated with very high confidence">
            <a:extLst>
              <a:ext uri="{FF2B5EF4-FFF2-40B4-BE49-F238E27FC236}">
                <a16:creationId xmlns:a16="http://schemas.microsoft.com/office/drawing/2014/main" id="{2BC43607-D9A9-4586-A880-63EC7B3727A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466053" y="2719345"/>
            <a:ext cx="4261900" cy="3196425"/>
          </a:xfrm>
          <a:prstGeom prst="rect">
            <a:avLst/>
          </a:prstGeom>
          <a:ln>
            <a:solidFill>
              <a:schemeClr val="tx1"/>
            </a:solidFill>
          </a:ln>
        </p:spPr>
      </p:pic>
    </p:spTree>
    <p:extLst>
      <p:ext uri="{BB962C8B-B14F-4D97-AF65-F5344CB8AC3E}">
        <p14:creationId xmlns:p14="http://schemas.microsoft.com/office/powerpoint/2010/main" val="394734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Density and distribution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7677" y="1829480"/>
            <a:ext cx="11296400" cy="4952319"/>
          </a:xfrm>
        </p:spPr>
        <p:txBody>
          <a:bodyPr anchor="t">
            <a:normAutofit/>
          </a:bodyPr>
          <a:lstStyle/>
          <a:p>
            <a:pPr algn="just"/>
            <a:r>
              <a:rPr lang="en-US" sz="3200" dirty="0">
                <a:solidFill>
                  <a:schemeClr val="tx1"/>
                </a:solidFill>
              </a:rPr>
              <a:t>Distribution</a:t>
            </a:r>
          </a:p>
          <a:p>
            <a:pPr lvl="2" algn="just"/>
            <a:r>
              <a:rPr lang="en-US" sz="2800" b="1" dirty="0">
                <a:solidFill>
                  <a:srgbClr val="FF6600"/>
                </a:solidFill>
              </a:rPr>
              <a:t>Distribution</a:t>
            </a:r>
            <a:r>
              <a:rPr lang="en-US" sz="2800" b="1" dirty="0">
                <a:solidFill>
                  <a:schemeClr val="tx1"/>
                </a:solidFill>
              </a:rPr>
              <a:t> </a:t>
            </a:r>
            <a:r>
              <a:rPr lang="en-US" sz="2800" dirty="0">
                <a:solidFill>
                  <a:schemeClr val="tx1"/>
                </a:solidFill>
              </a:rPr>
              <a:t>is the way a phenomenon is spread out over an area</a:t>
            </a:r>
          </a:p>
          <a:p>
            <a:pPr lvl="2" algn="just"/>
            <a:r>
              <a:rPr lang="en-US" sz="2800" dirty="0">
                <a:solidFill>
                  <a:schemeClr val="tx1"/>
                </a:solidFill>
              </a:rPr>
              <a:t>Clustered or sparse</a:t>
            </a:r>
          </a:p>
          <a:p>
            <a:pPr lvl="2" algn="just"/>
            <a:r>
              <a:rPr lang="en-US" sz="2800" dirty="0">
                <a:solidFill>
                  <a:srgbClr val="008000"/>
                </a:solidFill>
              </a:rPr>
              <a:t>For example, two city blocks with the same </a:t>
            </a:r>
            <a:r>
              <a:rPr lang="en-US" sz="2800" i="1" dirty="0">
                <a:solidFill>
                  <a:srgbClr val="008000"/>
                </a:solidFill>
              </a:rPr>
              <a:t>density</a:t>
            </a:r>
            <a:r>
              <a:rPr lang="en-US" sz="2800" dirty="0">
                <a:solidFill>
                  <a:srgbClr val="008000"/>
                </a:solidFill>
              </a:rPr>
              <a:t> (amount of people) might have very different distributions – evenly spread out vs. high-rise apartment and empty park</a:t>
            </a:r>
          </a:p>
          <a:p>
            <a:pPr lvl="2" algn="just"/>
            <a:r>
              <a:rPr lang="en-US" sz="2800" dirty="0">
                <a:solidFill>
                  <a:schemeClr val="tx1"/>
                </a:solidFill>
              </a:rPr>
              <a:t>Geographers look for </a:t>
            </a:r>
            <a:r>
              <a:rPr lang="en-US" sz="2800" i="1" dirty="0">
                <a:solidFill>
                  <a:schemeClr val="tx1"/>
                </a:solidFill>
              </a:rPr>
              <a:t>patterns</a:t>
            </a:r>
            <a:r>
              <a:rPr lang="en-US" sz="2800" dirty="0">
                <a:solidFill>
                  <a:schemeClr val="tx1"/>
                </a:solidFill>
              </a:rPr>
              <a:t> in distribution: linear (towns along a railroad line), circular (homes of people who shop at a store), geometric (squares formed by roads), or random (pet owners)</a:t>
            </a:r>
          </a:p>
          <a:p>
            <a:pPr lvl="2" algn="just"/>
            <a:endParaRPr lang="en-US" sz="2400" dirty="0">
              <a:solidFill>
                <a:srgbClr val="FF6600"/>
              </a:solidFill>
            </a:endParaRPr>
          </a:p>
        </p:txBody>
      </p:sp>
    </p:spTree>
    <p:extLst>
      <p:ext uri="{BB962C8B-B14F-4D97-AF65-F5344CB8AC3E}">
        <p14:creationId xmlns:p14="http://schemas.microsoft.com/office/powerpoint/2010/main" val="340264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(1.A.1)</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4" y="2077130"/>
            <a:ext cx="10058232" cy="3678303"/>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explain the importance of geography as a field of study.</a:t>
            </a:r>
          </a:p>
          <a:p>
            <a:pPr lvl="3" algn="just"/>
            <a:r>
              <a:rPr lang="en-US" sz="3200" dirty="0">
                <a:solidFill>
                  <a:schemeClr val="tx1"/>
                </a:solidFill>
              </a:rPr>
              <a:t>Geographic information provides </a:t>
            </a:r>
            <a:r>
              <a:rPr lang="en-US" sz="3200" i="1" dirty="0">
                <a:solidFill>
                  <a:schemeClr val="tx1"/>
                </a:solidFill>
              </a:rPr>
              <a:t>context</a:t>
            </a:r>
            <a:r>
              <a:rPr lang="en-US" sz="3200" dirty="0">
                <a:solidFill>
                  <a:schemeClr val="tx1"/>
                </a:solidFill>
              </a:rPr>
              <a:t> for understanding spatial relationships and human-environment interaction.</a:t>
            </a:r>
          </a:p>
        </p:txBody>
      </p:sp>
    </p:spTree>
    <p:extLst>
      <p:ext uri="{BB962C8B-B14F-4D97-AF65-F5344CB8AC3E}">
        <p14:creationId xmlns:p14="http://schemas.microsoft.com/office/powerpoint/2010/main" val="4078734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Density and distribution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7677" y="1829480"/>
            <a:ext cx="11296400" cy="4952319"/>
          </a:xfrm>
        </p:spPr>
        <p:txBody>
          <a:bodyPr anchor="t">
            <a:normAutofit lnSpcReduction="10000"/>
          </a:bodyPr>
          <a:lstStyle/>
          <a:p>
            <a:pPr algn="just"/>
            <a:r>
              <a:rPr lang="en-US" sz="3200" dirty="0">
                <a:solidFill>
                  <a:schemeClr val="tx1"/>
                </a:solidFill>
              </a:rPr>
              <a:t>Distribution</a:t>
            </a:r>
          </a:p>
          <a:p>
            <a:pPr lvl="2" algn="just"/>
            <a:r>
              <a:rPr lang="en-US" sz="2800" dirty="0">
                <a:solidFill>
                  <a:schemeClr val="tx1"/>
                </a:solidFill>
              </a:rPr>
              <a:t>Matching patterns of distribution is called </a:t>
            </a:r>
            <a:r>
              <a:rPr lang="en-US" sz="2800" b="1" dirty="0">
                <a:solidFill>
                  <a:schemeClr val="tx1"/>
                </a:solidFill>
              </a:rPr>
              <a:t>spatial association</a:t>
            </a:r>
            <a:r>
              <a:rPr lang="en-US" sz="2800" dirty="0">
                <a:solidFill>
                  <a:schemeClr val="tx1"/>
                </a:solidFill>
              </a:rPr>
              <a:t> and indicates that two (or more) phenomena may be related, or associated with one another</a:t>
            </a:r>
          </a:p>
          <a:p>
            <a:pPr lvl="2" algn="just"/>
            <a:r>
              <a:rPr lang="en-US" sz="2800" dirty="0">
                <a:solidFill>
                  <a:srgbClr val="008000"/>
                </a:solidFill>
              </a:rPr>
              <a:t>Example: the distribution of malaria matches the distribution of the mosquito that carries it (be careful – correlation does not mean causation)</a:t>
            </a:r>
          </a:p>
          <a:p>
            <a:pPr lvl="2" algn="just"/>
            <a:r>
              <a:rPr lang="en-US" sz="2800" dirty="0">
                <a:solidFill>
                  <a:srgbClr val="008000"/>
                </a:solidFill>
              </a:rPr>
              <a:t>Example: distribution of bike shops in a large city might be similar to the distribution of athletic wear stores. One does not cause the other but may reflect the distribution of active people</a:t>
            </a:r>
          </a:p>
          <a:p>
            <a:pPr lvl="2" algn="just"/>
            <a:endParaRPr lang="en-US" sz="2400" dirty="0">
              <a:solidFill>
                <a:srgbClr val="FF6600"/>
              </a:solidFill>
            </a:endParaRPr>
          </a:p>
        </p:txBody>
      </p:sp>
    </p:spTree>
    <p:extLst>
      <p:ext uri="{BB962C8B-B14F-4D97-AF65-F5344CB8AC3E}">
        <p14:creationId xmlns:p14="http://schemas.microsoft.com/office/powerpoint/2010/main" val="3673209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Human-environmental interaction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7678" y="1829480"/>
            <a:ext cx="6692594" cy="4952319"/>
          </a:xfrm>
        </p:spPr>
        <p:txBody>
          <a:bodyPr anchor="t">
            <a:normAutofit/>
          </a:bodyPr>
          <a:lstStyle/>
          <a:p>
            <a:pPr algn="just"/>
            <a:r>
              <a:rPr lang="en-US" sz="3200" dirty="0">
                <a:solidFill>
                  <a:schemeClr val="tx1"/>
                </a:solidFill>
              </a:rPr>
              <a:t>The relationship between humans and the natural world are at the heart of human geography</a:t>
            </a:r>
          </a:p>
          <a:p>
            <a:pPr algn="just"/>
            <a:r>
              <a:rPr lang="en-US" sz="3200" dirty="0">
                <a:solidFill>
                  <a:schemeClr val="tx1"/>
                </a:solidFill>
              </a:rPr>
              <a:t>The connection and exchange between them is called </a:t>
            </a:r>
            <a:r>
              <a:rPr lang="en-US" sz="3200" b="1" dirty="0">
                <a:solidFill>
                  <a:srgbClr val="FF6600"/>
                </a:solidFill>
              </a:rPr>
              <a:t>human-environmental interaction</a:t>
            </a:r>
            <a:r>
              <a:rPr lang="en-US" sz="3200" dirty="0">
                <a:solidFill>
                  <a:srgbClr val="FF6600"/>
                </a:solidFill>
              </a:rPr>
              <a:t> </a:t>
            </a:r>
            <a:r>
              <a:rPr lang="en-US" sz="3200" dirty="0">
                <a:solidFill>
                  <a:schemeClr val="tx1"/>
                </a:solidFill>
              </a:rPr>
              <a:t>– specifically sustainability, pollution, and environmental issues</a:t>
            </a:r>
          </a:p>
        </p:txBody>
      </p:sp>
      <p:pic>
        <p:nvPicPr>
          <p:cNvPr id="5" name="Picture 4" descr="A hand holding a squirrel&#10;&#10;Description generated with very high confidence">
            <a:extLst>
              <a:ext uri="{FF2B5EF4-FFF2-40B4-BE49-F238E27FC236}">
                <a16:creationId xmlns:a16="http://schemas.microsoft.com/office/drawing/2014/main" id="{7A65CC17-E68D-46F2-8AB8-8499F6DF8CD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913453" y="1924389"/>
            <a:ext cx="3409950" cy="4762500"/>
          </a:xfrm>
          <a:prstGeom prst="rect">
            <a:avLst/>
          </a:prstGeom>
          <a:ln>
            <a:solidFill>
              <a:schemeClr val="tx1"/>
            </a:solidFill>
          </a:ln>
        </p:spPr>
      </p:pic>
    </p:spTree>
    <p:extLst>
      <p:ext uri="{BB962C8B-B14F-4D97-AF65-F5344CB8AC3E}">
        <p14:creationId xmlns:p14="http://schemas.microsoft.com/office/powerpoint/2010/main" val="1204004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Human-environmental interaction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7677" y="1829480"/>
            <a:ext cx="11304351" cy="4952319"/>
          </a:xfrm>
        </p:spPr>
        <p:txBody>
          <a:bodyPr anchor="t">
            <a:normAutofit/>
          </a:bodyPr>
          <a:lstStyle/>
          <a:p>
            <a:pPr algn="just"/>
            <a:r>
              <a:rPr lang="en-US" sz="3200" b="1" dirty="0">
                <a:solidFill>
                  <a:srgbClr val="FF6600"/>
                </a:solidFill>
              </a:rPr>
              <a:t>Cultural ecology:</a:t>
            </a:r>
            <a:r>
              <a:rPr lang="en-US" sz="3200" b="1" dirty="0">
                <a:solidFill>
                  <a:schemeClr val="tx1"/>
                </a:solidFill>
              </a:rPr>
              <a:t> </a:t>
            </a:r>
            <a:r>
              <a:rPr lang="en-US" sz="3200" dirty="0">
                <a:solidFill>
                  <a:schemeClr val="tx1"/>
                </a:solidFill>
              </a:rPr>
              <a:t>the study of how humans adapt to the environment </a:t>
            </a:r>
          </a:p>
          <a:p>
            <a:pPr algn="just"/>
            <a:r>
              <a:rPr lang="en-US" sz="3200" dirty="0">
                <a:solidFill>
                  <a:schemeClr val="tx1"/>
                </a:solidFill>
              </a:rPr>
              <a:t>The belief that landforms and climate are the most powerful forces shaping human behavior and societal development is called </a:t>
            </a:r>
            <a:r>
              <a:rPr lang="en-US" sz="3200" b="1" dirty="0">
                <a:solidFill>
                  <a:srgbClr val="FF6600"/>
                </a:solidFill>
              </a:rPr>
              <a:t>environmental determinism</a:t>
            </a:r>
            <a:endParaRPr lang="en-US" sz="3200" dirty="0">
              <a:solidFill>
                <a:srgbClr val="FF6600"/>
              </a:solidFill>
            </a:endParaRPr>
          </a:p>
          <a:p>
            <a:pPr algn="just"/>
            <a:r>
              <a:rPr lang="en-US" sz="3200" dirty="0">
                <a:solidFill>
                  <a:schemeClr val="tx1"/>
                </a:solidFill>
              </a:rPr>
              <a:t>In the 19</a:t>
            </a:r>
            <a:r>
              <a:rPr lang="en-US" sz="3200" baseline="30000" dirty="0">
                <a:solidFill>
                  <a:schemeClr val="tx1"/>
                </a:solidFill>
              </a:rPr>
              <a:t>th</a:t>
            </a:r>
            <a:r>
              <a:rPr lang="en-US" sz="3200" dirty="0">
                <a:solidFill>
                  <a:schemeClr val="tx1"/>
                </a:solidFill>
              </a:rPr>
              <a:t> and early 20</a:t>
            </a:r>
            <a:r>
              <a:rPr lang="en-US" sz="3200" baseline="30000" dirty="0">
                <a:solidFill>
                  <a:schemeClr val="tx1"/>
                </a:solidFill>
              </a:rPr>
              <a:t>th</a:t>
            </a:r>
            <a:r>
              <a:rPr lang="en-US" sz="3200" dirty="0">
                <a:solidFill>
                  <a:schemeClr val="tx1"/>
                </a:solidFill>
              </a:rPr>
              <a:t> centuries, some people used this  concept to argue that people in some climates were superior to those of other climates</a:t>
            </a:r>
            <a:endParaRPr lang="en-US" sz="2400" dirty="0">
              <a:solidFill>
                <a:srgbClr val="FF6600"/>
              </a:solidFill>
            </a:endParaRPr>
          </a:p>
        </p:txBody>
      </p:sp>
    </p:spTree>
    <p:extLst>
      <p:ext uri="{BB962C8B-B14F-4D97-AF65-F5344CB8AC3E}">
        <p14:creationId xmlns:p14="http://schemas.microsoft.com/office/powerpoint/2010/main" val="284144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Human-environmental interaction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7677" y="1829480"/>
            <a:ext cx="11304351" cy="4952319"/>
          </a:xfrm>
        </p:spPr>
        <p:txBody>
          <a:bodyPr anchor="t">
            <a:normAutofit/>
          </a:bodyPr>
          <a:lstStyle/>
          <a:p>
            <a:pPr algn="just"/>
            <a:r>
              <a:rPr lang="en-US" sz="3200" dirty="0">
                <a:solidFill>
                  <a:schemeClr val="tx1"/>
                </a:solidFill>
              </a:rPr>
              <a:t>In reaction came the view known as </a:t>
            </a:r>
            <a:r>
              <a:rPr lang="en-US" sz="3200" b="1" dirty="0">
                <a:solidFill>
                  <a:srgbClr val="FF6600"/>
                </a:solidFill>
              </a:rPr>
              <a:t>possibilism</a:t>
            </a:r>
            <a:r>
              <a:rPr lang="en-US" sz="3200" dirty="0">
                <a:solidFill>
                  <a:schemeClr val="tx1"/>
                </a:solidFill>
              </a:rPr>
              <a:t> – a view that acknowledges limits on the effects of the natural environment and focuses more on the role that human culture plays</a:t>
            </a:r>
          </a:p>
          <a:p>
            <a:pPr algn="just"/>
            <a:r>
              <a:rPr lang="en-US" sz="3200" dirty="0">
                <a:solidFill>
                  <a:schemeClr val="tx1"/>
                </a:solidFill>
              </a:rPr>
              <a:t>Different cultures may respond to the same environment in different ways, depending on their beliefs, goals, and available technologies</a:t>
            </a:r>
            <a:endParaRPr lang="en-US" sz="2400" dirty="0">
              <a:solidFill>
                <a:srgbClr val="FF6600"/>
              </a:solidFill>
            </a:endParaRPr>
          </a:p>
        </p:txBody>
      </p:sp>
    </p:spTree>
    <p:extLst>
      <p:ext uri="{BB962C8B-B14F-4D97-AF65-F5344CB8AC3E}">
        <p14:creationId xmlns:p14="http://schemas.microsoft.com/office/powerpoint/2010/main" val="3097967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Enduring Understanding (1.B)</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1914209"/>
            <a:ext cx="11029615" cy="1611813"/>
          </a:xfrm>
        </p:spPr>
        <p:txBody>
          <a:bodyPr anchor="t">
            <a:normAutofit/>
          </a:bodyPr>
          <a:lstStyle/>
          <a:p>
            <a:r>
              <a:rPr lang="en-US" sz="3200" dirty="0">
                <a:solidFill>
                  <a:schemeClr val="tx1"/>
                </a:solidFill>
              </a:rPr>
              <a:t>By the end of this section, you will </a:t>
            </a:r>
            <a:r>
              <a:rPr lang="en-US" sz="3200" i="1" dirty="0">
                <a:solidFill>
                  <a:schemeClr val="tx1"/>
                </a:solidFill>
              </a:rPr>
              <a:t>understand</a:t>
            </a:r>
            <a:r>
              <a:rPr lang="en-US" sz="3200" dirty="0">
                <a:solidFill>
                  <a:schemeClr val="tx1"/>
                </a:solidFill>
              </a:rPr>
              <a:t> that </a:t>
            </a:r>
            <a:r>
              <a:rPr lang="en-US" sz="3200" b="1" dirty="0">
                <a:solidFill>
                  <a:schemeClr val="tx1"/>
                </a:solidFill>
              </a:rPr>
              <a:t>geography offers a set of concepts, skills, and tools that facilitate critical thinking and problem solving.</a:t>
            </a:r>
            <a:endParaRPr lang="en-US" sz="3200" dirty="0">
              <a:solidFill>
                <a:schemeClr val="tx1"/>
              </a:solidFill>
            </a:endParaRPr>
          </a:p>
        </p:txBody>
      </p:sp>
      <p:pic>
        <p:nvPicPr>
          <p:cNvPr id="6" name="Picture 5" descr="A picture containing text, map&#10;&#10;Description generated with very high confidence">
            <a:extLst>
              <a:ext uri="{FF2B5EF4-FFF2-40B4-BE49-F238E27FC236}">
                <a16:creationId xmlns:a16="http://schemas.microsoft.com/office/drawing/2014/main" id="{843E28F8-B331-49ED-AB01-B3247F75A48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127504" y="3748420"/>
            <a:ext cx="3626817" cy="2791486"/>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9A33C72B-B108-47EF-99FD-B6728E9AB39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970842" y="3724275"/>
            <a:ext cx="5002663" cy="2791486"/>
          </a:xfrm>
          <a:prstGeom prst="rect">
            <a:avLst/>
          </a:prstGeom>
        </p:spPr>
      </p:pic>
    </p:spTree>
    <p:extLst>
      <p:ext uri="{BB962C8B-B14F-4D97-AF65-F5344CB8AC3E}">
        <p14:creationId xmlns:p14="http://schemas.microsoft.com/office/powerpoint/2010/main" val="1917643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(1.B.2)</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11029615" cy="3678303"/>
          </a:xfrm>
        </p:spPr>
        <p:txBody>
          <a:bodyPr anchor="t">
            <a:normAutofit fontScale="92500"/>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use landscape analysis to examine the human organization of space.</a:t>
            </a:r>
          </a:p>
          <a:p>
            <a:pPr lvl="3" algn="just"/>
            <a:r>
              <a:rPr lang="en-US" sz="3200" dirty="0">
                <a:solidFill>
                  <a:schemeClr val="tx1"/>
                </a:solidFill>
              </a:rPr>
              <a:t>Landscape analysis (e.g., field observations, photographic interpretations) provides a context for understanding the location of people, places, regions, and events; human–environment relationships; and interconnections between and among places and regions</a:t>
            </a:r>
          </a:p>
        </p:txBody>
      </p:sp>
    </p:spTree>
    <p:extLst>
      <p:ext uri="{BB962C8B-B14F-4D97-AF65-F5344CB8AC3E}">
        <p14:creationId xmlns:p14="http://schemas.microsoft.com/office/powerpoint/2010/main" val="350520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Landscape analysis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11029615" cy="4552270"/>
          </a:xfrm>
        </p:spPr>
        <p:txBody>
          <a:bodyPr anchor="t">
            <a:normAutofit/>
          </a:bodyPr>
          <a:lstStyle/>
          <a:p>
            <a:pPr algn="just"/>
            <a:r>
              <a:rPr lang="en-US" sz="3200" b="1" dirty="0">
                <a:solidFill>
                  <a:srgbClr val="FF6600"/>
                </a:solidFill>
              </a:rPr>
              <a:t>Landscape analysis </a:t>
            </a:r>
            <a:r>
              <a:rPr lang="en-US" sz="3200" dirty="0">
                <a:solidFill>
                  <a:schemeClr val="tx1"/>
                </a:solidFill>
              </a:rPr>
              <a:t>is the task of defining and describing land</a:t>
            </a:r>
          </a:p>
          <a:p>
            <a:pPr algn="just"/>
            <a:r>
              <a:rPr lang="en-US" sz="3200" dirty="0">
                <a:solidFill>
                  <a:schemeClr val="tx1"/>
                </a:solidFill>
              </a:rPr>
              <a:t>Observation and Interpretation</a:t>
            </a:r>
          </a:p>
          <a:p>
            <a:pPr lvl="2" algn="just"/>
            <a:r>
              <a:rPr lang="en-US" sz="3200" dirty="0">
                <a:solidFill>
                  <a:schemeClr val="tx1"/>
                </a:solidFill>
              </a:rPr>
              <a:t>The first part of landscape analysis is field observation</a:t>
            </a:r>
          </a:p>
          <a:p>
            <a:pPr lvl="2" algn="just"/>
            <a:r>
              <a:rPr lang="en-US" sz="3200" dirty="0">
                <a:solidFill>
                  <a:schemeClr val="tx1"/>
                </a:solidFill>
              </a:rPr>
              <a:t>Take notes, sketch maps, count, measure, and interview</a:t>
            </a:r>
          </a:p>
          <a:p>
            <a:pPr lvl="2" algn="just"/>
            <a:r>
              <a:rPr lang="en-US" sz="3200" dirty="0">
                <a:solidFill>
                  <a:schemeClr val="tx1"/>
                </a:solidFill>
              </a:rPr>
              <a:t>Before technology, this was the only way to gather data about a place</a:t>
            </a:r>
          </a:p>
        </p:txBody>
      </p:sp>
    </p:spTree>
    <p:extLst>
      <p:ext uri="{BB962C8B-B14F-4D97-AF65-F5344CB8AC3E}">
        <p14:creationId xmlns:p14="http://schemas.microsoft.com/office/powerpoint/2010/main" val="617770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Landscape analysis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8296107" cy="4552270"/>
          </a:xfrm>
        </p:spPr>
        <p:txBody>
          <a:bodyPr anchor="t">
            <a:normAutofit/>
          </a:bodyPr>
          <a:lstStyle/>
          <a:p>
            <a:pPr algn="just"/>
            <a:r>
              <a:rPr lang="en-US" sz="3200" b="1" dirty="0">
                <a:solidFill>
                  <a:srgbClr val="FF6600"/>
                </a:solidFill>
              </a:rPr>
              <a:t>Built environment </a:t>
            </a:r>
            <a:r>
              <a:rPr lang="en-US" sz="3200" dirty="0">
                <a:solidFill>
                  <a:schemeClr val="tx1"/>
                </a:solidFill>
              </a:rPr>
              <a:t>refers to the physical artifacts that humans have created and that form part of the landscape</a:t>
            </a:r>
          </a:p>
          <a:p>
            <a:pPr algn="just"/>
            <a:r>
              <a:rPr lang="en-US" sz="3200" dirty="0">
                <a:solidFill>
                  <a:srgbClr val="008000"/>
                </a:solidFill>
              </a:rPr>
              <a:t>Examples: buildings, roads, signs, and fences</a:t>
            </a:r>
          </a:p>
          <a:p>
            <a:pPr algn="just"/>
            <a:r>
              <a:rPr lang="en-US" sz="3200" dirty="0">
                <a:solidFill>
                  <a:schemeClr val="tx1"/>
                </a:solidFill>
              </a:rPr>
              <a:t>The built environment varies from place to place (think China vs. Germany)</a:t>
            </a:r>
          </a:p>
          <a:p>
            <a:pPr algn="just"/>
            <a:r>
              <a:rPr lang="en-US" sz="3200" dirty="0">
                <a:solidFill>
                  <a:schemeClr val="tx1"/>
                </a:solidFill>
              </a:rPr>
              <a:t>Anything built by humans is part of the </a:t>
            </a:r>
            <a:r>
              <a:rPr lang="en-US" sz="3200" b="1" dirty="0">
                <a:solidFill>
                  <a:srgbClr val="FF6600"/>
                </a:solidFill>
              </a:rPr>
              <a:t>cultural landscape</a:t>
            </a:r>
            <a:r>
              <a:rPr lang="en-US" sz="3200" dirty="0">
                <a:solidFill>
                  <a:schemeClr val="tx1"/>
                </a:solidFill>
              </a:rPr>
              <a:t>.</a:t>
            </a:r>
          </a:p>
        </p:txBody>
      </p:sp>
      <p:pic>
        <p:nvPicPr>
          <p:cNvPr id="5" name="Picture 4" descr="A picture containing sky, outdoor, clock, building&#10;&#10;Description generated with very high confidence">
            <a:extLst>
              <a:ext uri="{FF2B5EF4-FFF2-40B4-BE49-F238E27FC236}">
                <a16:creationId xmlns:a16="http://schemas.microsoft.com/office/drawing/2014/main" id="{455BDE92-14C4-4F9E-A10C-19B0EBC550A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020175" y="2162174"/>
            <a:ext cx="2705100" cy="2028825"/>
          </a:xfrm>
          <a:prstGeom prst="rect">
            <a:avLst/>
          </a:prstGeom>
          <a:ln>
            <a:solidFill>
              <a:schemeClr val="tx1"/>
            </a:solidFill>
          </a:ln>
        </p:spPr>
      </p:pic>
      <p:pic>
        <p:nvPicPr>
          <p:cNvPr id="8" name="Picture 7" descr="A house with trees in the background&#10;&#10;Description generated with very high confidence">
            <a:extLst>
              <a:ext uri="{FF2B5EF4-FFF2-40B4-BE49-F238E27FC236}">
                <a16:creationId xmlns:a16="http://schemas.microsoft.com/office/drawing/2014/main" id="{9CD4175C-CB1B-4F97-B2B5-54DEB659AAF2}"/>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9020175" y="4637217"/>
            <a:ext cx="2656244" cy="1992183"/>
          </a:xfrm>
          <a:prstGeom prst="rect">
            <a:avLst/>
          </a:prstGeom>
          <a:ln>
            <a:solidFill>
              <a:schemeClr val="tx1"/>
            </a:solidFill>
          </a:ln>
        </p:spPr>
      </p:pic>
    </p:spTree>
    <p:extLst>
      <p:ext uri="{BB962C8B-B14F-4D97-AF65-F5344CB8AC3E}">
        <p14:creationId xmlns:p14="http://schemas.microsoft.com/office/powerpoint/2010/main" val="1152393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Four-level analysis</a:t>
            </a:r>
          </a:p>
        </p:txBody>
      </p:sp>
      <p:graphicFrame>
        <p:nvGraphicFramePr>
          <p:cNvPr id="6" name="Table 5">
            <a:extLst>
              <a:ext uri="{FF2B5EF4-FFF2-40B4-BE49-F238E27FC236}">
                <a16:creationId xmlns:a16="http://schemas.microsoft.com/office/drawing/2014/main" id="{47443C0E-C280-4180-AEA0-FD2C9C1BBAD2}"/>
              </a:ext>
            </a:extLst>
          </p:cNvPr>
          <p:cNvGraphicFramePr>
            <a:graphicFrameLocks noGrp="1"/>
          </p:cNvGraphicFramePr>
          <p:nvPr>
            <p:extLst>
              <p:ext uri="{D42A27DB-BD31-4B8C-83A1-F6EECF244321}">
                <p14:modId xmlns:p14="http://schemas.microsoft.com/office/powerpoint/2010/main" val="2766309501"/>
              </p:ext>
            </p:extLst>
          </p:nvPr>
        </p:nvGraphicFramePr>
        <p:xfrm>
          <a:off x="428625" y="2057400"/>
          <a:ext cx="11306174" cy="4371974"/>
        </p:xfrm>
        <a:graphic>
          <a:graphicData uri="http://schemas.openxmlformats.org/drawingml/2006/table">
            <a:tbl>
              <a:tblPr firstRow="1" bandRow="1">
                <a:tableStyleId>{5940675A-B579-460E-94D1-54222C63F5DA}</a:tableStyleId>
              </a:tblPr>
              <a:tblGrid>
                <a:gridCol w="2344849">
                  <a:extLst>
                    <a:ext uri="{9D8B030D-6E8A-4147-A177-3AD203B41FA5}">
                      <a16:colId xmlns:a16="http://schemas.microsoft.com/office/drawing/2014/main" val="362432438"/>
                    </a:ext>
                  </a:extLst>
                </a:gridCol>
                <a:gridCol w="5332301">
                  <a:extLst>
                    <a:ext uri="{9D8B030D-6E8A-4147-A177-3AD203B41FA5}">
                      <a16:colId xmlns:a16="http://schemas.microsoft.com/office/drawing/2014/main" val="625918090"/>
                    </a:ext>
                  </a:extLst>
                </a:gridCol>
                <a:gridCol w="3629024">
                  <a:extLst>
                    <a:ext uri="{9D8B030D-6E8A-4147-A177-3AD203B41FA5}">
                      <a16:colId xmlns:a16="http://schemas.microsoft.com/office/drawing/2014/main" val="1686198417"/>
                    </a:ext>
                  </a:extLst>
                </a:gridCol>
              </a:tblGrid>
              <a:tr h="495864">
                <a:tc gridSpan="3">
                  <a:txBody>
                    <a:bodyPr/>
                    <a:lstStyle/>
                    <a:p>
                      <a:pPr algn="ctr"/>
                      <a:r>
                        <a:rPr lang="en-US" sz="2400" dirty="0"/>
                        <a:t>One  systematic way to study geographic phenomena is to use Four-Level Analysis.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89949813"/>
                  </a:ext>
                </a:extLst>
              </a:tr>
              <a:tr h="537552">
                <a:tc>
                  <a:txBody>
                    <a:bodyPr/>
                    <a:lstStyle/>
                    <a:p>
                      <a:pPr marL="0" indent="0" algn="ctr">
                        <a:buNone/>
                      </a:pPr>
                      <a:r>
                        <a:rPr lang="en-US" sz="2400" dirty="0"/>
                        <a:t>Level</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US" sz="2400" dirty="0"/>
                        <a:t>Description</a:t>
                      </a:r>
                    </a:p>
                  </a:txBody>
                  <a:tcPr anchor="ctr">
                    <a:solidFill>
                      <a:schemeClr val="bg2"/>
                    </a:solidFill>
                  </a:tcPr>
                </a:tc>
                <a:tc>
                  <a:txBody>
                    <a:bodyPr/>
                    <a:lstStyle/>
                    <a:p>
                      <a:pPr algn="ctr"/>
                      <a:r>
                        <a:rPr lang="en-US" sz="2400" dirty="0"/>
                        <a:t>Key Questions</a:t>
                      </a:r>
                    </a:p>
                  </a:txBody>
                  <a:tcPr anchor="ctr">
                    <a:lnR w="381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686639788"/>
                  </a:ext>
                </a:extLst>
              </a:tr>
              <a:tr h="790358">
                <a:tc>
                  <a:txBody>
                    <a:bodyPr/>
                    <a:lstStyle/>
                    <a:p>
                      <a:pPr marL="0" indent="0">
                        <a:buNone/>
                      </a:pPr>
                      <a:r>
                        <a:rPr lang="en-US" sz="2000" dirty="0"/>
                        <a:t>1. Comprehension</a:t>
                      </a:r>
                    </a:p>
                  </a:txBody>
                  <a:tcPr>
                    <a:lnL w="38100" cap="flat" cmpd="sng" algn="ctr">
                      <a:solidFill>
                        <a:schemeClr val="tx1"/>
                      </a:solidFill>
                      <a:prstDash val="solid"/>
                      <a:round/>
                      <a:headEnd type="none" w="med" len="med"/>
                      <a:tailEnd type="none" w="med" len="med"/>
                    </a:lnL>
                  </a:tcPr>
                </a:tc>
                <a:tc>
                  <a:txBody>
                    <a:bodyPr/>
                    <a:lstStyle/>
                    <a:p>
                      <a:r>
                        <a:rPr lang="en-US" sz="2000" dirty="0"/>
                        <a:t>Establish the basic information clearly</a:t>
                      </a:r>
                    </a:p>
                  </a:txBody>
                  <a:tcPr/>
                </a:tc>
                <a:tc>
                  <a:txBody>
                    <a:bodyPr/>
                    <a:lstStyle/>
                    <a:p>
                      <a:r>
                        <a:rPr lang="en-US" sz="2000" dirty="0"/>
                        <a:t>What? Where? When? Scale?</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164767"/>
                  </a:ext>
                </a:extLst>
              </a:tr>
              <a:tr h="7903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2. Identification </a:t>
                      </a:r>
                    </a:p>
                    <a:p>
                      <a:endParaRPr lang="en-US" sz="2000" dirty="0"/>
                    </a:p>
                  </a:txBody>
                  <a:tcPr>
                    <a:lnL w="38100" cap="flat" cmpd="sng" algn="ctr">
                      <a:solidFill>
                        <a:schemeClr val="tx1"/>
                      </a:solidFill>
                      <a:prstDash val="solid"/>
                      <a:round/>
                      <a:headEnd type="none" w="med" len="med"/>
                      <a:tailEnd type="none" w="med" len="med"/>
                    </a:lnL>
                  </a:tcPr>
                </a:tc>
                <a:tc>
                  <a:txBody>
                    <a:bodyPr/>
                    <a:lstStyle/>
                    <a:p>
                      <a:r>
                        <a:rPr lang="en-US" sz="2000" dirty="0"/>
                        <a:t>Identify and describe patterns in phenomena</a:t>
                      </a:r>
                    </a:p>
                  </a:txBody>
                  <a:tcPr/>
                </a:tc>
                <a:tc>
                  <a:txBody>
                    <a:bodyPr/>
                    <a:lstStyle/>
                    <a:p>
                      <a:r>
                        <a:rPr lang="en-US" sz="2000" dirty="0"/>
                        <a:t>Are phenomena connected?</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0365986"/>
                  </a:ext>
                </a:extLst>
              </a:tr>
              <a:tr h="878921">
                <a:tc>
                  <a:txBody>
                    <a:bodyPr/>
                    <a:lstStyle/>
                    <a:p>
                      <a:r>
                        <a:rPr lang="en-US" sz="2000" dirty="0"/>
                        <a:t>3. Explanation</a:t>
                      </a:r>
                    </a:p>
                  </a:txBody>
                  <a:tcPr>
                    <a:lnL w="38100" cap="flat" cmpd="sng" algn="ctr">
                      <a:solidFill>
                        <a:schemeClr val="tx1"/>
                      </a:solidFill>
                      <a:prstDash val="solid"/>
                      <a:round/>
                      <a:headEnd type="none" w="med" len="med"/>
                      <a:tailEnd type="none" w="med" len="med"/>
                    </a:lnL>
                  </a:tcPr>
                </a:tc>
                <a:tc>
                  <a:txBody>
                    <a:bodyPr/>
                    <a:lstStyle/>
                    <a:p>
                      <a:r>
                        <a:rPr lang="en-US" sz="2000" dirty="0"/>
                        <a:t>Explain how individual phenomena might form a pattern</a:t>
                      </a:r>
                    </a:p>
                  </a:txBody>
                  <a:tcPr/>
                </a:tc>
                <a:tc>
                  <a:txBody>
                    <a:bodyPr/>
                    <a:lstStyle/>
                    <a:p>
                      <a:r>
                        <a:rPr lang="en-US" sz="2000" dirty="0"/>
                        <a:t>Why is something where it is? How did it get there?</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2475291"/>
                  </a:ext>
                </a:extLst>
              </a:tr>
              <a:tr h="878921">
                <a:tc>
                  <a:txBody>
                    <a:bodyPr/>
                    <a:lstStyle/>
                    <a:p>
                      <a:r>
                        <a:rPr lang="en-US" sz="2000" dirty="0"/>
                        <a:t>4. Prediction</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sz="2000" dirty="0"/>
                        <a:t>Explain why a pattern is important, and predict what it might lead to</a:t>
                      </a:r>
                    </a:p>
                  </a:txBody>
                  <a:tcPr>
                    <a:lnB w="38100" cap="flat" cmpd="sng" algn="ctr">
                      <a:solidFill>
                        <a:schemeClr val="tx1"/>
                      </a:solidFill>
                      <a:prstDash val="solid"/>
                      <a:round/>
                      <a:headEnd type="none" w="med" len="med"/>
                      <a:tailEnd type="none" w="med" len="med"/>
                    </a:lnB>
                  </a:tcPr>
                </a:tc>
                <a:tc>
                  <a:txBody>
                    <a:bodyPr/>
                    <a:lstStyle/>
                    <a:p>
                      <a:r>
                        <a:rPr lang="en-US" sz="2000" dirty="0"/>
                        <a:t>So what? What if? What are the effects?</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555856"/>
                  </a:ext>
                </a:extLst>
              </a:tr>
            </a:tbl>
          </a:graphicData>
        </a:graphic>
      </p:graphicFrame>
    </p:spTree>
    <p:extLst>
      <p:ext uri="{BB962C8B-B14F-4D97-AF65-F5344CB8AC3E}">
        <p14:creationId xmlns:p14="http://schemas.microsoft.com/office/powerpoint/2010/main" val="429072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Part I: The spatial perspective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4" y="2077130"/>
            <a:ext cx="8093680" cy="3678303"/>
          </a:xfrm>
        </p:spPr>
        <p:txBody>
          <a:bodyPr anchor="t">
            <a:normAutofit/>
          </a:bodyPr>
          <a:lstStyle/>
          <a:p>
            <a:pPr algn="just">
              <a:lnSpc>
                <a:spcPct val="150000"/>
              </a:lnSpc>
            </a:pPr>
            <a:r>
              <a:rPr lang="en-US" sz="3600" dirty="0">
                <a:solidFill>
                  <a:schemeClr val="tx1"/>
                </a:solidFill>
              </a:rPr>
              <a:t>Essential question: How does the way geographers look at the world </a:t>
            </a:r>
            <a:r>
              <a:rPr lang="en-US" sz="3600" i="1" dirty="0">
                <a:solidFill>
                  <a:schemeClr val="tx1"/>
                </a:solidFill>
              </a:rPr>
              <a:t>differ</a:t>
            </a:r>
            <a:r>
              <a:rPr lang="en-US" sz="3600" dirty="0">
                <a:solidFill>
                  <a:schemeClr val="tx1"/>
                </a:solidFill>
              </a:rPr>
              <a:t> from that of others scientists?</a:t>
            </a:r>
          </a:p>
        </p:txBody>
      </p:sp>
      <p:pic>
        <p:nvPicPr>
          <p:cNvPr id="5" name="Picture 4">
            <a:extLst>
              <a:ext uri="{FF2B5EF4-FFF2-40B4-BE49-F238E27FC236}">
                <a16:creationId xmlns:a16="http://schemas.microsoft.com/office/drawing/2014/main" id="{64523049-BD66-43AE-92E2-4E5327AAB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14" b="90000" l="10000" r="90000">
                        <a14:foregroundMark x1="62321" y1="2000" x2="15714" y2="286"/>
                        <a14:foregroundMark x1="15714" y1="286" x2="18214" y2="10429"/>
                        <a14:foregroundMark x1="18214" y1="10429" x2="37321" y2="14286"/>
                        <a14:foregroundMark x1="37321" y1="14286" x2="68036" y2="11143"/>
                        <a14:foregroundMark x1="68036" y1="11143" x2="76429" y2="4571"/>
                        <a14:foregroundMark x1="76429" y1="4571" x2="64464" y2="143"/>
                        <a14:foregroundMark x1="64464" y1="143" x2="51964" y2="714"/>
                        <a14:foregroundMark x1="51964" y1="714" x2="50714" y2="1286"/>
                      </a14:backgroundRemoval>
                    </a14:imgEffect>
                  </a14:imgLayer>
                </a14:imgProps>
              </a:ext>
              <a:ext uri="{837473B0-CC2E-450A-ABE3-18F120FF3D39}">
                <a1611:picAttrSrcUrl xmlns:a1611="http://schemas.microsoft.com/office/drawing/2016/11/main" xmlns="" r:id="rId4"/>
              </a:ext>
            </a:extLst>
          </a:blip>
          <a:srcRect l="13142" t="4717" r="16851" b="12897"/>
          <a:stretch/>
        </p:blipFill>
        <p:spPr>
          <a:xfrm>
            <a:off x="9040633" y="2077130"/>
            <a:ext cx="3021496" cy="4444780"/>
          </a:xfrm>
          <a:prstGeom prst="rect">
            <a:avLst/>
          </a:prstGeom>
        </p:spPr>
      </p:pic>
    </p:spTree>
    <p:extLst>
      <p:ext uri="{BB962C8B-B14F-4D97-AF65-F5344CB8AC3E}">
        <p14:creationId xmlns:p14="http://schemas.microsoft.com/office/powerpoint/2010/main" val="158917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Part I: The spatial perspective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11029615" cy="4331621"/>
          </a:xfrm>
        </p:spPr>
        <p:txBody>
          <a:bodyPr anchor="t">
            <a:normAutofit/>
          </a:bodyPr>
          <a:lstStyle/>
          <a:p>
            <a:r>
              <a:rPr lang="en-US" sz="3600" dirty="0">
                <a:solidFill>
                  <a:schemeClr val="tx1"/>
                </a:solidFill>
              </a:rPr>
              <a:t>Geography is the </a:t>
            </a:r>
            <a:r>
              <a:rPr lang="en-US" sz="3600" b="1" dirty="0">
                <a:solidFill>
                  <a:schemeClr val="tx1"/>
                </a:solidFill>
              </a:rPr>
              <a:t>why</a:t>
            </a:r>
            <a:r>
              <a:rPr lang="en-US" sz="3600" dirty="0">
                <a:solidFill>
                  <a:schemeClr val="tx1"/>
                </a:solidFill>
              </a:rPr>
              <a:t> of </a:t>
            </a:r>
            <a:r>
              <a:rPr lang="en-US" sz="3600" b="1" dirty="0">
                <a:solidFill>
                  <a:schemeClr val="tx1"/>
                </a:solidFill>
              </a:rPr>
              <a:t>where.</a:t>
            </a:r>
            <a:endParaRPr lang="en-US" sz="3600" dirty="0">
              <a:solidFill>
                <a:schemeClr val="tx1"/>
              </a:solidFill>
            </a:endParaRPr>
          </a:p>
          <a:p>
            <a:pPr lvl="2"/>
            <a:r>
              <a:rPr lang="en-US" sz="3200" dirty="0">
                <a:solidFill>
                  <a:schemeClr val="tx1"/>
                </a:solidFill>
              </a:rPr>
              <a:t>Why are things where they are?</a:t>
            </a:r>
          </a:p>
          <a:p>
            <a:pPr lvl="2"/>
            <a:r>
              <a:rPr lang="en-US" sz="3200" dirty="0">
                <a:solidFill>
                  <a:schemeClr val="tx1"/>
                </a:solidFill>
              </a:rPr>
              <a:t>How did things become </a:t>
            </a:r>
            <a:r>
              <a:rPr lang="en-US" sz="3200" u="sng" dirty="0">
                <a:solidFill>
                  <a:schemeClr val="tx1"/>
                </a:solidFill>
              </a:rPr>
              <a:t>distributed</a:t>
            </a:r>
            <a:r>
              <a:rPr lang="en-US" sz="3200" dirty="0">
                <a:solidFill>
                  <a:schemeClr val="tx1"/>
                </a:solidFill>
              </a:rPr>
              <a:t> as they are?</a:t>
            </a:r>
          </a:p>
          <a:p>
            <a:pPr lvl="2"/>
            <a:r>
              <a:rPr lang="en-US" sz="3200" dirty="0">
                <a:solidFill>
                  <a:schemeClr val="tx1"/>
                </a:solidFill>
              </a:rPr>
              <a:t>What is changing the </a:t>
            </a:r>
            <a:r>
              <a:rPr lang="en-US" sz="3200" u="sng" dirty="0">
                <a:solidFill>
                  <a:schemeClr val="tx1"/>
                </a:solidFill>
              </a:rPr>
              <a:t>pattern</a:t>
            </a:r>
            <a:r>
              <a:rPr lang="en-US" sz="3200" dirty="0">
                <a:solidFill>
                  <a:schemeClr val="tx1"/>
                </a:solidFill>
              </a:rPr>
              <a:t> of distribution?</a:t>
            </a:r>
          </a:p>
          <a:p>
            <a:pPr lvl="2"/>
            <a:r>
              <a:rPr lang="en-US" sz="3200" dirty="0">
                <a:solidFill>
                  <a:schemeClr val="tx1"/>
                </a:solidFill>
              </a:rPr>
              <a:t>What are the </a:t>
            </a:r>
            <a:r>
              <a:rPr lang="en-US" sz="3200" u="sng" dirty="0">
                <a:solidFill>
                  <a:schemeClr val="tx1"/>
                </a:solidFill>
              </a:rPr>
              <a:t>implications</a:t>
            </a:r>
            <a:r>
              <a:rPr lang="en-US" sz="3200" dirty="0">
                <a:solidFill>
                  <a:schemeClr val="tx1"/>
                </a:solidFill>
              </a:rPr>
              <a:t> of the spatial distribution for people?</a:t>
            </a:r>
          </a:p>
        </p:txBody>
      </p:sp>
    </p:spTree>
    <p:extLst>
      <p:ext uri="{BB962C8B-B14F-4D97-AF65-F5344CB8AC3E}">
        <p14:creationId xmlns:p14="http://schemas.microsoft.com/office/powerpoint/2010/main" val="326310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5">
            <a:extLst>
              <a:ext uri="{FF2B5EF4-FFF2-40B4-BE49-F238E27FC236}">
                <a16:creationId xmlns:a16="http://schemas.microsoft.com/office/drawing/2014/main" id="{7E585DC6-2E87-4D84-A692-3C82BE52A043}"/>
              </a:ext>
            </a:extLst>
          </p:cNvPr>
          <p:cNvSpPr>
            <a:spLocks noGrp="1" noChangeArrowheads="1"/>
          </p:cNvSpPr>
          <p:nvPr>
            <p:ph idx="1"/>
          </p:nvPr>
        </p:nvSpPr>
        <p:spPr>
          <a:xfrm>
            <a:off x="286620" y="1836696"/>
            <a:ext cx="2892301" cy="4551830"/>
          </a:xfrm>
        </p:spPr>
        <p:txBody>
          <a:bodyPr>
            <a:normAutofit fontScale="92500" lnSpcReduction="20000"/>
          </a:bodyPr>
          <a:lstStyle/>
          <a:p>
            <a:pPr marL="0" indent="0" algn="r" eaLnBrk="1" hangingPunct="1">
              <a:lnSpc>
                <a:spcPct val="120000"/>
              </a:lnSpc>
              <a:buNone/>
            </a:pPr>
            <a:r>
              <a:rPr lang="en-US" altLang="en-US" sz="4800" dirty="0">
                <a:solidFill>
                  <a:srgbClr val="FF0000"/>
                </a:solidFill>
              </a:rPr>
              <a:t>Location</a:t>
            </a:r>
          </a:p>
          <a:p>
            <a:pPr marL="0" indent="0" algn="r" eaLnBrk="1" hangingPunct="1">
              <a:lnSpc>
                <a:spcPct val="120000"/>
              </a:lnSpc>
              <a:buNone/>
            </a:pPr>
            <a:r>
              <a:rPr lang="en-US" altLang="en-US" sz="4800" dirty="0">
                <a:solidFill>
                  <a:srgbClr val="00B050"/>
                </a:solidFill>
              </a:rPr>
              <a:t>Place</a:t>
            </a:r>
          </a:p>
          <a:p>
            <a:pPr marL="0" indent="0" algn="r" eaLnBrk="1" hangingPunct="1">
              <a:lnSpc>
                <a:spcPct val="120000"/>
              </a:lnSpc>
              <a:buNone/>
            </a:pPr>
            <a:r>
              <a:rPr lang="en-US" altLang="en-US" sz="4800" dirty="0">
                <a:solidFill>
                  <a:srgbClr val="002060"/>
                </a:solidFill>
              </a:rPr>
              <a:t>Region</a:t>
            </a:r>
          </a:p>
          <a:p>
            <a:pPr marL="0" indent="0" algn="r">
              <a:lnSpc>
                <a:spcPct val="120000"/>
              </a:lnSpc>
              <a:spcAft>
                <a:spcPts val="1200"/>
              </a:spcAft>
              <a:buNone/>
            </a:pPr>
            <a:r>
              <a:rPr lang="en-US" altLang="en-US" sz="4800" dirty="0">
                <a:solidFill>
                  <a:schemeClr val="tx1"/>
                </a:solidFill>
              </a:rPr>
              <a:t>Interaction</a:t>
            </a:r>
          </a:p>
          <a:p>
            <a:pPr marL="0" indent="0" algn="r" eaLnBrk="1" hangingPunct="1">
              <a:lnSpc>
                <a:spcPct val="120000"/>
              </a:lnSpc>
              <a:buNone/>
            </a:pPr>
            <a:r>
              <a:rPr lang="en-US" altLang="en-US" sz="4800" dirty="0">
                <a:solidFill>
                  <a:srgbClr val="7030A0"/>
                </a:solidFill>
              </a:rPr>
              <a:t>Movement</a:t>
            </a:r>
          </a:p>
        </p:txBody>
      </p:sp>
      <p:sp>
        <p:nvSpPr>
          <p:cNvPr id="7" name="Rectangle 15">
            <a:extLst>
              <a:ext uri="{FF2B5EF4-FFF2-40B4-BE49-F238E27FC236}">
                <a16:creationId xmlns:a16="http://schemas.microsoft.com/office/drawing/2014/main" id="{4F6650FE-DA85-45E9-9776-FD96E309D000}"/>
              </a:ext>
            </a:extLst>
          </p:cNvPr>
          <p:cNvSpPr txBox="1">
            <a:spLocks noChangeArrowheads="1"/>
          </p:cNvSpPr>
          <p:nvPr/>
        </p:nvSpPr>
        <p:spPr bwMode="auto">
          <a:xfrm>
            <a:off x="3387577" y="2098824"/>
            <a:ext cx="8804424" cy="3956487"/>
          </a:xfrm>
          <a:prstGeom prst="rect">
            <a:avLst/>
          </a:prstGeom>
          <a:noFill/>
          <a:ln w="9525">
            <a:noFill/>
            <a:miter lim="800000"/>
            <a:headEnd/>
            <a:tailEnd/>
          </a:ln>
          <a:effectLst/>
        </p:spPr>
        <p:txBody>
          <a:bodyPr/>
          <a:lstStyle/>
          <a:p>
            <a:pPr>
              <a:spcBef>
                <a:spcPct val="20000"/>
              </a:spcBef>
              <a:spcAft>
                <a:spcPts val="2400"/>
              </a:spcAft>
              <a:buClr>
                <a:schemeClr val="tx1"/>
              </a:buClr>
              <a:defRPr/>
            </a:pPr>
            <a:r>
              <a:rPr lang="en-US" sz="2800" b="1" kern="0" dirty="0">
                <a:solidFill>
                  <a:srgbClr val="FF0000"/>
                </a:solidFill>
              </a:rPr>
              <a:t>Where? (most basic question)</a:t>
            </a:r>
          </a:p>
          <a:p>
            <a:pPr>
              <a:spcBef>
                <a:spcPct val="20000"/>
              </a:spcBef>
              <a:spcAft>
                <a:spcPts val="2400"/>
              </a:spcAft>
              <a:buClr>
                <a:schemeClr val="tx1"/>
              </a:buClr>
              <a:defRPr/>
            </a:pPr>
            <a:r>
              <a:rPr lang="en-US" sz="2800" b="1" kern="0" dirty="0">
                <a:solidFill>
                  <a:srgbClr val="00B050"/>
                </a:solidFill>
              </a:rPr>
              <a:t>How can this location be described?</a:t>
            </a:r>
          </a:p>
          <a:p>
            <a:pPr>
              <a:spcBef>
                <a:spcPct val="20000"/>
              </a:spcBef>
              <a:spcAft>
                <a:spcPts val="1200"/>
              </a:spcAft>
              <a:buClr>
                <a:schemeClr val="tx1"/>
              </a:buClr>
              <a:defRPr/>
            </a:pPr>
            <a:r>
              <a:rPr lang="en-US" sz="2800" b="1" kern="0" dirty="0">
                <a:solidFill>
                  <a:srgbClr val="002060"/>
                </a:solidFill>
              </a:rPr>
              <a:t>With what other locations does this  place share certain characteristics?</a:t>
            </a:r>
          </a:p>
          <a:p>
            <a:pPr>
              <a:spcBef>
                <a:spcPct val="20000"/>
              </a:spcBef>
              <a:buClr>
                <a:schemeClr val="tx1"/>
              </a:buClr>
              <a:defRPr/>
            </a:pPr>
            <a:r>
              <a:rPr lang="en-US" sz="2800" b="1" kern="0" dirty="0"/>
              <a:t>How have humans and the environment affected each other in this location?</a:t>
            </a:r>
          </a:p>
          <a:p>
            <a:pPr>
              <a:spcBef>
                <a:spcPct val="20000"/>
              </a:spcBef>
              <a:buClr>
                <a:schemeClr val="tx1"/>
              </a:buClr>
              <a:defRPr/>
            </a:pPr>
            <a:r>
              <a:rPr lang="en-US" sz="2800" b="1" kern="0" dirty="0">
                <a:solidFill>
                  <a:srgbClr val="7030A0"/>
                </a:solidFill>
              </a:rPr>
              <a:t>How has this location been affected by the flow of people, goods and ideas?</a:t>
            </a:r>
          </a:p>
        </p:txBody>
      </p:sp>
      <p:sp>
        <p:nvSpPr>
          <p:cNvPr id="8" name="Title 1">
            <a:extLst>
              <a:ext uri="{FF2B5EF4-FFF2-40B4-BE49-F238E27FC236}">
                <a16:creationId xmlns:a16="http://schemas.microsoft.com/office/drawing/2014/main" id="{588CC68F-A9A3-40F1-AED2-16977D8800F9}"/>
              </a:ext>
            </a:extLst>
          </p:cNvPr>
          <p:cNvSpPr>
            <a:spLocks noGrp="1"/>
          </p:cNvSpPr>
          <p:nvPr>
            <p:ph type="title"/>
          </p:nvPr>
        </p:nvSpPr>
        <p:spPr>
          <a:xfrm>
            <a:off x="581192" y="702156"/>
            <a:ext cx="11029616" cy="1013800"/>
          </a:xfrm>
        </p:spPr>
        <p:txBody>
          <a:bodyPr anchor="ctr">
            <a:normAutofit/>
          </a:bodyPr>
          <a:lstStyle/>
          <a:p>
            <a:r>
              <a:rPr lang="en-US" sz="4400" dirty="0"/>
              <a:t>5 Themes of geography</a:t>
            </a:r>
          </a:p>
        </p:txBody>
      </p:sp>
    </p:spTree>
    <p:extLst>
      <p:ext uri="{BB962C8B-B14F-4D97-AF65-F5344CB8AC3E}">
        <p14:creationId xmlns:p14="http://schemas.microsoft.com/office/powerpoint/2010/main" val="1551873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 calcmode="lin" valueType="num">
                                      <p:cBhvr additive="base">
                                        <p:cTn id="31"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123">
                                            <p:txEl>
                                              <p:pRg st="3" end="3"/>
                                            </p:txEl>
                                          </p:spTgt>
                                        </p:tgtEl>
                                        <p:attrNameLst>
                                          <p:attrName>style.visibility</p:attrName>
                                        </p:attrNameLst>
                                      </p:cBhvr>
                                      <p:to>
                                        <p:strVal val="visible"/>
                                      </p:to>
                                    </p:set>
                                    <p:anim calcmode="lin" valueType="num">
                                      <p:cBhvr additive="base">
                                        <p:cTn id="43"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5123">
                                            <p:txEl>
                                              <p:pRg st="4" end="4"/>
                                            </p:txEl>
                                          </p:spTgt>
                                        </p:tgtEl>
                                        <p:attrNameLst>
                                          <p:attrName>style.visibility</p:attrName>
                                        </p:attrNameLst>
                                      </p:cBhvr>
                                      <p:to>
                                        <p:strVal val="visible"/>
                                      </p:to>
                                    </p:set>
                                    <p:anim calcmode="lin" valueType="num">
                                      <p:cBhvr additive="base">
                                        <p:cTn id="55"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r. lip">
            <a:extLst>
              <a:ext uri="{FF2B5EF4-FFF2-40B4-BE49-F238E27FC236}">
                <a16:creationId xmlns:a16="http://schemas.microsoft.com/office/drawing/2014/main" id="{CA7AF543-C91D-4204-8608-E363E58FD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934" y="2009946"/>
            <a:ext cx="3636632" cy="4589083"/>
          </a:xfrm>
          <a:prstGeom prst="rect">
            <a:avLst/>
          </a:prstGeom>
          <a:noFill/>
          <a:extLst>
            <a:ext uri="{909E8E84-426E-40DD-AFC4-6F175D3DCCD1}">
              <a14:hiddenFill xmlns:a14="http://schemas.microsoft.com/office/drawing/2010/main">
                <a:solidFill>
                  <a:srgbClr val="FFFFFF"/>
                </a:solidFill>
              </a14:hiddenFill>
            </a:ext>
          </a:extLst>
        </p:spPr>
      </p:pic>
      <p:sp>
        <p:nvSpPr>
          <p:cNvPr id="28674" name="Text Box 3">
            <a:extLst>
              <a:ext uri="{FF2B5EF4-FFF2-40B4-BE49-F238E27FC236}">
                <a16:creationId xmlns:a16="http://schemas.microsoft.com/office/drawing/2014/main" id="{0687FF61-C2CC-4070-87D3-339DD16514F8}"/>
              </a:ext>
            </a:extLst>
          </p:cNvPr>
          <p:cNvSpPr txBox="1">
            <a:spLocks noChangeArrowheads="1"/>
          </p:cNvSpPr>
          <p:nvPr/>
        </p:nvSpPr>
        <p:spPr bwMode="auto">
          <a:xfrm>
            <a:off x="2057400" y="243840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spcBef>
                <a:spcPct val="50000"/>
              </a:spcBef>
              <a:buClrTx/>
              <a:buFontTx/>
              <a:buNone/>
            </a:pPr>
            <a:endParaRPr lang="en-US" altLang="en-US" sz="3200">
              <a:latin typeface="Tahoma" panose="020B0604030504040204" pitchFamily="34" charset="0"/>
            </a:endParaRPr>
          </a:p>
        </p:txBody>
      </p:sp>
      <p:sp>
        <p:nvSpPr>
          <p:cNvPr id="28675" name="Text Box 5">
            <a:extLst>
              <a:ext uri="{FF2B5EF4-FFF2-40B4-BE49-F238E27FC236}">
                <a16:creationId xmlns:a16="http://schemas.microsoft.com/office/drawing/2014/main" id="{A18333C0-FA03-42E5-AF71-FEECFC571D6D}"/>
              </a:ext>
            </a:extLst>
          </p:cNvPr>
          <p:cNvSpPr txBox="1">
            <a:spLocks noChangeArrowheads="1"/>
          </p:cNvSpPr>
          <p:nvPr/>
        </p:nvSpPr>
        <p:spPr bwMode="auto">
          <a:xfrm>
            <a:off x="8229600" y="2667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spcBef>
                <a:spcPct val="0"/>
              </a:spcBef>
              <a:buClrTx/>
              <a:buFontTx/>
              <a:buNone/>
            </a:pPr>
            <a:endParaRPr lang="en-US" altLang="en-US">
              <a:latin typeface="Times New Roman" panose="02020603050405020304" pitchFamily="18" charset="0"/>
            </a:endParaRPr>
          </a:p>
        </p:txBody>
      </p:sp>
      <p:sp>
        <p:nvSpPr>
          <p:cNvPr id="9" name="Rectangle 15">
            <a:extLst>
              <a:ext uri="{FF2B5EF4-FFF2-40B4-BE49-F238E27FC236}">
                <a16:creationId xmlns:a16="http://schemas.microsoft.com/office/drawing/2014/main" id="{56550FF9-29F5-4D6D-B1CA-7FFA9CE9E3C6}"/>
              </a:ext>
            </a:extLst>
          </p:cNvPr>
          <p:cNvSpPr txBox="1">
            <a:spLocks noChangeArrowheads="1"/>
          </p:cNvSpPr>
          <p:nvPr/>
        </p:nvSpPr>
        <p:spPr bwMode="auto">
          <a:xfrm>
            <a:off x="419100" y="1998454"/>
            <a:ext cx="3886200" cy="4600575"/>
          </a:xfrm>
          <a:prstGeom prst="rect">
            <a:avLst/>
          </a:prstGeom>
          <a:noFill/>
          <a:ln w="9525">
            <a:noFill/>
            <a:miter lim="800000"/>
            <a:headEnd/>
            <a:tailEnd/>
          </a:ln>
          <a:effectLst/>
        </p:spPr>
        <p:txBody>
          <a:bodyPr/>
          <a:lstStyle/>
          <a:p>
            <a:pPr>
              <a:spcBef>
                <a:spcPct val="20000"/>
              </a:spcBef>
              <a:buClr>
                <a:schemeClr val="tx1"/>
              </a:buClr>
              <a:defRPr/>
            </a:pPr>
            <a:r>
              <a:rPr lang="en-US" sz="4800" kern="0" dirty="0">
                <a:solidFill>
                  <a:srgbClr val="7030A0"/>
                </a:solidFill>
              </a:rPr>
              <a:t>Movement</a:t>
            </a:r>
            <a:endParaRPr lang="en-US" sz="4800" kern="0" dirty="0">
              <a:solidFill>
                <a:srgbClr val="FF0000"/>
              </a:solidFill>
            </a:endParaRPr>
          </a:p>
          <a:p>
            <a:pPr>
              <a:spcBef>
                <a:spcPct val="20000"/>
              </a:spcBef>
              <a:buClr>
                <a:schemeClr val="tx1"/>
              </a:buClr>
              <a:defRPr/>
            </a:pPr>
            <a:r>
              <a:rPr lang="en-US" sz="4800" kern="0" dirty="0">
                <a:solidFill>
                  <a:srgbClr val="002060"/>
                </a:solidFill>
              </a:rPr>
              <a:t>Region</a:t>
            </a:r>
          </a:p>
          <a:p>
            <a:pPr>
              <a:spcBef>
                <a:spcPct val="20000"/>
              </a:spcBef>
              <a:buClr>
                <a:schemeClr val="tx1"/>
              </a:buClr>
              <a:defRPr/>
            </a:pPr>
            <a:r>
              <a:rPr lang="en-US" sz="4800" kern="0" dirty="0">
                <a:solidFill>
                  <a:srgbClr val="FF0000"/>
                </a:solidFill>
              </a:rPr>
              <a:t>Location</a:t>
            </a:r>
          </a:p>
          <a:p>
            <a:pPr>
              <a:spcBef>
                <a:spcPct val="20000"/>
              </a:spcBef>
              <a:buClr>
                <a:schemeClr val="tx1"/>
              </a:buClr>
              <a:defRPr/>
            </a:pPr>
            <a:r>
              <a:rPr lang="en-US" sz="4800" kern="0" dirty="0"/>
              <a:t>Interaction</a:t>
            </a:r>
          </a:p>
          <a:p>
            <a:pPr>
              <a:spcBef>
                <a:spcPct val="20000"/>
              </a:spcBef>
              <a:buClr>
                <a:schemeClr val="tx1"/>
              </a:buClr>
              <a:defRPr/>
            </a:pPr>
            <a:r>
              <a:rPr lang="en-US" sz="4800" kern="0" dirty="0">
                <a:solidFill>
                  <a:srgbClr val="00B050"/>
                </a:solidFill>
              </a:rPr>
              <a:t>Place</a:t>
            </a:r>
          </a:p>
          <a:p>
            <a:pPr>
              <a:spcBef>
                <a:spcPct val="20000"/>
              </a:spcBef>
              <a:buClr>
                <a:schemeClr val="tx1"/>
              </a:buClr>
              <a:defRPr/>
            </a:pPr>
            <a:endParaRPr lang="en-US" sz="4800" kern="0" dirty="0">
              <a:solidFill>
                <a:srgbClr val="7030A0"/>
              </a:solidFill>
            </a:endParaRPr>
          </a:p>
        </p:txBody>
      </p:sp>
      <p:sp>
        <p:nvSpPr>
          <p:cNvPr id="11" name="Rectangle 15">
            <a:extLst>
              <a:ext uri="{FF2B5EF4-FFF2-40B4-BE49-F238E27FC236}">
                <a16:creationId xmlns:a16="http://schemas.microsoft.com/office/drawing/2014/main" id="{B5A02B64-8895-4864-AD0A-3E108ACA735C}"/>
              </a:ext>
            </a:extLst>
          </p:cNvPr>
          <p:cNvSpPr txBox="1">
            <a:spLocks noChangeArrowheads="1"/>
          </p:cNvSpPr>
          <p:nvPr/>
        </p:nvSpPr>
        <p:spPr bwMode="auto">
          <a:xfrm>
            <a:off x="3867150" y="3454349"/>
            <a:ext cx="3962400" cy="838200"/>
          </a:xfrm>
          <a:prstGeom prst="rect">
            <a:avLst/>
          </a:prstGeom>
          <a:noFill/>
          <a:ln w="9525">
            <a:noFill/>
            <a:miter lim="800000"/>
            <a:headEnd/>
            <a:tailEnd/>
          </a:ln>
          <a:effectLst/>
        </p:spPr>
        <p:txBody>
          <a:bodyPr/>
          <a:lstStyle/>
          <a:p>
            <a:pPr marL="342900" indent="-342900">
              <a:spcBef>
                <a:spcPct val="20000"/>
              </a:spcBef>
              <a:buClr>
                <a:schemeClr val="tx1"/>
              </a:buClr>
              <a:defRPr/>
            </a:pPr>
            <a:r>
              <a:rPr lang="en-US" sz="4800" b="1" kern="0" dirty="0">
                <a:solidFill>
                  <a:srgbClr val="7030A0"/>
                </a:solidFill>
              </a:rPr>
              <a:t>=   “Mr. Lip”</a:t>
            </a:r>
          </a:p>
        </p:txBody>
      </p:sp>
      <p:sp>
        <p:nvSpPr>
          <p:cNvPr id="12" name="Title 1">
            <a:extLst>
              <a:ext uri="{FF2B5EF4-FFF2-40B4-BE49-F238E27FC236}">
                <a16:creationId xmlns:a16="http://schemas.microsoft.com/office/drawing/2014/main" id="{A1A1C354-9C7C-44DA-AB64-412F641659AB}"/>
              </a:ext>
            </a:extLst>
          </p:cNvPr>
          <p:cNvSpPr>
            <a:spLocks noGrp="1"/>
          </p:cNvSpPr>
          <p:nvPr>
            <p:ph type="title"/>
          </p:nvPr>
        </p:nvSpPr>
        <p:spPr>
          <a:xfrm>
            <a:off x="581192" y="702156"/>
            <a:ext cx="11029616" cy="1013800"/>
          </a:xfrm>
        </p:spPr>
        <p:txBody>
          <a:bodyPr anchor="ctr">
            <a:normAutofit/>
          </a:bodyPr>
          <a:lstStyle/>
          <a:p>
            <a:r>
              <a:rPr lang="en-US" sz="4400" dirty="0"/>
              <a:t>5 Themes of geography</a:t>
            </a:r>
          </a:p>
        </p:txBody>
      </p:sp>
    </p:spTree>
    <p:extLst>
      <p:ext uri="{BB962C8B-B14F-4D97-AF65-F5344CB8AC3E}">
        <p14:creationId xmlns:p14="http://schemas.microsoft.com/office/powerpoint/2010/main" val="3006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anim calcmode="lin" valueType="num">
                                      <p:cBhvr>
                                        <p:cTn id="8" dur="3000" fill="hold"/>
                                        <p:tgtEl>
                                          <p:spTgt spid="2050"/>
                                        </p:tgtEl>
                                        <p:attrNameLst>
                                          <p:attrName>ppt_x</p:attrName>
                                        </p:attrNameLst>
                                      </p:cBhvr>
                                      <p:tavLst>
                                        <p:tav tm="0">
                                          <p:val>
                                            <p:strVal val="#ppt_x"/>
                                          </p:val>
                                        </p:tav>
                                        <p:tav tm="100000">
                                          <p:val>
                                            <p:strVal val="#ppt_x"/>
                                          </p:val>
                                        </p:tav>
                                      </p:tavLst>
                                    </p:anim>
                                    <p:anim calcmode="lin" valueType="num">
                                      <p:cBhvr>
                                        <p:cTn id="9" dur="2700" decel="100000" fill="hold"/>
                                        <p:tgtEl>
                                          <p:spTgt spid="2050"/>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Geography as a field of study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11139029" cy="4689430"/>
          </a:xfrm>
        </p:spPr>
        <p:txBody>
          <a:bodyPr anchor="t">
            <a:normAutofit lnSpcReduction="10000"/>
          </a:bodyPr>
          <a:lstStyle/>
          <a:p>
            <a:r>
              <a:rPr lang="en-US" sz="3600" dirty="0">
                <a:solidFill>
                  <a:schemeClr val="tx1"/>
                </a:solidFill>
              </a:rPr>
              <a:t>Geography (Greek)</a:t>
            </a:r>
          </a:p>
          <a:p>
            <a:pPr lvl="2"/>
            <a:r>
              <a:rPr lang="en-US" sz="3200" dirty="0">
                <a:solidFill>
                  <a:schemeClr val="tx1"/>
                </a:solidFill>
              </a:rPr>
              <a:t>Geo- (earth) </a:t>
            </a:r>
          </a:p>
          <a:p>
            <a:pPr lvl="2"/>
            <a:r>
              <a:rPr lang="en-US" sz="3200" dirty="0">
                <a:solidFill>
                  <a:schemeClr val="tx1"/>
                </a:solidFill>
              </a:rPr>
              <a:t>-</a:t>
            </a:r>
            <a:r>
              <a:rPr lang="en-US" sz="3200" dirty="0" err="1">
                <a:solidFill>
                  <a:schemeClr val="tx1"/>
                </a:solidFill>
              </a:rPr>
              <a:t>graphy</a:t>
            </a:r>
            <a:r>
              <a:rPr lang="en-US" sz="3200" dirty="0">
                <a:solidFill>
                  <a:schemeClr val="tx1"/>
                </a:solidFill>
              </a:rPr>
              <a:t> (writing)</a:t>
            </a:r>
          </a:p>
          <a:p>
            <a:r>
              <a:rPr lang="en-US" sz="3600" b="1" dirty="0">
                <a:solidFill>
                  <a:schemeClr val="tx1"/>
                </a:solidFill>
              </a:rPr>
              <a:t>Subfields</a:t>
            </a:r>
          </a:p>
          <a:p>
            <a:pPr lvl="2"/>
            <a:r>
              <a:rPr lang="en-US" sz="3200" dirty="0">
                <a:solidFill>
                  <a:schemeClr val="tx1"/>
                </a:solidFill>
              </a:rPr>
              <a:t>Physical – elements of the physical environment (weather and climate) </a:t>
            </a:r>
          </a:p>
          <a:p>
            <a:pPr lvl="2"/>
            <a:r>
              <a:rPr lang="en-US" sz="3200" dirty="0">
                <a:solidFill>
                  <a:schemeClr val="tx1"/>
                </a:solidFill>
              </a:rPr>
              <a:t>Human – spatial characteristics of humans and human activities</a:t>
            </a:r>
          </a:p>
        </p:txBody>
      </p:sp>
      <p:pic>
        <p:nvPicPr>
          <p:cNvPr id="5" name="Picture 4" descr="A close up of a logo&#10;&#10;Description generated with high confidence">
            <a:extLst>
              <a:ext uri="{FF2B5EF4-FFF2-40B4-BE49-F238E27FC236}">
                <a16:creationId xmlns:a16="http://schemas.microsoft.com/office/drawing/2014/main" id="{B5B69E3F-F23B-4570-8FC0-1F3D64FA9A8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549347" y="2077130"/>
            <a:ext cx="1916927" cy="1916927"/>
          </a:xfrm>
          <a:prstGeom prst="rect">
            <a:avLst/>
          </a:prstGeom>
        </p:spPr>
      </p:pic>
      <p:pic>
        <p:nvPicPr>
          <p:cNvPr id="8" name="Picture 7">
            <a:extLst>
              <a:ext uri="{FF2B5EF4-FFF2-40B4-BE49-F238E27FC236}">
                <a16:creationId xmlns:a16="http://schemas.microsoft.com/office/drawing/2014/main" id="{2F18F976-AF1D-48F1-A29E-51B87AC5C35D}"/>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658970" y="2141268"/>
            <a:ext cx="1796047" cy="1852789"/>
          </a:xfrm>
          <a:prstGeom prst="rect">
            <a:avLst/>
          </a:prstGeom>
        </p:spPr>
      </p:pic>
      <p:pic>
        <p:nvPicPr>
          <p:cNvPr id="11" name="Picture 10">
            <a:extLst>
              <a:ext uri="{FF2B5EF4-FFF2-40B4-BE49-F238E27FC236}">
                <a16:creationId xmlns:a16="http://schemas.microsoft.com/office/drawing/2014/main" id="{46F854A5-A7AB-4C36-9CF8-06D5E1E6029A}"/>
              </a:ext>
            </a:extLst>
          </p:cNvPr>
          <p:cNvPicPr>
            <a:picLocks noChangeAspect="1"/>
          </p:cNvPicPr>
          <p:nvPr/>
        </p:nvPicPr>
        <p:blipFill>
          <a:blip r:embed="rId6"/>
          <a:stretch>
            <a:fillRect/>
          </a:stretch>
        </p:blipFill>
        <p:spPr>
          <a:xfrm>
            <a:off x="7466274" y="2356824"/>
            <a:ext cx="1293400" cy="1293400"/>
          </a:xfrm>
          <a:prstGeom prst="rect">
            <a:avLst/>
          </a:prstGeom>
        </p:spPr>
      </p:pic>
    </p:spTree>
    <p:extLst>
      <p:ext uri="{BB962C8B-B14F-4D97-AF65-F5344CB8AC3E}">
        <p14:creationId xmlns:p14="http://schemas.microsoft.com/office/powerpoint/2010/main" val="376413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Geography as a field of study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3" y="2077130"/>
            <a:ext cx="11029615" cy="4571320"/>
          </a:xfrm>
        </p:spPr>
        <p:txBody>
          <a:bodyPr anchor="t">
            <a:normAutofit fontScale="92500"/>
          </a:bodyPr>
          <a:lstStyle/>
          <a:p>
            <a:r>
              <a:rPr lang="en-US" sz="3900" dirty="0">
                <a:solidFill>
                  <a:schemeClr val="tx1"/>
                </a:solidFill>
              </a:rPr>
              <a:t>Subfields of Human Geography</a:t>
            </a:r>
          </a:p>
          <a:p>
            <a:pPr lvl="2"/>
            <a:r>
              <a:rPr lang="en-US" sz="3200" dirty="0">
                <a:solidFill>
                  <a:schemeClr val="tx1"/>
                </a:solidFill>
              </a:rPr>
              <a:t>Population – health, births, migration, etc.</a:t>
            </a:r>
          </a:p>
          <a:p>
            <a:pPr lvl="2"/>
            <a:r>
              <a:rPr lang="en-US" sz="3200" dirty="0">
                <a:solidFill>
                  <a:schemeClr val="tx1"/>
                </a:solidFill>
              </a:rPr>
              <a:t>Culture – language, religion, popular music, etc.</a:t>
            </a:r>
          </a:p>
          <a:p>
            <a:pPr lvl="2"/>
            <a:r>
              <a:rPr lang="en-US" sz="3200" dirty="0">
                <a:solidFill>
                  <a:schemeClr val="tx1"/>
                </a:solidFill>
              </a:rPr>
              <a:t>Economics – agriculture, level of development, wealth, etc.</a:t>
            </a:r>
          </a:p>
          <a:p>
            <a:pPr lvl="2"/>
            <a:r>
              <a:rPr lang="en-US" sz="3200" dirty="0">
                <a:solidFill>
                  <a:schemeClr val="tx1"/>
                </a:solidFill>
              </a:rPr>
              <a:t>Urban areas – cities, suburbs, challenges from growth, etc.</a:t>
            </a:r>
          </a:p>
          <a:p>
            <a:pPr lvl="2"/>
            <a:r>
              <a:rPr lang="en-US" sz="3200" dirty="0">
                <a:solidFill>
                  <a:schemeClr val="tx1"/>
                </a:solidFill>
              </a:rPr>
              <a:t>Political  - local government, nations, distribution of power, etc.</a:t>
            </a:r>
          </a:p>
        </p:txBody>
      </p:sp>
    </p:spTree>
    <p:extLst>
      <p:ext uri="{BB962C8B-B14F-4D97-AF65-F5344CB8AC3E}">
        <p14:creationId xmlns:p14="http://schemas.microsoft.com/office/powerpoint/2010/main" val="2373669447"/>
      </p:ext>
    </p:extLst>
  </p:cSld>
  <p:clrMapOvr>
    <a:masterClrMapping/>
  </p:clrMapOvr>
</p:sld>
</file>

<file path=ppt/theme/theme1.xml><?xml version="1.0" encoding="utf-8"?>
<a:theme xmlns:a="http://schemas.openxmlformats.org/drawingml/2006/main" name="Dividen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2_Dividen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4744</TotalTime>
  <Words>2004</Words>
  <Application>Microsoft Office PowerPoint</Application>
  <PresentationFormat>Widescreen</PresentationFormat>
  <Paragraphs>192</Paragraphs>
  <Slides>38</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Calibri</vt:lpstr>
      <vt:lpstr>Cambria</vt:lpstr>
      <vt:lpstr>Roboto</vt:lpstr>
      <vt:lpstr>Tahoma</vt:lpstr>
      <vt:lpstr>Times New Roman</vt:lpstr>
      <vt:lpstr>Wingdings 2</vt:lpstr>
      <vt:lpstr>Dividend</vt:lpstr>
      <vt:lpstr>1_Dividend</vt:lpstr>
      <vt:lpstr>2_Dividend</vt:lpstr>
      <vt:lpstr>Unit 1 – Part 1</vt:lpstr>
      <vt:lpstr>Enduring Understanding (1.A)</vt:lpstr>
      <vt:lpstr>Learning objective (1.A.1)</vt:lpstr>
      <vt:lpstr>Part I: The spatial perspective</vt:lpstr>
      <vt:lpstr>Part I: The spatial perspective</vt:lpstr>
      <vt:lpstr>5 Themes of geography</vt:lpstr>
      <vt:lpstr>5 Themes of geography</vt:lpstr>
      <vt:lpstr>Geography as a field of study</vt:lpstr>
      <vt:lpstr>Geography as a field of study</vt:lpstr>
      <vt:lpstr>Early history of geography</vt:lpstr>
      <vt:lpstr>PowerPoint Presentation</vt:lpstr>
      <vt:lpstr>Early history of geography</vt:lpstr>
      <vt:lpstr>Modern history of geography</vt:lpstr>
      <vt:lpstr>Enduring Understanding (1.B)</vt:lpstr>
      <vt:lpstr>Learning objective (1.B.1)</vt:lpstr>
      <vt:lpstr>Geographical Concepts</vt:lpstr>
      <vt:lpstr>Location</vt:lpstr>
      <vt:lpstr>Location</vt:lpstr>
      <vt:lpstr>Location</vt:lpstr>
      <vt:lpstr>Location</vt:lpstr>
      <vt:lpstr>Place</vt:lpstr>
      <vt:lpstr>Place</vt:lpstr>
      <vt:lpstr>Place</vt:lpstr>
      <vt:lpstr>Distance</vt:lpstr>
      <vt:lpstr>Distance</vt:lpstr>
      <vt:lpstr>Distance</vt:lpstr>
      <vt:lpstr>Distance</vt:lpstr>
      <vt:lpstr>Density and distribution</vt:lpstr>
      <vt:lpstr>Density and distribution</vt:lpstr>
      <vt:lpstr>Density and distribution</vt:lpstr>
      <vt:lpstr>Human-environmental interaction</vt:lpstr>
      <vt:lpstr>Human-environmental interaction</vt:lpstr>
      <vt:lpstr>Human-environmental interaction</vt:lpstr>
      <vt:lpstr>Enduring Understanding (1.B)</vt:lpstr>
      <vt:lpstr>Learning objective (1.B.2)</vt:lpstr>
      <vt:lpstr>Landscape analysis</vt:lpstr>
      <vt:lpstr>Landscape analysis</vt:lpstr>
      <vt:lpstr>Four-level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Carli Terrell</dc:creator>
  <cp:lastModifiedBy>Welch, Brian</cp:lastModifiedBy>
  <cp:revision>33</cp:revision>
  <dcterms:created xsi:type="dcterms:W3CDTF">2017-07-25T14:57:38Z</dcterms:created>
  <dcterms:modified xsi:type="dcterms:W3CDTF">2018-08-21T14:17:36Z</dcterms:modified>
</cp:coreProperties>
</file>