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71" r:id="rId11"/>
    <p:sldId id="266" r:id="rId12"/>
    <p:sldId id="265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6477" autoAdjust="0"/>
  </p:normalViewPr>
  <p:slideViewPr>
    <p:cSldViewPr snapToGrid="0">
      <p:cViewPr varScale="1">
        <p:scale>
          <a:sx n="63" d="100"/>
          <a:sy n="63" d="100"/>
        </p:scale>
        <p:origin x="-210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1375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AA8C6-7819-4E36-8B5A-8FBA255A43CD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2F18C-DD13-4D3C-9131-72DF14F43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91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(President) the few (senate) the many (house) in our system? Similarities in our history/</a:t>
            </a:r>
            <a:r>
              <a:rPr lang="en-US" baseline="0" dirty="0" smtClean="0"/>
              <a:t> governmental structure?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2F18C-DD13-4D3C-9131-72DF14F43F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71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on a political spectrum? Akin to any modern party? How?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2F18C-DD13-4D3C-9131-72DF14F43F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55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on a political spectrum? Akin to any modern party? </a:t>
            </a:r>
            <a:r>
              <a:rPr lang="en-US" smtClean="0"/>
              <a:t>How?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2F18C-DD13-4D3C-9131-72DF14F43F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95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Similarities in our electoral system. Why would system still</a:t>
            </a:r>
            <a:r>
              <a:rPr lang="en-US" baseline="0" dirty="0" smtClean="0"/>
              <a:t> be implemented in the Empire when true political power lay with the Imperial Family in the first place?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2F18C-DD13-4D3C-9131-72DF14F43F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06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Advantages? Disadvantages? Any modern comps?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2F18C-DD13-4D3C-9131-72DF14F43F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9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Modern comps?</a:t>
            </a:r>
            <a:r>
              <a:rPr lang="en-US" baseline="0" dirty="0" smtClean="0"/>
              <a:t> If not required why would people spend TONS of money to run for 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2F18C-DD13-4D3C-9131-72DF14F43F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2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modern comps? Influence on our modern system? Advantages and disadvantages to elective judges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2F18C-DD13-4D3C-9131-72DF14F43F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24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Modern</a:t>
            </a:r>
            <a:r>
              <a:rPr lang="en-US" baseline="0" dirty="0" smtClean="0"/>
              <a:t> comp?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2F18C-DD13-4D3C-9131-72DF14F43F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49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Drawbacks to this</a:t>
            </a:r>
            <a:r>
              <a:rPr lang="en-US" baseline="0" dirty="0" smtClean="0"/>
              <a:t> system?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2F18C-DD13-4D3C-9131-72DF14F43F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60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Modern comps? Advantages? Disadvantages?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2F18C-DD13-4D3C-9131-72DF14F43F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41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patricians gave up status to become tribune.</a:t>
            </a:r>
            <a:r>
              <a:rPr lang="en-US" baseline="0" dirty="0" smtClean="0"/>
              <a:t>  Why?  Modern comps?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2F18C-DD13-4D3C-9131-72DF14F43F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45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B9D6-7416-4304-A138-2404C41E64E8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6D383-ABD7-41AD-87AF-3581B0D9712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85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B9D6-7416-4304-A138-2404C41E64E8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6D383-ABD7-41AD-87AF-3581B0D97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02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B9D6-7416-4304-A138-2404C41E64E8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6D383-ABD7-41AD-87AF-3581B0D97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10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B9D6-7416-4304-A138-2404C41E64E8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6D383-ABD7-41AD-87AF-3581B0D97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63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B9D6-7416-4304-A138-2404C41E64E8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6D383-ABD7-41AD-87AF-3581B0D9712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09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B9D6-7416-4304-A138-2404C41E64E8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6D383-ABD7-41AD-87AF-3581B0D97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87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B9D6-7416-4304-A138-2404C41E64E8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6D383-ABD7-41AD-87AF-3581B0D97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12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B9D6-7416-4304-A138-2404C41E64E8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6D383-ABD7-41AD-87AF-3581B0D97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43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B9D6-7416-4304-A138-2404C41E64E8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6D383-ABD7-41AD-87AF-3581B0D97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9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734B9D6-7416-4304-A138-2404C41E64E8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86D383-ABD7-41AD-87AF-3581B0D97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62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B9D6-7416-4304-A138-2404C41E64E8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6D383-ABD7-41AD-87AF-3581B0D97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52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734B9D6-7416-4304-A138-2404C41E64E8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D86D383-ABD7-41AD-87AF-3581B0D9712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63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02" y="935421"/>
            <a:ext cx="1508563" cy="23060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Roman Republic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This is where we came from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702" y="365984"/>
            <a:ext cx="1508563" cy="10775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3921" y="1088313"/>
            <a:ext cx="1672336" cy="2000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2904" y="391593"/>
            <a:ext cx="1530775" cy="108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335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Assorted Other Dudes:</a:t>
            </a:r>
            <a:br>
              <a:rPr lang="en-US" dirty="0" smtClean="0"/>
            </a:br>
            <a:r>
              <a:rPr lang="en-US" dirty="0" smtClean="0"/>
              <a:t>Censor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charge of the five year count (</a:t>
            </a:r>
            <a:r>
              <a:rPr lang="en-US" i="1" dirty="0" smtClean="0"/>
              <a:t>census</a:t>
            </a:r>
            <a:r>
              <a:rPr lang="en-US" dirty="0" smtClean="0"/>
              <a:t>) </a:t>
            </a:r>
          </a:p>
          <a:p>
            <a:r>
              <a:rPr lang="en-US" dirty="0" smtClean="0"/>
              <a:t>Number elected: 2</a:t>
            </a:r>
          </a:p>
          <a:p>
            <a:r>
              <a:rPr lang="en-US" dirty="0" smtClean="0"/>
              <a:t>Term: 18 months</a:t>
            </a:r>
          </a:p>
          <a:p>
            <a:r>
              <a:rPr lang="en-US" dirty="0" smtClean="0"/>
              <a:t>Elected every five years</a:t>
            </a:r>
          </a:p>
          <a:p>
            <a:r>
              <a:rPr lang="en-US" dirty="0" smtClean="0"/>
              <a:t>Only former consuls were supposed to be able to be censors</a:t>
            </a:r>
          </a:p>
          <a:p>
            <a:r>
              <a:rPr lang="en-US" dirty="0" smtClean="0"/>
              <a:t>Five year census determined societal class based on wealth and organized citizens into tribes</a:t>
            </a:r>
          </a:p>
          <a:p>
            <a:r>
              <a:rPr lang="en-US" dirty="0" smtClean="0"/>
              <a:t>Tribes basis for the voting assemblies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377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Assorted Other Dudes</a:t>
            </a:r>
            <a:br>
              <a:rPr lang="en-US" dirty="0" smtClean="0"/>
            </a:br>
            <a:r>
              <a:rPr lang="en-US" dirty="0" smtClean="0"/>
              <a:t>Pontifex Maximus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Chief priest of Roman state religion</a:t>
            </a:r>
          </a:p>
          <a:p>
            <a:r>
              <a:rPr lang="en-US" dirty="0" smtClean="0"/>
              <a:t>Took over king’s religious duties when kings overthrown in 510</a:t>
            </a:r>
          </a:p>
          <a:p>
            <a:r>
              <a:rPr lang="en-US" dirty="0" smtClean="0"/>
              <a:t>Selected by college of priests (</a:t>
            </a:r>
            <a:r>
              <a:rPr lang="en-US" i="1" dirty="0" smtClean="0"/>
              <a:t>pontifices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Only patricians could serve as Pontifex Maximus</a:t>
            </a:r>
          </a:p>
          <a:p>
            <a:r>
              <a:rPr lang="en-US" dirty="0" smtClean="0"/>
              <a:t>Served for life</a:t>
            </a:r>
          </a:p>
          <a:p>
            <a:r>
              <a:rPr lang="en-US" dirty="0" smtClean="0"/>
              <a:t>Only magistrate that was given a house by the state (</a:t>
            </a:r>
            <a:r>
              <a:rPr lang="en-US" i="1" dirty="0" err="1" smtClean="0"/>
              <a:t>Domus</a:t>
            </a:r>
            <a:r>
              <a:rPr lang="en-US" i="1" dirty="0" smtClean="0"/>
              <a:t> </a:t>
            </a:r>
            <a:r>
              <a:rPr lang="en-US" i="1" dirty="0" err="1" smtClean="0"/>
              <a:t>Publica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Could hold other magisterial positions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449" y="0"/>
            <a:ext cx="3481923" cy="231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486" y="1867437"/>
            <a:ext cx="3505870" cy="459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750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Ultra Super Special Chosen One:</a:t>
            </a:r>
            <a:br>
              <a:rPr lang="en-US" dirty="0" smtClean="0"/>
            </a:br>
            <a:r>
              <a:rPr lang="en-US" dirty="0" smtClean="0"/>
              <a:t>Dictator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Office only used in times of emergencies</a:t>
            </a:r>
          </a:p>
          <a:p>
            <a:r>
              <a:rPr lang="en-US" dirty="0" smtClean="0"/>
              <a:t>Emergencies declared by the Senate</a:t>
            </a:r>
          </a:p>
          <a:p>
            <a:r>
              <a:rPr lang="en-US" dirty="0" smtClean="0"/>
              <a:t>Dictator chosen by consuls</a:t>
            </a:r>
          </a:p>
          <a:p>
            <a:r>
              <a:rPr lang="en-US" dirty="0" smtClean="0"/>
              <a:t>Given absolute power over the state</a:t>
            </a:r>
          </a:p>
          <a:p>
            <a:r>
              <a:rPr lang="en-US" dirty="0" err="1" smtClean="0"/>
              <a:t>Lictors</a:t>
            </a:r>
            <a:r>
              <a:rPr lang="en-US" dirty="0" smtClean="0"/>
              <a:t>: 24</a:t>
            </a:r>
          </a:p>
          <a:p>
            <a:r>
              <a:rPr lang="en-US" dirty="0" smtClean="0"/>
              <a:t>Ter</a:t>
            </a:r>
            <a:r>
              <a:rPr lang="en-US" dirty="0" smtClean="0"/>
              <a:t>m of office: Six months or until emergency passed (Cincinnatus)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195" y="1750722"/>
            <a:ext cx="3777803" cy="212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771" y="3136945"/>
            <a:ext cx="19716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396" y="3875736"/>
            <a:ext cx="18573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670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7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Few: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The Senate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Started as king’s advisory council of elders (</a:t>
            </a:r>
            <a:r>
              <a:rPr lang="en-US" i="1" dirty="0" err="1" smtClean="0">
                <a:solidFill>
                  <a:schemeClr val="bg1"/>
                </a:solidFill>
              </a:rPr>
              <a:t>senex</a:t>
            </a:r>
            <a:r>
              <a:rPr lang="en-US" dirty="0" smtClean="0">
                <a:solidFill>
                  <a:schemeClr val="bg1"/>
                </a:solidFill>
              </a:rPr>
              <a:t>- old man)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After overthrow of kings, powers greatly expanded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Election to a magistracy conferred automatic membership to senate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Other members appointed by consuls and censors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300-500 members (could expand to more) generally served for life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Gave decrees (</a:t>
            </a:r>
            <a:r>
              <a:rPr lang="en-US" i="1" dirty="0" err="1" smtClean="0">
                <a:solidFill>
                  <a:schemeClr val="bg1"/>
                </a:solidFill>
              </a:rPr>
              <a:t>senatus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consultum</a:t>
            </a:r>
            <a:r>
              <a:rPr lang="en-US" dirty="0" smtClean="0">
                <a:solidFill>
                  <a:schemeClr val="bg1"/>
                </a:solidFill>
              </a:rPr>
              <a:t>) which were “advice” for magistrates on how to do their job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All magistracies (except dictator) were answerable to the Senate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341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71"/>
            <a:ext cx="12192001" cy="6870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Many: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Tribune of the Plebs &amp; </a:t>
            </a:r>
            <a:r>
              <a:rPr lang="en-US" dirty="0" err="1" smtClean="0">
                <a:solidFill>
                  <a:srgbClr val="FF0000"/>
                </a:solidFill>
              </a:rPr>
              <a:t>Concilium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Plebis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Office created in 493 BC/BCE after plebs seceded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Only plebeians (lowest free class in Roman society) were allowed to hold office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Meant to represent plebeians in government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Could call a </a:t>
            </a:r>
            <a:r>
              <a:rPr lang="en-US" i="1" dirty="0" err="1" smtClean="0">
                <a:solidFill>
                  <a:srgbClr val="FF0000"/>
                </a:solidFill>
              </a:rPr>
              <a:t>Concilium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Plebis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which passed laws that affected plebeians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Could veto actions of any magistrate, veto any election, and on rare occasions veto all government functions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Originally could be used a stepping stone to higher office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535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Parties:</a:t>
            </a:r>
            <a:br>
              <a:rPr lang="en-US" dirty="0" smtClean="0"/>
            </a:br>
            <a:r>
              <a:rPr lang="en-US" dirty="0" err="1" smtClean="0"/>
              <a:t>Optimates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Party which backed the power of the senate</a:t>
            </a:r>
          </a:p>
          <a:p>
            <a:r>
              <a:rPr lang="en-US" dirty="0" smtClean="0"/>
              <a:t>Sought to limit powers of </a:t>
            </a:r>
            <a:r>
              <a:rPr lang="en-US" dirty="0" err="1" smtClean="0"/>
              <a:t>Concilium</a:t>
            </a:r>
            <a:r>
              <a:rPr lang="en-US" dirty="0" smtClean="0"/>
              <a:t> </a:t>
            </a:r>
            <a:r>
              <a:rPr lang="en-US" dirty="0" err="1" smtClean="0"/>
              <a:t>Plebis</a:t>
            </a:r>
            <a:r>
              <a:rPr lang="en-US" dirty="0" smtClean="0"/>
              <a:t> and Tribune of the Plebs</a:t>
            </a:r>
          </a:p>
          <a:p>
            <a:r>
              <a:rPr lang="en-US" dirty="0" smtClean="0"/>
              <a:t>Tried to keep power in aristocratic families</a:t>
            </a:r>
          </a:p>
          <a:p>
            <a:r>
              <a:rPr lang="en-US" dirty="0" smtClean="0"/>
              <a:t>Opposed extending Roman citizenship to Italians</a:t>
            </a:r>
          </a:p>
          <a:p>
            <a:r>
              <a:rPr lang="en-US" dirty="0" smtClean="0"/>
              <a:t>Opposed plans to enlist Romans in army who couldn’t pay for own weapons and supplies</a:t>
            </a:r>
          </a:p>
          <a:p>
            <a:r>
              <a:rPr lang="en-US" dirty="0" smtClean="0"/>
              <a:t>Opposed land redistribution to urban poor and veterans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82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Parties:</a:t>
            </a:r>
            <a:br>
              <a:rPr lang="en-US" dirty="0" smtClean="0"/>
            </a:br>
            <a:r>
              <a:rPr lang="en-US" dirty="0" err="1" smtClean="0"/>
              <a:t>Populares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Party sought to expand power of tribune and the </a:t>
            </a:r>
            <a:r>
              <a:rPr lang="en-US" dirty="0" err="1" smtClean="0"/>
              <a:t>concilium</a:t>
            </a:r>
            <a:r>
              <a:rPr lang="en-US" dirty="0" smtClean="0"/>
              <a:t> </a:t>
            </a:r>
            <a:r>
              <a:rPr lang="en-US" dirty="0" err="1" smtClean="0"/>
              <a:t>plebis</a:t>
            </a:r>
            <a:endParaRPr lang="en-US" dirty="0" smtClean="0"/>
          </a:p>
          <a:p>
            <a:r>
              <a:rPr lang="en-US" dirty="0" smtClean="0"/>
              <a:t>Sought to expand Roman citizenship to Italians</a:t>
            </a:r>
          </a:p>
          <a:p>
            <a:r>
              <a:rPr lang="en-US" dirty="0" smtClean="0"/>
              <a:t>Favored laws expanding subsidized grain for the urban poor</a:t>
            </a:r>
          </a:p>
          <a:p>
            <a:r>
              <a:rPr lang="en-US" dirty="0" smtClean="0"/>
              <a:t>Favored land redistribution for urban poor and veterans</a:t>
            </a:r>
          </a:p>
          <a:p>
            <a:r>
              <a:rPr lang="en-US" dirty="0" smtClean="0"/>
              <a:t>Sought debt relief for small farmers and poor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978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9" y="0"/>
            <a:ext cx="121814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Background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Roman Republic started in 510 BC/BCE, when Romans overthrew their kings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Kings representative of an oppressive foreign power (Etruscans)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Romans granted self rule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No written constitution, sets of guidelines established by precedent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Based around a balance among the one, the few, and the many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Lasted until 27 BC/BCE </a:t>
            </a:r>
          </a:p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estroyed by a century of civil war and the rise of the first emperor, Augustus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" y="4911831"/>
            <a:ext cx="1905000" cy="1914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4142" y="4126788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677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4024" y="-1"/>
            <a:ext cx="3087975" cy="3657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One:</a:t>
            </a:r>
            <a:br>
              <a:rPr lang="en-US" dirty="0" smtClean="0"/>
            </a:br>
            <a:r>
              <a:rPr lang="en-US" dirty="0" smtClean="0"/>
              <a:t>Consuls and the Cursus </a:t>
            </a:r>
            <a:r>
              <a:rPr lang="en-US" dirty="0" err="1" smtClean="0"/>
              <a:t>Honorum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Candidates for office generally came from the highest class in Roman society (</a:t>
            </a:r>
            <a:r>
              <a:rPr lang="en-US" i="1" dirty="0" smtClean="0"/>
              <a:t>patricians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Magistrates were elected by a committee (</a:t>
            </a:r>
            <a:r>
              <a:rPr lang="en-US" i="1" dirty="0" smtClean="0"/>
              <a:t>comitia </a:t>
            </a:r>
            <a:r>
              <a:rPr lang="en-US" i="1" dirty="0" err="1" smtClean="0"/>
              <a:t>tributa</a:t>
            </a:r>
            <a:r>
              <a:rPr lang="en-US" dirty="0" smtClean="0"/>
              <a:t>)</a:t>
            </a:r>
          </a:p>
          <a:p>
            <a:r>
              <a:rPr lang="en-US" dirty="0" smtClean="0"/>
              <a:t>People running for office wore a special toga whitened by chalk (</a:t>
            </a:r>
            <a:r>
              <a:rPr lang="en-US" i="1" dirty="0" smtClean="0"/>
              <a:t>toga candida</a:t>
            </a:r>
            <a:r>
              <a:rPr lang="en-US" dirty="0" smtClean="0"/>
              <a:t>)</a:t>
            </a:r>
          </a:p>
          <a:p>
            <a:r>
              <a:rPr lang="en-US" dirty="0" smtClean="0"/>
              <a:t>Romans were supposed to run for offices in a certain order at certain ages</a:t>
            </a:r>
          </a:p>
          <a:p>
            <a:r>
              <a:rPr lang="en-US" dirty="0" smtClean="0"/>
              <a:t>Election to office granted holder admission to Senate and right to wear a </a:t>
            </a:r>
            <a:r>
              <a:rPr lang="en-US" i="1" dirty="0" smtClean="0"/>
              <a:t>toga praetexta</a:t>
            </a:r>
            <a:endParaRPr lang="en-US" dirty="0" smtClean="0"/>
          </a:p>
          <a:p>
            <a:r>
              <a:rPr lang="en-US" dirty="0" smtClean="0"/>
              <a:t>In addition, each office had a set of appointed bodyguards (</a:t>
            </a:r>
            <a:r>
              <a:rPr lang="en-US" i="1" dirty="0" err="1" smtClean="0"/>
              <a:t>lictores</a:t>
            </a:r>
            <a:r>
              <a:rPr lang="en-US" dirty="0" smtClean="0"/>
              <a:t>) who carried axes in bundles of rods (</a:t>
            </a:r>
            <a:r>
              <a:rPr lang="en-US" i="1" dirty="0" smtClean="0"/>
              <a:t>fasces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Gamut of offices had a name: </a:t>
            </a:r>
            <a:r>
              <a:rPr lang="en-US" i="1" dirty="0" smtClean="0"/>
              <a:t>cursus </a:t>
            </a:r>
            <a:r>
              <a:rPr lang="en-US" i="1" dirty="0" err="1" smtClean="0"/>
              <a:t>honorum</a:t>
            </a:r>
            <a:r>
              <a:rPr lang="en-US" dirty="0" smtClean="0"/>
              <a:t> (lit. “the course of honors”)</a:t>
            </a:r>
          </a:p>
          <a:p>
            <a:r>
              <a:rPr lang="en-US" dirty="0" smtClean="0"/>
              <a:t>Ultimate goal considered the consulship</a:t>
            </a:r>
          </a:p>
          <a:p>
            <a:r>
              <a:rPr lang="en-US" i="1" dirty="0" smtClean="0"/>
              <a:t>Cursus </a:t>
            </a:r>
            <a:r>
              <a:rPr lang="en-US" i="1" dirty="0" err="1" smtClean="0"/>
              <a:t>honorum</a:t>
            </a:r>
            <a:r>
              <a:rPr lang="en-US" i="1" dirty="0" smtClean="0"/>
              <a:t> </a:t>
            </a:r>
            <a:r>
              <a:rPr lang="en-US" dirty="0" smtClean="0"/>
              <a:t>still utilized in the early empire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771768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Toga Praetexta                     Toga Candida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737360"/>
            <a:ext cx="3359106" cy="46281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838" y="1925364"/>
            <a:ext cx="2858486" cy="421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37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Cursus </a:t>
            </a:r>
            <a:r>
              <a:rPr lang="en-US" dirty="0" err="1" smtClean="0"/>
              <a:t>Honorum</a:t>
            </a:r>
            <a:r>
              <a:rPr lang="en-US" dirty="0" smtClean="0"/>
              <a:t>: Step 1</a:t>
            </a:r>
            <a:br>
              <a:rPr lang="en-US" dirty="0" smtClean="0"/>
            </a:br>
            <a:r>
              <a:rPr lang="en-US" dirty="0" smtClean="0"/>
              <a:t>Quaestor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Started as prosecutors and murder investigators (come from </a:t>
            </a:r>
            <a:r>
              <a:rPr lang="en-US" i="1" dirty="0" err="1" smtClean="0"/>
              <a:t>quaero</a:t>
            </a:r>
            <a:r>
              <a:rPr lang="en-US" dirty="0" smtClean="0"/>
              <a:t>- to seek)</a:t>
            </a:r>
          </a:p>
          <a:p>
            <a:r>
              <a:rPr lang="en-US" dirty="0" smtClean="0"/>
              <a:t>By the height of the Republic served as treasurers and financial officers</a:t>
            </a:r>
          </a:p>
          <a:p>
            <a:r>
              <a:rPr lang="en-US" dirty="0" smtClean="0"/>
              <a:t>Number elected: 20</a:t>
            </a:r>
          </a:p>
          <a:p>
            <a:r>
              <a:rPr lang="en-US" dirty="0" smtClean="0"/>
              <a:t>Minimum age: 30</a:t>
            </a:r>
          </a:p>
          <a:p>
            <a:r>
              <a:rPr lang="en-US" dirty="0" smtClean="0"/>
              <a:t>Number of </a:t>
            </a:r>
            <a:r>
              <a:rPr lang="en-US" dirty="0" err="1" smtClean="0"/>
              <a:t>lictors</a:t>
            </a:r>
            <a:r>
              <a:rPr lang="en-US" dirty="0" smtClean="0"/>
              <a:t>: 1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448" y="2857970"/>
            <a:ext cx="47625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121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Cursus </a:t>
            </a:r>
            <a:r>
              <a:rPr lang="en-US" dirty="0" err="1" smtClean="0"/>
              <a:t>Honorum</a:t>
            </a:r>
            <a:r>
              <a:rPr lang="en-US" dirty="0" smtClean="0"/>
              <a:t>: Step 1.5</a:t>
            </a:r>
            <a:br>
              <a:rPr lang="en-US" dirty="0" smtClean="0"/>
            </a:br>
            <a:r>
              <a:rPr lang="en-US" dirty="0" smtClean="0"/>
              <a:t>Aediles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Responsible for public buildings (</a:t>
            </a:r>
            <a:r>
              <a:rPr lang="en-US" i="1" dirty="0" err="1" smtClean="0"/>
              <a:t>aedes</a:t>
            </a:r>
            <a:r>
              <a:rPr lang="en-US" dirty="0" smtClean="0"/>
              <a:t>- temples), organized games and public festivals, took care of water (sewers and aqueducts) and food supplies</a:t>
            </a:r>
          </a:p>
          <a:p>
            <a:r>
              <a:rPr lang="en-US" dirty="0" smtClean="0"/>
              <a:t>Number elected: 4 (two plebian, two patrician)</a:t>
            </a:r>
          </a:p>
          <a:p>
            <a:r>
              <a:rPr lang="en-US" dirty="0" smtClean="0"/>
              <a:t>Minimum age: 36</a:t>
            </a:r>
          </a:p>
          <a:p>
            <a:r>
              <a:rPr lang="en-US" dirty="0" smtClean="0"/>
              <a:t>Two plebian aediles elected by plebian assembly, two patrician aediles elected by tribal assembly</a:t>
            </a:r>
          </a:p>
          <a:p>
            <a:r>
              <a:rPr lang="en-US" dirty="0" smtClean="0"/>
              <a:t>Not a required step on the </a:t>
            </a:r>
            <a:r>
              <a:rPr lang="en-US" i="1" dirty="0" smtClean="0"/>
              <a:t>cursus </a:t>
            </a:r>
            <a:r>
              <a:rPr lang="en-US" i="1" dirty="0" err="1" smtClean="0"/>
              <a:t>honorum</a:t>
            </a:r>
            <a:r>
              <a:rPr lang="en-US" dirty="0" smtClean="0"/>
              <a:t>, most magistrates ran for it anyone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6603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373" y="746975"/>
            <a:ext cx="3232464" cy="242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Cursus </a:t>
            </a:r>
            <a:r>
              <a:rPr lang="en-US" dirty="0" err="1" smtClean="0"/>
              <a:t>Honorum</a:t>
            </a:r>
            <a:r>
              <a:rPr lang="en-US" dirty="0" smtClean="0"/>
              <a:t>: Step 2</a:t>
            </a:r>
            <a:br>
              <a:rPr lang="en-US" dirty="0" smtClean="0"/>
            </a:br>
            <a:r>
              <a:rPr lang="en-US" dirty="0" smtClean="0"/>
              <a:t>Praetor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Originally served as heads of state (</a:t>
            </a:r>
            <a:r>
              <a:rPr lang="en-US" i="1" dirty="0" err="1" smtClean="0"/>
              <a:t>praeeo</a:t>
            </a:r>
            <a:r>
              <a:rPr lang="en-US" i="1" dirty="0" smtClean="0"/>
              <a:t>- </a:t>
            </a:r>
            <a:r>
              <a:rPr lang="en-US" dirty="0" smtClean="0"/>
              <a:t>to go before, lead the way)</a:t>
            </a:r>
          </a:p>
          <a:p>
            <a:r>
              <a:rPr lang="en-US" dirty="0" smtClean="0"/>
              <a:t>By the height of the Republic served as judges</a:t>
            </a:r>
          </a:p>
          <a:p>
            <a:r>
              <a:rPr lang="en-US" dirty="0" smtClean="0"/>
              <a:t>Number elected: 6 to 8</a:t>
            </a:r>
          </a:p>
          <a:p>
            <a:r>
              <a:rPr lang="en-US" dirty="0" smtClean="0"/>
              <a:t>Minimum age: 39</a:t>
            </a:r>
          </a:p>
          <a:p>
            <a:r>
              <a:rPr lang="en-US" dirty="0" err="1" smtClean="0"/>
              <a:t>Lictors</a:t>
            </a:r>
            <a:r>
              <a:rPr lang="en-US" dirty="0" smtClean="0"/>
              <a:t>: 6</a:t>
            </a:r>
          </a:p>
          <a:p>
            <a:r>
              <a:rPr lang="en-US" dirty="0" smtClean="0"/>
              <a:t>Chief/most prestigious praetors were </a:t>
            </a:r>
            <a:r>
              <a:rPr lang="en-US" i="1" dirty="0" smtClean="0"/>
              <a:t>Praetor </a:t>
            </a:r>
            <a:r>
              <a:rPr lang="en-US" i="1" dirty="0" err="1" smtClean="0"/>
              <a:t>Peregrinus</a:t>
            </a:r>
            <a:r>
              <a:rPr lang="en-US" dirty="0" smtClean="0"/>
              <a:t> (chief judge for cases involving foreigners) and </a:t>
            </a:r>
            <a:r>
              <a:rPr lang="en-US" i="1" dirty="0" smtClean="0"/>
              <a:t>Praetor </a:t>
            </a:r>
            <a:r>
              <a:rPr lang="en-US" i="1" dirty="0" err="1" smtClean="0"/>
              <a:t>Urbanus</a:t>
            </a:r>
            <a:r>
              <a:rPr lang="en-US" i="1" dirty="0" smtClean="0"/>
              <a:t> </a:t>
            </a:r>
            <a:r>
              <a:rPr lang="en-US" dirty="0" smtClean="0"/>
              <a:t>(chief justice in Rome)</a:t>
            </a:r>
          </a:p>
          <a:p>
            <a:r>
              <a:rPr lang="en-US" i="1" dirty="0" smtClean="0"/>
              <a:t>Praetor </a:t>
            </a:r>
            <a:r>
              <a:rPr lang="en-US" i="1" dirty="0" err="1" smtClean="0"/>
              <a:t>Urbanus</a:t>
            </a:r>
            <a:r>
              <a:rPr lang="en-US" i="1" dirty="0" smtClean="0"/>
              <a:t> </a:t>
            </a:r>
            <a:r>
              <a:rPr lang="en-US" dirty="0" smtClean="0"/>
              <a:t>could overturn any lower court’s verdict and was the judge for cases against provincial governors</a:t>
            </a:r>
          </a:p>
          <a:p>
            <a:r>
              <a:rPr lang="en-US" dirty="0" smtClean="0"/>
              <a:t>Former praetors became governors of Rome’s provinces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1546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099" y="0"/>
            <a:ext cx="3412901" cy="454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Cursus </a:t>
            </a:r>
            <a:r>
              <a:rPr lang="en-US" dirty="0" err="1" smtClean="0"/>
              <a:t>Honorum</a:t>
            </a:r>
            <a:r>
              <a:rPr lang="en-US" dirty="0" smtClean="0"/>
              <a:t>: Step the Last</a:t>
            </a:r>
            <a:br>
              <a:rPr lang="en-US" dirty="0" smtClean="0"/>
            </a:br>
            <a:r>
              <a:rPr lang="en-US" dirty="0" smtClean="0"/>
              <a:t>Consu</a:t>
            </a:r>
            <a:r>
              <a:rPr lang="en-US" dirty="0"/>
              <a:t>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Served as head of the Roman state during the Republic, mere figurehead during the empire</a:t>
            </a:r>
          </a:p>
          <a:p>
            <a:r>
              <a:rPr lang="en-US" dirty="0" smtClean="0"/>
              <a:t>Number elected: 2</a:t>
            </a:r>
          </a:p>
          <a:p>
            <a:r>
              <a:rPr lang="en-US" dirty="0" smtClean="0"/>
              <a:t>Minimum age: 42 (the answer to everything)</a:t>
            </a:r>
          </a:p>
          <a:p>
            <a:r>
              <a:rPr lang="en-US" dirty="0" err="1" smtClean="0"/>
              <a:t>Lictors</a:t>
            </a:r>
            <a:r>
              <a:rPr lang="en-US" dirty="0" smtClean="0"/>
              <a:t>: 12</a:t>
            </a:r>
          </a:p>
          <a:p>
            <a:r>
              <a:rPr lang="en-US" dirty="0" smtClean="0"/>
              <a:t>Carried out decrees and laws passed by Senate and various comitia</a:t>
            </a:r>
          </a:p>
          <a:p>
            <a:r>
              <a:rPr lang="en-US" dirty="0" smtClean="0"/>
              <a:t>Chief diplomats of Rome, could call meetings of the Senate and presided over them</a:t>
            </a:r>
          </a:p>
          <a:p>
            <a:r>
              <a:rPr lang="en-US" dirty="0" smtClean="0"/>
              <a:t>Served as commanders-in-chief of the Roman army</a:t>
            </a:r>
          </a:p>
          <a:p>
            <a:r>
              <a:rPr lang="en-US" dirty="0" smtClean="0"/>
              <a:t>Could only rule by consensus, each consul could theoretically be vetoed by their co-consul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5448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Assorted Other Dudes:</a:t>
            </a:r>
            <a:br>
              <a:rPr lang="en-US" dirty="0" smtClean="0"/>
            </a:br>
            <a:r>
              <a:rPr lang="en-US" dirty="0" smtClean="0"/>
              <a:t>Censor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charge of the five year count (</a:t>
            </a:r>
            <a:r>
              <a:rPr lang="en-US" i="1" dirty="0" smtClean="0"/>
              <a:t>census</a:t>
            </a:r>
            <a:r>
              <a:rPr lang="en-US" dirty="0" smtClean="0"/>
              <a:t>) </a:t>
            </a:r>
          </a:p>
          <a:p>
            <a:r>
              <a:rPr lang="en-US" dirty="0" smtClean="0"/>
              <a:t>Number elected: 2</a:t>
            </a:r>
          </a:p>
          <a:p>
            <a:r>
              <a:rPr lang="en-US" dirty="0" smtClean="0"/>
              <a:t>Term: 18 months</a:t>
            </a:r>
          </a:p>
          <a:p>
            <a:r>
              <a:rPr lang="en-US" dirty="0" smtClean="0"/>
              <a:t>Elected every five years</a:t>
            </a:r>
          </a:p>
          <a:p>
            <a:r>
              <a:rPr lang="en-US" dirty="0" smtClean="0"/>
              <a:t>Only former consuls were supposed to be able to be censors</a:t>
            </a:r>
          </a:p>
          <a:p>
            <a:r>
              <a:rPr lang="en-US" dirty="0" smtClean="0"/>
              <a:t>Five year census determined societal class based on wealth and organized citizens into tribes</a:t>
            </a:r>
          </a:p>
          <a:p>
            <a:r>
              <a:rPr lang="en-US" dirty="0" smtClean="0"/>
              <a:t>Tribes basis for the voting assemblies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4978" cy="524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80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449</TotalTime>
  <Words>1146</Words>
  <Application>Microsoft Office PowerPoint</Application>
  <PresentationFormat>Custom</PresentationFormat>
  <Paragraphs>133</Paragraphs>
  <Slides>16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Retrospect</vt:lpstr>
      <vt:lpstr>Roman Republic</vt:lpstr>
      <vt:lpstr>Background</vt:lpstr>
      <vt:lpstr>The One: Consuls and the Cursus Honorum</vt:lpstr>
      <vt:lpstr>Toga Praetexta                     Toga Candida</vt:lpstr>
      <vt:lpstr>Cursus Honorum: Step 1 Quaestor</vt:lpstr>
      <vt:lpstr>Cursus Honorum: Step 1.5 Aediles</vt:lpstr>
      <vt:lpstr>Cursus Honorum: Step 2 Praetor</vt:lpstr>
      <vt:lpstr>Cursus Honorum: Step the Last Consul</vt:lpstr>
      <vt:lpstr>Assorted Other Dudes: Censor</vt:lpstr>
      <vt:lpstr>Assorted Other Dudes: Censor</vt:lpstr>
      <vt:lpstr>Assorted Other Dudes Pontifex Maximus</vt:lpstr>
      <vt:lpstr>The Ultra Super Special Chosen One: Dictator</vt:lpstr>
      <vt:lpstr>The Few: The Senate</vt:lpstr>
      <vt:lpstr>The Many: Tribune of the Plebs &amp; Concilium Plebis</vt:lpstr>
      <vt:lpstr>Political Parties: Optimates</vt:lpstr>
      <vt:lpstr>Political Parties: Populares</vt:lpstr>
    </vt:vector>
  </TitlesOfParts>
  <Company>Leon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 Republic</dc:title>
  <dc:creator>Kummer, James</dc:creator>
  <cp:lastModifiedBy>James</cp:lastModifiedBy>
  <cp:revision>35</cp:revision>
  <dcterms:created xsi:type="dcterms:W3CDTF">2016-11-07T19:03:56Z</dcterms:created>
  <dcterms:modified xsi:type="dcterms:W3CDTF">2016-11-08T03:23:13Z</dcterms:modified>
</cp:coreProperties>
</file>