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4" r:id="rId5"/>
  </p:sldIdLst>
  <p:sldSz cx="7772400" cy="10058400"/>
  <p:notesSz cx="7010400" cy="9296400"/>
  <p:defaultTex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2754" y="60"/>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6"/>
            <a:ext cx="6606540" cy="2156036"/>
          </a:xfrm>
        </p:spPr>
        <p:txBody>
          <a:bodyPr/>
          <a:lstStyle/>
          <a:p>
            <a:r>
              <a:rPr lang="en-US"/>
              <a:t>Click to edit Master title style</a:t>
            </a:r>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8EF60EB-A2F0-433E-8ABA-8514B0939CAC}" type="datetimeFigureOut">
              <a:rPr lang="en-US" smtClean="0"/>
              <a:pPr/>
              <a:t>08/29/2025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312829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EF60EB-A2F0-433E-8ABA-8514B0939CAC}" type="datetimeFigureOut">
              <a:rPr lang="en-US" smtClean="0"/>
              <a:pPr/>
              <a:t>08/29/2025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3241523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34990" y="402804"/>
            <a:ext cx="1748790" cy="858223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8620" y="402804"/>
            <a:ext cx="5116830" cy="858223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EF60EB-A2F0-433E-8ABA-8514B0939CAC}" type="datetimeFigureOut">
              <a:rPr lang="en-US" smtClean="0"/>
              <a:pPr/>
              <a:t>08/29/2025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2149829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EF60EB-A2F0-433E-8ABA-8514B0939CAC}" type="datetimeFigureOut">
              <a:rPr lang="en-US" smtClean="0"/>
              <a:pPr/>
              <a:t>08/29/2025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2080400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500" b="1" cap="all"/>
            </a:lvl1pPr>
          </a:lstStyle>
          <a:p>
            <a:r>
              <a:rPr lang="en-US"/>
              <a:t>Click to edit Master title style</a:t>
            </a:r>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200">
                <a:solidFill>
                  <a:schemeClr val="tx1">
                    <a:tint val="75000"/>
                  </a:schemeClr>
                </a:solidFill>
              </a:defRPr>
            </a:lvl1pPr>
            <a:lvl2pPr marL="509412" indent="0">
              <a:buNone/>
              <a:defRPr sz="2000">
                <a:solidFill>
                  <a:schemeClr val="tx1">
                    <a:tint val="75000"/>
                  </a:schemeClr>
                </a:solidFill>
              </a:defRPr>
            </a:lvl2pPr>
            <a:lvl3pPr marL="1018824" indent="0">
              <a:buNone/>
              <a:defRPr sz="1800">
                <a:solidFill>
                  <a:schemeClr val="tx1">
                    <a:tint val="75000"/>
                  </a:schemeClr>
                </a:solidFill>
              </a:defRPr>
            </a:lvl3pPr>
            <a:lvl4pPr marL="1528237" indent="0">
              <a:buNone/>
              <a:defRPr sz="1600">
                <a:solidFill>
                  <a:schemeClr val="tx1">
                    <a:tint val="75000"/>
                  </a:schemeClr>
                </a:solidFill>
              </a:defRPr>
            </a:lvl4pPr>
            <a:lvl5pPr marL="2037649" indent="0">
              <a:buNone/>
              <a:defRPr sz="1600">
                <a:solidFill>
                  <a:schemeClr val="tx1">
                    <a:tint val="75000"/>
                  </a:schemeClr>
                </a:solidFill>
              </a:defRPr>
            </a:lvl5pPr>
            <a:lvl6pPr marL="2547061" indent="0">
              <a:buNone/>
              <a:defRPr sz="1600">
                <a:solidFill>
                  <a:schemeClr val="tx1">
                    <a:tint val="75000"/>
                  </a:schemeClr>
                </a:solidFill>
              </a:defRPr>
            </a:lvl6pPr>
            <a:lvl7pPr marL="3056473" indent="0">
              <a:buNone/>
              <a:defRPr sz="1600">
                <a:solidFill>
                  <a:schemeClr val="tx1">
                    <a:tint val="75000"/>
                  </a:schemeClr>
                </a:solidFill>
              </a:defRPr>
            </a:lvl7pPr>
            <a:lvl8pPr marL="3565886" indent="0">
              <a:buNone/>
              <a:defRPr sz="1600">
                <a:solidFill>
                  <a:schemeClr val="tx1">
                    <a:tint val="75000"/>
                  </a:schemeClr>
                </a:solidFill>
              </a:defRPr>
            </a:lvl8pPr>
            <a:lvl9pPr marL="4075298"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EF60EB-A2F0-433E-8ABA-8514B0939CAC}" type="datetimeFigureOut">
              <a:rPr lang="en-US" smtClean="0"/>
              <a:pPr/>
              <a:t>08/29/2025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4078784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8620" y="2346962"/>
            <a:ext cx="3432810" cy="6638079"/>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50970" y="2346962"/>
            <a:ext cx="3432810" cy="6638079"/>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8EF60EB-A2F0-433E-8ABA-8514B0939CAC}" type="datetimeFigureOut">
              <a:rPr lang="en-US" smtClean="0"/>
              <a:pPr/>
              <a:t>08/29/2025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3349450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48272" y="2251499"/>
            <a:ext cx="3435508" cy="938318"/>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a:t>Click to edit Master text styles</a:t>
            </a:r>
          </a:p>
        </p:txBody>
      </p:sp>
      <p:sp>
        <p:nvSpPr>
          <p:cNvPr id="6" name="Content Placeholder 5"/>
          <p:cNvSpPr>
            <a:spLocks noGrp="1"/>
          </p:cNvSpPr>
          <p:nvPr>
            <p:ph sz="quarter" idx="4"/>
          </p:nvPr>
        </p:nvSpPr>
        <p:spPr>
          <a:xfrm>
            <a:off x="3948272" y="3189817"/>
            <a:ext cx="3435508" cy="5795222"/>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8EF60EB-A2F0-433E-8ABA-8514B0939CAC}" type="datetimeFigureOut">
              <a:rPr lang="en-US" smtClean="0"/>
              <a:pPr/>
              <a:t>08/29/2025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1185590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8EF60EB-A2F0-433E-8ABA-8514B0939CAC}" type="datetimeFigureOut">
              <a:rPr lang="en-US" smtClean="0"/>
              <a:pPr/>
              <a:t>08/29/2025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3865154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EF60EB-A2F0-433E-8ABA-8514B0939CAC}" type="datetimeFigureOut">
              <a:rPr lang="en-US" smtClean="0"/>
              <a:pPr/>
              <a:t>08/29/2025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1058469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1" y="400474"/>
            <a:ext cx="2557066" cy="1704340"/>
          </a:xfrm>
        </p:spPr>
        <p:txBody>
          <a:bodyPr anchor="b"/>
          <a:lstStyle>
            <a:lvl1pPr algn="l">
              <a:defRPr sz="2200" b="1"/>
            </a:lvl1pPr>
          </a:lstStyle>
          <a:p>
            <a:r>
              <a:rPr lang="en-US"/>
              <a:t>Click to edit Master title style</a:t>
            </a:r>
          </a:p>
        </p:txBody>
      </p:sp>
      <p:sp>
        <p:nvSpPr>
          <p:cNvPr id="3" name="Content Placeholder 2"/>
          <p:cNvSpPr>
            <a:spLocks noGrp="1"/>
          </p:cNvSpPr>
          <p:nvPr>
            <p:ph idx="1"/>
          </p:nvPr>
        </p:nvSpPr>
        <p:spPr>
          <a:xfrm>
            <a:off x="3038793" y="400474"/>
            <a:ext cx="4344988" cy="8584566"/>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8621" y="2104814"/>
            <a:ext cx="2557066" cy="6880226"/>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EF60EB-A2F0-433E-8ABA-8514B0939CAC}" type="datetimeFigureOut">
              <a:rPr lang="en-US" smtClean="0"/>
              <a:pPr/>
              <a:t>08/29/2025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2426747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1"/>
            <a:ext cx="4663440" cy="831216"/>
          </a:xfrm>
        </p:spPr>
        <p:txBody>
          <a:bodyPr anchor="b"/>
          <a:lstStyle>
            <a:lvl1pPr algn="l">
              <a:defRPr sz="2200" b="1"/>
            </a:lvl1pPr>
          </a:lstStyle>
          <a:p>
            <a:r>
              <a:rPr lang="en-US"/>
              <a:t>Click to edit Master title style</a:t>
            </a:r>
          </a:p>
        </p:txBody>
      </p:sp>
      <p:sp>
        <p:nvSpPr>
          <p:cNvPr id="3" name="Picture Placeholder 2"/>
          <p:cNvSpPr>
            <a:spLocks noGrp="1"/>
          </p:cNvSpPr>
          <p:nvPr>
            <p:ph type="pic" idx="1"/>
          </p:nvPr>
        </p:nvSpPr>
        <p:spPr>
          <a:xfrm>
            <a:off x="1523445" y="898736"/>
            <a:ext cx="4663440" cy="6035040"/>
          </a:xfrm>
        </p:spPr>
        <p:txBody>
          <a:bodyPr/>
          <a:lstStyle>
            <a:lvl1pPr marL="0" indent="0">
              <a:buNone/>
              <a:defRPr sz="3600"/>
            </a:lvl1pPr>
            <a:lvl2pPr marL="509412" indent="0">
              <a:buNone/>
              <a:defRPr sz="3100"/>
            </a:lvl2pPr>
            <a:lvl3pPr marL="1018824" indent="0">
              <a:buNone/>
              <a:defRPr sz="2700"/>
            </a:lvl3pPr>
            <a:lvl4pPr marL="1528237" indent="0">
              <a:buNone/>
              <a:defRPr sz="2200"/>
            </a:lvl4pPr>
            <a:lvl5pPr marL="2037649" indent="0">
              <a:buNone/>
              <a:defRPr sz="2200"/>
            </a:lvl5pPr>
            <a:lvl6pPr marL="2547061" indent="0">
              <a:buNone/>
              <a:defRPr sz="2200"/>
            </a:lvl6pPr>
            <a:lvl7pPr marL="3056473" indent="0">
              <a:buNone/>
              <a:defRPr sz="2200"/>
            </a:lvl7pPr>
            <a:lvl8pPr marL="3565886" indent="0">
              <a:buNone/>
              <a:defRPr sz="2200"/>
            </a:lvl8pPr>
            <a:lvl9pPr marL="4075298" indent="0">
              <a:buNone/>
              <a:defRPr sz="2200"/>
            </a:lvl9pPr>
          </a:lstStyle>
          <a:p>
            <a:endParaRPr lang="en-US"/>
          </a:p>
        </p:txBody>
      </p:sp>
      <p:sp>
        <p:nvSpPr>
          <p:cNvPr id="4" name="Text Placeholder 3"/>
          <p:cNvSpPr>
            <a:spLocks noGrp="1"/>
          </p:cNvSpPr>
          <p:nvPr>
            <p:ph type="body" sz="half" idx="2"/>
          </p:nvPr>
        </p:nvSpPr>
        <p:spPr>
          <a:xfrm>
            <a:off x="1523445" y="7872097"/>
            <a:ext cx="4663440" cy="1180464"/>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EF60EB-A2F0-433E-8ABA-8514B0939CAC}" type="datetimeFigureOut">
              <a:rPr lang="en-US" smtClean="0"/>
              <a:pPr/>
              <a:t>08/29/2025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4190878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2"/>
            <a:ext cx="6995160" cy="1676400"/>
          </a:xfrm>
          <a:prstGeom prst="rect">
            <a:avLst/>
          </a:prstGeom>
        </p:spPr>
        <p:txBody>
          <a:bodyPr vert="horz" lIns="101882" tIns="50941" rIns="101882" bIns="50941" rtlCol="0" anchor="ctr">
            <a:normAutofit/>
          </a:bodyPr>
          <a:lstStyle/>
          <a:p>
            <a:r>
              <a:rPr lang="en-US"/>
              <a:t>Click to edit Master title style</a:t>
            </a:r>
          </a:p>
        </p:txBody>
      </p:sp>
      <p:sp>
        <p:nvSpPr>
          <p:cNvPr id="3" name="Text Placeholder 2"/>
          <p:cNvSpPr>
            <a:spLocks noGrp="1"/>
          </p:cNvSpPr>
          <p:nvPr>
            <p:ph type="body" idx="1"/>
          </p:nvPr>
        </p:nvSpPr>
        <p:spPr>
          <a:xfrm>
            <a:off x="388620" y="2346962"/>
            <a:ext cx="6995160" cy="6638079"/>
          </a:xfrm>
          <a:prstGeom prst="rect">
            <a:avLst/>
          </a:prstGeom>
        </p:spPr>
        <p:txBody>
          <a:bodyPr vert="horz" lIns="101882" tIns="50941" rIns="101882" bIns="5094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88620" y="9322648"/>
            <a:ext cx="1813560" cy="535516"/>
          </a:xfrm>
          <a:prstGeom prst="rect">
            <a:avLst/>
          </a:prstGeom>
        </p:spPr>
        <p:txBody>
          <a:bodyPr vert="horz" lIns="101882" tIns="50941" rIns="101882" bIns="50941" rtlCol="0" anchor="ctr"/>
          <a:lstStyle>
            <a:lvl1pPr algn="l">
              <a:defRPr sz="1300">
                <a:solidFill>
                  <a:schemeClr val="tx1">
                    <a:tint val="75000"/>
                  </a:schemeClr>
                </a:solidFill>
              </a:defRPr>
            </a:lvl1pPr>
          </a:lstStyle>
          <a:p>
            <a:fld id="{E8EF60EB-A2F0-433E-8ABA-8514B0939CAC}" type="datetimeFigureOut">
              <a:rPr lang="en-US" smtClean="0"/>
              <a:pPr/>
              <a:t>08/29/2025</a:t>
            </a:fld>
            <a:endParaRPr lang="en-US"/>
          </a:p>
        </p:txBody>
      </p:sp>
      <p:sp>
        <p:nvSpPr>
          <p:cNvPr id="5" name="Footer Placeholder 4"/>
          <p:cNvSpPr>
            <a:spLocks noGrp="1"/>
          </p:cNvSpPr>
          <p:nvPr>
            <p:ph type="ftr" sz="quarter" idx="3"/>
          </p:nvPr>
        </p:nvSpPr>
        <p:spPr>
          <a:xfrm>
            <a:off x="2655570" y="9322648"/>
            <a:ext cx="2461260" cy="535516"/>
          </a:xfrm>
          <a:prstGeom prst="rect">
            <a:avLst/>
          </a:prstGeom>
        </p:spPr>
        <p:txBody>
          <a:bodyPr vert="horz" lIns="101882" tIns="50941" rIns="101882" bIns="50941" rtlCol="0" anchor="ctr"/>
          <a:lstStyle>
            <a:lvl1pPr algn="ctr">
              <a:defRPr sz="13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48"/>
            <a:ext cx="1813560" cy="535516"/>
          </a:xfrm>
          <a:prstGeom prst="rect">
            <a:avLst/>
          </a:prstGeom>
        </p:spPr>
        <p:txBody>
          <a:bodyPr vert="horz" lIns="101882" tIns="50941" rIns="101882" bIns="50941" rtlCol="0" anchor="ctr"/>
          <a:lstStyle>
            <a:lvl1pPr algn="r">
              <a:defRPr sz="1300">
                <a:solidFill>
                  <a:schemeClr val="tx1">
                    <a:tint val="75000"/>
                  </a:schemeClr>
                </a:solidFill>
              </a:defRPr>
            </a:lvl1pPr>
          </a:lstStyle>
          <a:p>
            <a:fld id="{9534268B-B994-4723-A810-B15393F77EF0}" type="slidenum">
              <a:rPr lang="en-US" smtClean="0"/>
              <a:pPr/>
              <a:t>‹#›</a:t>
            </a:fld>
            <a:endParaRPr lang="en-US"/>
          </a:p>
        </p:txBody>
      </p:sp>
    </p:spTree>
    <p:extLst>
      <p:ext uri="{BB962C8B-B14F-4D97-AF65-F5344CB8AC3E}">
        <p14:creationId xmlns:p14="http://schemas.microsoft.com/office/powerpoint/2010/main" val="3476449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18824" rtl="0" eaLnBrk="1" latinLnBrk="0" hangingPunct="1">
        <a:spcBef>
          <a:spcPct val="0"/>
        </a:spcBef>
        <a:buNone/>
        <a:defRPr sz="4900" kern="1200">
          <a:solidFill>
            <a:schemeClr val="tx1"/>
          </a:solidFill>
          <a:latin typeface="+mj-lt"/>
          <a:ea typeface="+mj-ea"/>
          <a:cs typeface="+mj-cs"/>
        </a:defRPr>
      </a:lvl1pPr>
    </p:titleStyle>
    <p:bodyStyle>
      <a:lvl1pPr marL="382059" indent="-382059" algn="l" defTabSz="1018824"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1pPr>
      <a:lvl2pPr marL="827795" indent="-318383" algn="l" defTabSz="1018824" rtl="0" eaLnBrk="1" latinLnBrk="0" hangingPunct="1">
        <a:spcBef>
          <a:spcPct val="20000"/>
        </a:spcBef>
        <a:buFont typeface="Arial" panose="020B0604020202020204" pitchFamily="34" charset="0"/>
        <a:buChar char="–"/>
        <a:defRPr sz="3100" kern="1200">
          <a:solidFill>
            <a:schemeClr val="tx1"/>
          </a:solidFill>
          <a:latin typeface="+mn-lt"/>
          <a:ea typeface="+mn-ea"/>
          <a:cs typeface="+mn-cs"/>
        </a:defRPr>
      </a:lvl2pPr>
      <a:lvl3pPr marL="1273531" indent="-254706" algn="l" defTabSz="1018824"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782943"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4pPr>
      <a:lvl5pPr marL="2292355"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p:bodyStyle>
    <p:other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19" y="1256"/>
            <a:ext cx="7771429" cy="10057144"/>
          </a:xfrm>
          <a:prstGeom prst="rect">
            <a:avLst/>
          </a:prstGeom>
        </p:spPr>
      </p:pic>
      <p:sp>
        <p:nvSpPr>
          <p:cNvPr id="3" name="TextBox 2"/>
          <p:cNvSpPr txBox="1"/>
          <p:nvPr/>
        </p:nvSpPr>
        <p:spPr>
          <a:xfrm>
            <a:off x="807720" y="1038968"/>
            <a:ext cx="5852160" cy="707886"/>
          </a:xfrm>
          <a:prstGeom prst="rect">
            <a:avLst/>
          </a:prstGeom>
          <a:noFill/>
        </p:spPr>
        <p:txBody>
          <a:bodyPr wrap="square" lIns="91440" tIns="45720" rIns="91440" bIns="45720" rtlCol="0" anchor="t">
            <a:spAutoFit/>
          </a:bodyPr>
          <a:lstStyle/>
          <a:p>
            <a:r>
              <a:rPr lang="en-US" sz="4000" dirty="0">
                <a:latin typeface="Curlz MT"/>
              </a:rPr>
              <a:t>    </a:t>
            </a:r>
            <a:r>
              <a:rPr lang="en-US" sz="3000" dirty="0">
                <a:latin typeface="Curlz MT"/>
              </a:rPr>
              <a:t>The Deason Digest  Weekly Blast</a:t>
            </a:r>
            <a:endParaRPr lang="en-US" sz="3000" dirty="0">
              <a:latin typeface="Curlz MT" pitchFamily="82" charset="0"/>
            </a:endParaRPr>
          </a:p>
        </p:txBody>
      </p:sp>
      <p:sp>
        <p:nvSpPr>
          <p:cNvPr id="4" name="TextBox 3"/>
          <p:cNvSpPr txBox="1"/>
          <p:nvPr/>
        </p:nvSpPr>
        <p:spPr>
          <a:xfrm>
            <a:off x="1905000" y="2057400"/>
            <a:ext cx="3886200" cy="584775"/>
          </a:xfrm>
          <a:prstGeom prst="rect">
            <a:avLst/>
          </a:prstGeom>
          <a:noFill/>
        </p:spPr>
        <p:txBody>
          <a:bodyPr wrap="square" lIns="91440" tIns="45720" rIns="91440" bIns="45720" rtlCol="0" anchor="t">
            <a:spAutoFit/>
          </a:bodyPr>
          <a:lstStyle/>
          <a:p>
            <a:pPr algn="ctr"/>
            <a:r>
              <a:rPr lang="en-US" sz="3200" dirty="0">
                <a:latin typeface="Curlz MT"/>
              </a:rPr>
              <a:t>September 2</a:t>
            </a:r>
            <a:r>
              <a:rPr lang="en-US" sz="3200" baseline="30000" dirty="0">
                <a:latin typeface="Curlz MT"/>
              </a:rPr>
              <a:t>nd</a:t>
            </a:r>
            <a:r>
              <a:rPr lang="en-US" sz="3200" dirty="0">
                <a:latin typeface="Curlz MT"/>
              </a:rPr>
              <a:t>, 2025</a:t>
            </a:r>
          </a:p>
        </p:txBody>
      </p:sp>
      <p:sp>
        <p:nvSpPr>
          <p:cNvPr id="5" name="TextBox 4"/>
          <p:cNvSpPr txBox="1"/>
          <p:nvPr/>
        </p:nvSpPr>
        <p:spPr>
          <a:xfrm>
            <a:off x="990600" y="2986444"/>
            <a:ext cx="2743200" cy="5832366"/>
          </a:xfrm>
          <a:prstGeom prst="rect">
            <a:avLst/>
          </a:prstGeom>
          <a:noFill/>
        </p:spPr>
        <p:txBody>
          <a:bodyPr wrap="square" lIns="91440" tIns="45720" rIns="91440" bIns="45720" rtlCol="0" anchor="t">
            <a:spAutoFit/>
          </a:bodyPr>
          <a:lstStyle/>
          <a:p>
            <a:pPr algn="ctr"/>
            <a:r>
              <a:rPr lang="en-US" sz="2400" b="1" dirty="0">
                <a:latin typeface="Curlz MT"/>
              </a:rPr>
              <a:t>We Are Learning About</a:t>
            </a:r>
            <a:r>
              <a:rPr lang="en-US" b="1" dirty="0">
                <a:latin typeface="Curlz MT"/>
              </a:rPr>
              <a:t>…</a:t>
            </a:r>
          </a:p>
          <a:p>
            <a:r>
              <a:rPr lang="en-US" sz="1250" b="1" dirty="0">
                <a:latin typeface="Bahnschrift Light" panose="020B0502040204020203" pitchFamily="34" charset="0"/>
              </a:rPr>
              <a:t>Reading</a:t>
            </a:r>
            <a:r>
              <a:rPr lang="en-US" sz="1250" dirty="0">
                <a:latin typeface="Bahnschrift Light" panose="020B0502040204020203" pitchFamily="34" charset="0"/>
              </a:rPr>
              <a:t>: We will focus on the letters </a:t>
            </a:r>
            <a:r>
              <a:rPr lang="en-US" sz="1250" b="1" i="1" dirty="0">
                <a:latin typeface="Bahnschrift Light" panose="020B0502040204020203" pitchFamily="34" charset="0"/>
              </a:rPr>
              <a:t>Ss </a:t>
            </a:r>
            <a:r>
              <a:rPr lang="en-US" sz="1250" dirty="0">
                <a:latin typeface="Bahnschrift Light" panose="020B0502040204020203" pitchFamily="34" charset="0"/>
              </a:rPr>
              <a:t>and</a:t>
            </a:r>
            <a:r>
              <a:rPr lang="en-US" sz="1250" b="1" i="1" dirty="0">
                <a:latin typeface="Bahnschrift Light" panose="020B0502040204020203" pitchFamily="34" charset="0"/>
              </a:rPr>
              <a:t> Tt (sounds, mouth formation, words that begin with sounds</a:t>
            </a:r>
            <a:r>
              <a:rPr lang="en-US" sz="1250" dirty="0">
                <a:latin typeface="Bahnschrift Light" panose="020B0502040204020203" pitchFamily="34" charset="0"/>
              </a:rPr>
              <a:t>), and HFW </a:t>
            </a:r>
            <a:r>
              <a:rPr lang="en-US" sz="1250" b="1" i="1" dirty="0">
                <a:latin typeface="Bahnschrift Light" panose="020B0502040204020203" pitchFamily="34" charset="0"/>
              </a:rPr>
              <a:t>I</a:t>
            </a:r>
            <a:r>
              <a:rPr lang="en-US" sz="1250" b="1" dirty="0">
                <a:latin typeface="Bahnschrift Light" panose="020B0502040204020203" pitchFamily="34" charset="0"/>
              </a:rPr>
              <a:t>. </a:t>
            </a:r>
            <a:r>
              <a:rPr lang="en-US" sz="1250" dirty="0">
                <a:latin typeface="Bahnschrift Light" panose="020B0502040204020203" pitchFamily="34" charset="0"/>
              </a:rPr>
              <a:t>We will ask and answer questions about characters, setting and story events to help us understand stories better. We will learn that we are all READERS can look at pictures to solve tricky words. </a:t>
            </a:r>
            <a:r>
              <a:rPr lang="en-US" sz="1250" b="1" dirty="0">
                <a:latin typeface="Bahnschrift Light" panose="020B0502040204020203" pitchFamily="34" charset="0"/>
              </a:rPr>
              <a:t>EQ: What is special about moving to a new place?</a:t>
            </a:r>
            <a:endParaRPr lang="en-US" sz="1250" b="1" dirty="0">
              <a:latin typeface="Bahnschrift Light" panose="020B0502040204020203" pitchFamily="34" charset="0"/>
              <a:cs typeface="Calibri"/>
            </a:endParaRPr>
          </a:p>
          <a:p>
            <a:r>
              <a:rPr lang="en-US" sz="1250" b="1" dirty="0">
                <a:latin typeface="Bahnschrift Light" panose="020B0502040204020203" pitchFamily="34" charset="0"/>
              </a:rPr>
              <a:t>Writing</a:t>
            </a:r>
            <a:r>
              <a:rPr lang="en-US" sz="1250" dirty="0">
                <a:latin typeface="Bahnschrift Light" panose="020B0502040204020203" pitchFamily="34" charset="0"/>
              </a:rPr>
              <a:t>: We will focus on printing and tracing upper and lowercase </a:t>
            </a:r>
            <a:r>
              <a:rPr lang="en-US" sz="1250" b="1" i="1" dirty="0">
                <a:latin typeface="Bahnschrift Light" panose="020B0502040204020203" pitchFamily="34" charset="0"/>
              </a:rPr>
              <a:t>Ss</a:t>
            </a:r>
            <a:r>
              <a:rPr lang="en-US" sz="1250" dirty="0">
                <a:latin typeface="Bahnschrift Light" panose="020B0502040204020203" pitchFamily="34" charset="0"/>
              </a:rPr>
              <a:t> and </a:t>
            </a:r>
            <a:r>
              <a:rPr lang="en-US" sz="1250" b="1" i="1" dirty="0">
                <a:latin typeface="Bahnschrift Light" panose="020B0502040204020203" pitchFamily="34" charset="0"/>
              </a:rPr>
              <a:t>Tt</a:t>
            </a:r>
            <a:r>
              <a:rPr lang="en-US" sz="1250" dirty="0">
                <a:latin typeface="Bahnschrift Light" panose="020B0502040204020203" pitchFamily="34" charset="0"/>
              </a:rPr>
              <a:t>, as well as our first names!</a:t>
            </a:r>
            <a:endParaRPr lang="en-US" sz="1250" dirty="0">
              <a:latin typeface="Bahnschrift Light" panose="020B0502040204020203" pitchFamily="34" charset="0"/>
              <a:cs typeface="Calibri"/>
            </a:endParaRPr>
          </a:p>
          <a:p>
            <a:r>
              <a:rPr lang="en-US" sz="1250" b="1" dirty="0">
                <a:latin typeface="Bahnschrift Light" panose="020B0502040204020203" pitchFamily="34" charset="0"/>
              </a:rPr>
              <a:t>Math</a:t>
            </a:r>
            <a:r>
              <a:rPr lang="en-US" sz="1250" dirty="0">
                <a:latin typeface="Bahnschrift Light" panose="020B0502040204020203" pitchFamily="34" charset="0"/>
              </a:rPr>
              <a:t>: We will continue </a:t>
            </a:r>
            <a:r>
              <a:rPr lang="en-US" sz="1250" b="1" i="1" dirty="0">
                <a:latin typeface="Bahnschrift Light" panose="020B0502040204020203" pitchFamily="34" charset="0"/>
              </a:rPr>
              <a:t>Go Math Ch. 17: 2-Dimensional Shapes</a:t>
            </a:r>
            <a:r>
              <a:rPr lang="en-US" sz="1250" dirty="0">
                <a:latin typeface="Bahnschrift Light" panose="020B0502040204020203" pitchFamily="34" charset="0"/>
              </a:rPr>
              <a:t>!</a:t>
            </a:r>
            <a:endParaRPr lang="en-US" sz="1250" b="1" dirty="0">
              <a:latin typeface="Bahnschrift Light" panose="020B0502040204020203" pitchFamily="34" charset="0"/>
              <a:cs typeface="Calibri"/>
            </a:endParaRPr>
          </a:p>
          <a:p>
            <a:r>
              <a:rPr lang="en-US" sz="1250" b="1" dirty="0">
                <a:latin typeface="Bahnschrift Light" panose="020B0502040204020203" pitchFamily="34" charset="0"/>
              </a:rPr>
              <a:t>Science</a:t>
            </a:r>
            <a:r>
              <a:rPr lang="en-US" sz="1250" dirty="0">
                <a:latin typeface="Bahnschrift Light" panose="020B0502040204020203" pitchFamily="34" charset="0"/>
              </a:rPr>
              <a:t>: We will learn about our </a:t>
            </a:r>
            <a:r>
              <a:rPr lang="en-US" sz="1250" b="1" i="1" dirty="0">
                <a:latin typeface="Bahnschrift Light" panose="020B0502040204020203" pitchFamily="34" charset="0"/>
              </a:rPr>
              <a:t>5 senses </a:t>
            </a:r>
            <a:r>
              <a:rPr lang="en-US" sz="1250" dirty="0">
                <a:latin typeface="Bahnschrift Light" panose="020B0502040204020203" pitchFamily="34" charset="0"/>
              </a:rPr>
              <a:t>and how we utilize them to observe the world around us!</a:t>
            </a:r>
            <a:endParaRPr lang="en-US" sz="1250" dirty="0">
              <a:latin typeface="Bahnschrift Light" panose="020B0502040204020203" pitchFamily="34" charset="0"/>
              <a:cs typeface="Calibri"/>
            </a:endParaRPr>
          </a:p>
          <a:p>
            <a:r>
              <a:rPr lang="en-US" sz="1250" b="1" dirty="0">
                <a:latin typeface="Bahnschrift Light" panose="020B0502040204020203" pitchFamily="34" charset="0"/>
              </a:rPr>
              <a:t>Social Studies: </a:t>
            </a:r>
            <a:r>
              <a:rPr lang="en-US" sz="1250" dirty="0">
                <a:latin typeface="Bahnschrift Light" panose="020B0502040204020203" pitchFamily="34" charset="0"/>
              </a:rPr>
              <a:t>We will practice</a:t>
            </a:r>
            <a:r>
              <a:rPr lang="en-US" sz="1250" b="1" i="1" dirty="0">
                <a:latin typeface="Bahnschrift Light" panose="020B0502040204020203" pitchFamily="34" charset="0"/>
              </a:rPr>
              <a:t> I-Care Rules</a:t>
            </a:r>
            <a:r>
              <a:rPr lang="en-US" sz="1250" dirty="0">
                <a:latin typeface="Bahnschrift Light" panose="020B0502040204020203" pitchFamily="34" charset="0"/>
              </a:rPr>
              <a:t>. We will also continue the following Character Trait Lessons: </a:t>
            </a:r>
            <a:r>
              <a:rPr lang="en-US" sz="1250" b="1" i="1" dirty="0">
                <a:latin typeface="Bahnschrift Light" panose="020B0502040204020203" pitchFamily="34" charset="0"/>
              </a:rPr>
              <a:t>Determination </a:t>
            </a:r>
            <a:r>
              <a:rPr lang="en-US" sz="1250" dirty="0">
                <a:latin typeface="Bahnschrift Light" panose="020B0502040204020203" pitchFamily="34" charset="0"/>
              </a:rPr>
              <a:t>and</a:t>
            </a:r>
            <a:r>
              <a:rPr lang="en-US" sz="1250" b="1" i="1" dirty="0">
                <a:latin typeface="Bahnschrift Light" panose="020B0502040204020203" pitchFamily="34" charset="0"/>
              </a:rPr>
              <a:t> Cooperation! </a:t>
            </a:r>
            <a:endParaRPr lang="en-US" sz="1250" b="1" i="1" dirty="0">
              <a:latin typeface="Bahnschrift Light" panose="020B0502040204020203" pitchFamily="34" charset="0"/>
              <a:cs typeface="Calibri"/>
            </a:endParaRPr>
          </a:p>
        </p:txBody>
      </p:sp>
      <p:sp>
        <p:nvSpPr>
          <p:cNvPr id="6" name="TextBox 5"/>
          <p:cNvSpPr txBox="1"/>
          <p:nvPr/>
        </p:nvSpPr>
        <p:spPr>
          <a:xfrm>
            <a:off x="4191000" y="2840230"/>
            <a:ext cx="2590800" cy="2323713"/>
          </a:xfrm>
          <a:prstGeom prst="rect">
            <a:avLst/>
          </a:prstGeom>
          <a:noFill/>
        </p:spPr>
        <p:txBody>
          <a:bodyPr wrap="square" lIns="91440" tIns="45720" rIns="91440" bIns="45720" rtlCol="0" anchor="t">
            <a:spAutoFit/>
          </a:bodyPr>
          <a:lstStyle/>
          <a:p>
            <a:pPr algn="ctr"/>
            <a:r>
              <a:rPr lang="en-US" sz="2200" b="1" dirty="0">
                <a:latin typeface="Curlz MT"/>
              </a:rPr>
              <a:t>Homework:</a:t>
            </a:r>
            <a:endParaRPr lang="en-US" b="1" dirty="0">
              <a:latin typeface="Curlz MT"/>
            </a:endParaRPr>
          </a:p>
          <a:p>
            <a:pPr marL="285750" indent="-285750" algn="ctr">
              <a:buFont typeface="Arial" panose="020B0604020202020204" pitchFamily="34" charset="0"/>
              <a:buChar char="•"/>
            </a:pPr>
            <a:r>
              <a:rPr lang="en-US" sz="900" dirty="0">
                <a:latin typeface="Bahnschrift Light" panose="020B0502040204020203" pitchFamily="34" charset="0"/>
              </a:rPr>
              <a:t>Read to and with your kiddos each night and record progress on </a:t>
            </a:r>
            <a:r>
              <a:rPr lang="en-US" sz="900" b="1" dirty="0">
                <a:latin typeface="Bahnschrift Light" panose="020B0502040204020203" pitchFamily="34" charset="0"/>
              </a:rPr>
              <a:t>Bean stack Tracking Sheet</a:t>
            </a:r>
            <a:r>
              <a:rPr lang="en-US" sz="900" dirty="0">
                <a:latin typeface="Bahnschrift Light" panose="020B0502040204020203" pitchFamily="34" charset="0"/>
              </a:rPr>
              <a:t>/Explore </a:t>
            </a:r>
            <a:r>
              <a:rPr lang="en-US" sz="900" b="1" dirty="0">
                <a:latin typeface="Bahnschrift Light" panose="020B0502040204020203" pitchFamily="34" charset="0"/>
              </a:rPr>
              <a:t>Bean stack</a:t>
            </a:r>
            <a:r>
              <a:rPr lang="en-US" sz="900" dirty="0">
                <a:latin typeface="Bahnschrift Light" panose="020B0502040204020203" pitchFamily="34" charset="0"/>
              </a:rPr>
              <a:t> digitally!</a:t>
            </a:r>
          </a:p>
          <a:p>
            <a:pPr marL="285750" indent="-285750" algn="ctr">
              <a:buFont typeface="Arial" panose="020B0604020202020204" pitchFamily="34" charset="0"/>
              <a:buChar char="•"/>
            </a:pPr>
            <a:r>
              <a:rPr lang="en-US" sz="900" dirty="0">
                <a:latin typeface="Bahnschrift Light" panose="020B0502040204020203" pitchFamily="34" charset="0"/>
              </a:rPr>
              <a:t>Practice HFW’s: </a:t>
            </a:r>
            <a:r>
              <a:rPr lang="en-US" sz="900" b="1" i="1" dirty="0">
                <a:latin typeface="Bahnschrift Light" panose="020B0502040204020203" pitchFamily="34" charset="0"/>
              </a:rPr>
              <a:t>the, I</a:t>
            </a:r>
          </a:p>
          <a:p>
            <a:pPr marL="285750" indent="-285750" algn="ctr">
              <a:buFont typeface="Arial" panose="020B0604020202020204" pitchFamily="34" charset="0"/>
              <a:buChar char="•"/>
            </a:pPr>
            <a:r>
              <a:rPr lang="en-US" sz="900" b="1" i="1" dirty="0">
                <a:latin typeface="Bahnschrift Light" panose="020B0502040204020203" pitchFamily="34" charset="0"/>
              </a:rPr>
              <a:t>Go Math Home Practice for Chapters 1 &amp; 17</a:t>
            </a:r>
          </a:p>
          <a:p>
            <a:pPr marL="285750" indent="-285750" algn="ctr">
              <a:buFont typeface="Arial" panose="020B0604020202020204" pitchFamily="34" charset="0"/>
              <a:buChar char="•"/>
            </a:pPr>
            <a:r>
              <a:rPr lang="en-US" sz="900" dirty="0">
                <a:latin typeface="Bahnschrift Light" panose="020B0502040204020203" pitchFamily="34" charset="0"/>
                <a:cs typeface="Calibri"/>
              </a:rPr>
              <a:t>Talk with your kiddos about what they are learning by going over their </a:t>
            </a:r>
            <a:r>
              <a:rPr lang="en-US" sz="900" b="1" dirty="0">
                <a:latin typeface="Bahnschrift Light" panose="020B0502040204020203" pitchFamily="34" charset="0"/>
                <a:cs typeface="Calibri"/>
              </a:rPr>
              <a:t>weekly papers </a:t>
            </a:r>
            <a:r>
              <a:rPr lang="en-US" sz="900" dirty="0">
                <a:latin typeface="Bahnschrift Light" panose="020B0502040204020203" pitchFamily="34" charset="0"/>
                <a:cs typeface="Calibri"/>
              </a:rPr>
              <a:t>and </a:t>
            </a:r>
            <a:r>
              <a:rPr lang="en-US" sz="900" b="1" dirty="0">
                <a:latin typeface="Bahnschrift Light" panose="020B0502040204020203" pitchFamily="34" charset="0"/>
                <a:cs typeface="Calibri"/>
              </a:rPr>
              <a:t>behavior grades </a:t>
            </a:r>
            <a:r>
              <a:rPr lang="en-US" sz="900" dirty="0">
                <a:latin typeface="Bahnschrift Light" panose="020B0502040204020203" pitchFamily="34" charset="0"/>
                <a:cs typeface="Calibri"/>
              </a:rPr>
              <a:t>with them!</a:t>
            </a:r>
          </a:p>
          <a:p>
            <a:pPr marL="285750" indent="-285750" algn="ctr">
              <a:buFont typeface="Arial" panose="020B0604020202020204" pitchFamily="34" charset="0"/>
              <a:buChar char="•"/>
            </a:pPr>
            <a:endParaRPr lang="en-US" sz="1300" dirty="0">
              <a:latin typeface="Calibri"/>
              <a:cs typeface="Calibri"/>
            </a:endParaRPr>
          </a:p>
          <a:p>
            <a:endParaRPr lang="en-US" dirty="0">
              <a:latin typeface="AR DARLING" pitchFamily="2" charset="0"/>
            </a:endParaRPr>
          </a:p>
        </p:txBody>
      </p:sp>
      <p:sp>
        <p:nvSpPr>
          <p:cNvPr id="7" name="TextBox 6"/>
          <p:cNvSpPr txBox="1"/>
          <p:nvPr/>
        </p:nvSpPr>
        <p:spPr>
          <a:xfrm>
            <a:off x="4204716" y="5230112"/>
            <a:ext cx="2819400" cy="6032421"/>
          </a:xfrm>
          <a:prstGeom prst="rect">
            <a:avLst/>
          </a:prstGeom>
          <a:noFill/>
        </p:spPr>
        <p:txBody>
          <a:bodyPr wrap="square" lIns="91440" tIns="45720" rIns="91440" bIns="45720" rtlCol="0" anchor="t">
            <a:spAutoFit/>
          </a:bodyPr>
          <a:lstStyle/>
          <a:p>
            <a:pPr algn="ctr"/>
            <a:r>
              <a:rPr lang="en-US" sz="2400" b="1" dirty="0">
                <a:latin typeface="Curlz MT"/>
              </a:rPr>
              <a:t>Important Dates:</a:t>
            </a:r>
            <a:endParaRPr lang="en-US" dirty="0"/>
          </a:p>
          <a:p>
            <a:pPr algn="ctr"/>
            <a:endParaRPr lang="en-US" sz="1800" dirty="0">
              <a:latin typeface="Calibri"/>
              <a:cs typeface="Calibri"/>
            </a:endParaRPr>
          </a:p>
          <a:p>
            <a:pPr marL="285750" indent="-285750">
              <a:buFont typeface="Arial"/>
              <a:buChar char="•"/>
            </a:pPr>
            <a:r>
              <a:rPr lang="en-US" sz="1200" b="1" dirty="0">
                <a:latin typeface="Bahnschrift Light" panose="020B0502040204020203" pitchFamily="34" charset="0"/>
                <a:cs typeface="Calibri"/>
                <a:sym typeface="Wingdings" panose="05000000000000000000" pitchFamily="2" charset="2"/>
              </a:rPr>
              <a:t>September 1: </a:t>
            </a:r>
            <a:r>
              <a:rPr lang="en-US" sz="1200" dirty="0">
                <a:latin typeface="Bahnschrift Light" panose="020B0502040204020203" pitchFamily="34" charset="0"/>
                <a:cs typeface="Calibri"/>
                <a:sym typeface="Wingdings" panose="05000000000000000000" pitchFamily="2" charset="2"/>
              </a:rPr>
              <a:t>Labor Day; </a:t>
            </a:r>
            <a:r>
              <a:rPr lang="en-US" sz="1200" b="1" dirty="0">
                <a:latin typeface="Bahnschrift Light" panose="020B0502040204020203" pitchFamily="34" charset="0"/>
                <a:cs typeface="Calibri"/>
                <a:sym typeface="Wingdings" panose="05000000000000000000" pitchFamily="2" charset="2"/>
              </a:rPr>
              <a:t>No School</a:t>
            </a:r>
          </a:p>
          <a:p>
            <a:pPr marL="285750" indent="-285750">
              <a:buFont typeface="Arial"/>
              <a:buChar char="•"/>
            </a:pPr>
            <a:r>
              <a:rPr lang="en-US" sz="1200" b="1" dirty="0">
                <a:latin typeface="Bahnschrift Light" panose="020B0502040204020203" pitchFamily="34" charset="0"/>
                <a:cs typeface="Calibri"/>
                <a:sym typeface="Wingdings" panose="05000000000000000000" pitchFamily="2" charset="2"/>
              </a:rPr>
              <a:t>September 5: </a:t>
            </a:r>
            <a:r>
              <a:rPr lang="en-US" sz="1200" dirty="0">
                <a:latin typeface="Bahnschrift Light" panose="020B0502040204020203" pitchFamily="34" charset="0"/>
                <a:cs typeface="Calibri"/>
                <a:sym typeface="Wingdings" panose="05000000000000000000" pitchFamily="2" charset="2"/>
              </a:rPr>
              <a:t>First Friday/Friendship Lunch</a:t>
            </a:r>
          </a:p>
          <a:p>
            <a:pPr marL="285750" indent="-285750">
              <a:buFont typeface="Arial"/>
              <a:buChar char="•"/>
            </a:pPr>
            <a:r>
              <a:rPr lang="en-US" sz="1200" b="1" dirty="0">
                <a:latin typeface="Bahnschrift Light" panose="020B0502040204020203" pitchFamily="34" charset="0"/>
                <a:cs typeface="Calibri"/>
                <a:sym typeface="Wingdings" panose="05000000000000000000" pitchFamily="2" charset="2"/>
              </a:rPr>
              <a:t>September 9: </a:t>
            </a:r>
            <a:r>
              <a:rPr lang="en-US" sz="1200" dirty="0">
                <a:latin typeface="Bahnschrift Light" panose="020B0502040204020203" pitchFamily="34" charset="0"/>
                <a:cs typeface="Calibri"/>
                <a:sym typeface="Wingdings" panose="05000000000000000000" pitchFamily="2" charset="2"/>
              </a:rPr>
              <a:t>Skate World Family Share Night</a:t>
            </a:r>
          </a:p>
          <a:p>
            <a:pPr marL="285750" indent="-285750">
              <a:buFont typeface="Arial"/>
              <a:buChar char="•"/>
            </a:pPr>
            <a:r>
              <a:rPr lang="en-US" sz="1200" b="1" dirty="0">
                <a:latin typeface="Bahnschrift Light" panose="020B0502040204020203" pitchFamily="34" charset="0"/>
                <a:cs typeface="Calibri"/>
                <a:sym typeface="Wingdings" panose="05000000000000000000" pitchFamily="2" charset="2"/>
              </a:rPr>
              <a:t>September 11: </a:t>
            </a:r>
            <a:r>
              <a:rPr lang="en-US" sz="1200" dirty="0">
                <a:latin typeface="Bahnschrift Light" panose="020B0502040204020203" pitchFamily="34" charset="0"/>
                <a:cs typeface="Calibri"/>
                <a:sym typeface="Wingdings" panose="05000000000000000000" pitchFamily="2" charset="2"/>
              </a:rPr>
              <a:t>Patriot Day-Wear Red, White and Blue </a:t>
            </a:r>
          </a:p>
          <a:p>
            <a:pPr marL="285750" indent="-285750">
              <a:buFont typeface="Arial"/>
              <a:buChar char="•"/>
            </a:pPr>
            <a:r>
              <a:rPr lang="en-US" sz="1200" b="1" dirty="0">
                <a:latin typeface="Bahnschrift Light" panose="020B0502040204020203" pitchFamily="34" charset="0"/>
                <a:cs typeface="Calibri"/>
                <a:sym typeface="Wingdings" panose="05000000000000000000" pitchFamily="2" charset="2"/>
              </a:rPr>
              <a:t>September 12: </a:t>
            </a:r>
            <a:r>
              <a:rPr lang="en-US" sz="1200" dirty="0">
                <a:latin typeface="Bahnschrift Light" panose="020B0502040204020203" pitchFamily="34" charset="0"/>
                <a:cs typeface="Calibri"/>
                <a:sym typeface="Wingdings" panose="05000000000000000000" pitchFamily="2" charset="2"/>
              </a:rPr>
              <a:t>About Me Doll Due</a:t>
            </a:r>
          </a:p>
          <a:p>
            <a:pPr marL="285750" indent="-285750">
              <a:buFont typeface="Arial"/>
              <a:buChar char="•"/>
            </a:pPr>
            <a:r>
              <a:rPr lang="en-US" sz="1200" dirty="0">
                <a:latin typeface="Bahnschrift Light" panose="020B0502040204020203" pitchFamily="34" charset="0"/>
                <a:cs typeface="Calibri"/>
                <a:sym typeface="Wingdings" panose="05000000000000000000" pitchFamily="2" charset="2"/>
              </a:rPr>
              <a:t>September 19: PTO, 7pm</a:t>
            </a:r>
          </a:p>
          <a:p>
            <a:pPr marL="285750" indent="-285750">
              <a:buFont typeface="Arial"/>
              <a:buChar char="•"/>
            </a:pPr>
            <a:r>
              <a:rPr lang="en-US" sz="1200" b="1" dirty="0">
                <a:latin typeface="Bahnschrift Light" panose="020B0502040204020203" pitchFamily="34" charset="0"/>
                <a:cs typeface="Calibri"/>
                <a:sym typeface="Wingdings" panose="05000000000000000000" pitchFamily="2" charset="2"/>
              </a:rPr>
              <a:t>September 15: </a:t>
            </a:r>
            <a:r>
              <a:rPr lang="en-US" sz="1200" dirty="0">
                <a:latin typeface="Bahnschrift Light" panose="020B0502040204020203" pitchFamily="34" charset="0"/>
                <a:cs typeface="Calibri"/>
                <a:sym typeface="Wingdings" panose="05000000000000000000" pitchFamily="2" charset="2"/>
              </a:rPr>
              <a:t>Hispanic Heritage Month Begins</a:t>
            </a:r>
          </a:p>
          <a:p>
            <a:pPr marL="285750" indent="-285750">
              <a:buFont typeface="Arial"/>
              <a:buChar char="•"/>
            </a:pPr>
            <a:r>
              <a:rPr lang="en-US" sz="1200" b="1" dirty="0">
                <a:latin typeface="Bahnschrift Light" panose="020B0502040204020203" pitchFamily="34" charset="0"/>
                <a:cs typeface="Calibri"/>
                <a:sym typeface="Wingdings" panose="05000000000000000000" pitchFamily="2" charset="2"/>
              </a:rPr>
              <a:t>September 17: </a:t>
            </a:r>
            <a:r>
              <a:rPr lang="en-US" sz="1200" dirty="0">
                <a:latin typeface="Bahnschrift Light" panose="020B0502040204020203" pitchFamily="34" charset="0"/>
                <a:cs typeface="Calibri"/>
                <a:sym typeface="Wingdings" panose="05000000000000000000" pitchFamily="2" charset="2"/>
              </a:rPr>
              <a:t>Constitution Day</a:t>
            </a:r>
          </a:p>
          <a:p>
            <a:pPr marL="285750" indent="-285750">
              <a:buFont typeface="Arial"/>
              <a:buChar char="•"/>
            </a:pPr>
            <a:r>
              <a:rPr lang="en-US" sz="1200" b="1" dirty="0">
                <a:latin typeface="Bahnschrift Light" panose="020B0502040204020203" pitchFamily="34" charset="0"/>
                <a:cs typeface="Calibri"/>
                <a:sym typeface="Wingdings" panose="05000000000000000000" pitchFamily="2" charset="2"/>
              </a:rPr>
              <a:t>September 23: </a:t>
            </a:r>
            <a:r>
              <a:rPr lang="en-US" sz="1200" dirty="0">
                <a:latin typeface="Bahnschrift Light" panose="020B0502040204020203" pitchFamily="34" charset="0"/>
                <a:cs typeface="Calibri"/>
                <a:sym typeface="Wingdings" panose="05000000000000000000" pitchFamily="2" charset="2"/>
              </a:rPr>
              <a:t>K Fee Due (more info to come on using E Funds )</a:t>
            </a:r>
          </a:p>
          <a:p>
            <a:pPr marL="285750" indent="-285750">
              <a:buFont typeface="Arial"/>
              <a:buChar char="•"/>
            </a:pPr>
            <a:r>
              <a:rPr lang="en-US" sz="1200" b="1" dirty="0">
                <a:latin typeface="Bahnschrift Light" panose="020B0502040204020203" pitchFamily="34" charset="0"/>
                <a:cs typeface="Calibri"/>
                <a:sym typeface="Wingdings" panose="05000000000000000000" pitchFamily="2" charset="2"/>
              </a:rPr>
              <a:t>September 26: </a:t>
            </a:r>
            <a:r>
              <a:rPr lang="en-US" sz="1200" dirty="0">
                <a:latin typeface="Bahnschrift Light" panose="020B0502040204020203" pitchFamily="34" charset="0"/>
                <a:cs typeface="Calibri"/>
                <a:sym typeface="Wingdings" panose="05000000000000000000" pitchFamily="2" charset="2"/>
              </a:rPr>
              <a:t>Mrs. Deason out of town SUB w/ Ms. M</a:t>
            </a:r>
            <a:endParaRPr lang="en-US" sz="1800" dirty="0">
              <a:cs typeface="Calibri"/>
            </a:endParaRPr>
          </a:p>
          <a:p>
            <a:pPr marL="342900" indent="-342900">
              <a:buFont typeface="Arial" panose="020B0604020202020204" pitchFamily="34" charset="0"/>
              <a:buChar char="•"/>
            </a:pPr>
            <a:endParaRPr lang="en-US" b="1" dirty="0"/>
          </a:p>
          <a:p>
            <a:pPr marL="342900" indent="-342900">
              <a:buFont typeface="Arial" panose="020B0604020202020204" pitchFamily="34" charset="0"/>
              <a:buChar char="•"/>
            </a:pPr>
            <a:endParaRPr lang="en-US" b="1" dirty="0">
              <a:latin typeface="Calibri"/>
              <a:cs typeface="Calibri"/>
            </a:endParaRPr>
          </a:p>
          <a:p>
            <a:pPr marL="342900" indent="-342900">
              <a:buFont typeface="Arial" panose="020B0604020202020204" pitchFamily="34" charset="0"/>
              <a:buChar char="•"/>
            </a:pPr>
            <a:endParaRPr lang="en-US" dirty="0">
              <a:latin typeface="Cambria" panose="02040503050406030204" pitchFamily="18" charset="0"/>
              <a:ea typeface="Cambria" panose="02040503050406030204" pitchFamily="18" charset="0"/>
            </a:endParaRPr>
          </a:p>
          <a:p>
            <a:pPr marL="342900" indent="-342900">
              <a:buFont typeface="Arial" panose="020B0604020202020204" pitchFamily="34" charset="0"/>
              <a:buChar char="•"/>
            </a:pPr>
            <a:endParaRPr lang="en-US" dirty="0">
              <a:latin typeface="Calibri" panose="020F0502020204030204" pitchFamily="34" charset="0"/>
              <a:cs typeface="Calibri" panose="020F0502020204030204" pitchFamily="34" charset="0"/>
            </a:endParaRPr>
          </a:p>
          <a:p>
            <a:pPr algn="ctr">
              <a:buFont typeface="Arial" pitchFamily="34" charset="0"/>
              <a:buChar char="•"/>
            </a:pPr>
            <a:endParaRPr lang="en-US" sz="2400" b="1" dirty="0">
              <a:latin typeface="Calibri"/>
              <a:cs typeface="Calibri"/>
            </a:endParaRPr>
          </a:p>
          <a:p>
            <a:pPr algn="ctr"/>
            <a:endParaRPr lang="en-US" sz="2400" dirty="0">
              <a:latin typeface="AR DARLING" pitchFamily="2" charset="0"/>
            </a:endParaRPr>
          </a:p>
        </p:txBody>
      </p:sp>
    </p:spTree>
    <p:extLst>
      <p:ext uri="{BB962C8B-B14F-4D97-AF65-F5344CB8AC3E}">
        <p14:creationId xmlns:p14="http://schemas.microsoft.com/office/powerpoint/2010/main" val="30370645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18A3865EE2494CB1B52755F41097F9" ma:contentTypeVersion="12" ma:contentTypeDescription="Create a new document." ma:contentTypeScope="" ma:versionID="7e21881e3a8567d06cbffed7558c01e1">
  <xsd:schema xmlns:xsd="http://www.w3.org/2001/XMLSchema" xmlns:xs="http://www.w3.org/2001/XMLSchema" xmlns:p="http://schemas.microsoft.com/office/2006/metadata/properties" xmlns:ns3="edf0d076-2bb9-4b88-96f6-bf602d095c95" xmlns:ns4="39e0da4a-82de-4426-9558-1fdbc4c26683" targetNamespace="http://schemas.microsoft.com/office/2006/metadata/properties" ma:root="true" ma:fieldsID="c1de3f32a91c6c169c9baf5b64ff22ca" ns3:_="" ns4:_="">
    <xsd:import namespace="edf0d076-2bb9-4b88-96f6-bf602d095c95"/>
    <xsd:import namespace="39e0da4a-82de-4426-9558-1fdbc4c266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EventHashCode" minOccurs="0"/>
                <xsd:element ref="ns3:MediaServiceGenerationTim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f0d076-2bb9-4b88-96f6-bf602d095c9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9e0da4a-82de-4426-9558-1fdbc4c26683"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E2C1312-B875-4B3C-9645-D31F8803B2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f0d076-2bb9-4b88-96f6-bf602d095c95"/>
    <ds:schemaRef ds:uri="39e0da4a-82de-4426-9558-1fdbc4c266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6B41A67-29F9-4134-8AAC-A10A07BD347F}">
  <ds:schemaRefs>
    <ds:schemaRef ds:uri="http://schemas.microsoft.com/office/2006/documentManagement/types"/>
    <ds:schemaRef ds:uri="http://purl.org/dc/elements/1.1/"/>
    <ds:schemaRef ds:uri="edf0d076-2bb9-4b88-96f6-bf602d095c95"/>
    <ds:schemaRef ds:uri="http://www.w3.org/XML/1998/namespace"/>
    <ds:schemaRef ds:uri="http://purl.org/dc/dcmitype/"/>
    <ds:schemaRef ds:uri="http://schemas.microsoft.com/office/2006/metadata/properties"/>
    <ds:schemaRef ds:uri="http://schemas.microsoft.com/office/infopath/2007/PartnerControls"/>
    <ds:schemaRef ds:uri="http://schemas.openxmlformats.org/package/2006/metadata/core-properties"/>
    <ds:schemaRef ds:uri="39e0da4a-82de-4426-9558-1fdbc4c26683"/>
    <ds:schemaRef ds:uri="http://purl.org/dc/terms/"/>
  </ds:schemaRefs>
</ds:datastoreItem>
</file>

<file path=customXml/itemProps3.xml><?xml version="1.0" encoding="utf-8"?>
<ds:datastoreItem xmlns:ds="http://schemas.openxmlformats.org/officeDocument/2006/customXml" ds:itemID="{56CDE11C-40CF-4B6B-B4B2-399444E0735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645</TotalTime>
  <Words>329</Words>
  <Application>Microsoft Office PowerPoint</Application>
  <PresentationFormat>Custom</PresentationFormat>
  <Paragraphs>29</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 DARLING</vt:lpstr>
      <vt:lpstr>Arial</vt:lpstr>
      <vt:lpstr>Bahnschrift Light</vt:lpstr>
      <vt:lpstr>Calibri</vt:lpstr>
      <vt:lpstr>Cambria</vt:lpstr>
      <vt:lpstr>Curlz MT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dc:creator>
  <cp:lastModifiedBy>Deason, Renee</cp:lastModifiedBy>
  <cp:revision>165</cp:revision>
  <cp:lastPrinted>2024-08-23T12:11:23Z</cp:lastPrinted>
  <dcterms:created xsi:type="dcterms:W3CDTF">2015-07-01T02:16:27Z</dcterms:created>
  <dcterms:modified xsi:type="dcterms:W3CDTF">2025-08-29T11:30:55Z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0x010100BB18A3865EE2494CB1B52755F41097F9</vt:lpwstr>
  </property>
</Properties>
</file>